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7" r:id="rId2"/>
    <p:sldId id="26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9" r:id="rId11"/>
    <p:sldId id="264" r:id="rId12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Georgi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59"/>
    <a:srgbClr val="002121"/>
    <a:srgbClr val="A8B000"/>
    <a:srgbClr val="665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Georgia" panose="02040502050405020303" pitchFamily="18" charset="0"/>
                <a:ea typeface="+mn-ea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Georgia" panose="02040502050405020303" pitchFamily="18" charset="0"/>
                <a:ea typeface="+mn-ea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 smtClean="0"/>
              <a:t>Klik om de opmaakprofielen van de modeltekst te bewerken</a:t>
            </a:r>
          </a:p>
          <a:p>
            <a:pPr lvl="1"/>
            <a:r>
              <a:rPr lang="nl-NL" altLang="nl-NL" noProof="0" smtClean="0"/>
              <a:t>Tweede niveau</a:t>
            </a:r>
          </a:p>
          <a:p>
            <a:pPr lvl="2"/>
            <a:r>
              <a:rPr lang="nl-NL" altLang="nl-NL" noProof="0" smtClean="0"/>
              <a:t>Derde niveau</a:t>
            </a:r>
          </a:p>
          <a:p>
            <a:pPr lvl="3"/>
            <a:r>
              <a:rPr lang="nl-NL" altLang="nl-NL" noProof="0" smtClean="0"/>
              <a:t>Vierde niveau</a:t>
            </a:r>
          </a:p>
          <a:p>
            <a:pPr lvl="4"/>
            <a:r>
              <a:rPr lang="nl-NL" alt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Georgia" panose="02040502050405020303" pitchFamily="18" charset="0"/>
                <a:ea typeface="+mn-ea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377CBA7-C375-B24D-A00A-13BAA26D060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446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6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nl-NL">
              <a:ea typeface="ＭＳ Ｐゴシック" charset="0"/>
            </a:endParaRPr>
          </a:p>
        </p:txBody>
      </p:sp>
      <p:sp>
        <p:nvSpPr>
          <p:cNvPr id="41987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fld id="{6C3BAFE9-010F-4C46-BA60-D522A886E267}" type="slidenum">
              <a:rPr lang="en-US" sz="1300">
                <a:latin typeface="Arial" charset="0"/>
              </a:rPr>
              <a:pPr/>
              <a:t>1</a:t>
            </a:fld>
            <a:endParaRPr lang="en-US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nl-NL">
              <a:ea typeface="ＭＳ Ｐゴシック" charset="0"/>
            </a:endParaRPr>
          </a:p>
        </p:txBody>
      </p:sp>
      <p:sp>
        <p:nvSpPr>
          <p:cNvPr id="4403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fld id="{26F93E82-D32D-634B-930A-BB02D360BA96}" type="slidenum">
              <a:rPr lang="en-US" sz="1300">
                <a:latin typeface="Arial" charset="0"/>
              </a:rPr>
              <a:pPr/>
              <a:t>3</a:t>
            </a:fld>
            <a:endParaRPr lang="en-US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nl-NL">
              <a:ea typeface="ＭＳ Ｐゴシック" charset="0"/>
            </a:endParaRPr>
          </a:p>
        </p:txBody>
      </p:sp>
      <p:sp>
        <p:nvSpPr>
          <p:cNvPr id="50179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fld id="{728E8396-67CB-3549-B9B3-3CE319496BCD}" type="slidenum">
              <a:rPr lang="en-US" sz="1300">
                <a:latin typeface="Arial" charset="0"/>
              </a:rPr>
              <a:pPr/>
              <a:t>4</a:t>
            </a:fld>
            <a:endParaRPr lang="en-US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4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nl-NL">
              <a:ea typeface="ＭＳ Ｐゴシック" charset="0"/>
            </a:endParaRPr>
          </a:p>
        </p:txBody>
      </p:sp>
      <p:sp>
        <p:nvSpPr>
          <p:cNvPr id="54275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fld id="{F3A2DD25-E456-2B4B-9749-4A178B774F8E}" type="slidenum">
              <a:rPr lang="en-US" sz="1300">
                <a:latin typeface="Arial" charset="0"/>
              </a:rPr>
              <a:pPr/>
              <a:t>5</a:t>
            </a:fld>
            <a:endParaRPr lang="en-US" sz="13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196975"/>
            <a:ext cx="7561263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nl-NL" altLang="nl-NL" noProof="0" smtClean="0"/>
              <a:t>Klik om titel te maken.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2709863"/>
            <a:ext cx="7558088" cy="2879725"/>
          </a:xfrm>
        </p:spPr>
        <p:txBody>
          <a:bodyPr/>
          <a:lstStyle>
            <a:lvl1pPr marL="0" indent="0">
              <a:buFontTx/>
              <a:buNone/>
              <a:defRPr sz="2700"/>
            </a:lvl1pPr>
          </a:lstStyle>
          <a:p>
            <a:pPr lvl="0"/>
            <a:r>
              <a:rPr lang="nl-NL" altLang="nl-NL" noProof="0" smtClean="0"/>
              <a:t>Klik om ondertitel te maken.</a:t>
            </a:r>
          </a:p>
        </p:txBody>
      </p:sp>
    </p:spTree>
    <p:extLst>
      <p:ext uri="{BB962C8B-B14F-4D97-AF65-F5344CB8AC3E}">
        <p14:creationId xmlns:p14="http://schemas.microsoft.com/office/powerpoint/2010/main" val="2388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D0D6B-0EFF-4C4E-A531-DFC2F0BDCE7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86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89713" y="773113"/>
            <a:ext cx="1943100" cy="56070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758825" y="773113"/>
            <a:ext cx="5678488" cy="56070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5245AD-46E1-3F47-8051-89BA572B5F6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01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CEFA5-423A-8F47-A08A-329C35568BB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8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690802-BC57-F249-B2BE-FF59EFEE7E6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577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58825" y="1916113"/>
            <a:ext cx="3810000" cy="44640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21225" y="1916113"/>
            <a:ext cx="3811588" cy="44640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904DD-0C0F-7A4C-A8EA-99A8E6B9714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23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56DE66-B8A1-114B-9CFC-0FCCA5B5FC0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383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C32AC-DB25-2D45-B736-6B9B2C4F360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24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2C7B0-994A-B74C-8EAB-E6D27D70C08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555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B20145-BDA0-734B-B166-186BDD496EC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329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A0AFD9-EB1A-4346-B67D-10C9D2B28BB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822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26200"/>
            <a:ext cx="190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005559"/>
                </a:solidFill>
                <a:latin typeface="Georgia" panose="02040502050405020303" pitchFamily="18" charset="0"/>
                <a:ea typeface="+mn-ea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5559"/>
                </a:solidFill>
                <a:latin typeface="Georgia" panose="02040502050405020303" pitchFamily="18" charset="0"/>
                <a:ea typeface="+mn-ea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4388" y="6426200"/>
            <a:ext cx="190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bg1"/>
                </a:solidFill>
              </a:defRPr>
            </a:lvl1pPr>
          </a:lstStyle>
          <a:p>
            <a:fld id="{77B79340-4966-FC47-A31D-7560526B9815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102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58825" y="773113"/>
            <a:ext cx="77739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titel te maken.</a:t>
            </a:r>
          </a:p>
        </p:txBody>
      </p:sp>
      <p:sp>
        <p:nvSpPr>
          <p:cNvPr id="103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8825" y="1916113"/>
            <a:ext cx="7773988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voor opsomming 1e niveau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A8B00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A8B000"/>
          </a:solidFill>
          <a:latin typeface="Georgia" panose="02040502050405020303" pitchFamily="18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A8B000"/>
          </a:solidFill>
          <a:latin typeface="Georgia" panose="02040502050405020303" pitchFamily="18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A8B000"/>
          </a:solidFill>
          <a:latin typeface="Georgia" panose="02040502050405020303" pitchFamily="18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A8B000"/>
          </a:solidFill>
          <a:latin typeface="Georgia" panose="02040502050405020303" pitchFamily="18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 b="1">
          <a:solidFill>
            <a:srgbClr val="A8B000"/>
          </a:solidFill>
          <a:latin typeface="Georgia" panose="0204050205040502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 b="1">
          <a:solidFill>
            <a:srgbClr val="A8B000"/>
          </a:solidFill>
          <a:latin typeface="Georgia" panose="0204050205040502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 b="1">
          <a:solidFill>
            <a:srgbClr val="A8B000"/>
          </a:solidFill>
          <a:latin typeface="Georgia" panose="0204050205040502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 b="1">
          <a:solidFill>
            <a:srgbClr val="A8B000"/>
          </a:solidFill>
          <a:latin typeface="Georgia" panose="020405020504050203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 kern="1200">
          <a:solidFill>
            <a:srgbClr val="00212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00212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212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 kern="1200">
          <a:solidFill>
            <a:srgbClr val="00212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00212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Ca0S_3c-41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el 4"/>
          <p:cNvSpPr>
            <a:spLocks noGrp="1"/>
          </p:cNvSpPr>
          <p:nvPr>
            <p:ph type="ctrTitle"/>
          </p:nvPr>
        </p:nvSpPr>
        <p:spPr>
          <a:xfrm>
            <a:off x="755650" y="1196975"/>
            <a:ext cx="7561263" cy="2592388"/>
          </a:xfrm>
        </p:spPr>
        <p:txBody>
          <a:bodyPr/>
          <a:lstStyle/>
          <a:p>
            <a:r>
              <a:rPr lang="nl-NL" dirty="0" smtClean="0">
                <a:latin typeface="Georgia" charset="0"/>
              </a:rPr>
              <a:t>Youth </a:t>
            </a:r>
            <a:r>
              <a:rPr lang="nl-NL" dirty="0" err="1" smtClean="0">
                <a:latin typeface="Georgia" charset="0"/>
              </a:rPr>
              <a:t>work</a:t>
            </a:r>
            <a:r>
              <a:rPr lang="nl-NL" dirty="0" smtClean="0">
                <a:latin typeface="Georgia" charset="0"/>
              </a:rPr>
              <a:t> </a:t>
            </a:r>
            <a:r>
              <a:rPr lang="nl-NL" dirty="0" err="1" smtClean="0">
                <a:latin typeface="Georgia" charset="0"/>
              </a:rPr>
              <a:t>engaging</a:t>
            </a:r>
            <a:r>
              <a:rPr lang="nl-NL" dirty="0" smtClean="0">
                <a:latin typeface="Georgia" charset="0"/>
              </a:rPr>
              <a:t> </a:t>
            </a:r>
            <a:r>
              <a:rPr lang="nl-NL" dirty="0" err="1" smtClean="0">
                <a:latin typeface="Georgia" charset="0"/>
              </a:rPr>
              <a:t>with</a:t>
            </a:r>
            <a:r>
              <a:rPr lang="nl-NL" dirty="0" smtClean="0">
                <a:latin typeface="Georgia" charset="0"/>
              </a:rPr>
              <a:t> </a:t>
            </a:r>
            <a:r>
              <a:rPr lang="nl-NL" dirty="0" err="1" smtClean="0">
                <a:latin typeface="Georgia" charset="0"/>
              </a:rPr>
              <a:t>youth</a:t>
            </a:r>
            <a:r>
              <a:rPr lang="nl-NL" dirty="0" smtClean="0">
                <a:latin typeface="Georgia" charset="0"/>
              </a:rPr>
              <a:t> care, </a:t>
            </a:r>
            <a:r>
              <a:rPr lang="nl-NL" dirty="0" err="1" smtClean="0">
                <a:latin typeface="Georgia" charset="0"/>
              </a:rPr>
              <a:t>employment</a:t>
            </a:r>
            <a:r>
              <a:rPr lang="nl-NL" dirty="0" smtClean="0">
                <a:latin typeface="Georgia" charset="0"/>
              </a:rPr>
              <a:t> </a:t>
            </a:r>
            <a:r>
              <a:rPr lang="nl-NL" dirty="0" err="1" smtClean="0">
                <a:latin typeface="Georgia" charset="0"/>
              </a:rPr>
              <a:t>and</a:t>
            </a:r>
            <a:r>
              <a:rPr lang="nl-NL" dirty="0" smtClean="0">
                <a:latin typeface="Georgia" charset="0"/>
              </a:rPr>
              <a:t> </a:t>
            </a:r>
            <a:r>
              <a:rPr lang="nl-NL" dirty="0" err="1" smtClean="0">
                <a:latin typeface="Georgia" charset="0"/>
              </a:rPr>
              <a:t>education</a:t>
            </a:r>
            <a:r>
              <a:rPr lang="nl-NL" dirty="0" smtClean="0">
                <a:latin typeface="Georgia" charset="0"/>
              </a:rPr>
              <a:t>; </a:t>
            </a:r>
            <a:r>
              <a:rPr lang="nl-NL" dirty="0" err="1" smtClean="0">
                <a:latin typeface="Georgia" charset="0"/>
              </a:rPr>
              <a:t>what</a:t>
            </a:r>
            <a:r>
              <a:rPr lang="nl-NL" dirty="0" smtClean="0">
                <a:latin typeface="Georgia" charset="0"/>
              </a:rPr>
              <a:t> (</a:t>
            </a:r>
            <a:r>
              <a:rPr lang="nl-NL" dirty="0" err="1" smtClean="0">
                <a:latin typeface="Georgia" charset="0"/>
              </a:rPr>
              <a:t>might</a:t>
            </a:r>
            <a:r>
              <a:rPr lang="nl-NL" dirty="0" smtClean="0">
                <a:latin typeface="Georgia" charset="0"/>
              </a:rPr>
              <a:t>) </a:t>
            </a:r>
            <a:r>
              <a:rPr lang="nl-NL" dirty="0" err="1" smtClean="0">
                <a:latin typeface="Georgia" charset="0"/>
              </a:rPr>
              <a:t>work</a:t>
            </a:r>
            <a:r>
              <a:rPr lang="nl-NL" dirty="0" smtClean="0">
                <a:latin typeface="Georgia" charset="0"/>
              </a:rPr>
              <a:t>?</a:t>
            </a:r>
            <a:endParaRPr lang="nl-NL" dirty="0">
              <a:latin typeface="Georgia" charset="0"/>
            </a:endParaRPr>
          </a:p>
        </p:txBody>
      </p:sp>
      <p:sp>
        <p:nvSpPr>
          <p:cNvPr id="40962" name="Ondertitel 5"/>
          <p:cNvSpPr>
            <a:spLocks noGrp="1"/>
          </p:cNvSpPr>
          <p:nvPr>
            <p:ph type="subTitle" idx="1"/>
          </p:nvPr>
        </p:nvSpPr>
        <p:spPr>
          <a:xfrm>
            <a:off x="755650" y="4221163"/>
            <a:ext cx="7558088" cy="1368425"/>
          </a:xfrm>
        </p:spPr>
        <p:txBody>
          <a:bodyPr/>
          <a:lstStyle/>
          <a:p>
            <a:r>
              <a:rPr lang="nl-NL" dirty="0">
                <a:latin typeface="Georgia" charset="0"/>
              </a:rPr>
              <a:t>Pink Hilverdink, </a:t>
            </a:r>
            <a:endParaRPr lang="nl-NL" dirty="0" smtClean="0">
              <a:latin typeface="Georgia" charset="0"/>
            </a:endParaRPr>
          </a:p>
          <a:p>
            <a:r>
              <a:rPr lang="nl-NL" dirty="0" smtClean="0">
                <a:latin typeface="Georgia" charset="0"/>
              </a:rPr>
              <a:t>The </a:t>
            </a:r>
            <a:r>
              <a:rPr lang="nl-NL" dirty="0">
                <a:latin typeface="Georgia" charset="0"/>
              </a:rPr>
              <a:t>Netherlands Youth </a:t>
            </a:r>
            <a:r>
              <a:rPr lang="nl-NL" dirty="0" err="1" smtClean="0">
                <a:latin typeface="Georgia" charset="0"/>
              </a:rPr>
              <a:t>Institute</a:t>
            </a:r>
            <a:endParaRPr lang="nl-NL" dirty="0" smtClean="0">
              <a:latin typeface="Georgia" charset="0"/>
            </a:endParaRPr>
          </a:p>
          <a:p>
            <a:endParaRPr lang="nl-NL" dirty="0">
              <a:latin typeface="Georgia" charset="0"/>
            </a:endParaRPr>
          </a:p>
          <a:p>
            <a:r>
              <a:rPr lang="nl-NL" sz="1400" dirty="0" smtClean="0">
                <a:latin typeface="Georgia" charset="0"/>
              </a:rPr>
              <a:t>07 sept. 2016, Budapest</a:t>
            </a:r>
            <a:endParaRPr lang="nl-NL" sz="1400" dirty="0">
              <a:latin typeface="Georgia" charset="0"/>
            </a:endParaRPr>
          </a:p>
        </p:txBody>
      </p:sp>
      <p:sp>
        <p:nvSpPr>
          <p:cNvPr id="40963" name="Tijdelijke aanduiding voor dianummer 3"/>
          <p:cNvSpPr>
            <a:spLocks noGrp="1"/>
          </p:cNvSpPr>
          <p:nvPr>
            <p:ph type="sldNum" sz="quarter" idx="4294967295"/>
          </p:nvPr>
        </p:nvSpPr>
        <p:spPr>
          <a:xfrm>
            <a:off x="7240588" y="6426200"/>
            <a:ext cx="1903412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fld id="{07064917-87DF-8844-B9D7-5A573F9F53F3}" type="slidenum">
              <a:rPr lang="nl-NL" sz="1400">
                <a:solidFill>
                  <a:srgbClr val="FFFFFF"/>
                </a:solidFill>
              </a:rPr>
              <a:pPr/>
              <a:t>1</a:t>
            </a:fld>
            <a:endParaRPr lang="nl-NL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69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971600" y="1988840"/>
            <a:ext cx="727280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”</a:t>
            </a:r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If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you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want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 to </a:t>
            </a:r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go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fast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, </a:t>
            </a:r>
          </a:p>
          <a:p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go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alone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. </a:t>
            </a:r>
          </a:p>
          <a:p>
            <a:endParaRPr lang="fi-FI" sz="4000" b="1" i="1" dirty="0" smtClean="0">
              <a:solidFill>
                <a:schemeClr val="accent1">
                  <a:lumMod val="25000"/>
                </a:schemeClr>
              </a:solidFill>
            </a:endParaRPr>
          </a:p>
          <a:p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If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you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want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 to </a:t>
            </a:r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go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far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, </a:t>
            </a:r>
          </a:p>
          <a:p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go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fi-FI" sz="4000" b="1" i="1" dirty="0" err="1" smtClean="0">
                <a:solidFill>
                  <a:schemeClr val="accent1">
                    <a:lumMod val="25000"/>
                  </a:schemeClr>
                </a:solidFill>
              </a:rPr>
              <a:t>together</a:t>
            </a:r>
            <a:r>
              <a:rPr lang="fi-FI" sz="4000" b="1" i="1" dirty="0" smtClean="0">
                <a:solidFill>
                  <a:schemeClr val="accent1">
                    <a:lumMod val="25000"/>
                  </a:schemeClr>
                </a:solidFill>
              </a:rPr>
              <a:t>”</a:t>
            </a:r>
          </a:p>
          <a:p>
            <a:endParaRPr lang="fi-FI" sz="3600" i="1" dirty="0" smtClean="0"/>
          </a:p>
          <a:p>
            <a:pPr algn="r"/>
            <a:r>
              <a:rPr lang="fi-FI" sz="3600" dirty="0" smtClean="0"/>
              <a:t>An </a:t>
            </a:r>
            <a:r>
              <a:rPr lang="fi-FI" sz="3600" dirty="0" err="1" smtClean="0"/>
              <a:t>African</a:t>
            </a:r>
            <a:r>
              <a:rPr lang="fi-FI" sz="3600" dirty="0" smtClean="0"/>
              <a:t> </a:t>
            </a:r>
            <a:r>
              <a:rPr lang="fi-FI" sz="3600" dirty="0" err="1" smtClean="0"/>
              <a:t>proverb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968133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Following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</a:t>
            </a:r>
            <a:r>
              <a:rPr lang="nl-NL" dirty="0" err="1" smtClean="0"/>
              <a:t>here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What is research currently exploring/highlighting about </a:t>
            </a:r>
            <a:r>
              <a:rPr lang="en-GB" i="1" dirty="0" smtClean="0">
                <a:effectLst/>
              </a:rPr>
              <a:t>collaboration / integrated working </a:t>
            </a:r>
            <a:r>
              <a:rPr lang="en-GB" i="1" dirty="0" smtClean="0"/>
              <a:t>approaches</a:t>
            </a:r>
            <a:r>
              <a:rPr lang="en-GB" dirty="0" smtClean="0"/>
              <a:t>?</a:t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  <a:p>
            <a:r>
              <a:rPr lang="en-GB" dirty="0" smtClean="0"/>
              <a:t>To which extent is it known that youth policies and youth work are </a:t>
            </a:r>
            <a:r>
              <a:rPr lang="en-GB" i="1" dirty="0" smtClean="0"/>
              <a:t>theory driven</a:t>
            </a:r>
            <a:r>
              <a:rPr lang="en-GB" dirty="0" smtClean="0"/>
              <a:t>?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>
                <a:effectLst/>
              </a:rPr>
              <a:t>What </a:t>
            </a:r>
            <a:r>
              <a:rPr lang="en-GB" i="1" dirty="0" smtClean="0">
                <a:effectLst/>
              </a:rPr>
              <a:t>quality or impact </a:t>
            </a:r>
            <a:r>
              <a:rPr lang="en-GB" dirty="0" smtClean="0">
                <a:effectLst/>
              </a:rPr>
              <a:t>topics could be further explored?</a:t>
            </a:r>
            <a:endParaRPr lang="en-GB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EFA5-423A-8F47-A08A-329C35568BBE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539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 </a:t>
            </a:r>
            <a:r>
              <a:rPr lang="nl-NL" dirty="0" err="1" smtClean="0"/>
              <a:t>example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the Netherlands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 err="1" smtClean="0"/>
              <a:t>YouTube</a:t>
            </a:r>
            <a:r>
              <a:rPr lang="nl-NL" dirty="0" smtClean="0"/>
              <a:t> </a:t>
            </a:r>
            <a:r>
              <a:rPr lang="nl-NL" dirty="0"/>
              <a:t>film </a:t>
            </a:r>
            <a:r>
              <a:rPr lang="nl-NL" dirty="0" smtClean="0"/>
              <a:t>T.O.M. Den </a:t>
            </a:r>
            <a:r>
              <a:rPr lang="nl-NL" dirty="0" err="1" smtClean="0"/>
              <a:t>Bosch</a:t>
            </a:r>
            <a:r>
              <a:rPr lang="nl-NL" dirty="0" err="1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://youtu.be/Ca0S_3c-</a:t>
            </a:r>
            <a:r>
              <a:rPr lang="nl-NL" dirty="0" smtClean="0">
                <a:hlinkClick r:id="rId2"/>
              </a:rPr>
              <a:t>41Y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EFA5-423A-8F47-A08A-329C35568BBE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843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el 4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773988" cy="864766"/>
          </a:xfrm>
        </p:spPr>
        <p:txBody>
          <a:bodyPr/>
          <a:lstStyle/>
          <a:p>
            <a:pPr algn="ctr"/>
            <a:r>
              <a:rPr lang="nl-NL" dirty="0" smtClean="0">
                <a:latin typeface="Georgia" charset="0"/>
              </a:rPr>
              <a:t/>
            </a:r>
            <a:br>
              <a:rPr lang="nl-NL" dirty="0" smtClean="0">
                <a:latin typeface="Georgia" charset="0"/>
              </a:rPr>
            </a:br>
            <a:r>
              <a:rPr lang="nl-NL" dirty="0" smtClean="0">
                <a:latin typeface="Georgia" charset="0"/>
              </a:rPr>
              <a:t>Framework of the meeting</a:t>
            </a:r>
            <a:r>
              <a:rPr lang="nl-NL" dirty="0">
                <a:latin typeface="Georgia" charset="0"/>
              </a:rPr>
              <a:t/>
            </a:r>
            <a:br>
              <a:rPr lang="nl-NL" dirty="0">
                <a:latin typeface="Georgia" charset="0"/>
              </a:rPr>
            </a:br>
            <a:endParaRPr lang="nl-NL" dirty="0">
              <a:latin typeface="Georgia" charset="0"/>
            </a:endParaRPr>
          </a:p>
        </p:txBody>
      </p:sp>
      <p:sp>
        <p:nvSpPr>
          <p:cNvPr id="43010" name="Tijdelijke aanduiding voor inhoud 5"/>
          <p:cNvSpPr>
            <a:spLocks noGrp="1"/>
          </p:cNvSpPr>
          <p:nvPr>
            <p:ph idx="1"/>
          </p:nvPr>
        </p:nvSpPr>
        <p:spPr>
          <a:xfrm>
            <a:off x="683568" y="2132856"/>
            <a:ext cx="7992888" cy="4392488"/>
          </a:xfrm>
        </p:spPr>
        <p:txBody>
          <a:bodyPr/>
          <a:lstStyle/>
          <a:p>
            <a:r>
              <a:rPr lang="nl-NL" sz="2800" dirty="0" smtClean="0">
                <a:latin typeface="Georgia" charset="0"/>
              </a:rPr>
              <a:t>Focus of EU Youth </a:t>
            </a:r>
            <a:r>
              <a:rPr lang="nl-NL" sz="2800" dirty="0" err="1" smtClean="0">
                <a:latin typeface="Georgia" charset="0"/>
              </a:rPr>
              <a:t>Strategy</a:t>
            </a:r>
            <a:endParaRPr lang="nl-NL" sz="2800" dirty="0" smtClean="0">
              <a:latin typeface="Georgia" charset="0"/>
            </a:endParaRPr>
          </a:p>
          <a:p>
            <a:pPr marL="800100" lvl="2" indent="0">
              <a:buNone/>
            </a:pPr>
            <a:r>
              <a:rPr lang="nl-NL" sz="2200" dirty="0" err="1" smtClean="0">
                <a:latin typeface="Georgia" charset="0"/>
              </a:rPr>
              <a:t>Role</a:t>
            </a:r>
            <a:r>
              <a:rPr lang="nl-NL" sz="2200" dirty="0" smtClean="0">
                <a:latin typeface="Georgia" charset="0"/>
              </a:rPr>
              <a:t> of </a:t>
            </a:r>
            <a:r>
              <a:rPr lang="nl-NL" sz="2200" dirty="0" err="1" smtClean="0">
                <a:latin typeface="Georgia" charset="0"/>
              </a:rPr>
              <a:t>youth</a:t>
            </a:r>
            <a:r>
              <a:rPr lang="nl-NL" sz="2200" dirty="0" smtClean="0">
                <a:latin typeface="Georgia" charset="0"/>
              </a:rPr>
              <a:t> </a:t>
            </a:r>
            <a:r>
              <a:rPr lang="nl-NL" sz="2200" dirty="0" err="1" smtClean="0">
                <a:latin typeface="Georgia" charset="0"/>
              </a:rPr>
              <a:t>work</a:t>
            </a:r>
            <a:r>
              <a:rPr lang="nl-NL" sz="2200" dirty="0" smtClean="0">
                <a:latin typeface="Georgia" charset="0"/>
              </a:rPr>
              <a:t> in cross-</a:t>
            </a:r>
            <a:r>
              <a:rPr lang="nl-NL" sz="2200" dirty="0" err="1" smtClean="0">
                <a:latin typeface="Georgia" charset="0"/>
              </a:rPr>
              <a:t>sectoral</a:t>
            </a:r>
            <a:r>
              <a:rPr lang="nl-NL" sz="2200" dirty="0" smtClean="0">
                <a:latin typeface="Georgia" charset="0"/>
              </a:rPr>
              <a:t> </a:t>
            </a:r>
            <a:r>
              <a:rPr lang="nl-NL" sz="2200" dirty="0" err="1" smtClean="0">
                <a:latin typeface="Georgia" charset="0"/>
              </a:rPr>
              <a:t>policies</a:t>
            </a:r>
            <a:endParaRPr lang="nl-NL" sz="2200" dirty="0" smtClean="0">
              <a:latin typeface="Georgia" charset="0"/>
            </a:endParaRPr>
          </a:p>
          <a:p>
            <a:pPr marL="800100" lvl="2" indent="0">
              <a:buNone/>
            </a:pPr>
            <a:r>
              <a:rPr lang="nl-NL" sz="2200" dirty="0" err="1" smtClean="0">
                <a:latin typeface="Georgia" charset="0"/>
              </a:rPr>
              <a:t>Positive</a:t>
            </a:r>
            <a:r>
              <a:rPr lang="nl-NL" sz="2200" dirty="0" smtClean="0">
                <a:latin typeface="Georgia" charset="0"/>
              </a:rPr>
              <a:t> approaches </a:t>
            </a:r>
            <a:r>
              <a:rPr lang="nl-NL" sz="2200" dirty="0" err="1" smtClean="0">
                <a:latin typeface="Georgia" charset="0"/>
              </a:rPr>
              <a:t>to</a:t>
            </a:r>
            <a:r>
              <a:rPr lang="nl-NL" sz="2200" dirty="0" smtClean="0">
                <a:latin typeface="Georgia" charset="0"/>
              </a:rPr>
              <a:t> </a:t>
            </a:r>
            <a:r>
              <a:rPr lang="nl-NL" sz="2200" dirty="0" err="1" smtClean="0">
                <a:latin typeface="Georgia" charset="0"/>
              </a:rPr>
              <a:t>youth</a:t>
            </a:r>
            <a:r>
              <a:rPr lang="nl-NL" sz="2200" dirty="0" smtClean="0">
                <a:latin typeface="Georgia" charset="0"/>
              </a:rPr>
              <a:t> policy </a:t>
            </a:r>
            <a:r>
              <a:rPr lang="nl-NL" sz="2200" dirty="0" err="1" smtClean="0">
                <a:latin typeface="Georgia" charset="0"/>
              </a:rPr>
              <a:t>and</a:t>
            </a:r>
            <a:r>
              <a:rPr lang="nl-NL" sz="2200" dirty="0" smtClean="0">
                <a:latin typeface="Georgia" charset="0"/>
              </a:rPr>
              <a:t> </a:t>
            </a:r>
            <a:r>
              <a:rPr lang="nl-NL" sz="2200" dirty="0" err="1" smtClean="0">
                <a:latin typeface="Georgia" charset="0"/>
              </a:rPr>
              <a:t>practice</a:t>
            </a:r>
            <a:endParaRPr lang="nl-NL" sz="2200" dirty="0" smtClean="0">
              <a:latin typeface="Georgia" charset="0"/>
            </a:endParaRPr>
          </a:p>
          <a:p>
            <a:pPr marL="800100" lvl="2" indent="0">
              <a:buNone/>
            </a:pPr>
            <a:endParaRPr lang="nl-NL" sz="2200" dirty="0" smtClean="0">
              <a:latin typeface="Georgia" charset="0"/>
            </a:endParaRPr>
          </a:p>
          <a:p>
            <a:r>
              <a:rPr lang="nl-NL" sz="2800" dirty="0" err="1" smtClean="0">
                <a:latin typeface="Georgia" charset="0"/>
              </a:rPr>
              <a:t>Reforms</a:t>
            </a:r>
            <a:r>
              <a:rPr lang="nl-NL" sz="2800" dirty="0" smtClean="0">
                <a:latin typeface="Georgia" charset="0"/>
              </a:rPr>
              <a:t> </a:t>
            </a:r>
            <a:r>
              <a:rPr lang="nl-NL" sz="2800" dirty="0" err="1" smtClean="0">
                <a:latin typeface="Georgia" charset="0"/>
              </a:rPr>
              <a:t>within</a:t>
            </a:r>
            <a:r>
              <a:rPr lang="nl-NL" sz="2800" dirty="0" smtClean="0">
                <a:latin typeface="Georgia" charset="0"/>
              </a:rPr>
              <a:t> the Netherlands</a:t>
            </a:r>
          </a:p>
          <a:p>
            <a:pPr lvl="1"/>
            <a:r>
              <a:rPr lang="nl-NL" sz="1800" dirty="0" smtClean="0">
                <a:solidFill>
                  <a:schemeClr val="tx1"/>
                </a:solidFill>
                <a:latin typeface="Georgia" charset="0"/>
              </a:rPr>
              <a:t>N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ew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decentralized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responsibilities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since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2015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with</a:t>
            </a:r>
            <a:endParaRPr lang="nl-NL" sz="2000" dirty="0" smtClean="0">
              <a:solidFill>
                <a:schemeClr val="tx1"/>
              </a:solidFill>
              <a:latin typeface="Georgia" charset="0"/>
            </a:endParaRPr>
          </a:p>
          <a:p>
            <a:pPr lvl="1"/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Law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on Child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and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Youth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Help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since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2015 &amp; New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Law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on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Social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Support,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mental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health care,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employment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and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income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and</a:t>
            </a:r>
            <a:r>
              <a:rPr lang="nl-NL" sz="2000" dirty="0" smtClean="0">
                <a:solidFill>
                  <a:schemeClr val="tx1"/>
                </a:solidFill>
                <a:latin typeface="Georgia" charset="0"/>
              </a:rPr>
              <a:t> ‘fitting’ </a:t>
            </a:r>
            <a:r>
              <a:rPr lang="nl-NL" sz="2000" dirty="0" err="1" smtClean="0">
                <a:solidFill>
                  <a:schemeClr val="tx1"/>
                </a:solidFill>
                <a:latin typeface="Georgia" charset="0"/>
              </a:rPr>
              <a:t>education</a:t>
            </a:r>
            <a:endParaRPr lang="nl-NL" sz="2000" dirty="0" smtClean="0">
              <a:latin typeface="Georgia" charset="0"/>
            </a:endParaRPr>
          </a:p>
          <a:p>
            <a:pPr lvl="1"/>
            <a:r>
              <a:rPr lang="nl-NL" sz="2000" dirty="0" smtClean="0">
                <a:latin typeface="Georgia" charset="0"/>
              </a:rPr>
              <a:t>Youth </a:t>
            </a:r>
            <a:r>
              <a:rPr lang="nl-NL" sz="2000" dirty="0" err="1" smtClean="0">
                <a:latin typeface="Georgia" charset="0"/>
              </a:rPr>
              <a:t>work</a:t>
            </a:r>
            <a:r>
              <a:rPr lang="nl-NL" sz="2000" dirty="0" smtClean="0">
                <a:latin typeface="Georgia" charset="0"/>
              </a:rPr>
              <a:t> in NL = </a:t>
            </a:r>
            <a:r>
              <a:rPr lang="nl-NL" sz="2000" dirty="0" err="1" smtClean="0">
                <a:latin typeface="Georgia" charset="0"/>
              </a:rPr>
              <a:t>youth</a:t>
            </a:r>
            <a:r>
              <a:rPr lang="nl-NL" sz="2000" dirty="0" smtClean="0">
                <a:latin typeface="Georgia" charset="0"/>
              </a:rPr>
              <a:t> </a:t>
            </a:r>
            <a:r>
              <a:rPr lang="nl-NL" sz="2000" b="1" dirty="0" err="1" smtClean="0">
                <a:latin typeface="Georgia" charset="0"/>
              </a:rPr>
              <a:t>social</a:t>
            </a:r>
            <a:r>
              <a:rPr lang="nl-NL" sz="2000" dirty="0" smtClean="0">
                <a:latin typeface="Georgia" charset="0"/>
              </a:rPr>
              <a:t> </a:t>
            </a:r>
            <a:r>
              <a:rPr lang="nl-NL" sz="2000" dirty="0" err="1" smtClean="0">
                <a:latin typeface="Georgia" charset="0"/>
              </a:rPr>
              <a:t>work</a:t>
            </a:r>
            <a:r>
              <a:rPr lang="nl-NL" sz="2000" dirty="0" smtClean="0">
                <a:latin typeface="Georgia" charset="0"/>
              </a:rPr>
              <a:t> / part of </a:t>
            </a:r>
            <a:r>
              <a:rPr lang="nl-NL" sz="2000" i="1" dirty="0" err="1" smtClean="0">
                <a:latin typeface="Georgia" charset="0"/>
              </a:rPr>
              <a:t>preventive</a:t>
            </a:r>
            <a:r>
              <a:rPr lang="nl-NL" sz="2000" i="1" dirty="0" smtClean="0">
                <a:latin typeface="Georgia" charset="0"/>
              </a:rPr>
              <a:t> </a:t>
            </a:r>
            <a:r>
              <a:rPr lang="nl-NL" sz="2000" i="1" dirty="0" err="1" smtClean="0">
                <a:latin typeface="Georgia" charset="0"/>
              </a:rPr>
              <a:t>youth</a:t>
            </a:r>
            <a:r>
              <a:rPr lang="nl-NL" sz="2000" i="1" dirty="0" smtClean="0">
                <a:latin typeface="Georgia" charset="0"/>
              </a:rPr>
              <a:t> </a:t>
            </a:r>
            <a:r>
              <a:rPr lang="nl-NL" sz="2000" i="1" dirty="0" err="1" smtClean="0">
                <a:latin typeface="Georgia" charset="0"/>
              </a:rPr>
              <a:t>policies</a:t>
            </a:r>
            <a:r>
              <a:rPr lang="nl-NL" sz="2000" i="1" dirty="0" smtClean="0">
                <a:latin typeface="Georgia" charset="0"/>
              </a:rPr>
              <a:t> </a:t>
            </a:r>
            <a:r>
              <a:rPr lang="nl-NL" sz="2000" dirty="0" smtClean="0">
                <a:latin typeface="Georgia" charset="0"/>
              </a:rPr>
              <a:t>(</a:t>
            </a:r>
            <a:r>
              <a:rPr lang="nl-NL" sz="2000" dirty="0" err="1" smtClean="0">
                <a:latin typeface="Georgia" charset="0"/>
              </a:rPr>
              <a:t>local</a:t>
            </a:r>
            <a:r>
              <a:rPr lang="nl-NL" sz="2000" dirty="0" smtClean="0">
                <a:latin typeface="Georgia" charset="0"/>
              </a:rPr>
              <a:t> dept led) </a:t>
            </a:r>
            <a:r>
              <a:rPr lang="nl-NL" sz="2000" dirty="0" err="1" smtClean="0">
                <a:latin typeface="Georgia" charset="0"/>
              </a:rPr>
              <a:t>for</a:t>
            </a:r>
            <a:r>
              <a:rPr lang="nl-NL" sz="2000" dirty="0" smtClean="0">
                <a:latin typeface="Georgia" charset="0"/>
              </a:rPr>
              <a:t> </a:t>
            </a:r>
            <a:r>
              <a:rPr lang="nl-NL" sz="2000" dirty="0" err="1" smtClean="0">
                <a:latin typeface="Georgia" charset="0"/>
              </a:rPr>
              <a:t>vulnerable</a:t>
            </a:r>
            <a:r>
              <a:rPr lang="nl-NL" sz="2000" dirty="0" smtClean="0">
                <a:latin typeface="Georgia" charset="0"/>
              </a:rPr>
              <a:t> </a:t>
            </a:r>
            <a:r>
              <a:rPr lang="nl-NL" sz="2000" dirty="0" err="1" smtClean="0">
                <a:latin typeface="Georgia" charset="0"/>
              </a:rPr>
              <a:t>youth</a:t>
            </a:r>
            <a:r>
              <a:rPr lang="nl-NL" sz="2000" dirty="0" smtClean="0">
                <a:latin typeface="Georgia" charset="0"/>
              </a:rPr>
              <a:t> (at risk)</a:t>
            </a:r>
          </a:p>
          <a:p>
            <a:endParaRPr lang="nl-NL" sz="2400" dirty="0">
              <a:latin typeface="Georgia" charset="0"/>
            </a:endParaRPr>
          </a:p>
          <a:p>
            <a:endParaRPr lang="nl-NL" dirty="0">
              <a:latin typeface="Georgia" charset="0"/>
            </a:endParaRPr>
          </a:p>
        </p:txBody>
      </p:sp>
      <p:sp>
        <p:nvSpPr>
          <p:cNvPr id="43011" name="Tijdelijke aanduiding voor dianumm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fld id="{E17B09C3-3466-5440-8FC1-718C5EED0242}" type="slidenum">
              <a:rPr lang="nl-NL" sz="1400">
                <a:solidFill>
                  <a:schemeClr val="bg1"/>
                </a:solidFill>
              </a:rPr>
              <a:pPr/>
              <a:t>3</a:t>
            </a:fld>
            <a:endParaRPr lang="nl-NL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13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el 2"/>
          <p:cNvSpPr>
            <a:spLocks noGrp="1"/>
          </p:cNvSpPr>
          <p:nvPr>
            <p:ph type="title"/>
          </p:nvPr>
        </p:nvSpPr>
        <p:spPr>
          <a:xfrm>
            <a:off x="758825" y="773113"/>
            <a:ext cx="7773988" cy="639762"/>
          </a:xfrm>
        </p:spPr>
        <p:txBody>
          <a:bodyPr/>
          <a:lstStyle/>
          <a:p>
            <a:r>
              <a:rPr lang="nl-NL">
                <a:latin typeface="Georgia" charset="0"/>
              </a:rPr>
              <a:t>The new local reality</a:t>
            </a:r>
          </a:p>
        </p:txBody>
      </p:sp>
      <p:sp>
        <p:nvSpPr>
          <p:cNvPr id="49154" name="Tijdelijke aanduiding voor dianumm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fld id="{9B6C86D1-539B-DE47-8F71-2C23A5D00582}" type="slidenum">
              <a:rPr lang="nl-NL" sz="1400">
                <a:solidFill>
                  <a:schemeClr val="bg1"/>
                </a:solidFill>
              </a:rPr>
              <a:pPr/>
              <a:t>4</a:t>
            </a:fld>
            <a:endParaRPr lang="nl-NL" sz="1400">
              <a:solidFill>
                <a:schemeClr val="bg1"/>
              </a:solidFill>
            </a:endParaRPr>
          </a:p>
        </p:txBody>
      </p:sp>
      <p:pic>
        <p:nvPicPr>
          <p:cNvPr id="4915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628775"/>
            <a:ext cx="801052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1932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el 4"/>
          <p:cNvSpPr>
            <a:spLocks noGrp="1"/>
          </p:cNvSpPr>
          <p:nvPr>
            <p:ph type="title"/>
          </p:nvPr>
        </p:nvSpPr>
        <p:spPr>
          <a:xfrm>
            <a:off x="758825" y="773113"/>
            <a:ext cx="7773988" cy="1000125"/>
          </a:xfrm>
        </p:spPr>
        <p:txBody>
          <a:bodyPr/>
          <a:lstStyle/>
          <a:p>
            <a:pPr algn="ctr"/>
            <a:r>
              <a:rPr lang="nl-NL" dirty="0" err="1">
                <a:latin typeface="Georgia" charset="0"/>
              </a:rPr>
              <a:t>Key</a:t>
            </a:r>
            <a:r>
              <a:rPr lang="nl-NL" dirty="0">
                <a:latin typeface="Georgia" charset="0"/>
              </a:rPr>
              <a:t> </a:t>
            </a:r>
            <a:r>
              <a:rPr lang="nl-NL" dirty="0" err="1" smtClean="0">
                <a:latin typeface="Georgia" charset="0"/>
              </a:rPr>
              <a:t>challenges</a:t>
            </a:r>
            <a:r>
              <a:rPr lang="nl-NL" dirty="0" smtClean="0">
                <a:latin typeface="Georgia" charset="0"/>
              </a:rPr>
              <a:t> in the Netherlands</a:t>
            </a:r>
            <a:endParaRPr lang="nl-NL" dirty="0">
              <a:latin typeface="Georgia" charset="0"/>
            </a:endParaRPr>
          </a:p>
        </p:txBody>
      </p:sp>
      <p:sp>
        <p:nvSpPr>
          <p:cNvPr id="53250" name="Tijdelijke aanduiding voor inhoud 5"/>
          <p:cNvSpPr>
            <a:spLocks noGrp="1"/>
          </p:cNvSpPr>
          <p:nvPr>
            <p:ph idx="1"/>
          </p:nvPr>
        </p:nvSpPr>
        <p:spPr>
          <a:xfrm>
            <a:off x="758825" y="1755775"/>
            <a:ext cx="7773988" cy="4464050"/>
          </a:xfrm>
        </p:spPr>
        <p:txBody>
          <a:bodyPr/>
          <a:lstStyle/>
          <a:p>
            <a:r>
              <a:rPr lang="nl-NL" sz="2400" dirty="0" err="1" smtClean="0">
                <a:latin typeface="Georgia" charset="0"/>
              </a:rPr>
              <a:t>Better</a:t>
            </a:r>
            <a:r>
              <a:rPr lang="nl-NL" sz="2400" dirty="0" smtClean="0">
                <a:latin typeface="Georgia" charset="0"/>
              </a:rPr>
              <a:t> focus on </a:t>
            </a:r>
            <a:r>
              <a:rPr lang="nl-NL" sz="2400" dirty="0" err="1" smtClean="0">
                <a:latin typeface="Georgia" charset="0"/>
              </a:rPr>
              <a:t>preventive</a:t>
            </a:r>
            <a:r>
              <a:rPr lang="nl-NL" sz="2400" dirty="0" smtClean="0">
                <a:latin typeface="Georgia" charset="0"/>
              </a:rPr>
              <a:t> support </a:t>
            </a:r>
            <a:r>
              <a:rPr lang="nl-NL" sz="2400" dirty="0" err="1" smtClean="0">
                <a:latin typeface="Georgia" charset="0"/>
              </a:rPr>
              <a:t>and</a:t>
            </a:r>
            <a:r>
              <a:rPr lang="nl-NL" sz="2400" dirty="0" smtClean="0">
                <a:latin typeface="Georgia" charset="0"/>
              </a:rPr>
              <a:t> care </a:t>
            </a:r>
            <a:r>
              <a:rPr lang="nl-NL" sz="2400" dirty="0" err="1" smtClean="0">
                <a:latin typeface="Georgia" charset="0"/>
              </a:rPr>
              <a:t>for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children</a:t>
            </a:r>
            <a:r>
              <a:rPr lang="nl-NL" sz="2400" dirty="0" smtClean="0">
                <a:latin typeface="Georgia" charset="0"/>
              </a:rPr>
              <a:t>, </a:t>
            </a:r>
            <a:r>
              <a:rPr lang="nl-NL" sz="2400" dirty="0" err="1" smtClean="0">
                <a:latin typeface="Georgia" charset="0"/>
              </a:rPr>
              <a:t>young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people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and</a:t>
            </a:r>
            <a:r>
              <a:rPr lang="nl-NL" sz="2400" dirty="0" smtClean="0">
                <a:latin typeface="Georgia" charset="0"/>
              </a:rPr>
              <a:t> families</a:t>
            </a:r>
          </a:p>
          <a:p>
            <a:pPr lvl="1"/>
            <a:r>
              <a:rPr lang="nl-NL" sz="2200" dirty="0" err="1" smtClean="0">
                <a:latin typeface="Georgia" charset="0"/>
              </a:rPr>
              <a:t>from</a:t>
            </a:r>
            <a:r>
              <a:rPr lang="nl-NL" sz="2200" dirty="0" smtClean="0">
                <a:latin typeface="Georgia" charset="0"/>
              </a:rPr>
              <a:t> </a:t>
            </a:r>
            <a:r>
              <a:rPr lang="nl-NL" sz="2200" i="1" dirty="0">
                <a:latin typeface="Georgia" charset="0"/>
              </a:rPr>
              <a:t>service-led </a:t>
            </a:r>
            <a:r>
              <a:rPr lang="nl-NL" sz="2200" dirty="0" err="1">
                <a:latin typeface="Georgia" charset="0"/>
              </a:rPr>
              <a:t>to</a:t>
            </a:r>
            <a:r>
              <a:rPr lang="nl-NL" sz="2200" dirty="0">
                <a:latin typeface="Georgia" charset="0"/>
              </a:rPr>
              <a:t> </a:t>
            </a:r>
            <a:r>
              <a:rPr lang="nl-NL" sz="2200" i="1" dirty="0" err="1">
                <a:latin typeface="Georgia" charset="0"/>
              </a:rPr>
              <a:t>needs</a:t>
            </a:r>
            <a:r>
              <a:rPr lang="nl-NL" sz="2200" i="1" dirty="0">
                <a:latin typeface="Georgia" charset="0"/>
              </a:rPr>
              <a:t>-led </a:t>
            </a:r>
            <a:r>
              <a:rPr lang="nl-NL" sz="2200" dirty="0" smtClean="0">
                <a:latin typeface="Georgia" charset="0"/>
              </a:rPr>
              <a:t>support</a:t>
            </a:r>
          </a:p>
          <a:p>
            <a:pPr lvl="1"/>
            <a:r>
              <a:rPr lang="nl-NL" sz="2200" dirty="0" smtClean="0">
                <a:latin typeface="Georgia" charset="0"/>
              </a:rPr>
              <a:t>Building </a:t>
            </a:r>
            <a:r>
              <a:rPr lang="nl-NL" sz="2200" dirty="0" err="1" smtClean="0">
                <a:latin typeface="Georgia" charset="0"/>
              </a:rPr>
              <a:t>stronger</a:t>
            </a:r>
            <a:r>
              <a:rPr lang="nl-NL" sz="2200" dirty="0" smtClean="0">
                <a:latin typeface="Georgia" charset="0"/>
              </a:rPr>
              <a:t> </a:t>
            </a:r>
            <a:r>
              <a:rPr lang="nl-NL" sz="2200" dirty="0" err="1" smtClean="0">
                <a:latin typeface="Georgia" charset="0"/>
              </a:rPr>
              <a:t>communities</a:t>
            </a:r>
            <a:r>
              <a:rPr lang="nl-NL" sz="2200" dirty="0" smtClean="0">
                <a:latin typeface="Georgia" charset="0"/>
              </a:rPr>
              <a:t> / </a:t>
            </a:r>
            <a:r>
              <a:rPr lang="nl-NL" sz="2200" i="1" dirty="0" err="1" smtClean="0">
                <a:latin typeface="Georgia" charset="0"/>
              </a:rPr>
              <a:t>civil</a:t>
            </a:r>
            <a:r>
              <a:rPr lang="nl-NL" sz="2200" i="1" dirty="0" smtClean="0">
                <a:latin typeface="Georgia" charset="0"/>
              </a:rPr>
              <a:t> society </a:t>
            </a:r>
            <a:endParaRPr lang="nl-NL" sz="2200" i="1" dirty="0">
              <a:latin typeface="Georgia" charset="0"/>
            </a:endParaRPr>
          </a:p>
          <a:p>
            <a:r>
              <a:rPr lang="nl-NL" sz="2400" dirty="0" err="1">
                <a:latin typeface="Georgia" charset="0"/>
              </a:rPr>
              <a:t>E</a:t>
            </a:r>
            <a:r>
              <a:rPr lang="nl-NL" sz="2400" dirty="0" err="1" smtClean="0">
                <a:latin typeface="Georgia" charset="0"/>
              </a:rPr>
              <a:t>mpowering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all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towards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self-responsibility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and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developing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informal</a:t>
            </a:r>
            <a:r>
              <a:rPr lang="nl-NL" sz="2400" dirty="0" smtClean="0">
                <a:latin typeface="Georgia" charset="0"/>
              </a:rPr>
              <a:t> co-support systems (</a:t>
            </a:r>
            <a:r>
              <a:rPr lang="nl-NL" sz="2400" dirty="0" err="1" smtClean="0">
                <a:latin typeface="Georgia" charset="0"/>
              </a:rPr>
              <a:t>networks</a:t>
            </a:r>
            <a:r>
              <a:rPr lang="nl-NL" sz="2400" dirty="0" smtClean="0">
                <a:latin typeface="Georgia" charset="0"/>
              </a:rPr>
              <a:t>)</a:t>
            </a:r>
          </a:p>
          <a:p>
            <a:r>
              <a:rPr lang="nl-NL" sz="2400" dirty="0" err="1" smtClean="0">
                <a:latin typeface="Georgia" charset="0"/>
              </a:rPr>
              <a:t>Collaboration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between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i="1" dirty="0" err="1" smtClean="0">
                <a:latin typeface="Georgia" charset="0"/>
              </a:rPr>
              <a:t>all</a:t>
            </a:r>
            <a:r>
              <a:rPr lang="nl-NL" sz="2400" dirty="0" smtClean="0">
                <a:latin typeface="Georgia" charset="0"/>
              </a:rPr>
              <a:t> professionals in the direct environment of </a:t>
            </a:r>
            <a:r>
              <a:rPr lang="nl-NL" sz="2400" dirty="0" err="1" smtClean="0">
                <a:latin typeface="Georgia" charset="0"/>
              </a:rPr>
              <a:t>children</a:t>
            </a:r>
            <a:r>
              <a:rPr lang="nl-NL" sz="2400" dirty="0" smtClean="0">
                <a:latin typeface="Georgia" charset="0"/>
              </a:rPr>
              <a:t>, </a:t>
            </a:r>
            <a:r>
              <a:rPr lang="nl-NL" sz="2400" dirty="0" err="1" smtClean="0">
                <a:latin typeface="Georgia" charset="0"/>
              </a:rPr>
              <a:t>young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people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and</a:t>
            </a:r>
            <a:r>
              <a:rPr lang="nl-NL" sz="2400" dirty="0" smtClean="0">
                <a:latin typeface="Georgia" charset="0"/>
              </a:rPr>
              <a:t> families</a:t>
            </a:r>
          </a:p>
          <a:p>
            <a:r>
              <a:rPr lang="nl-NL" sz="2400" dirty="0" err="1" smtClean="0">
                <a:latin typeface="Georgia" charset="0"/>
              </a:rPr>
              <a:t>Cheaper</a:t>
            </a:r>
            <a:r>
              <a:rPr lang="nl-NL" sz="2400" dirty="0" smtClean="0">
                <a:latin typeface="Georgia" charset="0"/>
              </a:rPr>
              <a:t>, more </a:t>
            </a:r>
            <a:r>
              <a:rPr lang="nl-NL" sz="2400" dirty="0" err="1" smtClean="0">
                <a:latin typeface="Georgia" charset="0"/>
              </a:rPr>
              <a:t>effective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and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higher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quality</a:t>
            </a:r>
            <a:r>
              <a:rPr lang="nl-NL" sz="2400" dirty="0" smtClean="0">
                <a:latin typeface="Georgia" charset="0"/>
              </a:rPr>
              <a:t> of support </a:t>
            </a:r>
            <a:r>
              <a:rPr lang="nl-NL" sz="2400" dirty="0" err="1" smtClean="0">
                <a:latin typeface="Georgia" charset="0"/>
              </a:rPr>
              <a:t>and</a:t>
            </a:r>
            <a:r>
              <a:rPr lang="nl-NL" sz="2400" dirty="0" smtClean="0">
                <a:latin typeface="Georgia" charset="0"/>
              </a:rPr>
              <a:t> care – </a:t>
            </a:r>
            <a:r>
              <a:rPr lang="nl-NL" sz="2400" dirty="0" err="1" smtClean="0">
                <a:latin typeface="Georgia" charset="0"/>
              </a:rPr>
              <a:t>developing</a:t>
            </a:r>
            <a:r>
              <a:rPr lang="nl-NL" sz="2400" dirty="0" smtClean="0">
                <a:latin typeface="Georgia" charset="0"/>
              </a:rPr>
              <a:t> new monitoring systems</a:t>
            </a:r>
          </a:p>
          <a:p>
            <a:r>
              <a:rPr lang="nl-NL" sz="2400" dirty="0" err="1" smtClean="0">
                <a:latin typeface="Georgia" charset="0"/>
              </a:rPr>
              <a:t>Stronger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leadership</a:t>
            </a:r>
            <a:r>
              <a:rPr lang="nl-NL" sz="2400" dirty="0" smtClean="0">
                <a:latin typeface="Georgia" charset="0"/>
              </a:rPr>
              <a:t> of </a:t>
            </a:r>
            <a:r>
              <a:rPr lang="nl-NL" sz="2400" dirty="0" err="1" smtClean="0">
                <a:latin typeface="Georgia" charset="0"/>
              </a:rPr>
              <a:t>local</a:t>
            </a:r>
            <a:r>
              <a:rPr lang="nl-NL" sz="2400" dirty="0" smtClean="0">
                <a:latin typeface="Georgia" charset="0"/>
              </a:rPr>
              <a:t> </a:t>
            </a:r>
            <a:r>
              <a:rPr lang="nl-NL" sz="2400" dirty="0" err="1" smtClean="0">
                <a:latin typeface="Georgia" charset="0"/>
              </a:rPr>
              <a:t>municipalities</a:t>
            </a:r>
            <a:endParaRPr lang="en-US" sz="2400" dirty="0">
              <a:latin typeface="Georgia" charset="0"/>
            </a:endParaRPr>
          </a:p>
        </p:txBody>
      </p:sp>
      <p:sp>
        <p:nvSpPr>
          <p:cNvPr id="53251" name="Tijdelijke aanduiding voor dianumm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fld id="{463B9D37-67D9-224C-AA72-FC4DF5A8AC71}" type="slidenum">
              <a:rPr lang="nl-NL" sz="1400">
                <a:solidFill>
                  <a:schemeClr val="bg1"/>
                </a:solidFill>
              </a:rPr>
              <a:pPr/>
              <a:t>5</a:t>
            </a:fld>
            <a:endParaRPr lang="nl-NL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3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</a:t>
            </a:r>
            <a:r>
              <a:rPr lang="nl-NL" dirty="0" err="1" smtClean="0"/>
              <a:t>international</a:t>
            </a:r>
            <a:r>
              <a:rPr lang="nl-NL" dirty="0" smtClean="0"/>
              <a:t> expert meeting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Learning </a:t>
            </a:r>
            <a:r>
              <a:rPr lang="nl-NL" dirty="0" err="1" smtClean="0"/>
              <a:t>from</a:t>
            </a:r>
            <a:r>
              <a:rPr lang="nl-NL" dirty="0" smtClean="0"/>
              <a:t> </a:t>
            </a:r>
            <a:r>
              <a:rPr lang="nl-NL" dirty="0" err="1" smtClean="0"/>
              <a:t>each</a:t>
            </a:r>
            <a:r>
              <a:rPr lang="nl-NL" dirty="0" smtClean="0"/>
              <a:t> </a:t>
            </a:r>
            <a:r>
              <a:rPr lang="nl-NL" dirty="0" err="1" smtClean="0"/>
              <a:t>other</a:t>
            </a:r>
            <a:r>
              <a:rPr lang="nl-NL" dirty="0" smtClean="0"/>
              <a:t> in policy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practice</a:t>
            </a:r>
            <a:endParaRPr lang="nl-NL" dirty="0" smtClean="0"/>
          </a:p>
          <a:p>
            <a:pPr lvl="1"/>
            <a:r>
              <a:rPr lang="nl-NL" dirty="0"/>
              <a:t>i</a:t>
            </a:r>
            <a:r>
              <a:rPr lang="nl-NL" dirty="0" smtClean="0"/>
              <a:t>n a </a:t>
            </a:r>
            <a:r>
              <a:rPr lang="nl-NL" dirty="0" err="1" smtClean="0"/>
              <a:t>local</a:t>
            </a:r>
            <a:r>
              <a:rPr lang="nl-NL" dirty="0" smtClean="0"/>
              <a:t> </a:t>
            </a:r>
            <a:r>
              <a:rPr lang="nl-NL" dirty="0" err="1" smtClean="0"/>
              <a:t>youth</a:t>
            </a:r>
            <a:r>
              <a:rPr lang="nl-NL" dirty="0" smtClean="0"/>
              <a:t> </a:t>
            </a:r>
            <a:r>
              <a:rPr lang="nl-NL" dirty="0" err="1" smtClean="0"/>
              <a:t>work</a:t>
            </a:r>
            <a:r>
              <a:rPr lang="nl-NL" dirty="0" smtClean="0"/>
              <a:t> setting</a:t>
            </a:r>
            <a:endParaRPr lang="nl-NL" dirty="0" smtClean="0"/>
          </a:p>
          <a:p>
            <a:pPr lvl="1"/>
            <a:r>
              <a:rPr lang="nl-NL" dirty="0" smtClean="0"/>
              <a:t>13 EU </a:t>
            </a:r>
            <a:r>
              <a:rPr lang="nl-NL" dirty="0" err="1" smtClean="0"/>
              <a:t>countries</a:t>
            </a:r>
            <a:r>
              <a:rPr lang="nl-NL" dirty="0" smtClean="0"/>
              <a:t>; + NL </a:t>
            </a:r>
            <a:r>
              <a:rPr lang="nl-NL" dirty="0" err="1" smtClean="0"/>
              <a:t>group</a:t>
            </a:r>
            <a:endParaRPr lang="nl-NL" dirty="0" smtClean="0"/>
          </a:p>
          <a:p>
            <a:pPr lvl="1"/>
            <a:r>
              <a:rPr lang="nl-NL" dirty="0" smtClean="0"/>
              <a:t>POYWE </a:t>
            </a:r>
            <a:r>
              <a:rPr lang="nl-NL" dirty="0" err="1" smtClean="0"/>
              <a:t>and</a:t>
            </a:r>
            <a:r>
              <a:rPr lang="nl-NL" dirty="0" smtClean="0"/>
              <a:t> Intercity Youth</a:t>
            </a:r>
          </a:p>
          <a:p>
            <a:pPr lvl="1"/>
            <a:r>
              <a:rPr lang="nl-NL" dirty="0" smtClean="0"/>
              <a:t>Erasmus Plus </a:t>
            </a:r>
            <a:r>
              <a:rPr lang="nl-NL" dirty="0" err="1" smtClean="0"/>
              <a:t>Youth</a:t>
            </a:r>
            <a:r>
              <a:rPr lang="nl-NL" dirty="0" smtClean="0"/>
              <a:t> &amp; Netherlands </a:t>
            </a:r>
            <a:r>
              <a:rPr lang="nl-NL" dirty="0" err="1" smtClean="0"/>
              <a:t>Youth</a:t>
            </a:r>
            <a:r>
              <a:rPr lang="nl-NL" dirty="0" smtClean="0"/>
              <a:t> Institute</a:t>
            </a:r>
            <a:endParaRPr lang="nl-NL" dirty="0" smtClean="0"/>
          </a:p>
          <a:p>
            <a:r>
              <a:rPr lang="nl-NL" dirty="0" err="1" smtClean="0"/>
              <a:t>Developing</a:t>
            </a:r>
            <a:r>
              <a:rPr lang="nl-NL" dirty="0" smtClean="0"/>
              <a:t> </a:t>
            </a:r>
            <a:r>
              <a:rPr lang="nl-NL" dirty="0" err="1" smtClean="0"/>
              <a:t>principles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conditions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successful</a:t>
            </a:r>
            <a:r>
              <a:rPr lang="nl-NL" dirty="0" smtClean="0"/>
              <a:t> cooperation </a:t>
            </a:r>
            <a:r>
              <a:rPr lang="nl-NL" dirty="0" err="1" smtClean="0"/>
              <a:t>between</a:t>
            </a:r>
            <a:r>
              <a:rPr lang="nl-NL" dirty="0" smtClean="0"/>
              <a:t> </a:t>
            </a:r>
            <a:r>
              <a:rPr lang="nl-NL" dirty="0" err="1" smtClean="0"/>
              <a:t>all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EFA5-423A-8F47-A08A-329C35568BBE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2637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Main</a:t>
            </a:r>
            <a:r>
              <a:rPr lang="nl-NL" dirty="0" smtClean="0"/>
              <a:t> </a:t>
            </a:r>
            <a:r>
              <a:rPr lang="nl-NL" dirty="0" err="1" smtClean="0"/>
              <a:t>outcomes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 </a:t>
            </a:r>
            <a:r>
              <a:rPr lang="nl-NL" dirty="0" err="1"/>
              <a:t>w</a:t>
            </a:r>
            <a:r>
              <a:rPr lang="nl-NL" dirty="0" err="1" smtClean="0"/>
              <a:t>hy</a:t>
            </a:r>
            <a:r>
              <a:rPr lang="nl-NL" dirty="0" smtClean="0"/>
              <a:t> or </a:t>
            </a:r>
            <a:r>
              <a:rPr lang="nl-NL" dirty="0" err="1"/>
              <a:t>i</a:t>
            </a:r>
            <a:r>
              <a:rPr lang="nl-NL" dirty="0" err="1" smtClean="0"/>
              <a:t>f</a:t>
            </a:r>
            <a:r>
              <a:rPr lang="nl-NL" dirty="0" smtClean="0"/>
              <a:t>, but </a:t>
            </a:r>
            <a:r>
              <a:rPr lang="nl-NL" dirty="0" err="1"/>
              <a:t>w</a:t>
            </a:r>
            <a:r>
              <a:rPr lang="nl-NL" dirty="0" err="1" smtClean="0"/>
              <a:t>hat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how</a:t>
            </a:r>
            <a:r>
              <a:rPr lang="nl-NL" dirty="0" smtClean="0"/>
              <a:t> energy</a:t>
            </a:r>
            <a:endParaRPr lang="nl-NL" dirty="0"/>
          </a:p>
          <a:p>
            <a:r>
              <a:rPr lang="nl-NL" dirty="0" smtClean="0"/>
              <a:t>Youth </a:t>
            </a:r>
            <a:r>
              <a:rPr lang="nl-NL" dirty="0" err="1" smtClean="0"/>
              <a:t>workers</a:t>
            </a:r>
            <a:r>
              <a:rPr lang="nl-NL" dirty="0" smtClean="0"/>
              <a:t> are </a:t>
            </a:r>
            <a:r>
              <a:rPr lang="nl-NL" i="1" dirty="0" smtClean="0"/>
              <a:t>change </a:t>
            </a:r>
            <a:r>
              <a:rPr lang="nl-NL" i="1" dirty="0" err="1" smtClean="0"/>
              <a:t>agents</a:t>
            </a:r>
            <a:r>
              <a:rPr lang="nl-NL" dirty="0" smtClean="0"/>
              <a:t>; </a:t>
            </a:r>
            <a:r>
              <a:rPr lang="nl-NL" dirty="0" err="1" smtClean="0"/>
              <a:t>need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reclaiming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reframing</a:t>
            </a:r>
            <a:r>
              <a:rPr lang="nl-NL" dirty="0" smtClean="0"/>
              <a:t> </a:t>
            </a:r>
            <a:r>
              <a:rPr lang="nl-NL" dirty="0" err="1" smtClean="0"/>
              <a:t>their</a:t>
            </a:r>
            <a:r>
              <a:rPr lang="nl-NL" dirty="0" smtClean="0"/>
              <a:t> </a:t>
            </a:r>
            <a:r>
              <a:rPr lang="nl-NL" dirty="0" err="1" smtClean="0"/>
              <a:t>profession</a:t>
            </a:r>
            <a:endParaRPr lang="nl-NL" dirty="0"/>
          </a:p>
          <a:p>
            <a:r>
              <a:rPr lang="nl-NL" dirty="0" smtClean="0"/>
              <a:t>Youth </a:t>
            </a:r>
            <a:r>
              <a:rPr lang="nl-NL" dirty="0" err="1" smtClean="0"/>
              <a:t>work</a:t>
            </a:r>
            <a:r>
              <a:rPr lang="nl-NL" dirty="0" smtClean="0"/>
              <a:t> = more </a:t>
            </a:r>
            <a:r>
              <a:rPr lang="nl-NL" dirty="0" err="1" smtClean="0"/>
              <a:t>than</a:t>
            </a:r>
            <a:r>
              <a:rPr lang="nl-NL" dirty="0" smtClean="0"/>
              <a:t> </a:t>
            </a:r>
            <a:r>
              <a:rPr lang="nl-NL" dirty="0" err="1" smtClean="0"/>
              <a:t>leisure</a:t>
            </a:r>
            <a:r>
              <a:rPr lang="nl-NL" dirty="0" smtClean="0"/>
              <a:t> time </a:t>
            </a:r>
            <a:r>
              <a:rPr lang="nl-NL" dirty="0" err="1" smtClean="0"/>
              <a:t>activities</a:t>
            </a:r>
            <a:r>
              <a:rPr lang="nl-NL" dirty="0" smtClean="0"/>
              <a:t> -&gt; </a:t>
            </a:r>
            <a:r>
              <a:rPr lang="nl-NL" dirty="0" err="1" smtClean="0"/>
              <a:t>future</a:t>
            </a:r>
            <a:r>
              <a:rPr lang="nl-NL" dirty="0" smtClean="0"/>
              <a:t> </a:t>
            </a:r>
            <a:r>
              <a:rPr lang="nl-NL" dirty="0" err="1" smtClean="0"/>
              <a:t>oriented</a:t>
            </a:r>
            <a:r>
              <a:rPr lang="nl-NL" dirty="0" smtClean="0"/>
              <a:t> &amp; </a:t>
            </a:r>
            <a:r>
              <a:rPr lang="nl-NL" i="1" dirty="0" err="1" smtClean="0"/>
              <a:t>strength</a:t>
            </a:r>
            <a:r>
              <a:rPr lang="nl-NL" dirty="0" smtClean="0"/>
              <a:t> </a:t>
            </a:r>
            <a:r>
              <a:rPr lang="nl-NL" dirty="0" err="1" smtClean="0"/>
              <a:t>based</a:t>
            </a:r>
            <a:endParaRPr lang="nl-NL" dirty="0"/>
          </a:p>
          <a:p>
            <a:r>
              <a:rPr lang="nl-NL" dirty="0" smtClean="0"/>
              <a:t>Youth </a:t>
            </a:r>
            <a:r>
              <a:rPr lang="nl-NL" dirty="0" err="1" smtClean="0"/>
              <a:t>work</a:t>
            </a:r>
            <a:r>
              <a:rPr lang="nl-NL" dirty="0" smtClean="0"/>
              <a:t> leads </a:t>
            </a:r>
            <a:r>
              <a:rPr lang="nl-NL" dirty="0" err="1" smtClean="0"/>
              <a:t>towards</a:t>
            </a:r>
            <a:r>
              <a:rPr lang="nl-NL" dirty="0" smtClean="0"/>
              <a:t> </a:t>
            </a:r>
            <a:r>
              <a:rPr lang="nl-NL" dirty="0" err="1" smtClean="0"/>
              <a:t>improving</a:t>
            </a:r>
            <a:r>
              <a:rPr lang="nl-NL" dirty="0" smtClean="0"/>
              <a:t> the </a:t>
            </a:r>
            <a:r>
              <a:rPr lang="nl-NL" dirty="0" err="1" smtClean="0"/>
              <a:t>city</a:t>
            </a:r>
            <a:r>
              <a:rPr lang="nl-NL" dirty="0" smtClean="0"/>
              <a:t> / </a:t>
            </a:r>
            <a:r>
              <a:rPr lang="nl-NL" dirty="0" err="1" smtClean="0"/>
              <a:t>village</a:t>
            </a:r>
            <a:r>
              <a:rPr lang="nl-NL" dirty="0" smtClean="0"/>
              <a:t> life</a:t>
            </a:r>
          </a:p>
          <a:p>
            <a:r>
              <a:rPr lang="nl-NL" dirty="0" err="1" smtClean="0"/>
              <a:t>Evidence</a:t>
            </a:r>
            <a:r>
              <a:rPr lang="nl-NL" dirty="0" smtClean="0"/>
              <a:t> supports </a:t>
            </a:r>
            <a:r>
              <a:rPr lang="nl-NL" dirty="0" err="1" smtClean="0"/>
              <a:t>sustainable</a:t>
            </a:r>
            <a:r>
              <a:rPr lang="nl-NL" dirty="0" smtClean="0"/>
              <a:t> change</a:t>
            </a:r>
            <a:endParaRPr lang="nl-NL" dirty="0"/>
          </a:p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EFA5-423A-8F47-A08A-329C35568BBE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2637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Ten steps </a:t>
            </a:r>
            <a:r>
              <a:rPr lang="nl-NL" dirty="0" err="1" smtClean="0"/>
              <a:t>towards</a:t>
            </a:r>
            <a:r>
              <a:rPr lang="nl-NL" dirty="0" smtClean="0"/>
              <a:t> strong(er) </a:t>
            </a:r>
            <a:r>
              <a:rPr lang="nl-NL" dirty="0" err="1" smtClean="0"/>
              <a:t>collaboration</a:t>
            </a:r>
            <a:r>
              <a:rPr lang="nl-NL" dirty="0" smtClean="0"/>
              <a:t> </a:t>
            </a:r>
            <a:r>
              <a:rPr lang="nl-NL" dirty="0" err="1" smtClean="0"/>
              <a:t>between</a:t>
            </a:r>
            <a:r>
              <a:rPr lang="nl-NL" dirty="0" smtClean="0"/>
              <a:t> </a:t>
            </a:r>
            <a:r>
              <a:rPr lang="nl-NL" dirty="0" err="1" smtClean="0"/>
              <a:t>all</a:t>
            </a:r>
            <a:r>
              <a:rPr lang="nl-NL" dirty="0" smtClean="0"/>
              <a:t> partners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8824" y="1916113"/>
            <a:ext cx="8133655" cy="4464050"/>
          </a:xfrm>
        </p:spPr>
        <p:txBody>
          <a:bodyPr/>
          <a:lstStyle/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nl-NL" sz="2800" dirty="0" smtClean="0"/>
              <a:t>Have </a:t>
            </a:r>
            <a:r>
              <a:rPr lang="nl-NL" sz="2800" dirty="0" err="1" smtClean="0"/>
              <a:t>young</a:t>
            </a:r>
            <a:r>
              <a:rPr lang="nl-NL" sz="2800" dirty="0" smtClean="0"/>
              <a:t> </a:t>
            </a:r>
            <a:r>
              <a:rPr lang="nl-NL" sz="2800" dirty="0" err="1" smtClean="0"/>
              <a:t>people</a:t>
            </a:r>
            <a:r>
              <a:rPr lang="nl-NL" sz="2800" dirty="0" smtClean="0"/>
              <a:t> </a:t>
            </a:r>
            <a:r>
              <a:rPr lang="nl-NL" sz="2800" dirty="0" err="1" smtClean="0"/>
              <a:t>to</a:t>
            </a:r>
            <a:r>
              <a:rPr lang="nl-NL" sz="2800" dirty="0" smtClean="0"/>
              <a:t> take part </a:t>
            </a:r>
            <a:r>
              <a:rPr lang="nl-NL" sz="2800" dirty="0" err="1" smtClean="0"/>
              <a:t>from</a:t>
            </a:r>
            <a:r>
              <a:rPr lang="nl-NL" sz="2800" dirty="0" smtClean="0"/>
              <a:t> the start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nl-NL" sz="2800" dirty="0" err="1" smtClean="0"/>
              <a:t>Build</a:t>
            </a:r>
            <a:r>
              <a:rPr lang="nl-NL" sz="2800" dirty="0" smtClean="0"/>
              <a:t> </a:t>
            </a:r>
            <a:r>
              <a:rPr lang="nl-NL" sz="2800" dirty="0" err="1" smtClean="0"/>
              <a:t>towards</a:t>
            </a:r>
            <a:r>
              <a:rPr lang="nl-NL" sz="2800" dirty="0" smtClean="0"/>
              <a:t> common views </a:t>
            </a:r>
            <a:r>
              <a:rPr lang="nl-NL" sz="2800" dirty="0" err="1" smtClean="0"/>
              <a:t>and</a:t>
            </a:r>
            <a:r>
              <a:rPr lang="nl-NL" sz="2800" dirty="0" smtClean="0"/>
              <a:t> a shared </a:t>
            </a:r>
            <a:r>
              <a:rPr lang="nl-NL" sz="2800" dirty="0" err="1" smtClean="0"/>
              <a:t>language</a:t>
            </a:r>
            <a:r>
              <a:rPr lang="nl-NL" sz="2800" dirty="0" smtClean="0"/>
              <a:t> (e.g. </a:t>
            </a:r>
            <a:r>
              <a:rPr lang="nl-NL" sz="2800" dirty="0" err="1"/>
              <a:t>t</a:t>
            </a:r>
            <a:r>
              <a:rPr lang="nl-NL" sz="2800" dirty="0" err="1" smtClean="0"/>
              <a:t>heoretical</a:t>
            </a:r>
            <a:r>
              <a:rPr lang="nl-NL" sz="2800" dirty="0" smtClean="0"/>
              <a:t> </a:t>
            </a:r>
            <a:r>
              <a:rPr lang="nl-NL" sz="2800" dirty="0" err="1" smtClean="0"/>
              <a:t>frameworks</a:t>
            </a:r>
            <a:r>
              <a:rPr lang="nl-NL" sz="2800" dirty="0" smtClean="0"/>
              <a:t>)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nl-NL" sz="2800" dirty="0" smtClean="0"/>
              <a:t>Take </a:t>
            </a:r>
            <a:r>
              <a:rPr lang="nl-NL" sz="2800" dirty="0" err="1" smtClean="0"/>
              <a:t>leadership</a:t>
            </a:r>
            <a:r>
              <a:rPr lang="nl-NL" sz="2800" dirty="0" smtClean="0"/>
              <a:t> as </a:t>
            </a:r>
            <a:r>
              <a:rPr lang="nl-NL" sz="2800" dirty="0" err="1" smtClean="0"/>
              <a:t>youth</a:t>
            </a:r>
            <a:r>
              <a:rPr lang="nl-NL" sz="2800" dirty="0" smtClean="0"/>
              <a:t> </a:t>
            </a:r>
            <a:r>
              <a:rPr lang="nl-NL" sz="2800" dirty="0" err="1" smtClean="0"/>
              <a:t>workers</a:t>
            </a:r>
            <a:endParaRPr lang="nl-NL" sz="2800" dirty="0" smtClean="0"/>
          </a:p>
          <a:p>
            <a:pPr marL="514350" indent="-514350">
              <a:lnSpc>
                <a:spcPct val="140000"/>
              </a:lnSpc>
              <a:buFont typeface="+mj-lt"/>
              <a:buAutoNum type="arabicPeriod"/>
            </a:pPr>
            <a:r>
              <a:rPr lang="nl-NL" sz="2800" dirty="0" smtClean="0"/>
              <a:t>Collect </a:t>
            </a:r>
            <a:r>
              <a:rPr lang="nl-NL" sz="2800" dirty="0" err="1" smtClean="0"/>
              <a:t>local</a:t>
            </a:r>
            <a:r>
              <a:rPr lang="nl-NL" sz="2800" dirty="0" smtClean="0"/>
              <a:t> data </a:t>
            </a:r>
            <a:r>
              <a:rPr lang="nl-NL" sz="2800" dirty="0" err="1" smtClean="0"/>
              <a:t>and</a:t>
            </a:r>
            <a:r>
              <a:rPr lang="nl-NL" sz="2800" dirty="0" smtClean="0"/>
              <a:t> </a:t>
            </a:r>
            <a:r>
              <a:rPr lang="nl-NL" sz="2800" dirty="0" err="1" smtClean="0"/>
              <a:t>build</a:t>
            </a:r>
            <a:r>
              <a:rPr lang="nl-NL" sz="2800" dirty="0" smtClean="0"/>
              <a:t> </a:t>
            </a:r>
            <a:r>
              <a:rPr lang="nl-NL" sz="2800" dirty="0" err="1" smtClean="0"/>
              <a:t>evidence</a:t>
            </a:r>
            <a:r>
              <a:rPr lang="nl-NL" sz="2800" dirty="0" smtClean="0"/>
              <a:t> </a:t>
            </a:r>
            <a:r>
              <a:rPr lang="nl-NL" sz="2800" dirty="0" err="1" smtClean="0"/>
              <a:t>from</a:t>
            </a:r>
            <a:r>
              <a:rPr lang="nl-NL" sz="2800" dirty="0" smtClean="0"/>
              <a:t> </a:t>
            </a:r>
            <a:r>
              <a:rPr lang="nl-NL" sz="2800" dirty="0" err="1" smtClean="0"/>
              <a:t>there</a:t>
            </a:r>
            <a:r>
              <a:rPr lang="nl-NL" sz="2800" dirty="0" smtClean="0"/>
              <a:t> (</a:t>
            </a:r>
            <a:r>
              <a:rPr lang="nl-NL" sz="2800" dirty="0" err="1" smtClean="0"/>
              <a:t>qualitative</a:t>
            </a:r>
            <a:r>
              <a:rPr lang="nl-NL" sz="2800" dirty="0" smtClean="0"/>
              <a:t> </a:t>
            </a:r>
            <a:r>
              <a:rPr lang="nl-NL" sz="2800" dirty="0" err="1" smtClean="0"/>
              <a:t>and</a:t>
            </a:r>
            <a:r>
              <a:rPr lang="nl-NL" sz="2800" dirty="0" smtClean="0"/>
              <a:t> </a:t>
            </a:r>
            <a:r>
              <a:rPr lang="nl-NL" sz="2800" dirty="0" err="1" smtClean="0"/>
              <a:t>quantitative</a:t>
            </a:r>
            <a:r>
              <a:rPr lang="nl-NL" sz="2800" dirty="0" smtClean="0"/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nl-NL" sz="2800" dirty="0" err="1" smtClean="0"/>
              <a:t>Develop</a:t>
            </a:r>
            <a:r>
              <a:rPr lang="nl-NL" sz="2800" dirty="0" smtClean="0"/>
              <a:t> community-</a:t>
            </a:r>
            <a:r>
              <a:rPr lang="nl-NL" sz="2800" dirty="0" err="1" smtClean="0"/>
              <a:t>driven</a:t>
            </a:r>
            <a:r>
              <a:rPr lang="nl-NL" sz="2800" dirty="0" smtClean="0"/>
              <a:t> goals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EFA5-423A-8F47-A08A-329C35568BBE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861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10 steps (follow up)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6"/>
            </a:pPr>
            <a:r>
              <a:rPr lang="nl-NL" sz="2800" dirty="0" smtClean="0"/>
              <a:t>Be open </a:t>
            </a:r>
            <a:r>
              <a:rPr lang="nl-NL" sz="2800" dirty="0" err="1" smtClean="0"/>
              <a:t>to</a:t>
            </a:r>
            <a:r>
              <a:rPr lang="nl-NL" sz="2800" dirty="0" smtClean="0"/>
              <a:t> </a:t>
            </a:r>
            <a:r>
              <a:rPr lang="nl-NL" sz="2800" dirty="0" err="1" smtClean="0"/>
              <a:t>differences</a:t>
            </a:r>
            <a:r>
              <a:rPr lang="nl-NL" sz="2800" dirty="0"/>
              <a:t> </a:t>
            </a:r>
            <a:r>
              <a:rPr lang="nl-NL" sz="2800" dirty="0" err="1" smtClean="0"/>
              <a:t>and</a:t>
            </a:r>
            <a:r>
              <a:rPr lang="nl-NL" sz="2800" dirty="0" smtClean="0"/>
              <a:t> cross </a:t>
            </a:r>
            <a:r>
              <a:rPr lang="nl-NL" sz="2800" dirty="0" err="1" smtClean="0"/>
              <a:t>boundaries</a:t>
            </a:r>
            <a:r>
              <a:rPr lang="nl-NL" sz="2800" dirty="0" smtClean="0"/>
              <a:t> but </a:t>
            </a:r>
            <a:r>
              <a:rPr lang="nl-NL" sz="2800" dirty="0" err="1" smtClean="0"/>
              <a:t>recognize</a:t>
            </a:r>
            <a:r>
              <a:rPr lang="nl-NL" sz="2800" dirty="0" smtClean="0"/>
              <a:t> </a:t>
            </a:r>
            <a:r>
              <a:rPr lang="nl-NL" sz="2800" dirty="0" err="1" smtClean="0"/>
              <a:t>eachothers</a:t>
            </a:r>
            <a:r>
              <a:rPr lang="nl-NL" sz="2800" dirty="0" smtClean="0"/>
              <a:t>’ </a:t>
            </a:r>
            <a:r>
              <a:rPr lang="nl-NL" sz="2800" dirty="0" err="1" smtClean="0"/>
              <a:t>professions</a:t>
            </a:r>
            <a:endParaRPr lang="nl-NL" sz="2800" dirty="0"/>
          </a:p>
          <a:p>
            <a:pPr marL="514350" indent="-514350">
              <a:buAutoNum type="arabicPeriod" startAt="6"/>
            </a:pPr>
            <a:r>
              <a:rPr lang="nl-NL" sz="2800" dirty="0" err="1" smtClean="0"/>
              <a:t>Develop</a:t>
            </a:r>
            <a:r>
              <a:rPr lang="nl-NL" sz="2800" dirty="0" smtClean="0"/>
              <a:t> </a:t>
            </a:r>
            <a:r>
              <a:rPr lang="nl-NL" sz="2800" dirty="0" err="1" smtClean="0"/>
              <a:t>quality</a:t>
            </a:r>
            <a:r>
              <a:rPr lang="nl-NL" sz="2800" dirty="0" smtClean="0"/>
              <a:t> </a:t>
            </a:r>
            <a:r>
              <a:rPr lang="nl-NL" sz="2800" dirty="0" err="1" smtClean="0"/>
              <a:t>guidelines</a:t>
            </a:r>
            <a:r>
              <a:rPr lang="nl-NL" sz="2800" dirty="0" smtClean="0"/>
              <a:t> </a:t>
            </a:r>
            <a:r>
              <a:rPr lang="nl-NL" sz="2800" dirty="0" err="1" smtClean="0"/>
              <a:t>and</a:t>
            </a:r>
            <a:r>
              <a:rPr lang="nl-NL" sz="2800" dirty="0" smtClean="0"/>
              <a:t> make </a:t>
            </a:r>
            <a:r>
              <a:rPr lang="nl-NL" sz="2800" dirty="0" err="1" smtClean="0"/>
              <a:t>them</a:t>
            </a:r>
            <a:r>
              <a:rPr lang="nl-NL" sz="2800" dirty="0" smtClean="0"/>
              <a:t> </a:t>
            </a:r>
            <a:r>
              <a:rPr lang="nl-NL" sz="2800" dirty="0" err="1" smtClean="0"/>
              <a:t>sustainable</a:t>
            </a:r>
            <a:r>
              <a:rPr lang="nl-NL" sz="2800" dirty="0" smtClean="0"/>
              <a:t> (PDCA / monitoring)</a:t>
            </a:r>
          </a:p>
          <a:p>
            <a:pPr marL="514350" indent="-514350">
              <a:buAutoNum type="arabicPeriod" startAt="6"/>
            </a:pPr>
            <a:r>
              <a:rPr lang="nl-NL" sz="2800" dirty="0" err="1" smtClean="0"/>
              <a:t>Seek</a:t>
            </a:r>
            <a:r>
              <a:rPr lang="nl-NL" sz="2800" dirty="0" smtClean="0"/>
              <a:t> </a:t>
            </a:r>
            <a:r>
              <a:rPr lang="nl-NL" sz="2800" dirty="0" err="1" smtClean="0"/>
              <a:t>committment</a:t>
            </a:r>
            <a:r>
              <a:rPr lang="nl-NL" sz="2800" dirty="0" smtClean="0"/>
              <a:t> </a:t>
            </a:r>
            <a:r>
              <a:rPr lang="nl-NL" sz="2800" dirty="0" err="1" smtClean="0"/>
              <a:t>from</a:t>
            </a:r>
            <a:r>
              <a:rPr lang="nl-NL" sz="2800" dirty="0" smtClean="0"/>
              <a:t> </a:t>
            </a:r>
            <a:r>
              <a:rPr lang="nl-NL" sz="2800" dirty="0" err="1" smtClean="0"/>
              <a:t>politicians</a:t>
            </a:r>
            <a:r>
              <a:rPr lang="nl-NL" sz="2800" dirty="0" smtClean="0"/>
              <a:t>, management </a:t>
            </a:r>
            <a:r>
              <a:rPr lang="nl-NL" sz="2800" dirty="0" err="1" smtClean="0"/>
              <a:t>and</a:t>
            </a:r>
            <a:r>
              <a:rPr lang="nl-NL" sz="2800" dirty="0" smtClean="0"/>
              <a:t> </a:t>
            </a:r>
            <a:r>
              <a:rPr lang="nl-NL" sz="2800" dirty="0" err="1" smtClean="0"/>
              <a:t>other</a:t>
            </a:r>
            <a:r>
              <a:rPr lang="nl-NL" sz="2800" dirty="0" smtClean="0"/>
              <a:t> </a:t>
            </a:r>
            <a:r>
              <a:rPr lang="nl-NL" sz="2800" dirty="0" err="1" smtClean="0"/>
              <a:t>decision</a:t>
            </a:r>
            <a:r>
              <a:rPr lang="nl-NL" sz="2800" dirty="0" smtClean="0"/>
              <a:t> makers</a:t>
            </a:r>
          </a:p>
          <a:p>
            <a:pPr marL="514350" indent="-514350">
              <a:buAutoNum type="arabicPeriod" startAt="6"/>
            </a:pPr>
            <a:r>
              <a:rPr lang="nl-NL" sz="2800" dirty="0" smtClean="0"/>
              <a:t>Take </a:t>
            </a:r>
            <a:r>
              <a:rPr lang="nl-NL" sz="2800" dirty="0" err="1" smtClean="0"/>
              <a:t>continous</a:t>
            </a:r>
            <a:r>
              <a:rPr lang="nl-NL" sz="2800" dirty="0" smtClean="0"/>
              <a:t> care of risk management</a:t>
            </a:r>
          </a:p>
          <a:p>
            <a:pPr marL="514350" indent="-514350">
              <a:buAutoNum type="arabicPeriod" startAt="6"/>
            </a:pPr>
            <a:r>
              <a:rPr lang="nl-NL" sz="2800" dirty="0" err="1" smtClean="0"/>
              <a:t>Learn</a:t>
            </a:r>
            <a:r>
              <a:rPr lang="nl-NL" sz="2800" dirty="0" smtClean="0"/>
              <a:t> </a:t>
            </a:r>
            <a:r>
              <a:rPr lang="nl-NL" sz="2800" dirty="0" err="1" smtClean="0"/>
              <a:t>by</a:t>
            </a:r>
            <a:r>
              <a:rPr lang="nl-NL" sz="2800" dirty="0" smtClean="0"/>
              <a:t> </a:t>
            </a:r>
            <a:r>
              <a:rPr lang="nl-NL" sz="2800" dirty="0" err="1" smtClean="0"/>
              <a:t>doing</a:t>
            </a:r>
            <a:r>
              <a:rPr lang="nl-NL" sz="2800" dirty="0" smtClean="0"/>
              <a:t> </a:t>
            </a:r>
            <a:r>
              <a:rPr lang="nl-NL" sz="2800" dirty="0" err="1" smtClean="0"/>
              <a:t>and</a:t>
            </a:r>
            <a:r>
              <a:rPr lang="nl-NL" sz="2800" dirty="0" smtClean="0"/>
              <a:t> </a:t>
            </a:r>
            <a:r>
              <a:rPr lang="nl-NL" sz="2800" dirty="0" err="1" smtClean="0"/>
              <a:t>enjoy</a:t>
            </a:r>
            <a:r>
              <a:rPr lang="nl-NL" sz="2800" dirty="0" smtClean="0"/>
              <a:t>!!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EFA5-423A-8F47-A08A-329C35568BBE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510247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 NL Jongeren Parijs">
  <a:themeElements>
    <a:clrScheme name="Sjabloon NL Jongeren Parij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jabloon NL Jongeren Parij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jabloon NL Jongeren Parij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NL Jongeren Parij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NL Jongeren Parij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NL Jongeren Parij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NL Jongeren Parij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NL Jongeren Parij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NL Jongeren Parij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NL Jongeren Parij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NL Jongeren Parij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NL Jongeren Parij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NL Jongeren Parij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NL Jongeren Parij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 NL Jongeren Parijs</Template>
  <TotalTime>124</TotalTime>
  <Words>487</Words>
  <Application>Microsoft Macintosh PowerPoint</Application>
  <PresentationFormat>Diavoorstelling (4:3)</PresentationFormat>
  <Paragraphs>77</Paragraphs>
  <Slides>11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Sjabloon NL Jongeren Parijs</vt:lpstr>
      <vt:lpstr>Youth work engaging with youth care, employment and education; what (might) work?</vt:lpstr>
      <vt:lpstr>An example from the Netherlands</vt:lpstr>
      <vt:lpstr> Framework of the meeting </vt:lpstr>
      <vt:lpstr>The new local reality</vt:lpstr>
      <vt:lpstr>Key challenges in the Netherlands</vt:lpstr>
      <vt:lpstr>The international expert meeting</vt:lpstr>
      <vt:lpstr>Main outcomes </vt:lpstr>
      <vt:lpstr>Ten steps towards strong(er) collaboration between all partners</vt:lpstr>
      <vt:lpstr>10 steps (follow up)</vt:lpstr>
      <vt:lpstr>PowerPoint-presentatie</vt:lpstr>
      <vt:lpstr>Following from here</vt:lpstr>
    </vt:vector>
  </TitlesOfParts>
  <Company>Sekondant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subject>Nederlandstalig, jongeren parijs</dc:subject>
  <dc:creator>mave1</dc:creator>
  <cp:keywords>www.compusmart.nl</cp:keywords>
  <cp:lastModifiedBy>L.J. Hilverdink</cp:lastModifiedBy>
  <cp:revision>31</cp:revision>
  <dcterms:created xsi:type="dcterms:W3CDTF">2009-01-16T12:56:01Z</dcterms:created>
  <dcterms:modified xsi:type="dcterms:W3CDTF">2016-09-07T06:19:13Z</dcterms:modified>
  <cp:category>T (020) 4416277</cp:category>
</cp:coreProperties>
</file>