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5" r:id="rId8"/>
    <p:sldId id="283" r:id="rId9"/>
    <p:sldId id="284" r:id="rId10"/>
    <p:sldId id="274" r:id="rId11"/>
    <p:sldId id="275" r:id="rId12"/>
    <p:sldId id="276" r:id="rId13"/>
    <p:sldId id="277" r:id="rId14"/>
    <p:sldId id="278" r:id="rId15"/>
    <p:sldId id="289" r:id="rId16"/>
    <p:sldId id="285" r:id="rId17"/>
    <p:sldId id="286" r:id="rId18"/>
    <p:sldId id="287" r:id="rId19"/>
    <p:sldId id="288" r:id="rId20"/>
    <p:sldId id="280" r:id="rId21"/>
    <p:sldId id="282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F0"/>
    <a:srgbClr val="E8EAEC"/>
    <a:srgbClr val="E3E6E8"/>
    <a:srgbClr val="FF9000"/>
    <a:srgbClr val="004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23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Shyness</c:v>
                </c:pt>
              </c:strCache>
            </c:strRef>
          </c:tx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10 to 13</c:v>
                </c:pt>
                <c:pt idx="1">
                  <c:v>14 to 17</c:v>
                </c:pt>
                <c:pt idx="2">
                  <c:v>18 to 21</c:v>
                </c:pt>
                <c:pt idx="3">
                  <c:v>22 and older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78080"/>
        <c:axId val="130883968"/>
      </c:lineChart>
      <c:catAx>
        <c:axId val="130878080"/>
        <c:scaling>
          <c:orientation val="minMax"/>
        </c:scaling>
        <c:delete val="0"/>
        <c:axPos val="b"/>
        <c:numFmt formatCode="mmm\ yy" sourceLinked="1"/>
        <c:majorTickMark val="out"/>
        <c:minorTickMark val="none"/>
        <c:tickLblPos val="nextTo"/>
        <c:crossAx val="130883968"/>
        <c:crosses val="autoZero"/>
        <c:auto val="1"/>
        <c:lblAlgn val="ctr"/>
        <c:lblOffset val="100"/>
        <c:noMultiLvlLbl val="0"/>
      </c:catAx>
      <c:valAx>
        <c:axId val="130883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087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Shyness</c:v>
                </c:pt>
              </c:strCache>
            </c:strRef>
          </c:tx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10 to 13</c:v>
                </c:pt>
                <c:pt idx="1">
                  <c:v>14 to 17</c:v>
                </c:pt>
                <c:pt idx="2">
                  <c:v>18 to 21</c:v>
                </c:pt>
                <c:pt idx="3">
                  <c:v>22 and older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Information</c:v>
                </c:pt>
              </c:strCache>
            </c:strRef>
          </c:tx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10 to 13</c:v>
                </c:pt>
                <c:pt idx="1">
                  <c:v>14 to 17</c:v>
                </c:pt>
                <c:pt idx="2">
                  <c:v>18 to 21</c:v>
                </c:pt>
                <c:pt idx="3">
                  <c:v>22 and older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930560"/>
        <c:axId val="130932096"/>
      </c:lineChart>
      <c:catAx>
        <c:axId val="130930560"/>
        <c:scaling>
          <c:orientation val="minMax"/>
        </c:scaling>
        <c:delete val="0"/>
        <c:axPos val="b"/>
        <c:numFmt formatCode="mmm\ yy" sourceLinked="1"/>
        <c:majorTickMark val="out"/>
        <c:minorTickMark val="none"/>
        <c:tickLblPos val="nextTo"/>
        <c:crossAx val="130932096"/>
        <c:crosses val="autoZero"/>
        <c:auto val="1"/>
        <c:lblAlgn val="ctr"/>
        <c:lblOffset val="100"/>
        <c:noMultiLvlLbl val="0"/>
      </c:catAx>
      <c:valAx>
        <c:axId val="130932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0930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Shyness</c:v>
                </c:pt>
              </c:strCache>
            </c:strRef>
          </c:tx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10 to 13</c:v>
                </c:pt>
                <c:pt idx="1">
                  <c:v>14 to 17</c:v>
                </c:pt>
                <c:pt idx="2">
                  <c:v>18 to 21</c:v>
                </c:pt>
                <c:pt idx="3">
                  <c:v>22 and older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Information</c:v>
                </c:pt>
              </c:strCache>
            </c:strRef>
          </c:tx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10 to 13</c:v>
                </c:pt>
                <c:pt idx="1">
                  <c:v>14 to 17</c:v>
                </c:pt>
                <c:pt idx="2">
                  <c:v>18 to 21</c:v>
                </c:pt>
                <c:pt idx="3">
                  <c:v>22 and older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Continuity</c:v>
                </c:pt>
              </c:strCache>
            </c:strRef>
          </c:tx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10 to 13</c:v>
                </c:pt>
                <c:pt idx="1">
                  <c:v>14 to 17</c:v>
                </c:pt>
                <c:pt idx="2">
                  <c:v>18 to 21</c:v>
                </c:pt>
                <c:pt idx="3">
                  <c:v>22 and older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</c:v>
                </c:pt>
                <c:pt idx="1">
                  <c:v>2.5</c:v>
                </c:pt>
                <c:pt idx="2">
                  <c:v>4.5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093120"/>
        <c:axId val="141099008"/>
      </c:lineChart>
      <c:catAx>
        <c:axId val="141093120"/>
        <c:scaling>
          <c:orientation val="minMax"/>
        </c:scaling>
        <c:delete val="0"/>
        <c:axPos val="b"/>
        <c:numFmt formatCode="mmm\ yy" sourceLinked="1"/>
        <c:majorTickMark val="out"/>
        <c:minorTickMark val="none"/>
        <c:tickLblPos val="nextTo"/>
        <c:crossAx val="141099008"/>
        <c:crosses val="autoZero"/>
        <c:auto val="1"/>
        <c:lblAlgn val="ctr"/>
        <c:lblOffset val="100"/>
        <c:noMultiLvlLbl val="0"/>
      </c:catAx>
      <c:valAx>
        <c:axId val="141099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1093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 algn="ctr">
              <a:defRPr>
                <a:solidFill>
                  <a:srgbClr val="FF90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27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1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E72775-40DF-4F96-BB45-A9712F44D80C}" type="datetimeFigureOut">
              <a:rPr lang="de-DE" smtClean="0"/>
              <a:pPr/>
              <a:t>07.09.2016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FDD81E-BFB0-4EEF-84F6-C1E98746B7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9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E72775-40DF-4F96-BB45-A9712F44D80C}" type="datetimeFigureOut">
              <a:rPr lang="de-DE" smtClean="0"/>
              <a:pPr/>
              <a:t>07.09.2016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FDD81E-BFB0-4EEF-84F6-C1E98746B7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08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E72775-40DF-4F96-BB45-A9712F44D80C}" type="datetimeFigureOut">
              <a:rPr lang="de-DE" smtClean="0"/>
              <a:pPr/>
              <a:t>07.09.2016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FDD81E-BFB0-4EEF-84F6-C1E98746B7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88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063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29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9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944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9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54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55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76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90465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752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0951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44208" y="764704"/>
            <a:ext cx="2232248" cy="1008112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7544" y="764704"/>
            <a:ext cx="5904656" cy="57606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44208" y="1844824"/>
            <a:ext cx="2232248" cy="80486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587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323528" y="548680"/>
            <a:ext cx="8496944" cy="0"/>
          </a:xfrm>
          <a:prstGeom prst="line">
            <a:avLst/>
          </a:prstGeom>
          <a:ln w="19050" cap="rnd">
            <a:solidFill>
              <a:srgbClr val="F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4222"/>
          <a:stretch/>
        </p:blipFill>
        <p:spPr>
          <a:xfrm>
            <a:off x="7471859" y="88880"/>
            <a:ext cx="1351434" cy="38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2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42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427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232247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and e-participation</a:t>
            </a:r>
            <a:br>
              <a:rPr lang="en-US" dirty="0" smtClean="0"/>
            </a:br>
            <a:r>
              <a:rPr lang="en-US" dirty="0" smtClean="0"/>
              <a:t>from a practical perspective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32248"/>
          </a:xfrm>
        </p:spPr>
        <p:txBody>
          <a:bodyPr>
            <a:normAutofit/>
          </a:bodyPr>
          <a:lstStyle/>
          <a:p>
            <a:r>
              <a:rPr lang="en-US" b="1" dirty="0" smtClean="0"/>
              <a:t>EU-</a:t>
            </a:r>
            <a:r>
              <a:rPr lang="en-US" b="1" dirty="0" err="1" smtClean="0"/>
              <a:t>CoE</a:t>
            </a:r>
            <a:r>
              <a:rPr lang="en-US" b="1" dirty="0" smtClean="0"/>
              <a:t> youth partnership</a:t>
            </a:r>
            <a:endParaRPr lang="de-DE" dirty="0" smtClean="0"/>
          </a:p>
          <a:p>
            <a:r>
              <a:rPr lang="en-US" b="1" dirty="0" smtClean="0"/>
              <a:t>Pool of European Youth Researchers</a:t>
            </a:r>
            <a:endParaRPr lang="de-DE" dirty="0" smtClean="0"/>
          </a:p>
          <a:p>
            <a:r>
              <a:rPr lang="en-US" b="1" dirty="0" smtClean="0"/>
              <a:t>Annual Meeting 2016</a:t>
            </a:r>
          </a:p>
          <a:p>
            <a:endParaRPr lang="en-US" b="1" dirty="0" smtClean="0"/>
          </a:p>
          <a:p>
            <a:r>
              <a:rPr lang="en-US" b="1" dirty="0" smtClean="0"/>
              <a:t>Kerstin </a:t>
            </a:r>
            <a:r>
              <a:rPr lang="en-US" b="1" dirty="0" err="1" smtClean="0"/>
              <a:t>Franzl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nexus institute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745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529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L</a:t>
            </a:r>
            <a:r>
              <a:rPr lang="de-DE" dirty="0" smtClean="0"/>
              <a:t>imits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participation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5069160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529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L</a:t>
            </a:r>
            <a:r>
              <a:rPr lang="de-DE" dirty="0" smtClean="0"/>
              <a:t>imits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participation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27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529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L</a:t>
            </a:r>
            <a:r>
              <a:rPr lang="de-DE" dirty="0" smtClean="0"/>
              <a:t>imits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participation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5069160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Political will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opinion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927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888432"/>
          </a:xfrm>
        </p:spPr>
        <p:txBody>
          <a:bodyPr/>
          <a:lstStyle/>
          <a:p>
            <a:pPr algn="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2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Part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6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Technical 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modularization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9145016" cy="50691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DE" sz="2100" b="1" dirty="0" err="1"/>
              <a:t>Idea</a:t>
            </a:r>
            <a:r>
              <a:rPr lang="de-DE" sz="2100" b="1" dirty="0"/>
              <a:t> Collection I</a:t>
            </a:r>
            <a:endParaRPr lang="de-DE" sz="2100" dirty="0"/>
          </a:p>
          <a:p>
            <a:pPr marL="271463" lvl="0" indent="-271463">
              <a:buFont typeface="+mj-lt"/>
              <a:buAutoNum type="arabicPeriod"/>
            </a:pPr>
            <a:r>
              <a:rPr lang="en-US" sz="2100" dirty="0"/>
              <a:t>Phase: Participants post ideas on OPIN platform</a:t>
            </a:r>
            <a:endParaRPr lang="de-DE" sz="2100" dirty="0"/>
          </a:p>
          <a:p>
            <a:pPr marL="271463" lvl="0" indent="-271463">
              <a:buFont typeface="+mj-lt"/>
              <a:buAutoNum type="arabicPeriod"/>
            </a:pPr>
            <a:r>
              <a:rPr lang="en-US" sz="2100" dirty="0"/>
              <a:t>Phase: Participants comment on these ideas and rate them on </a:t>
            </a:r>
            <a:r>
              <a:rPr lang="en-US" sz="2100" dirty="0" smtClean="0"/>
              <a:t>OPIN </a:t>
            </a:r>
            <a:r>
              <a:rPr lang="en-US" sz="2100" dirty="0"/>
              <a:t>platform</a:t>
            </a:r>
            <a:endParaRPr lang="de-DE" sz="2100" dirty="0"/>
          </a:p>
          <a:p>
            <a:pPr marL="0" indent="0">
              <a:buNone/>
            </a:pPr>
            <a:r>
              <a:rPr lang="en-US" sz="2100" b="1" dirty="0"/>
              <a:t> </a:t>
            </a:r>
            <a:endParaRPr lang="de-DE" sz="2100" dirty="0"/>
          </a:p>
          <a:p>
            <a:pPr marL="0" lvl="0" indent="0">
              <a:buNone/>
            </a:pPr>
            <a:r>
              <a:rPr lang="de-DE" sz="2100" b="1" dirty="0" err="1" smtClean="0"/>
              <a:t>Idea</a:t>
            </a:r>
            <a:r>
              <a:rPr lang="de-DE" sz="2100" b="1" dirty="0" smtClean="0"/>
              <a:t> </a:t>
            </a:r>
            <a:r>
              <a:rPr lang="de-DE" sz="2100" b="1" dirty="0"/>
              <a:t>Collection II</a:t>
            </a:r>
            <a:endParaRPr lang="de-DE" sz="2100" dirty="0"/>
          </a:p>
          <a:p>
            <a:pPr marL="271463" indent="-271463">
              <a:buFont typeface="+mj-lt"/>
              <a:buAutoNum type="arabicPeriod"/>
            </a:pPr>
            <a:r>
              <a:rPr lang="en-US" sz="2100" dirty="0"/>
              <a:t>Phase: Participants post ideas and comment on them on OPIN </a:t>
            </a:r>
            <a:r>
              <a:rPr lang="en-US" sz="2100" dirty="0" smtClean="0"/>
              <a:t>platform</a:t>
            </a:r>
          </a:p>
          <a:p>
            <a:pPr marL="271463" indent="-271463">
              <a:buFont typeface="+mj-lt"/>
              <a:buAutoNum type="arabicPeriod"/>
            </a:pPr>
            <a:r>
              <a:rPr lang="en-US" sz="2100" dirty="0" smtClean="0"/>
              <a:t>Phase: Posted ideas are refined </a:t>
            </a:r>
            <a:r>
              <a:rPr lang="en-US" sz="2100" i="1" dirty="0" smtClean="0"/>
              <a:t>offline</a:t>
            </a:r>
            <a:endParaRPr lang="de-DE" sz="2100" i="1" dirty="0"/>
          </a:p>
          <a:p>
            <a:pPr marL="271463" indent="-271463">
              <a:buFont typeface="+mj-lt"/>
              <a:buAutoNum type="arabicPeriod"/>
            </a:pPr>
            <a:r>
              <a:rPr lang="en-US" sz="2100" dirty="0"/>
              <a:t>Phase: Participants rate </a:t>
            </a:r>
            <a:r>
              <a:rPr lang="en-US" sz="2100" dirty="0" smtClean="0"/>
              <a:t>on refined ideas </a:t>
            </a:r>
            <a:r>
              <a:rPr lang="en-US" sz="2100" dirty="0"/>
              <a:t>on OPIN platform </a:t>
            </a:r>
            <a:endParaRPr lang="de-DE" sz="2100" dirty="0"/>
          </a:p>
          <a:p>
            <a:pPr marL="0" indent="0">
              <a:buNone/>
            </a:pPr>
            <a:r>
              <a:rPr lang="en-US" sz="2100" b="1" dirty="0"/>
              <a:t> </a:t>
            </a:r>
            <a:endParaRPr lang="de-DE" sz="2100" dirty="0"/>
          </a:p>
          <a:p>
            <a:pPr marL="0" lvl="0" indent="0">
              <a:buNone/>
            </a:pPr>
            <a:r>
              <a:rPr lang="de-DE" sz="2100" b="1" dirty="0" smtClean="0"/>
              <a:t>Topic </a:t>
            </a:r>
            <a:r>
              <a:rPr lang="de-DE" sz="2100" b="1" dirty="0" err="1"/>
              <a:t>Finding</a:t>
            </a:r>
            <a:r>
              <a:rPr lang="de-DE" sz="2100" b="1" dirty="0"/>
              <a:t> I</a:t>
            </a:r>
            <a:endParaRPr lang="de-DE" sz="2100" dirty="0"/>
          </a:p>
          <a:p>
            <a:pPr marL="271463" lvl="0" indent="-271463">
              <a:buFont typeface="+mj-lt"/>
              <a:buAutoNum type="arabicPeriod"/>
            </a:pPr>
            <a:r>
              <a:rPr lang="en-US" sz="2100" dirty="0"/>
              <a:t>Phase: Participants post ideas and comment on them on OPIN platform </a:t>
            </a:r>
            <a:endParaRPr lang="de-DE" sz="2100" dirty="0"/>
          </a:p>
          <a:p>
            <a:pPr marL="271463" lvl="0" indent="-271463">
              <a:buFont typeface="+mj-lt"/>
              <a:buAutoNum type="arabicPeriod"/>
            </a:pPr>
            <a:r>
              <a:rPr lang="en-US" sz="2100" dirty="0"/>
              <a:t>Phase: Participants use the OPIN App for polling/voting on the ideas (mobile polling</a:t>
            </a:r>
            <a:r>
              <a:rPr lang="en-US" sz="2100" dirty="0" smtClean="0"/>
              <a:t>)</a:t>
            </a: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222706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on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22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on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Shyness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323528" y="2996952"/>
          <a:ext cx="82809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on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Shyness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endParaRPr lang="de-DE" dirty="0" smtClean="0"/>
          </a:p>
          <a:p>
            <a:r>
              <a:rPr lang="de-DE" dirty="0" smtClean="0"/>
              <a:t>High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323528" y="2996952"/>
          <a:ext cx="85689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1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on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Shyness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endParaRPr lang="de-DE" dirty="0" smtClean="0"/>
          </a:p>
          <a:p>
            <a:r>
              <a:rPr lang="de-DE" dirty="0" smtClean="0"/>
              <a:t>Need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r>
              <a:rPr lang="de-DE" dirty="0" err="1" smtClean="0"/>
              <a:t>Continuity</a:t>
            </a:r>
            <a:r>
              <a:rPr lang="de-DE" dirty="0" smtClean="0"/>
              <a:t>: </a:t>
            </a:r>
            <a:r>
              <a:rPr lang="de-DE" dirty="0" err="1" smtClean="0"/>
              <a:t>topical</a:t>
            </a:r>
            <a:r>
              <a:rPr lang="de-DE" dirty="0" smtClean="0"/>
              <a:t> </a:t>
            </a:r>
            <a:r>
              <a:rPr lang="de-DE" dirty="0" err="1" smtClean="0"/>
              <a:t>stability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 span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962461885"/>
              </p:ext>
            </p:extLst>
          </p:nvPr>
        </p:nvGraphicFramePr>
        <p:xfrm>
          <a:off x="323528" y="2996952"/>
          <a:ext cx="85689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7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Autofit/>
          </a:bodyPr>
          <a:lstStyle/>
          <a:p>
            <a:r>
              <a:rPr lang="de-DE" dirty="0" err="1" smtClean="0"/>
              <a:t>nexus</a:t>
            </a:r>
            <a:r>
              <a:rPr lang="de-DE" dirty="0" smtClean="0"/>
              <a:t> </a:t>
            </a:r>
            <a:r>
              <a:rPr lang="de-DE" dirty="0" err="1" smtClean="0"/>
              <a:t>institute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interdisciplinary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err="1" smtClean="0"/>
              <a:t>Participation</a:t>
            </a:r>
            <a:r>
              <a:rPr lang="de-DE" dirty="0" smtClean="0"/>
              <a:t>: </a:t>
            </a:r>
            <a:r>
              <a:rPr lang="de-DE" dirty="0" err="1" smtClean="0"/>
              <a:t>consultancy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facilitation</a:t>
            </a:r>
            <a:endParaRPr lang="de-DE" dirty="0" smtClean="0"/>
          </a:p>
          <a:p>
            <a:pPr lvl="1"/>
            <a:r>
              <a:rPr lang="de-DE" dirty="0" smtClean="0"/>
              <a:t>Public/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sphere</a:t>
            </a:r>
            <a:endParaRPr lang="de-DE" dirty="0" smtClean="0"/>
          </a:p>
          <a:p>
            <a:pPr lvl="1"/>
            <a:r>
              <a:rPr lang="de-DE" dirty="0" smtClean="0"/>
              <a:t>Research</a:t>
            </a:r>
          </a:p>
          <a:p>
            <a:pPr lvl="1"/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Cooperation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science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993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Unsolved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Transfer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online </a:t>
            </a:r>
            <a:r>
              <a:rPr lang="de-DE" dirty="0" err="1"/>
              <a:t>to</a:t>
            </a:r>
            <a:r>
              <a:rPr lang="de-DE" dirty="0"/>
              <a:t> offline </a:t>
            </a:r>
            <a:r>
              <a:rPr lang="de-DE" dirty="0" err="1"/>
              <a:t>and</a:t>
            </a:r>
            <a:r>
              <a:rPr lang="de-DE" dirty="0"/>
              <a:t> vice </a:t>
            </a:r>
            <a:r>
              <a:rPr lang="de-DE" dirty="0" err="1"/>
              <a:t>versa</a:t>
            </a:r>
            <a:endParaRPr lang="de-DE" dirty="0"/>
          </a:p>
          <a:p>
            <a:r>
              <a:rPr lang="de-DE" dirty="0" err="1" smtClean="0"/>
              <a:t>Multilinguality</a:t>
            </a:r>
            <a:endParaRPr lang="de-DE" dirty="0"/>
          </a:p>
          <a:p>
            <a:r>
              <a:rPr lang="de-DE" dirty="0" smtClean="0"/>
              <a:t>Analytics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amounts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qualitative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/>
              <a:t>Software </a:t>
            </a:r>
            <a:r>
              <a:rPr lang="de-DE" dirty="0" err="1" smtClean="0"/>
              <a:t>compatibility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7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a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on a European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like?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Citizens</a:t>
            </a:r>
            <a:r>
              <a:rPr lang="de-DE" dirty="0" smtClean="0"/>
              <a:t> </a:t>
            </a:r>
            <a:r>
              <a:rPr lang="de-DE" dirty="0" err="1" smtClean="0"/>
              <a:t>council</a:t>
            </a:r>
            <a:endParaRPr lang="de-DE" dirty="0" smtClean="0"/>
          </a:p>
          <a:p>
            <a:r>
              <a:rPr lang="de-DE" dirty="0" smtClean="0"/>
              <a:t>Fixed </a:t>
            </a:r>
            <a:r>
              <a:rPr lang="de-DE" dirty="0" err="1" smtClean="0"/>
              <a:t>amount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seats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parliament</a:t>
            </a:r>
            <a:endParaRPr lang="de-DE" dirty="0" smtClean="0"/>
          </a:p>
          <a:p>
            <a:r>
              <a:rPr lang="de-DE" dirty="0" err="1" smtClean="0"/>
              <a:t>Compulsory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controversial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(formal </a:t>
            </a:r>
            <a:r>
              <a:rPr lang="de-DE" dirty="0" err="1" smtClean="0"/>
              <a:t>participation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53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EU</a:t>
            </a:r>
            <a:r>
              <a:rPr lang="de-DE" baseline="30000" dirty="0" err="1" smtClean="0"/>
              <a:t>th</a:t>
            </a:r>
            <a:r>
              <a:rPr lang="de-DE" dirty="0" smtClean="0"/>
              <a:t> – Tools </a:t>
            </a:r>
            <a:r>
              <a:rPr lang="de-DE" dirty="0" err="1" smtClean="0"/>
              <a:t>and</a:t>
            </a:r>
            <a:r>
              <a:rPr lang="de-DE" dirty="0" smtClean="0"/>
              <a:t> Tipps </a:t>
            </a:r>
            <a:r>
              <a:rPr lang="de-DE" dirty="0" err="1" smtClean="0"/>
              <a:t>for</a:t>
            </a:r>
            <a:r>
              <a:rPr lang="de-DE" dirty="0" smtClean="0"/>
              <a:t> mobile </a:t>
            </a:r>
            <a:r>
              <a:rPr lang="de-DE" dirty="0" err="1" smtClean="0"/>
              <a:t>and</a:t>
            </a:r>
            <a:r>
              <a:rPr lang="de-DE" dirty="0" smtClean="0"/>
              <a:t> digital </a:t>
            </a:r>
            <a:r>
              <a:rPr lang="de-DE" dirty="0" err="1" smtClean="0"/>
              <a:t>youth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Europe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Funded</a:t>
            </a:r>
            <a:r>
              <a:rPr lang="de-DE" dirty="0" smtClean="0"/>
              <a:t> in H2020 </a:t>
            </a:r>
            <a:r>
              <a:rPr lang="de-DE" dirty="0" err="1" smtClean="0"/>
              <a:t>programme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SC6 Europe in a </a:t>
            </a:r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endParaRPr lang="de-DE" dirty="0" smtClean="0"/>
          </a:p>
          <a:p>
            <a:r>
              <a:rPr lang="de-DE" dirty="0" smtClean="0"/>
              <a:t>March 2015-2018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Main </a:t>
            </a:r>
            <a:r>
              <a:rPr lang="de-DE" dirty="0" err="1" smtClean="0"/>
              <a:t>goal</a:t>
            </a:r>
            <a:r>
              <a:rPr lang="de-DE" dirty="0" smtClean="0"/>
              <a:t>: </a:t>
            </a:r>
          </a:p>
          <a:p>
            <a:pPr marL="0" indent="15875">
              <a:buNone/>
            </a:pPr>
            <a:r>
              <a:rPr lang="de-DE" b="1" dirty="0" err="1" smtClean="0"/>
              <a:t>Increase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trust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young</a:t>
            </a:r>
            <a:r>
              <a:rPr lang="de-DE" b="1" dirty="0" smtClean="0"/>
              <a:t> </a:t>
            </a:r>
            <a:r>
              <a:rPr lang="de-DE" b="1" dirty="0" err="1" smtClean="0"/>
              <a:t>people</a:t>
            </a:r>
            <a:r>
              <a:rPr lang="de-DE" b="1" dirty="0" smtClean="0"/>
              <a:t> in Europe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its</a:t>
            </a:r>
            <a:r>
              <a:rPr lang="de-DE" b="1" dirty="0" smtClean="0"/>
              <a:t> </a:t>
            </a:r>
            <a:r>
              <a:rPr lang="de-DE" b="1" dirty="0" err="1" smtClean="0"/>
              <a:t>political</a:t>
            </a:r>
            <a:r>
              <a:rPr lang="de-DE" b="1" dirty="0" smtClean="0"/>
              <a:t> </a:t>
            </a:r>
            <a:r>
              <a:rPr lang="de-DE" b="1" dirty="0" err="1" smtClean="0"/>
              <a:t>institutions</a:t>
            </a:r>
            <a:endParaRPr lang="de-DE" b="1" dirty="0" smtClean="0"/>
          </a:p>
          <a:p>
            <a:pPr indent="15875">
              <a:buNone/>
            </a:pPr>
            <a:endParaRPr lang="de-DE" dirty="0" smtClean="0"/>
          </a:p>
          <a:p>
            <a:r>
              <a:rPr lang="en-US" b="1" dirty="0" smtClean="0"/>
              <a:t>digital solutions </a:t>
            </a:r>
            <a:r>
              <a:rPr lang="en-US" dirty="0" smtClean="0"/>
              <a:t>for youth participation: </a:t>
            </a:r>
            <a:r>
              <a:rPr lang="en-US" b="1" dirty="0" smtClean="0"/>
              <a:t>OPIN</a:t>
            </a:r>
            <a:r>
              <a:rPr lang="en-US" dirty="0" smtClean="0"/>
              <a:t> (www.opin.me)</a:t>
            </a:r>
            <a:endParaRPr lang="en-US" sz="2400" dirty="0" smtClean="0"/>
          </a:p>
          <a:p>
            <a:r>
              <a:rPr lang="en-US" b="1" dirty="0" smtClean="0"/>
              <a:t>empower initiators </a:t>
            </a:r>
            <a:r>
              <a:rPr lang="en-US" dirty="0" smtClean="0"/>
              <a:t>to set up youth e-part. projects</a:t>
            </a:r>
            <a:endParaRPr lang="en-US" sz="2400" dirty="0" smtClean="0"/>
          </a:p>
          <a:p>
            <a:r>
              <a:rPr lang="en-US" b="1" dirty="0" smtClean="0"/>
              <a:t>user-centered</a:t>
            </a:r>
            <a:r>
              <a:rPr lang="en-US" dirty="0" smtClean="0"/>
              <a:t> and </a:t>
            </a:r>
            <a:r>
              <a:rPr lang="en-US" b="1" dirty="0" smtClean="0"/>
              <a:t>tested</a:t>
            </a:r>
            <a:r>
              <a:rPr lang="en-US" dirty="0" smtClean="0"/>
              <a:t> outcomes</a:t>
            </a:r>
            <a:endParaRPr lang="en-US" sz="2400" dirty="0" smtClean="0"/>
          </a:p>
          <a:p>
            <a:r>
              <a:rPr lang="en-US" dirty="0" smtClean="0"/>
              <a:t>sustainable </a:t>
            </a:r>
            <a:r>
              <a:rPr lang="en-US" b="1" dirty="0" smtClean="0"/>
              <a:t>impact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024"/>
          <a:stretch>
            <a:fillRect/>
          </a:stretch>
        </p:blipFill>
        <p:spPr bwMode="auto">
          <a:xfrm>
            <a:off x="3955826" y="3717032"/>
            <a:ext cx="5152678" cy="300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software</a:t>
            </a:r>
            <a:r>
              <a:rPr lang="de-DE" dirty="0" smtClean="0"/>
              <a:t> OPIN (www.opin.me)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Iterative </a:t>
            </a:r>
            <a:r>
              <a:rPr lang="de-DE" dirty="0" err="1" smtClean="0"/>
              <a:t>development</a:t>
            </a:r>
            <a:r>
              <a:rPr lang="de-DE" dirty="0" smtClean="0"/>
              <a:t>: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in Sept 2017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Multi-</a:t>
            </a:r>
            <a:r>
              <a:rPr lang="de-DE" dirty="0" err="1" smtClean="0"/>
              <a:t>client</a:t>
            </a:r>
            <a:r>
              <a:rPr lang="de-DE" dirty="0" smtClean="0"/>
              <a:t>-</a:t>
            </a:r>
            <a:r>
              <a:rPr lang="de-DE" dirty="0" err="1" smtClean="0"/>
              <a:t>platform</a:t>
            </a:r>
            <a:endParaRPr lang="de-DE" dirty="0" smtClean="0"/>
          </a:p>
          <a:p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r>
              <a:rPr lang="de-DE" dirty="0" smtClean="0"/>
              <a:t>Integration </a:t>
            </a:r>
            <a:r>
              <a:rPr lang="de-DE" dirty="0" err="1" smtClean="0"/>
              <a:t>of</a:t>
            </a:r>
            <a:r>
              <a:rPr lang="de-DE" dirty="0" smtClean="0"/>
              <a:t> online </a:t>
            </a:r>
            <a:r>
              <a:rPr lang="de-DE" dirty="0" err="1" smtClean="0"/>
              <a:t>and</a:t>
            </a:r>
            <a:r>
              <a:rPr lang="de-DE" dirty="0" smtClean="0"/>
              <a:t> offline</a:t>
            </a:r>
          </a:p>
          <a:p>
            <a:r>
              <a:rPr lang="de-DE" dirty="0" err="1" smtClean="0"/>
              <a:t>Guided</a:t>
            </a:r>
            <a:r>
              <a:rPr lang="de-DE" dirty="0" smtClean="0"/>
              <a:t> </a:t>
            </a:r>
            <a:r>
              <a:rPr lang="de-DE" dirty="0" err="1" smtClean="0"/>
              <a:t>admin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Decision</a:t>
            </a:r>
            <a:r>
              <a:rPr lang="de-DE" dirty="0" smtClean="0"/>
              <a:t>-Support-Tool</a:t>
            </a:r>
          </a:p>
          <a:p>
            <a:r>
              <a:rPr lang="de-DE" dirty="0" err="1" smtClean="0"/>
              <a:t>Modularized</a:t>
            </a:r>
            <a:r>
              <a:rPr lang="de-DE" dirty="0" smtClean="0"/>
              <a:t> </a:t>
            </a:r>
            <a:r>
              <a:rPr lang="de-DE" dirty="0" err="1" smtClean="0"/>
              <a:t>guidelines</a:t>
            </a:r>
            <a:endParaRPr lang="de-DE" dirty="0" smtClean="0"/>
          </a:p>
          <a:p>
            <a:r>
              <a:rPr lang="de-DE" dirty="0" smtClean="0"/>
              <a:t>Smart </a:t>
            </a:r>
            <a:r>
              <a:rPr lang="de-DE" dirty="0" err="1" smtClean="0"/>
              <a:t>community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management</a:t>
            </a:r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Modularized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Standardized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/>
              <a:t> -&gt; </a:t>
            </a:r>
            <a:r>
              <a:rPr lang="de-DE" dirty="0" err="1"/>
              <a:t>Individualized</a:t>
            </a:r>
            <a:r>
              <a:rPr lang="de-DE" dirty="0"/>
              <a:t> </a:t>
            </a:r>
            <a:r>
              <a:rPr lang="de-DE" dirty="0" err="1" smtClean="0"/>
              <a:t>participation</a:t>
            </a:r>
            <a:endParaRPr lang="de-DE" dirty="0" smtClean="0"/>
          </a:p>
          <a:p>
            <a:r>
              <a:rPr lang="de-DE" dirty="0" smtClean="0"/>
              <a:t>Mixed online </a:t>
            </a:r>
            <a:r>
              <a:rPr lang="de-DE" dirty="0" err="1" smtClean="0"/>
              <a:t>and</a:t>
            </a:r>
            <a:r>
              <a:rPr lang="de-DE" dirty="0" smtClean="0"/>
              <a:t> f2f </a:t>
            </a:r>
            <a:r>
              <a:rPr lang="de-DE" dirty="0" err="1" smtClean="0"/>
              <a:t>participation</a:t>
            </a:r>
            <a:endParaRPr lang="de-DE" dirty="0" smtClean="0"/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combine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a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r>
              <a:rPr lang="de-DE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7874"/>
            <a:ext cx="8229600" cy="652934"/>
          </a:xfrm>
        </p:spPr>
        <p:txBody>
          <a:bodyPr/>
          <a:lstStyle/>
          <a:p>
            <a:r>
              <a:rPr lang="de-DE" dirty="0" err="1" smtClean="0"/>
              <a:t>EU</a:t>
            </a:r>
            <a:r>
              <a:rPr lang="de-DE" baseline="30000" dirty="0" err="1" smtClean="0"/>
              <a:t>th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on </a:t>
            </a:r>
            <a:r>
              <a:rPr lang="de-DE" dirty="0" err="1" smtClean="0"/>
              <a:t>process</a:t>
            </a:r>
            <a:r>
              <a:rPr lang="de-DE" dirty="0" smtClean="0"/>
              <a:t> design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youth</a:t>
            </a:r>
            <a:r>
              <a:rPr lang="de-DE" dirty="0" smtClean="0"/>
              <a:t> e-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r>
              <a:rPr lang="de-DE" dirty="0" smtClean="0"/>
              <a:t> (</a:t>
            </a:r>
            <a:r>
              <a:rPr lang="de-DE" dirty="0" err="1" smtClean="0"/>
              <a:t>ongoing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/>
          <a:lstStyle/>
          <a:p>
            <a:pPr marL="723900" indent="-723900">
              <a:buNone/>
            </a:pPr>
            <a:r>
              <a:rPr lang="de-DE" b="1" dirty="0" err="1" smtClean="0"/>
              <a:t>Aim</a:t>
            </a:r>
            <a:r>
              <a:rPr lang="de-DE" dirty="0" smtClean="0"/>
              <a:t>: Find </a:t>
            </a:r>
            <a:r>
              <a:rPr lang="en-US" dirty="0" smtClean="0"/>
              <a:t>generic, combinable online and f2f </a:t>
            </a:r>
            <a:r>
              <a:rPr lang="en-US" b="1" dirty="0" smtClean="0"/>
              <a:t>modules</a:t>
            </a:r>
            <a:r>
              <a:rPr lang="en-US" dirty="0" smtClean="0"/>
              <a:t> of participatory processes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analyzed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:</a:t>
            </a:r>
          </a:p>
          <a:p>
            <a:pPr>
              <a:buNone/>
            </a:pPr>
            <a:endParaRPr lang="de-DE" dirty="0" smtClean="0"/>
          </a:p>
          <a:p>
            <a:pPr lvl="0"/>
            <a:r>
              <a:rPr lang="en-US" dirty="0" smtClean="0"/>
              <a:t>topics and objectives</a:t>
            </a:r>
            <a:endParaRPr lang="de-DE" dirty="0" smtClean="0"/>
          </a:p>
          <a:p>
            <a:pPr lvl="0"/>
            <a:r>
              <a:rPr lang="en-US" dirty="0" smtClean="0"/>
              <a:t>organizational structure: online &amp; f2f participation</a:t>
            </a:r>
          </a:p>
          <a:p>
            <a:pPr lvl="0"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endParaRPr lang="de-DE" dirty="0"/>
          </a:p>
        </p:txBody>
      </p:sp>
      <p:pic>
        <p:nvPicPr>
          <p:cNvPr id="4" name="Grafik 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84622"/>
            <a:ext cx="8856984" cy="410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652934"/>
          </a:xfrm>
        </p:spPr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f2f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 </a:t>
            </a:r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5069160"/>
          </a:xfrm>
        </p:spPr>
        <p:txBody>
          <a:bodyPr/>
          <a:lstStyle/>
          <a:p>
            <a:r>
              <a:rPr lang="de-DE" dirty="0" smtClean="0"/>
              <a:t>Information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motivation</a:t>
            </a:r>
            <a:endParaRPr lang="de-DE" dirty="0" smtClean="0"/>
          </a:p>
          <a:p>
            <a:r>
              <a:rPr lang="de-DE" dirty="0" err="1" smtClean="0"/>
              <a:t>Structuring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condensation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Main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event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70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: </a:t>
            </a:r>
            <a:r>
              <a:rPr lang="de-DE" dirty="0" err="1" smtClean="0"/>
              <a:t>Digitalized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articipation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9686"/>
            <a:ext cx="8229600" cy="4392488"/>
          </a:xfrm>
        </p:spPr>
        <p:txBody>
          <a:bodyPr/>
          <a:lstStyle/>
          <a:p>
            <a:r>
              <a:rPr lang="de-DE" dirty="0" err="1" smtClean="0"/>
              <a:t>Transparency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endParaRPr lang="de-DE" dirty="0" smtClean="0"/>
          </a:p>
          <a:p>
            <a:r>
              <a:rPr lang="de-DE" dirty="0" err="1"/>
              <a:t>i</a:t>
            </a:r>
            <a:r>
              <a:rPr lang="de-DE" dirty="0" err="1" smtClean="0"/>
              <a:t>ncluding</a:t>
            </a:r>
            <a:r>
              <a:rPr lang="de-DE" dirty="0" smtClean="0"/>
              <a:t> offline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 smtClean="0"/>
          </a:p>
          <a:p>
            <a:r>
              <a:rPr lang="de-DE" dirty="0" err="1"/>
              <a:t>p</a:t>
            </a:r>
            <a:r>
              <a:rPr lang="de-DE" dirty="0" err="1" smtClean="0"/>
              <a:t>romotion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xus-schlich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nexus-schlicht</Template>
  <TotalTime>0</TotalTime>
  <Words>392</Words>
  <Application>Microsoft Office PowerPoint</Application>
  <PresentationFormat>Bildschirmpräsentation (4:3)</PresentationFormat>
  <Paragraphs>108</Paragraphs>
  <Slides>21</Slides>
  <Notes>0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nexus-schlicht</vt:lpstr>
      <vt:lpstr>Participation and e-participation from a practical perspective </vt:lpstr>
      <vt:lpstr>nexus institute for cooperation management and interdisciplinary research</vt:lpstr>
      <vt:lpstr>EUth – Tools and Tipps for mobile and digital youth participation in and across Europe</vt:lpstr>
      <vt:lpstr>The software OPIN (www.opin.me)</vt:lpstr>
      <vt:lpstr>Modularized participation</vt:lpstr>
      <vt:lpstr>EUth research on process design of  youth e-participation projects (ongoing)</vt:lpstr>
      <vt:lpstr>Example: Collection and discussion of ideas</vt:lpstr>
      <vt:lpstr>What is f2f participation used for in combined processes?</vt:lpstr>
      <vt:lpstr>A new concept: Digitalized Participation</vt:lpstr>
      <vt:lpstr>Limits of tools and methods for participation</vt:lpstr>
      <vt:lpstr>Limits of tools and methods for participation</vt:lpstr>
      <vt:lpstr>Limits of tools and methods for participation</vt:lpstr>
      <vt:lpstr>Thank you very much  for your attention!</vt:lpstr>
      <vt:lpstr>Part II</vt:lpstr>
      <vt:lpstr>Technical Implementation of modularization</vt:lpstr>
      <vt:lpstr>More research is needed on age differences</vt:lpstr>
      <vt:lpstr>More research is needed on age differences</vt:lpstr>
      <vt:lpstr>More research is needed on age differences</vt:lpstr>
      <vt:lpstr>More research is needed on age differences</vt:lpstr>
      <vt:lpstr>Unsolved technical problems</vt:lpstr>
      <vt:lpstr>Discussion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Participation and e-participation from a practical perspective</dc:title>
  <dc:creator>franzl</dc:creator>
  <cp:lastModifiedBy>admini</cp:lastModifiedBy>
  <cp:revision>70</cp:revision>
  <dcterms:created xsi:type="dcterms:W3CDTF">2016-08-31T11:27:00Z</dcterms:created>
  <dcterms:modified xsi:type="dcterms:W3CDTF">2016-09-07T05:13:02Z</dcterms:modified>
</cp:coreProperties>
</file>