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3" r:id="rId6"/>
    <p:sldId id="264" r:id="rId7"/>
    <p:sldId id="265" r:id="rId8"/>
    <p:sldId id="283" r:id="rId9"/>
    <p:sldId id="284" r:id="rId10"/>
    <p:sldId id="274" r:id="rId11"/>
    <p:sldId id="275" r:id="rId12"/>
    <p:sldId id="276" r:id="rId13"/>
    <p:sldId id="277" r:id="rId14"/>
    <p:sldId id="278" r:id="rId15"/>
    <p:sldId id="289" r:id="rId16"/>
    <p:sldId id="285" r:id="rId17"/>
    <p:sldId id="286" r:id="rId18"/>
    <p:sldId id="287" r:id="rId19"/>
    <p:sldId id="288" r:id="rId20"/>
    <p:sldId id="280" r:id="rId21"/>
    <p:sldId id="282" r:id="rId2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EF0"/>
    <a:srgbClr val="E8EAEC"/>
    <a:srgbClr val="E3E6E8"/>
    <a:srgbClr val="FF9000"/>
    <a:srgbClr val="004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23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Shyness</c:v>
                </c:pt>
              </c:strCache>
            </c:strRef>
          </c:tx>
          <c:marker>
            <c:symbol val="none"/>
          </c:marker>
          <c:cat>
            <c:strRef>
              <c:f>Tabelle1!$A$2:$A$5</c:f>
              <c:strCache>
                <c:ptCount val="4"/>
                <c:pt idx="0">
                  <c:v>10 to 13</c:v>
                </c:pt>
                <c:pt idx="1">
                  <c:v>14 to 17</c:v>
                </c:pt>
                <c:pt idx="2">
                  <c:v>18 to 21</c:v>
                </c:pt>
                <c:pt idx="3">
                  <c:v>22 and older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2</c:v>
                </c:pt>
                <c:pt idx="1">
                  <c:v>5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878080"/>
        <c:axId val="130883968"/>
      </c:lineChart>
      <c:catAx>
        <c:axId val="130878080"/>
        <c:scaling>
          <c:orientation val="minMax"/>
        </c:scaling>
        <c:delete val="0"/>
        <c:axPos val="b"/>
        <c:numFmt formatCode="mmm\ yy" sourceLinked="1"/>
        <c:majorTickMark val="out"/>
        <c:minorTickMark val="none"/>
        <c:tickLblPos val="nextTo"/>
        <c:crossAx val="130883968"/>
        <c:crosses val="autoZero"/>
        <c:auto val="1"/>
        <c:lblAlgn val="ctr"/>
        <c:lblOffset val="100"/>
        <c:noMultiLvlLbl val="0"/>
      </c:catAx>
      <c:valAx>
        <c:axId val="1308839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308780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Shyness</c:v>
                </c:pt>
              </c:strCache>
            </c:strRef>
          </c:tx>
          <c:marker>
            <c:symbol val="none"/>
          </c:marker>
          <c:cat>
            <c:strRef>
              <c:f>Tabelle1!$A$2:$A$5</c:f>
              <c:strCache>
                <c:ptCount val="4"/>
                <c:pt idx="0">
                  <c:v>10 to 13</c:v>
                </c:pt>
                <c:pt idx="1">
                  <c:v>14 to 17</c:v>
                </c:pt>
                <c:pt idx="2">
                  <c:v>18 to 21</c:v>
                </c:pt>
                <c:pt idx="3">
                  <c:v>22 and older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2</c:v>
                </c:pt>
                <c:pt idx="1">
                  <c:v>5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Information</c:v>
                </c:pt>
              </c:strCache>
            </c:strRef>
          </c:tx>
          <c:marker>
            <c:symbol val="none"/>
          </c:marker>
          <c:cat>
            <c:strRef>
              <c:f>Tabelle1!$A$2:$A$5</c:f>
              <c:strCache>
                <c:ptCount val="4"/>
                <c:pt idx="0">
                  <c:v>10 to 13</c:v>
                </c:pt>
                <c:pt idx="1">
                  <c:v>14 to 17</c:v>
                </c:pt>
                <c:pt idx="2">
                  <c:v>18 to 21</c:v>
                </c:pt>
                <c:pt idx="3">
                  <c:v>22 and older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5</c:v>
                </c:pt>
                <c:pt idx="1">
                  <c:v>4.5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930560"/>
        <c:axId val="130932096"/>
      </c:lineChart>
      <c:catAx>
        <c:axId val="130930560"/>
        <c:scaling>
          <c:orientation val="minMax"/>
        </c:scaling>
        <c:delete val="0"/>
        <c:axPos val="b"/>
        <c:numFmt formatCode="mmm\ yy" sourceLinked="1"/>
        <c:majorTickMark val="out"/>
        <c:minorTickMark val="none"/>
        <c:tickLblPos val="nextTo"/>
        <c:crossAx val="130932096"/>
        <c:crosses val="autoZero"/>
        <c:auto val="1"/>
        <c:lblAlgn val="ctr"/>
        <c:lblOffset val="100"/>
        <c:noMultiLvlLbl val="0"/>
      </c:catAx>
      <c:valAx>
        <c:axId val="1309320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309305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Shyness</c:v>
                </c:pt>
              </c:strCache>
            </c:strRef>
          </c:tx>
          <c:marker>
            <c:symbol val="none"/>
          </c:marker>
          <c:cat>
            <c:strRef>
              <c:f>Tabelle1!$A$2:$A$5</c:f>
              <c:strCache>
                <c:ptCount val="4"/>
                <c:pt idx="0">
                  <c:v>10 to 13</c:v>
                </c:pt>
                <c:pt idx="1">
                  <c:v>14 to 17</c:v>
                </c:pt>
                <c:pt idx="2">
                  <c:v>18 to 21</c:v>
                </c:pt>
                <c:pt idx="3">
                  <c:v>22 and older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2</c:v>
                </c:pt>
                <c:pt idx="1">
                  <c:v>5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Information</c:v>
                </c:pt>
              </c:strCache>
            </c:strRef>
          </c:tx>
          <c:marker>
            <c:symbol val="none"/>
          </c:marker>
          <c:cat>
            <c:strRef>
              <c:f>Tabelle1!$A$2:$A$5</c:f>
              <c:strCache>
                <c:ptCount val="4"/>
                <c:pt idx="0">
                  <c:v>10 to 13</c:v>
                </c:pt>
                <c:pt idx="1">
                  <c:v>14 to 17</c:v>
                </c:pt>
                <c:pt idx="2">
                  <c:v>18 to 21</c:v>
                </c:pt>
                <c:pt idx="3">
                  <c:v>22 and older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5</c:v>
                </c:pt>
                <c:pt idx="1">
                  <c:v>4.5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Continuity</c:v>
                </c:pt>
              </c:strCache>
            </c:strRef>
          </c:tx>
          <c:marker>
            <c:symbol val="none"/>
          </c:marker>
          <c:cat>
            <c:strRef>
              <c:f>Tabelle1!$A$2:$A$5</c:f>
              <c:strCache>
                <c:ptCount val="4"/>
                <c:pt idx="0">
                  <c:v>10 to 13</c:v>
                </c:pt>
                <c:pt idx="1">
                  <c:v>14 to 17</c:v>
                </c:pt>
                <c:pt idx="2">
                  <c:v>18 to 21</c:v>
                </c:pt>
                <c:pt idx="3">
                  <c:v>22 and older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1</c:v>
                </c:pt>
                <c:pt idx="1">
                  <c:v>2.5</c:v>
                </c:pt>
                <c:pt idx="2">
                  <c:v>4.5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093120"/>
        <c:axId val="141099008"/>
      </c:lineChart>
      <c:catAx>
        <c:axId val="141093120"/>
        <c:scaling>
          <c:orientation val="minMax"/>
        </c:scaling>
        <c:delete val="0"/>
        <c:axPos val="b"/>
        <c:numFmt formatCode="mmm\ yy" sourceLinked="1"/>
        <c:majorTickMark val="out"/>
        <c:minorTickMark val="none"/>
        <c:tickLblPos val="nextTo"/>
        <c:crossAx val="141099008"/>
        <c:crosses val="autoZero"/>
        <c:auto val="1"/>
        <c:lblAlgn val="ctr"/>
        <c:lblOffset val="100"/>
        <c:noMultiLvlLbl val="0"/>
      </c:catAx>
      <c:valAx>
        <c:axId val="1410990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410931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>
            <a:lvl1pPr algn="ctr">
              <a:defRPr>
                <a:solidFill>
                  <a:srgbClr val="FF9000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427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2179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E72775-40DF-4F96-BB45-A9712F44D80C}" type="datetimeFigureOut">
              <a:rPr lang="de-DE" smtClean="0"/>
              <a:pPr/>
              <a:t>07.09.2016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FDD81E-BFB0-4EEF-84F6-C1E98746B7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694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E72775-40DF-4F96-BB45-A9712F44D80C}" type="datetimeFigureOut">
              <a:rPr lang="de-DE" smtClean="0"/>
              <a:pPr/>
              <a:t>07.09.2016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FDD81E-BFB0-4EEF-84F6-C1E98746B7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608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E72775-40DF-4F96-BB45-A9712F44D80C}" type="datetimeFigureOut">
              <a:rPr lang="de-DE" smtClean="0"/>
              <a:pPr/>
              <a:t>07.09.2016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FDD81E-BFB0-4EEF-84F6-C1E98746B75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5883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50063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691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0691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29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FF9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4944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FF9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4944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546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5555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276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764704"/>
            <a:ext cx="5111750" cy="590465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75252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0951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44208" y="764704"/>
            <a:ext cx="2232248" cy="1008112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67544" y="764704"/>
            <a:ext cx="5904656" cy="57606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444208" y="1844824"/>
            <a:ext cx="2232248" cy="80486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75877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323528" y="548680"/>
            <a:ext cx="8496944" cy="0"/>
          </a:xfrm>
          <a:prstGeom prst="line">
            <a:avLst/>
          </a:prstGeom>
          <a:ln w="19050" cap="rnd">
            <a:solidFill>
              <a:srgbClr val="F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4222"/>
          <a:stretch/>
        </p:blipFill>
        <p:spPr>
          <a:xfrm>
            <a:off x="7471859" y="88880"/>
            <a:ext cx="1351434" cy="38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124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rgbClr val="00427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427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9000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2232247"/>
          </a:xfrm>
        </p:spPr>
        <p:txBody>
          <a:bodyPr>
            <a:normAutofit/>
          </a:bodyPr>
          <a:lstStyle/>
          <a:p>
            <a:r>
              <a:rPr lang="en-US" dirty="0" smtClean="0"/>
              <a:t>Participation and e-participation</a:t>
            </a:r>
            <a:br>
              <a:rPr lang="en-US" dirty="0" smtClean="0"/>
            </a:br>
            <a:r>
              <a:rPr lang="en-US" dirty="0" smtClean="0"/>
              <a:t>from a practical perspective 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2232248"/>
          </a:xfrm>
        </p:spPr>
        <p:txBody>
          <a:bodyPr>
            <a:normAutofit/>
          </a:bodyPr>
          <a:lstStyle/>
          <a:p>
            <a:r>
              <a:rPr lang="en-US" b="1" dirty="0" smtClean="0"/>
              <a:t>EU-</a:t>
            </a:r>
            <a:r>
              <a:rPr lang="en-US" b="1" dirty="0" err="1" smtClean="0"/>
              <a:t>CoE</a:t>
            </a:r>
            <a:r>
              <a:rPr lang="en-US" b="1" dirty="0" smtClean="0"/>
              <a:t> youth partnership</a:t>
            </a:r>
            <a:endParaRPr lang="de-DE" dirty="0" smtClean="0"/>
          </a:p>
          <a:p>
            <a:r>
              <a:rPr lang="en-US" b="1" dirty="0" smtClean="0"/>
              <a:t>Pool of European Youth Researchers</a:t>
            </a:r>
            <a:endParaRPr lang="de-DE" dirty="0" smtClean="0"/>
          </a:p>
          <a:p>
            <a:r>
              <a:rPr lang="en-US" b="1" dirty="0" smtClean="0"/>
              <a:t>Annual Meeting 2016</a:t>
            </a:r>
          </a:p>
          <a:p>
            <a:endParaRPr lang="en-US" b="1" dirty="0" smtClean="0"/>
          </a:p>
          <a:p>
            <a:r>
              <a:rPr lang="en-US" b="1" dirty="0" smtClean="0"/>
              <a:t>Kerstin </a:t>
            </a:r>
            <a:r>
              <a:rPr lang="en-US" b="1" dirty="0" err="1" smtClean="0"/>
              <a:t>Franzl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nexus institute</a:t>
            </a:r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87459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65293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 dirty="0"/>
              <a:t>L</a:t>
            </a:r>
            <a:r>
              <a:rPr lang="de-DE" dirty="0" smtClean="0"/>
              <a:t>imits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tools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 smtClean="0"/>
              <a:t>methods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/>
              <a:t>participation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3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5069160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The </a:t>
            </a:r>
            <a:r>
              <a:rPr lang="de-DE" dirty="0" err="1" smtClean="0"/>
              <a:t>most</a:t>
            </a:r>
            <a:r>
              <a:rPr lang="de-DE" dirty="0" smtClean="0"/>
              <a:t> </a:t>
            </a:r>
            <a:r>
              <a:rPr lang="de-DE" dirty="0" err="1" smtClean="0"/>
              <a:t>important</a:t>
            </a:r>
            <a:r>
              <a:rPr lang="de-DE" dirty="0" smtClean="0"/>
              <a:t> </a:t>
            </a:r>
            <a:r>
              <a:rPr lang="de-DE" dirty="0" err="1" smtClean="0"/>
              <a:t>success</a:t>
            </a:r>
            <a:r>
              <a:rPr lang="de-DE" dirty="0" smtClean="0"/>
              <a:t> </a:t>
            </a:r>
            <a:r>
              <a:rPr lang="de-DE" dirty="0" err="1" smtClean="0"/>
              <a:t>factor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b="1" dirty="0" smtClean="0"/>
              <a:t>Impact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participation</a:t>
            </a:r>
            <a:r>
              <a:rPr lang="de-DE" dirty="0" smtClean="0"/>
              <a:t> </a:t>
            </a:r>
            <a:r>
              <a:rPr lang="de-DE" dirty="0" err="1" smtClean="0"/>
              <a:t>results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65293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 dirty="0"/>
              <a:t>L</a:t>
            </a:r>
            <a:r>
              <a:rPr lang="de-DE" dirty="0" smtClean="0"/>
              <a:t>imits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tools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 smtClean="0"/>
              <a:t>methods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/>
              <a:t>participation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273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65293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 dirty="0"/>
              <a:t>L</a:t>
            </a:r>
            <a:r>
              <a:rPr lang="de-DE" dirty="0" smtClean="0"/>
              <a:t>imits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tools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 smtClean="0"/>
              <a:t>methods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/>
              <a:t>participation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5069160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The </a:t>
            </a:r>
            <a:r>
              <a:rPr lang="de-DE" dirty="0" err="1" smtClean="0"/>
              <a:t>most</a:t>
            </a:r>
            <a:r>
              <a:rPr lang="de-DE" dirty="0" smtClean="0"/>
              <a:t> </a:t>
            </a:r>
            <a:r>
              <a:rPr lang="de-DE" dirty="0" err="1" smtClean="0"/>
              <a:t>important</a:t>
            </a:r>
            <a:r>
              <a:rPr lang="de-DE" dirty="0" smtClean="0"/>
              <a:t> </a:t>
            </a:r>
            <a:r>
              <a:rPr lang="de-DE" dirty="0" err="1" smtClean="0"/>
              <a:t>success</a:t>
            </a:r>
            <a:r>
              <a:rPr lang="de-DE" dirty="0" smtClean="0"/>
              <a:t> </a:t>
            </a:r>
            <a:r>
              <a:rPr lang="de-DE" dirty="0" err="1" smtClean="0"/>
              <a:t>factor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b="1" dirty="0" smtClean="0"/>
              <a:t>Impact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participation</a:t>
            </a:r>
            <a:r>
              <a:rPr lang="de-DE" dirty="0" smtClean="0"/>
              <a:t> </a:t>
            </a:r>
            <a:r>
              <a:rPr lang="de-DE" dirty="0" err="1" smtClean="0"/>
              <a:t>results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b="1" dirty="0" smtClean="0"/>
              <a:t>Political will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include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public</a:t>
            </a:r>
            <a:r>
              <a:rPr lang="de-DE" dirty="0" smtClean="0"/>
              <a:t> </a:t>
            </a:r>
            <a:r>
              <a:rPr lang="de-DE" dirty="0" err="1" smtClean="0"/>
              <a:t>opinion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89273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3888432"/>
          </a:xfrm>
        </p:spPr>
        <p:txBody>
          <a:bodyPr/>
          <a:lstStyle/>
          <a:p>
            <a:pPr algn="r"/>
            <a:r>
              <a:rPr lang="de-DE" dirty="0" err="1" smtClean="0"/>
              <a:t>Thank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much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/>
              <a:t> </a:t>
            </a:r>
            <a:r>
              <a:rPr lang="de-DE" dirty="0" err="1" smtClean="0"/>
              <a:t>attention</a:t>
            </a:r>
            <a:r>
              <a:rPr lang="de-DE" dirty="0" smtClean="0"/>
              <a:t>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424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Part II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067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Technical Implementation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modularization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600200"/>
            <a:ext cx="9145016" cy="50691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de-DE" sz="2100" b="1" dirty="0" err="1"/>
              <a:t>Idea</a:t>
            </a:r>
            <a:r>
              <a:rPr lang="de-DE" sz="2100" b="1" dirty="0"/>
              <a:t> Collection I</a:t>
            </a:r>
            <a:endParaRPr lang="de-DE" sz="2100" dirty="0"/>
          </a:p>
          <a:p>
            <a:pPr marL="271463" lvl="0" indent="-271463">
              <a:buFont typeface="+mj-lt"/>
              <a:buAutoNum type="arabicPeriod"/>
            </a:pPr>
            <a:r>
              <a:rPr lang="en-US" sz="2100" dirty="0"/>
              <a:t>Phase: Participants post ideas on OPIN platform</a:t>
            </a:r>
            <a:endParaRPr lang="de-DE" sz="2100" dirty="0"/>
          </a:p>
          <a:p>
            <a:pPr marL="271463" lvl="0" indent="-271463">
              <a:buFont typeface="+mj-lt"/>
              <a:buAutoNum type="arabicPeriod"/>
            </a:pPr>
            <a:r>
              <a:rPr lang="en-US" sz="2100" dirty="0"/>
              <a:t>Phase: Participants comment on these ideas and rate them on </a:t>
            </a:r>
            <a:r>
              <a:rPr lang="en-US" sz="2100" dirty="0" smtClean="0"/>
              <a:t>OPIN </a:t>
            </a:r>
            <a:r>
              <a:rPr lang="en-US" sz="2100" dirty="0"/>
              <a:t>platform</a:t>
            </a:r>
            <a:endParaRPr lang="de-DE" sz="2100" dirty="0"/>
          </a:p>
          <a:p>
            <a:pPr marL="0" indent="0">
              <a:buNone/>
            </a:pPr>
            <a:r>
              <a:rPr lang="en-US" sz="2100" b="1" dirty="0"/>
              <a:t> </a:t>
            </a:r>
            <a:endParaRPr lang="de-DE" sz="2100" dirty="0"/>
          </a:p>
          <a:p>
            <a:pPr marL="0" lvl="0" indent="0">
              <a:buNone/>
            </a:pPr>
            <a:r>
              <a:rPr lang="de-DE" sz="2100" b="1" dirty="0" err="1" smtClean="0"/>
              <a:t>Idea</a:t>
            </a:r>
            <a:r>
              <a:rPr lang="de-DE" sz="2100" b="1" dirty="0" smtClean="0"/>
              <a:t> </a:t>
            </a:r>
            <a:r>
              <a:rPr lang="de-DE" sz="2100" b="1" dirty="0"/>
              <a:t>Collection II</a:t>
            </a:r>
            <a:endParaRPr lang="de-DE" sz="2100" dirty="0"/>
          </a:p>
          <a:p>
            <a:pPr marL="271463" indent="-271463">
              <a:buFont typeface="+mj-lt"/>
              <a:buAutoNum type="arabicPeriod"/>
            </a:pPr>
            <a:r>
              <a:rPr lang="en-US" sz="2100" dirty="0"/>
              <a:t>Phase: Participants post ideas and comment on them on OPIN </a:t>
            </a:r>
            <a:r>
              <a:rPr lang="en-US" sz="2100" dirty="0" smtClean="0"/>
              <a:t>platform</a:t>
            </a:r>
          </a:p>
          <a:p>
            <a:pPr marL="271463" indent="-271463">
              <a:buFont typeface="+mj-lt"/>
              <a:buAutoNum type="arabicPeriod"/>
            </a:pPr>
            <a:r>
              <a:rPr lang="en-US" sz="2100" dirty="0" smtClean="0"/>
              <a:t>Phase: Posted ideas are refined </a:t>
            </a:r>
            <a:r>
              <a:rPr lang="en-US" sz="2100" i="1" dirty="0" smtClean="0"/>
              <a:t>offline</a:t>
            </a:r>
            <a:endParaRPr lang="de-DE" sz="2100" i="1" dirty="0"/>
          </a:p>
          <a:p>
            <a:pPr marL="271463" indent="-271463">
              <a:buFont typeface="+mj-lt"/>
              <a:buAutoNum type="arabicPeriod"/>
            </a:pPr>
            <a:r>
              <a:rPr lang="en-US" sz="2100" dirty="0"/>
              <a:t>Phase: Participants rate </a:t>
            </a:r>
            <a:r>
              <a:rPr lang="en-US" sz="2100" dirty="0" smtClean="0"/>
              <a:t>on refined ideas </a:t>
            </a:r>
            <a:r>
              <a:rPr lang="en-US" sz="2100" dirty="0"/>
              <a:t>on OPIN platform </a:t>
            </a:r>
            <a:endParaRPr lang="de-DE" sz="2100" dirty="0"/>
          </a:p>
          <a:p>
            <a:pPr marL="0" indent="0">
              <a:buNone/>
            </a:pPr>
            <a:r>
              <a:rPr lang="en-US" sz="2100" b="1" dirty="0"/>
              <a:t> </a:t>
            </a:r>
            <a:endParaRPr lang="de-DE" sz="2100" dirty="0"/>
          </a:p>
          <a:p>
            <a:pPr marL="0" lvl="0" indent="0">
              <a:buNone/>
            </a:pPr>
            <a:r>
              <a:rPr lang="de-DE" sz="2100" b="1" dirty="0" smtClean="0"/>
              <a:t>Topic </a:t>
            </a:r>
            <a:r>
              <a:rPr lang="de-DE" sz="2100" b="1" dirty="0" err="1"/>
              <a:t>Finding</a:t>
            </a:r>
            <a:r>
              <a:rPr lang="de-DE" sz="2100" b="1" dirty="0"/>
              <a:t> I</a:t>
            </a:r>
            <a:endParaRPr lang="de-DE" sz="2100" dirty="0"/>
          </a:p>
          <a:p>
            <a:pPr marL="271463" lvl="0" indent="-271463">
              <a:buFont typeface="+mj-lt"/>
              <a:buAutoNum type="arabicPeriod"/>
            </a:pPr>
            <a:r>
              <a:rPr lang="en-US" sz="2100" dirty="0"/>
              <a:t>Phase: Participants post ideas and comment on them on OPIN platform </a:t>
            </a:r>
            <a:endParaRPr lang="de-DE" sz="2100" dirty="0"/>
          </a:p>
          <a:p>
            <a:pPr marL="271463" lvl="0" indent="-271463">
              <a:buFont typeface="+mj-lt"/>
              <a:buAutoNum type="arabicPeriod"/>
            </a:pPr>
            <a:r>
              <a:rPr lang="en-US" sz="2100" dirty="0"/>
              <a:t>Phase: Participants use the OPIN App for polling/voting on the ideas (mobile polling</a:t>
            </a:r>
            <a:r>
              <a:rPr lang="en-US" sz="2100" dirty="0" smtClean="0"/>
              <a:t>)</a:t>
            </a:r>
            <a:endParaRPr lang="de-DE" sz="2100" dirty="0"/>
          </a:p>
        </p:txBody>
      </p:sp>
    </p:spTree>
    <p:extLst>
      <p:ext uri="{BB962C8B-B14F-4D97-AF65-F5344CB8AC3E}">
        <p14:creationId xmlns:p14="http://schemas.microsoft.com/office/powerpoint/2010/main" val="2227066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More </a:t>
            </a:r>
            <a:r>
              <a:rPr lang="de-DE" dirty="0" err="1" smtClean="0"/>
              <a:t>research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needed</a:t>
            </a:r>
            <a:r>
              <a:rPr lang="de-DE" dirty="0" smtClean="0"/>
              <a:t> on </a:t>
            </a:r>
            <a:r>
              <a:rPr lang="de-DE" dirty="0" err="1" smtClean="0"/>
              <a:t>age</a:t>
            </a:r>
            <a:r>
              <a:rPr lang="de-DE" dirty="0" smtClean="0"/>
              <a:t> </a:t>
            </a:r>
            <a:r>
              <a:rPr lang="de-DE" dirty="0" err="1" smtClean="0"/>
              <a:t>differences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226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More </a:t>
            </a:r>
            <a:r>
              <a:rPr lang="de-DE" dirty="0" err="1" smtClean="0"/>
              <a:t>research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needed</a:t>
            </a:r>
            <a:r>
              <a:rPr lang="de-DE" dirty="0" smtClean="0"/>
              <a:t> on </a:t>
            </a:r>
            <a:r>
              <a:rPr lang="de-DE" dirty="0" err="1" smtClean="0"/>
              <a:t>age</a:t>
            </a:r>
            <a:r>
              <a:rPr lang="de-DE" dirty="0" smtClean="0"/>
              <a:t> </a:t>
            </a:r>
            <a:r>
              <a:rPr lang="de-DE" dirty="0" err="1" smtClean="0"/>
              <a:t>differences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Shyness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speak</a:t>
            </a:r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323528" y="2996952"/>
          <a:ext cx="828092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67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More </a:t>
            </a:r>
            <a:r>
              <a:rPr lang="de-DE" dirty="0" err="1" smtClean="0"/>
              <a:t>research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needed</a:t>
            </a:r>
            <a:r>
              <a:rPr lang="de-DE" dirty="0" smtClean="0"/>
              <a:t> on </a:t>
            </a:r>
            <a:r>
              <a:rPr lang="de-DE" dirty="0" err="1" smtClean="0"/>
              <a:t>age</a:t>
            </a:r>
            <a:r>
              <a:rPr lang="de-DE" dirty="0" smtClean="0"/>
              <a:t> </a:t>
            </a:r>
            <a:r>
              <a:rPr lang="de-DE" dirty="0" err="1" smtClean="0"/>
              <a:t>differences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Shyness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speak</a:t>
            </a:r>
            <a:endParaRPr lang="de-DE" dirty="0" smtClean="0"/>
          </a:p>
          <a:p>
            <a:r>
              <a:rPr lang="de-DE" dirty="0" smtClean="0"/>
              <a:t>High </a:t>
            </a:r>
            <a:r>
              <a:rPr lang="de-DE" dirty="0" err="1" smtClean="0"/>
              <a:t>need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information</a:t>
            </a:r>
            <a:endParaRPr lang="de-DE" dirty="0" smtClean="0"/>
          </a:p>
          <a:p>
            <a:endParaRPr lang="de-DE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323528" y="2996952"/>
          <a:ext cx="856895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717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More </a:t>
            </a:r>
            <a:r>
              <a:rPr lang="de-DE" dirty="0" err="1" smtClean="0"/>
              <a:t>research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needed</a:t>
            </a:r>
            <a:r>
              <a:rPr lang="de-DE" dirty="0" smtClean="0"/>
              <a:t> on </a:t>
            </a:r>
            <a:r>
              <a:rPr lang="de-DE" dirty="0" err="1" smtClean="0"/>
              <a:t>age</a:t>
            </a:r>
            <a:r>
              <a:rPr lang="de-DE" dirty="0" smtClean="0"/>
              <a:t> </a:t>
            </a:r>
            <a:r>
              <a:rPr lang="de-DE" dirty="0" err="1" smtClean="0"/>
              <a:t>differences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Shyness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speak</a:t>
            </a:r>
            <a:endParaRPr lang="de-DE" dirty="0" smtClean="0"/>
          </a:p>
          <a:p>
            <a:r>
              <a:rPr lang="de-DE" dirty="0" smtClean="0"/>
              <a:t>Need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information</a:t>
            </a:r>
            <a:endParaRPr lang="de-DE" dirty="0" smtClean="0"/>
          </a:p>
          <a:p>
            <a:r>
              <a:rPr lang="de-DE" dirty="0" err="1" smtClean="0"/>
              <a:t>Continuity</a:t>
            </a:r>
            <a:r>
              <a:rPr lang="de-DE" dirty="0" smtClean="0"/>
              <a:t>: </a:t>
            </a:r>
            <a:r>
              <a:rPr lang="de-DE" dirty="0" err="1" smtClean="0"/>
              <a:t>topical</a:t>
            </a:r>
            <a:r>
              <a:rPr lang="de-DE" dirty="0" smtClean="0"/>
              <a:t> </a:t>
            </a:r>
            <a:r>
              <a:rPr lang="de-DE" dirty="0" err="1" smtClean="0"/>
              <a:t>stability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attention</a:t>
            </a:r>
            <a:r>
              <a:rPr lang="de-DE" dirty="0" smtClean="0"/>
              <a:t> span</a:t>
            </a:r>
            <a:endParaRPr lang="de-DE" dirty="0"/>
          </a:p>
        </p:txBody>
      </p:sp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1962461885"/>
              </p:ext>
            </p:extLst>
          </p:nvPr>
        </p:nvGraphicFramePr>
        <p:xfrm>
          <a:off x="323528" y="2996952"/>
          <a:ext cx="856895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972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936104"/>
          </a:xfrm>
        </p:spPr>
        <p:txBody>
          <a:bodyPr>
            <a:noAutofit/>
          </a:bodyPr>
          <a:lstStyle/>
          <a:p>
            <a:r>
              <a:rPr lang="de-DE" dirty="0" err="1" smtClean="0"/>
              <a:t>nexus</a:t>
            </a:r>
            <a:r>
              <a:rPr lang="de-DE" dirty="0" smtClean="0"/>
              <a:t> </a:t>
            </a:r>
            <a:r>
              <a:rPr lang="de-DE" dirty="0" err="1" smtClean="0"/>
              <a:t>institute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cooperation</a:t>
            </a:r>
            <a:r>
              <a:rPr lang="de-DE" dirty="0" smtClean="0"/>
              <a:t> </a:t>
            </a:r>
            <a:r>
              <a:rPr lang="de-DE" dirty="0" err="1" smtClean="0"/>
              <a:t>management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interdisciplinary</a:t>
            </a:r>
            <a:r>
              <a:rPr lang="de-DE" dirty="0" smtClean="0"/>
              <a:t> </a:t>
            </a:r>
            <a:r>
              <a:rPr lang="de-DE" dirty="0" err="1" smtClean="0"/>
              <a:t>research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err="1" smtClean="0"/>
              <a:t>Participation</a:t>
            </a:r>
            <a:r>
              <a:rPr lang="de-DE" dirty="0" smtClean="0"/>
              <a:t>: </a:t>
            </a:r>
            <a:r>
              <a:rPr lang="de-DE" dirty="0" err="1" smtClean="0"/>
              <a:t>consultancy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facilitation</a:t>
            </a:r>
            <a:endParaRPr lang="de-DE" dirty="0" smtClean="0"/>
          </a:p>
          <a:p>
            <a:pPr lvl="1"/>
            <a:r>
              <a:rPr lang="de-DE" dirty="0" smtClean="0"/>
              <a:t>Public/</a:t>
            </a:r>
            <a:r>
              <a:rPr lang="de-DE" dirty="0" err="1" smtClean="0"/>
              <a:t>political</a:t>
            </a:r>
            <a:r>
              <a:rPr lang="de-DE" dirty="0" smtClean="0"/>
              <a:t> </a:t>
            </a:r>
            <a:r>
              <a:rPr lang="de-DE" dirty="0" err="1" smtClean="0"/>
              <a:t>sphere</a:t>
            </a:r>
            <a:endParaRPr lang="de-DE" dirty="0" smtClean="0"/>
          </a:p>
          <a:p>
            <a:pPr lvl="1"/>
            <a:r>
              <a:rPr lang="de-DE" dirty="0" smtClean="0"/>
              <a:t>Research</a:t>
            </a:r>
          </a:p>
          <a:p>
            <a:pPr lvl="1"/>
            <a:r>
              <a:rPr lang="de-DE" dirty="0" err="1" smtClean="0"/>
              <a:t>Product</a:t>
            </a:r>
            <a:r>
              <a:rPr lang="de-DE" dirty="0" smtClean="0"/>
              <a:t> </a:t>
            </a:r>
            <a:r>
              <a:rPr lang="de-DE" dirty="0" err="1" smtClean="0"/>
              <a:t>development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err="1" smtClean="0"/>
              <a:t>Cooperation</a:t>
            </a:r>
            <a:endParaRPr lang="de-DE" dirty="0" smtClean="0"/>
          </a:p>
          <a:p>
            <a:endParaRPr lang="de-DE" dirty="0"/>
          </a:p>
          <a:p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science</a:t>
            </a:r>
            <a:r>
              <a:rPr lang="de-DE" dirty="0" smtClean="0"/>
              <a:t> </a:t>
            </a:r>
            <a:r>
              <a:rPr lang="de-DE" dirty="0" err="1" smtClean="0"/>
              <a:t>research</a:t>
            </a:r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49932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Unsolved</a:t>
            </a:r>
            <a:r>
              <a:rPr lang="de-DE" dirty="0" smtClean="0"/>
              <a:t> </a:t>
            </a:r>
            <a:r>
              <a:rPr lang="de-DE" dirty="0" err="1" smtClean="0"/>
              <a:t>technical</a:t>
            </a:r>
            <a:r>
              <a:rPr lang="de-DE" dirty="0" smtClean="0"/>
              <a:t> </a:t>
            </a:r>
            <a:r>
              <a:rPr lang="de-DE" dirty="0" err="1" smtClean="0"/>
              <a:t>problems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Transfer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online </a:t>
            </a:r>
            <a:r>
              <a:rPr lang="de-DE" dirty="0" err="1"/>
              <a:t>to</a:t>
            </a:r>
            <a:r>
              <a:rPr lang="de-DE" dirty="0"/>
              <a:t> offline </a:t>
            </a:r>
            <a:r>
              <a:rPr lang="de-DE" dirty="0" err="1"/>
              <a:t>and</a:t>
            </a:r>
            <a:r>
              <a:rPr lang="de-DE" dirty="0"/>
              <a:t> vice </a:t>
            </a:r>
            <a:r>
              <a:rPr lang="de-DE" dirty="0" err="1"/>
              <a:t>versa</a:t>
            </a:r>
            <a:endParaRPr lang="de-DE" dirty="0"/>
          </a:p>
          <a:p>
            <a:r>
              <a:rPr lang="de-DE" dirty="0" err="1" smtClean="0"/>
              <a:t>Multilinguality</a:t>
            </a:r>
            <a:endParaRPr lang="de-DE" dirty="0"/>
          </a:p>
          <a:p>
            <a:r>
              <a:rPr lang="de-DE" dirty="0" smtClean="0"/>
              <a:t>Analytics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big</a:t>
            </a:r>
            <a:r>
              <a:rPr lang="de-DE" dirty="0" smtClean="0"/>
              <a:t> </a:t>
            </a:r>
            <a:r>
              <a:rPr lang="de-DE" dirty="0" err="1" smtClean="0"/>
              <a:t>amounts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qualitative </a:t>
            </a:r>
            <a:r>
              <a:rPr lang="de-DE" dirty="0" err="1" smtClean="0"/>
              <a:t>data</a:t>
            </a:r>
            <a:endParaRPr lang="de-DE" dirty="0" smtClean="0"/>
          </a:p>
          <a:p>
            <a:r>
              <a:rPr lang="de-DE" dirty="0"/>
              <a:t>Software </a:t>
            </a:r>
            <a:r>
              <a:rPr lang="de-DE" dirty="0" err="1" smtClean="0"/>
              <a:t>compatibility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971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Discussion</a:t>
            </a:r>
            <a:r>
              <a:rPr lang="de-DE" dirty="0" smtClean="0"/>
              <a:t> </a:t>
            </a:r>
            <a:r>
              <a:rPr lang="de-DE" dirty="0" err="1" smtClean="0"/>
              <a:t>question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could</a:t>
            </a:r>
            <a:r>
              <a:rPr lang="de-DE" dirty="0" smtClean="0"/>
              <a:t> a </a:t>
            </a:r>
            <a:r>
              <a:rPr lang="de-DE" dirty="0" err="1" smtClean="0"/>
              <a:t>political</a:t>
            </a:r>
            <a:r>
              <a:rPr lang="de-DE" dirty="0" smtClean="0"/>
              <a:t> </a:t>
            </a:r>
            <a:r>
              <a:rPr lang="de-DE" dirty="0" err="1" smtClean="0"/>
              <a:t>system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integrated</a:t>
            </a:r>
            <a:r>
              <a:rPr lang="de-DE" dirty="0" smtClean="0"/>
              <a:t> </a:t>
            </a:r>
            <a:r>
              <a:rPr lang="de-DE" dirty="0" err="1" smtClean="0"/>
              <a:t>public</a:t>
            </a:r>
            <a:r>
              <a:rPr lang="de-DE" dirty="0" smtClean="0"/>
              <a:t> </a:t>
            </a:r>
            <a:r>
              <a:rPr lang="de-DE" dirty="0" err="1" smtClean="0"/>
              <a:t>participation</a:t>
            </a:r>
            <a:r>
              <a:rPr lang="de-DE" dirty="0" smtClean="0"/>
              <a:t> on a European </a:t>
            </a:r>
            <a:r>
              <a:rPr lang="de-DE" dirty="0" err="1" smtClean="0"/>
              <a:t>level</a:t>
            </a:r>
            <a:r>
              <a:rPr lang="de-DE" dirty="0" smtClean="0"/>
              <a:t> </a:t>
            </a:r>
            <a:r>
              <a:rPr lang="de-DE" dirty="0" err="1" smtClean="0"/>
              <a:t>look</a:t>
            </a:r>
            <a:r>
              <a:rPr lang="de-DE" dirty="0" smtClean="0"/>
              <a:t> like?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 err="1" smtClean="0"/>
              <a:t>Citizens</a:t>
            </a:r>
            <a:r>
              <a:rPr lang="de-DE" dirty="0" smtClean="0"/>
              <a:t> </a:t>
            </a:r>
            <a:r>
              <a:rPr lang="de-DE" dirty="0" err="1" smtClean="0"/>
              <a:t>council</a:t>
            </a:r>
            <a:endParaRPr lang="de-DE" dirty="0" smtClean="0"/>
          </a:p>
          <a:p>
            <a:r>
              <a:rPr lang="de-DE" dirty="0" smtClean="0"/>
              <a:t>Fixed </a:t>
            </a:r>
            <a:r>
              <a:rPr lang="de-DE" dirty="0" err="1" smtClean="0"/>
              <a:t>amount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seats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parliament</a:t>
            </a:r>
            <a:endParaRPr lang="de-DE" dirty="0" smtClean="0"/>
          </a:p>
          <a:p>
            <a:r>
              <a:rPr lang="de-DE" dirty="0" err="1" smtClean="0"/>
              <a:t>Compulsory</a:t>
            </a:r>
            <a:r>
              <a:rPr lang="de-DE" dirty="0" smtClean="0"/>
              <a:t> </a:t>
            </a:r>
            <a:r>
              <a:rPr lang="de-DE" dirty="0" err="1" smtClean="0"/>
              <a:t>participation</a:t>
            </a:r>
            <a:r>
              <a:rPr lang="de-DE" dirty="0" smtClean="0"/>
              <a:t> </a:t>
            </a:r>
            <a:r>
              <a:rPr lang="de-DE" dirty="0" err="1" smtClean="0"/>
              <a:t>process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controversial</a:t>
            </a:r>
            <a:r>
              <a:rPr lang="de-DE" dirty="0" smtClean="0"/>
              <a:t> </a:t>
            </a:r>
            <a:r>
              <a:rPr lang="de-DE" dirty="0" err="1" smtClean="0"/>
              <a:t>questions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binding</a:t>
            </a:r>
            <a:r>
              <a:rPr lang="de-DE" dirty="0" smtClean="0"/>
              <a:t> </a:t>
            </a:r>
            <a:r>
              <a:rPr lang="de-DE" dirty="0" err="1" smtClean="0"/>
              <a:t>results</a:t>
            </a:r>
            <a:r>
              <a:rPr lang="de-DE" dirty="0" smtClean="0"/>
              <a:t> (formal </a:t>
            </a:r>
            <a:r>
              <a:rPr lang="de-DE" dirty="0" err="1" smtClean="0"/>
              <a:t>participation</a:t>
            </a:r>
            <a:r>
              <a:rPr lang="de-DE" dirty="0" smtClean="0"/>
              <a:t>)</a:t>
            </a:r>
          </a:p>
          <a:p>
            <a:r>
              <a:rPr lang="de-DE" dirty="0" smtClean="0"/>
              <a:t>…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32532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de-DE" dirty="0" err="1" smtClean="0"/>
              <a:t>EU</a:t>
            </a:r>
            <a:r>
              <a:rPr lang="de-DE" baseline="30000" dirty="0" err="1" smtClean="0"/>
              <a:t>th</a:t>
            </a:r>
            <a:r>
              <a:rPr lang="de-DE" dirty="0" smtClean="0"/>
              <a:t> – Tools </a:t>
            </a:r>
            <a:r>
              <a:rPr lang="de-DE" dirty="0" err="1" smtClean="0"/>
              <a:t>and</a:t>
            </a:r>
            <a:r>
              <a:rPr lang="de-DE" dirty="0" smtClean="0"/>
              <a:t> Tipps </a:t>
            </a:r>
            <a:r>
              <a:rPr lang="de-DE" dirty="0" err="1" smtClean="0"/>
              <a:t>for</a:t>
            </a:r>
            <a:r>
              <a:rPr lang="de-DE" dirty="0" smtClean="0"/>
              <a:t> mobile </a:t>
            </a:r>
            <a:r>
              <a:rPr lang="de-DE" dirty="0" err="1" smtClean="0"/>
              <a:t>and</a:t>
            </a:r>
            <a:r>
              <a:rPr lang="de-DE" dirty="0" smtClean="0"/>
              <a:t> digital </a:t>
            </a:r>
            <a:r>
              <a:rPr lang="de-DE" dirty="0" err="1" smtClean="0"/>
              <a:t>youth</a:t>
            </a:r>
            <a:r>
              <a:rPr lang="de-DE" dirty="0" smtClean="0"/>
              <a:t> </a:t>
            </a:r>
            <a:r>
              <a:rPr lang="de-DE" dirty="0" err="1" smtClean="0"/>
              <a:t>participation</a:t>
            </a:r>
            <a:r>
              <a:rPr lang="de-DE" dirty="0" smtClean="0"/>
              <a:t> in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across</a:t>
            </a:r>
            <a:r>
              <a:rPr lang="de-DE" dirty="0" smtClean="0"/>
              <a:t> Europe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5069160"/>
          </a:xfrm>
        </p:spPr>
        <p:txBody>
          <a:bodyPr>
            <a:normAutofit lnSpcReduction="10000"/>
          </a:bodyPr>
          <a:lstStyle/>
          <a:p>
            <a:r>
              <a:rPr lang="de-DE" dirty="0" err="1" smtClean="0"/>
              <a:t>Funded</a:t>
            </a:r>
            <a:r>
              <a:rPr lang="de-DE" dirty="0" smtClean="0"/>
              <a:t> in H2020 </a:t>
            </a:r>
            <a:r>
              <a:rPr lang="de-DE" dirty="0" err="1" smtClean="0"/>
              <a:t>programme</a:t>
            </a:r>
            <a:r>
              <a:rPr lang="de-DE" dirty="0" smtClean="0"/>
              <a:t>, </a:t>
            </a:r>
            <a:br>
              <a:rPr lang="de-DE" dirty="0" smtClean="0"/>
            </a:br>
            <a:r>
              <a:rPr lang="de-DE" dirty="0" smtClean="0"/>
              <a:t>SC6 Europe in a </a:t>
            </a:r>
            <a:r>
              <a:rPr lang="de-DE" dirty="0" err="1" smtClean="0"/>
              <a:t>changing</a:t>
            </a:r>
            <a:r>
              <a:rPr lang="de-DE" dirty="0" smtClean="0"/>
              <a:t> </a:t>
            </a:r>
            <a:r>
              <a:rPr lang="de-DE" dirty="0" err="1" smtClean="0"/>
              <a:t>world</a:t>
            </a:r>
            <a:endParaRPr lang="de-DE" dirty="0" smtClean="0"/>
          </a:p>
          <a:p>
            <a:r>
              <a:rPr lang="de-DE" dirty="0" smtClean="0"/>
              <a:t>March 2015-2018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Main </a:t>
            </a:r>
            <a:r>
              <a:rPr lang="de-DE" dirty="0" err="1" smtClean="0"/>
              <a:t>goal</a:t>
            </a:r>
            <a:r>
              <a:rPr lang="de-DE" dirty="0" smtClean="0"/>
              <a:t>: </a:t>
            </a:r>
          </a:p>
          <a:p>
            <a:pPr marL="0" indent="15875">
              <a:buNone/>
            </a:pPr>
            <a:r>
              <a:rPr lang="de-DE" b="1" dirty="0" err="1" smtClean="0"/>
              <a:t>Increase</a:t>
            </a:r>
            <a:r>
              <a:rPr lang="de-DE" b="1" dirty="0" smtClean="0"/>
              <a:t> </a:t>
            </a:r>
            <a:r>
              <a:rPr lang="de-DE" b="1" dirty="0" err="1" smtClean="0"/>
              <a:t>the</a:t>
            </a:r>
            <a:r>
              <a:rPr lang="de-DE" b="1" dirty="0" smtClean="0"/>
              <a:t> </a:t>
            </a:r>
            <a:r>
              <a:rPr lang="de-DE" b="1" dirty="0" err="1" smtClean="0"/>
              <a:t>trust</a:t>
            </a:r>
            <a:r>
              <a:rPr lang="de-DE" b="1" dirty="0" smtClean="0"/>
              <a:t> </a:t>
            </a:r>
            <a:r>
              <a:rPr lang="de-DE" b="1" dirty="0" err="1" smtClean="0"/>
              <a:t>of</a:t>
            </a:r>
            <a:r>
              <a:rPr lang="de-DE" b="1" dirty="0" smtClean="0"/>
              <a:t> </a:t>
            </a:r>
            <a:r>
              <a:rPr lang="de-DE" b="1" dirty="0" err="1" smtClean="0"/>
              <a:t>young</a:t>
            </a:r>
            <a:r>
              <a:rPr lang="de-DE" b="1" dirty="0" smtClean="0"/>
              <a:t> </a:t>
            </a:r>
            <a:r>
              <a:rPr lang="de-DE" b="1" dirty="0" err="1" smtClean="0"/>
              <a:t>people</a:t>
            </a:r>
            <a:r>
              <a:rPr lang="de-DE" b="1" dirty="0" smtClean="0"/>
              <a:t> in Europe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its</a:t>
            </a:r>
            <a:r>
              <a:rPr lang="de-DE" b="1" dirty="0" smtClean="0"/>
              <a:t> </a:t>
            </a:r>
            <a:r>
              <a:rPr lang="de-DE" b="1" dirty="0" err="1" smtClean="0"/>
              <a:t>political</a:t>
            </a:r>
            <a:r>
              <a:rPr lang="de-DE" b="1" dirty="0" smtClean="0"/>
              <a:t> </a:t>
            </a:r>
            <a:r>
              <a:rPr lang="de-DE" b="1" dirty="0" err="1" smtClean="0"/>
              <a:t>institutions</a:t>
            </a:r>
            <a:endParaRPr lang="de-DE" b="1" dirty="0" smtClean="0"/>
          </a:p>
          <a:p>
            <a:pPr indent="15875">
              <a:buNone/>
            </a:pPr>
            <a:endParaRPr lang="de-DE" dirty="0" smtClean="0"/>
          </a:p>
          <a:p>
            <a:r>
              <a:rPr lang="en-US" b="1" dirty="0" smtClean="0"/>
              <a:t>digital solutions </a:t>
            </a:r>
            <a:r>
              <a:rPr lang="en-US" dirty="0" smtClean="0"/>
              <a:t>for youth participation: </a:t>
            </a:r>
            <a:r>
              <a:rPr lang="en-US" b="1" dirty="0" smtClean="0"/>
              <a:t>OPIN</a:t>
            </a:r>
            <a:r>
              <a:rPr lang="en-US" dirty="0" smtClean="0"/>
              <a:t> (www.opin.me)</a:t>
            </a:r>
            <a:endParaRPr lang="en-US" sz="2400" dirty="0" smtClean="0"/>
          </a:p>
          <a:p>
            <a:r>
              <a:rPr lang="en-US" b="1" dirty="0" smtClean="0"/>
              <a:t>empower initiators </a:t>
            </a:r>
            <a:r>
              <a:rPr lang="en-US" dirty="0" smtClean="0"/>
              <a:t>to set up youth e-part. projects</a:t>
            </a:r>
            <a:endParaRPr lang="en-US" sz="2400" dirty="0" smtClean="0"/>
          </a:p>
          <a:p>
            <a:r>
              <a:rPr lang="en-US" b="1" dirty="0" smtClean="0"/>
              <a:t>user-centered</a:t>
            </a:r>
            <a:r>
              <a:rPr lang="en-US" dirty="0" smtClean="0"/>
              <a:t> and </a:t>
            </a:r>
            <a:r>
              <a:rPr lang="en-US" b="1" dirty="0" smtClean="0"/>
              <a:t>tested</a:t>
            </a:r>
            <a:r>
              <a:rPr lang="en-US" dirty="0" smtClean="0"/>
              <a:t> outcomes</a:t>
            </a:r>
            <a:endParaRPr lang="en-US" sz="2400" dirty="0" smtClean="0"/>
          </a:p>
          <a:p>
            <a:r>
              <a:rPr lang="en-US" dirty="0" smtClean="0"/>
              <a:t>sustainable </a:t>
            </a:r>
            <a:r>
              <a:rPr lang="en-US" b="1" dirty="0" smtClean="0"/>
              <a:t>impact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932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4024"/>
          <a:stretch>
            <a:fillRect/>
          </a:stretch>
        </p:blipFill>
        <p:spPr bwMode="auto">
          <a:xfrm>
            <a:off x="3955826" y="3717032"/>
            <a:ext cx="5152678" cy="3000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 </a:t>
            </a:r>
            <a:r>
              <a:rPr lang="de-DE" dirty="0" err="1" smtClean="0"/>
              <a:t>software</a:t>
            </a:r>
            <a:r>
              <a:rPr lang="de-DE" dirty="0" smtClean="0"/>
              <a:t> OPIN (www.opin.me)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Iterative </a:t>
            </a:r>
            <a:r>
              <a:rPr lang="de-DE" dirty="0" err="1" smtClean="0"/>
              <a:t>development</a:t>
            </a:r>
            <a:r>
              <a:rPr lang="de-DE" dirty="0" smtClean="0"/>
              <a:t>: </a:t>
            </a:r>
            <a:r>
              <a:rPr lang="de-DE" dirty="0" err="1" smtClean="0"/>
              <a:t>full</a:t>
            </a:r>
            <a:r>
              <a:rPr lang="de-DE" dirty="0" smtClean="0"/>
              <a:t> </a:t>
            </a:r>
            <a:r>
              <a:rPr lang="de-DE" dirty="0" err="1" smtClean="0"/>
              <a:t>version</a:t>
            </a:r>
            <a:r>
              <a:rPr lang="de-DE" dirty="0" smtClean="0"/>
              <a:t> in Sept 2017</a:t>
            </a:r>
          </a:p>
          <a:p>
            <a:pPr>
              <a:buNone/>
            </a:pPr>
            <a:endParaRPr lang="de-DE" dirty="0" smtClean="0"/>
          </a:p>
          <a:p>
            <a:r>
              <a:rPr lang="de-DE" dirty="0" smtClean="0"/>
              <a:t>Multi-</a:t>
            </a:r>
            <a:r>
              <a:rPr lang="de-DE" dirty="0" err="1" smtClean="0"/>
              <a:t>client</a:t>
            </a:r>
            <a:r>
              <a:rPr lang="de-DE" dirty="0" smtClean="0"/>
              <a:t>-</a:t>
            </a:r>
            <a:r>
              <a:rPr lang="de-DE" dirty="0" err="1" smtClean="0"/>
              <a:t>platform</a:t>
            </a:r>
            <a:endParaRPr lang="de-DE" dirty="0" smtClean="0"/>
          </a:p>
          <a:p>
            <a:r>
              <a:rPr lang="de-DE" dirty="0" err="1" smtClean="0"/>
              <a:t>Participation</a:t>
            </a:r>
            <a:r>
              <a:rPr lang="de-DE" dirty="0" smtClean="0"/>
              <a:t> </a:t>
            </a:r>
            <a:r>
              <a:rPr lang="de-DE" dirty="0" err="1" smtClean="0"/>
              <a:t>features</a:t>
            </a:r>
            <a:endParaRPr lang="de-DE" dirty="0" smtClean="0"/>
          </a:p>
          <a:p>
            <a:r>
              <a:rPr lang="de-DE" dirty="0" smtClean="0"/>
              <a:t>Integration </a:t>
            </a:r>
            <a:r>
              <a:rPr lang="de-DE" dirty="0" err="1" smtClean="0"/>
              <a:t>of</a:t>
            </a:r>
            <a:r>
              <a:rPr lang="de-DE" dirty="0" smtClean="0"/>
              <a:t> online </a:t>
            </a:r>
            <a:r>
              <a:rPr lang="de-DE" dirty="0" err="1" smtClean="0"/>
              <a:t>and</a:t>
            </a:r>
            <a:r>
              <a:rPr lang="de-DE" dirty="0" smtClean="0"/>
              <a:t> offline</a:t>
            </a:r>
          </a:p>
          <a:p>
            <a:r>
              <a:rPr lang="de-DE" dirty="0" err="1" smtClean="0"/>
              <a:t>Guided</a:t>
            </a:r>
            <a:r>
              <a:rPr lang="de-DE" dirty="0" smtClean="0"/>
              <a:t> </a:t>
            </a:r>
            <a:r>
              <a:rPr lang="de-DE" dirty="0" err="1" smtClean="0"/>
              <a:t>admin</a:t>
            </a:r>
            <a:r>
              <a:rPr lang="de-DE" dirty="0" smtClean="0"/>
              <a:t> </a:t>
            </a:r>
            <a:r>
              <a:rPr lang="de-DE" dirty="0" err="1" smtClean="0"/>
              <a:t>interface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Decision</a:t>
            </a:r>
            <a:r>
              <a:rPr lang="de-DE" dirty="0" smtClean="0"/>
              <a:t>-Support-Tool</a:t>
            </a:r>
          </a:p>
          <a:p>
            <a:r>
              <a:rPr lang="de-DE" dirty="0" err="1" smtClean="0"/>
              <a:t>Modularized</a:t>
            </a:r>
            <a:r>
              <a:rPr lang="de-DE" dirty="0" smtClean="0"/>
              <a:t> </a:t>
            </a:r>
            <a:r>
              <a:rPr lang="de-DE" dirty="0" err="1" smtClean="0"/>
              <a:t>guidelines</a:t>
            </a:r>
            <a:endParaRPr lang="de-DE" dirty="0" smtClean="0"/>
          </a:p>
          <a:p>
            <a:r>
              <a:rPr lang="de-DE" dirty="0" smtClean="0"/>
              <a:t>Smart </a:t>
            </a:r>
            <a:r>
              <a:rPr lang="de-DE" dirty="0" err="1" smtClean="0"/>
              <a:t>community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management</a:t>
            </a:r>
            <a:endParaRPr lang="de-D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Modularized</a:t>
            </a:r>
            <a:r>
              <a:rPr lang="de-DE" dirty="0" smtClean="0"/>
              <a:t> </a:t>
            </a:r>
            <a:r>
              <a:rPr lang="de-DE" dirty="0" err="1" smtClean="0"/>
              <a:t>participation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Standardized</a:t>
            </a:r>
            <a:r>
              <a:rPr lang="de-DE" dirty="0" smtClean="0"/>
              <a:t> </a:t>
            </a:r>
            <a:r>
              <a:rPr lang="de-DE" dirty="0" err="1" smtClean="0"/>
              <a:t>participation</a:t>
            </a:r>
            <a:r>
              <a:rPr lang="de-DE" dirty="0"/>
              <a:t> -&gt; </a:t>
            </a:r>
            <a:r>
              <a:rPr lang="de-DE" dirty="0" err="1"/>
              <a:t>Individualized</a:t>
            </a:r>
            <a:r>
              <a:rPr lang="de-DE" dirty="0"/>
              <a:t> </a:t>
            </a:r>
            <a:r>
              <a:rPr lang="de-DE" dirty="0" err="1" smtClean="0"/>
              <a:t>participation</a:t>
            </a:r>
            <a:endParaRPr lang="de-DE" dirty="0" smtClean="0"/>
          </a:p>
          <a:p>
            <a:r>
              <a:rPr lang="de-DE" dirty="0" smtClean="0"/>
              <a:t>Mixed online </a:t>
            </a:r>
            <a:r>
              <a:rPr lang="de-DE" dirty="0" err="1" smtClean="0"/>
              <a:t>and</a:t>
            </a:r>
            <a:r>
              <a:rPr lang="de-DE" dirty="0" smtClean="0"/>
              <a:t> f2f </a:t>
            </a:r>
            <a:r>
              <a:rPr lang="de-DE" dirty="0" err="1" smtClean="0"/>
              <a:t>participation</a:t>
            </a:r>
            <a:endParaRPr lang="de-DE" dirty="0" smtClean="0"/>
          </a:p>
          <a:p>
            <a:endParaRPr lang="de-DE" dirty="0" smtClean="0"/>
          </a:p>
          <a:p>
            <a:pPr>
              <a:buFont typeface="Wingdings" pitchFamily="2" charset="2"/>
              <a:buChar char="Ø"/>
            </a:pP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combine</a:t>
            </a:r>
            <a:r>
              <a:rPr lang="de-DE" dirty="0" smtClean="0"/>
              <a:t> </a:t>
            </a:r>
            <a:r>
              <a:rPr lang="de-DE" dirty="0" err="1" smtClean="0"/>
              <a:t>these</a:t>
            </a:r>
            <a:r>
              <a:rPr lang="de-DE" dirty="0" smtClean="0"/>
              <a:t> </a:t>
            </a:r>
            <a:r>
              <a:rPr lang="de-DE" dirty="0" err="1" smtClean="0"/>
              <a:t>elements</a:t>
            </a:r>
            <a:r>
              <a:rPr lang="de-DE" dirty="0" smtClean="0"/>
              <a:t> in a </a:t>
            </a:r>
            <a:r>
              <a:rPr lang="de-DE" dirty="0" err="1" smtClean="0"/>
              <a:t>way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produce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best</a:t>
            </a:r>
            <a:r>
              <a:rPr lang="de-DE" dirty="0" smtClean="0"/>
              <a:t> </a:t>
            </a:r>
            <a:r>
              <a:rPr lang="de-DE" dirty="0" err="1" smtClean="0"/>
              <a:t>possible</a:t>
            </a:r>
            <a:r>
              <a:rPr lang="de-DE" dirty="0" smtClean="0"/>
              <a:t> </a:t>
            </a:r>
            <a:r>
              <a:rPr lang="de-DE" dirty="0" err="1" smtClean="0"/>
              <a:t>outcome</a:t>
            </a:r>
            <a:r>
              <a:rPr lang="de-DE" dirty="0" smtClean="0"/>
              <a:t>?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47874"/>
            <a:ext cx="8229600" cy="652934"/>
          </a:xfrm>
        </p:spPr>
        <p:txBody>
          <a:bodyPr/>
          <a:lstStyle/>
          <a:p>
            <a:r>
              <a:rPr lang="de-DE" dirty="0" err="1" smtClean="0"/>
              <a:t>EU</a:t>
            </a:r>
            <a:r>
              <a:rPr lang="de-DE" baseline="30000" dirty="0" err="1" smtClean="0"/>
              <a:t>th</a:t>
            </a:r>
            <a:r>
              <a:rPr lang="de-DE" dirty="0" smtClean="0"/>
              <a:t> </a:t>
            </a:r>
            <a:r>
              <a:rPr lang="de-DE" dirty="0" err="1" smtClean="0"/>
              <a:t>research</a:t>
            </a:r>
            <a:r>
              <a:rPr lang="de-DE" dirty="0" smtClean="0"/>
              <a:t> on </a:t>
            </a:r>
            <a:r>
              <a:rPr lang="de-DE" dirty="0" err="1" smtClean="0"/>
              <a:t>process</a:t>
            </a:r>
            <a:r>
              <a:rPr lang="de-DE" dirty="0" smtClean="0"/>
              <a:t> design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youth</a:t>
            </a:r>
            <a:r>
              <a:rPr lang="de-DE" dirty="0" smtClean="0"/>
              <a:t> e-</a:t>
            </a:r>
            <a:r>
              <a:rPr lang="de-DE" dirty="0" err="1" smtClean="0"/>
              <a:t>participation</a:t>
            </a:r>
            <a:r>
              <a:rPr lang="de-DE" dirty="0" smtClean="0"/>
              <a:t> </a:t>
            </a:r>
            <a:r>
              <a:rPr lang="de-DE" dirty="0" err="1" smtClean="0"/>
              <a:t>projects</a:t>
            </a:r>
            <a:r>
              <a:rPr lang="de-DE" dirty="0" smtClean="0"/>
              <a:t> (</a:t>
            </a:r>
            <a:r>
              <a:rPr lang="de-DE" dirty="0" err="1" smtClean="0"/>
              <a:t>ongoing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20"/>
          </a:xfrm>
        </p:spPr>
        <p:txBody>
          <a:bodyPr/>
          <a:lstStyle/>
          <a:p>
            <a:pPr marL="723900" indent="-723900">
              <a:buNone/>
            </a:pPr>
            <a:r>
              <a:rPr lang="de-DE" b="1" dirty="0" err="1" smtClean="0"/>
              <a:t>Aim</a:t>
            </a:r>
            <a:r>
              <a:rPr lang="de-DE" dirty="0" smtClean="0"/>
              <a:t>: Find </a:t>
            </a:r>
            <a:r>
              <a:rPr lang="en-US" dirty="0" smtClean="0"/>
              <a:t>generic, combinable online and f2f </a:t>
            </a:r>
            <a:r>
              <a:rPr lang="en-US" b="1" dirty="0" smtClean="0"/>
              <a:t>modules</a:t>
            </a:r>
            <a:r>
              <a:rPr lang="en-US" dirty="0" smtClean="0"/>
              <a:t> of participatory processes</a:t>
            </a: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err="1" smtClean="0"/>
              <a:t>processes</a:t>
            </a:r>
            <a:r>
              <a:rPr lang="de-DE" dirty="0" smtClean="0"/>
              <a:t> </a:t>
            </a:r>
            <a:r>
              <a:rPr lang="de-DE" dirty="0" err="1" smtClean="0"/>
              <a:t>analyzed</a:t>
            </a:r>
            <a:r>
              <a:rPr lang="de-DE" dirty="0" smtClean="0"/>
              <a:t> </a:t>
            </a:r>
            <a:r>
              <a:rPr lang="de-DE" dirty="0" err="1" smtClean="0"/>
              <a:t>according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:</a:t>
            </a:r>
          </a:p>
          <a:p>
            <a:pPr>
              <a:buNone/>
            </a:pPr>
            <a:endParaRPr lang="de-DE" dirty="0" smtClean="0"/>
          </a:p>
          <a:p>
            <a:pPr lvl="0"/>
            <a:r>
              <a:rPr lang="en-US" dirty="0" smtClean="0"/>
              <a:t>topics and objectives</a:t>
            </a:r>
            <a:endParaRPr lang="de-DE" dirty="0" smtClean="0"/>
          </a:p>
          <a:p>
            <a:pPr lvl="0"/>
            <a:r>
              <a:rPr lang="en-US" dirty="0" smtClean="0"/>
              <a:t>organizational structure: online &amp; f2f participation</a:t>
            </a:r>
          </a:p>
          <a:p>
            <a:pPr lvl="0"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Example</a:t>
            </a:r>
            <a:r>
              <a:rPr lang="de-DE" dirty="0" smtClean="0"/>
              <a:t>: </a:t>
            </a:r>
            <a:r>
              <a:rPr lang="de-DE" dirty="0" err="1" smtClean="0"/>
              <a:t>Collection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discussion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ideas</a:t>
            </a:r>
            <a:endParaRPr lang="de-DE" dirty="0"/>
          </a:p>
        </p:txBody>
      </p:sp>
      <p:pic>
        <p:nvPicPr>
          <p:cNvPr id="4" name="Grafik 4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984622"/>
            <a:ext cx="8856984" cy="4108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652934"/>
          </a:xfrm>
        </p:spPr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f2f </a:t>
            </a:r>
            <a:r>
              <a:rPr lang="de-DE" dirty="0" err="1" smtClean="0"/>
              <a:t>participation</a:t>
            </a:r>
            <a:r>
              <a:rPr lang="de-DE" dirty="0" smtClean="0"/>
              <a:t> </a:t>
            </a:r>
            <a:r>
              <a:rPr lang="de-DE" dirty="0" err="1" smtClean="0"/>
              <a:t>used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in </a:t>
            </a:r>
            <a:r>
              <a:rPr lang="de-DE" dirty="0" err="1" smtClean="0"/>
              <a:t>combined</a:t>
            </a:r>
            <a:r>
              <a:rPr lang="de-DE" dirty="0" smtClean="0"/>
              <a:t> </a:t>
            </a:r>
            <a:r>
              <a:rPr lang="de-DE" dirty="0" err="1" smtClean="0"/>
              <a:t>processes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032248"/>
            <a:ext cx="8229600" cy="5069160"/>
          </a:xfrm>
        </p:spPr>
        <p:txBody>
          <a:bodyPr/>
          <a:lstStyle/>
          <a:p>
            <a:r>
              <a:rPr lang="de-DE" dirty="0" smtClean="0"/>
              <a:t>Information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motivation</a:t>
            </a:r>
            <a:endParaRPr lang="de-DE" dirty="0" smtClean="0"/>
          </a:p>
          <a:p>
            <a:r>
              <a:rPr lang="de-DE" dirty="0" err="1" smtClean="0"/>
              <a:t>Structuring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condensation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 smtClean="0"/>
          </a:p>
          <a:p>
            <a:pPr>
              <a:buNone/>
            </a:pPr>
            <a:endParaRPr lang="de-DE" dirty="0" smtClean="0"/>
          </a:p>
          <a:p>
            <a:r>
              <a:rPr lang="de-DE" dirty="0" smtClean="0"/>
              <a:t>Main </a:t>
            </a:r>
            <a:r>
              <a:rPr lang="de-DE" dirty="0" err="1" smtClean="0"/>
              <a:t>participation</a:t>
            </a:r>
            <a:r>
              <a:rPr lang="de-DE" dirty="0" smtClean="0"/>
              <a:t> </a:t>
            </a:r>
            <a:r>
              <a:rPr lang="de-DE" dirty="0" err="1" smtClean="0"/>
              <a:t>event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270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/>
          <a:lstStyle/>
          <a:p>
            <a:r>
              <a:rPr lang="de-DE" dirty="0" smtClean="0"/>
              <a:t>A </a:t>
            </a:r>
            <a:r>
              <a:rPr lang="de-DE" dirty="0" err="1" smtClean="0"/>
              <a:t>new</a:t>
            </a:r>
            <a:r>
              <a:rPr lang="de-DE" dirty="0" smtClean="0"/>
              <a:t> </a:t>
            </a:r>
            <a:r>
              <a:rPr lang="de-DE" dirty="0" err="1" smtClean="0"/>
              <a:t>concept</a:t>
            </a:r>
            <a:r>
              <a:rPr lang="de-DE" dirty="0" smtClean="0"/>
              <a:t>: </a:t>
            </a:r>
            <a:r>
              <a:rPr lang="de-DE" dirty="0" err="1" smtClean="0"/>
              <a:t>Digitalized</a:t>
            </a:r>
            <a:r>
              <a:rPr lang="de-DE" dirty="0" smtClean="0"/>
              <a:t> </a:t>
            </a:r>
            <a:r>
              <a:rPr lang="de-DE" dirty="0" err="1"/>
              <a:t>P</a:t>
            </a:r>
            <a:r>
              <a:rPr lang="de-DE" dirty="0" err="1" smtClean="0"/>
              <a:t>articipation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849686"/>
            <a:ext cx="8229600" cy="4392488"/>
          </a:xfrm>
        </p:spPr>
        <p:txBody>
          <a:bodyPr/>
          <a:lstStyle/>
          <a:p>
            <a:r>
              <a:rPr lang="de-DE" dirty="0" err="1" smtClean="0"/>
              <a:t>Transparency</a:t>
            </a:r>
            <a:r>
              <a:rPr lang="de-DE" dirty="0" smtClean="0"/>
              <a:t> </a:t>
            </a:r>
            <a:r>
              <a:rPr lang="de-DE" dirty="0" err="1" smtClean="0"/>
              <a:t>over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whole</a:t>
            </a:r>
            <a:r>
              <a:rPr lang="de-DE" dirty="0" smtClean="0"/>
              <a:t> </a:t>
            </a:r>
            <a:r>
              <a:rPr lang="de-DE" dirty="0" err="1" smtClean="0"/>
              <a:t>process</a:t>
            </a:r>
            <a:r>
              <a:rPr lang="de-DE" dirty="0" smtClean="0"/>
              <a:t> </a:t>
            </a:r>
            <a:r>
              <a:rPr lang="de-DE" dirty="0" err="1" smtClean="0"/>
              <a:t>life</a:t>
            </a:r>
            <a:r>
              <a:rPr lang="de-DE" dirty="0" smtClean="0"/>
              <a:t> </a:t>
            </a:r>
            <a:r>
              <a:rPr lang="de-DE" dirty="0" err="1" smtClean="0"/>
              <a:t>cycle</a:t>
            </a:r>
            <a:endParaRPr lang="de-DE" dirty="0" smtClean="0"/>
          </a:p>
          <a:p>
            <a:r>
              <a:rPr lang="de-DE" dirty="0" err="1"/>
              <a:t>i</a:t>
            </a:r>
            <a:r>
              <a:rPr lang="de-DE" dirty="0" err="1" smtClean="0"/>
              <a:t>ncluding</a:t>
            </a:r>
            <a:r>
              <a:rPr lang="de-DE" dirty="0" smtClean="0"/>
              <a:t> offline </a:t>
            </a:r>
            <a:r>
              <a:rPr lang="de-DE" dirty="0" err="1" smtClean="0"/>
              <a:t>activities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endParaRPr lang="de-DE" dirty="0" smtClean="0"/>
          </a:p>
          <a:p>
            <a:r>
              <a:rPr lang="de-DE" dirty="0" err="1"/>
              <a:t>p</a:t>
            </a:r>
            <a:r>
              <a:rPr lang="de-DE" dirty="0" err="1" smtClean="0"/>
              <a:t>romotion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participation</a:t>
            </a:r>
            <a:r>
              <a:rPr lang="de-DE" dirty="0" smtClean="0"/>
              <a:t> </a:t>
            </a:r>
            <a:r>
              <a:rPr lang="de-DE" dirty="0" err="1" smtClean="0"/>
              <a:t>results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2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xus-schlicht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nexus-schlicht</Template>
  <TotalTime>0</TotalTime>
  <Words>392</Words>
  <Application>Microsoft Office PowerPoint</Application>
  <PresentationFormat>Bildschirmpräsentation (4:3)</PresentationFormat>
  <Paragraphs>108</Paragraphs>
  <Slides>21</Slides>
  <Notes>0</Notes>
  <HiddenSlides>2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nexus-schlicht</vt:lpstr>
      <vt:lpstr>Participation and e-participation from a practical perspective </vt:lpstr>
      <vt:lpstr>nexus institute for cooperation management and interdisciplinary research</vt:lpstr>
      <vt:lpstr>EUth – Tools and Tipps for mobile and digital youth participation in and across Europe</vt:lpstr>
      <vt:lpstr>The software OPIN (www.opin.me)</vt:lpstr>
      <vt:lpstr>Modularized participation</vt:lpstr>
      <vt:lpstr>EUth research on process design of  youth e-participation projects (ongoing)</vt:lpstr>
      <vt:lpstr>Example: Collection and discussion of ideas</vt:lpstr>
      <vt:lpstr>What is f2f participation used for in combined processes?</vt:lpstr>
      <vt:lpstr>A new concept: Digitalized Participation</vt:lpstr>
      <vt:lpstr>Limits of tools and methods for participation</vt:lpstr>
      <vt:lpstr>Limits of tools and methods for participation</vt:lpstr>
      <vt:lpstr>Limits of tools and methods for participation</vt:lpstr>
      <vt:lpstr>Thank you very much  for your attention!</vt:lpstr>
      <vt:lpstr>Part II</vt:lpstr>
      <vt:lpstr>Technical Implementation of modularization</vt:lpstr>
      <vt:lpstr>More research is needed on age differences</vt:lpstr>
      <vt:lpstr>More research is needed on age differences</vt:lpstr>
      <vt:lpstr>More research is needed on age differences</vt:lpstr>
      <vt:lpstr>More research is needed on age differences</vt:lpstr>
      <vt:lpstr>Unsolved technical problems</vt:lpstr>
      <vt:lpstr>Discussion question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Participation and e-participation from a practical perspective</dc:title>
  <dc:creator>franzl</dc:creator>
  <cp:lastModifiedBy>admini</cp:lastModifiedBy>
  <cp:revision>70</cp:revision>
  <dcterms:created xsi:type="dcterms:W3CDTF">2016-08-31T11:27:00Z</dcterms:created>
  <dcterms:modified xsi:type="dcterms:W3CDTF">2016-09-07T05:13:02Z</dcterms:modified>
</cp:coreProperties>
</file>