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E20B8-3E81-4B55-9421-906208969DFC}" type="datetimeFigureOut">
              <a:rPr lang="en-GB" smtClean="0"/>
              <a:t>29/08/2016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957B9-12A0-463F-BBEF-C9C639B5AD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09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A957B9-12A0-463F-BBEF-C9C639B5ADF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04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603EF-313B-4B2F-A52D-20B463F7C196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84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41254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80118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57079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14416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12686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23639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8CA8C2-220C-4920-B9FD-EA93CD699BE3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42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00CFE-E2CC-4265-B6EE-D59FE798BF54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81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200B-BD78-4F8D-A514-2CB55F6C3FF6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37998-BC4B-4004-A725-087483DA6C1F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2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8C1B6-7963-4894-9197-20BC695EB94B}" type="datetime1">
              <a:rPr lang="en-GB" smtClean="0"/>
              <a:t>29/08/2016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617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2B2A-A346-47C9-8C61-CA090F582D55}" type="datetime1">
              <a:rPr lang="en-GB" smtClean="0"/>
              <a:t>29/08/2016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40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8052C-4764-48F4-A6F0-CA952D34180D}" type="datetime1">
              <a:rPr lang="en-GB" smtClean="0"/>
              <a:t>29/08/2016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6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36104-A08C-40E1-A96B-0DAC724322A9}" type="datetime1">
              <a:rPr lang="en-GB" smtClean="0"/>
              <a:t>29/08/2016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88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1352-EC26-4038-A511-0DCEBF0C3EC4}" type="datetime1">
              <a:rPr lang="en-GB" smtClean="0"/>
              <a:t>29/08/2016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5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3171A-9AA3-4C37-B1F9-231891435C0B}" type="datetime1">
              <a:rPr lang="en-GB" smtClean="0"/>
              <a:t>29/08/2016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19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E35A766-BB71-4086-80E9-5FAA9C48FF87}" type="datetime1">
              <a:rPr lang="en-GB" smtClean="0"/>
              <a:t>29/08/2016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F1D599-05F3-49AF-94B0-161607A7BD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01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YOUTH TRANSITIONS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Ken Roberts</a:t>
            </a:r>
          </a:p>
          <a:p>
            <a:r>
              <a:rPr lang="en-GB" sz="3200" dirty="0" smtClean="0"/>
              <a:t>University of Liverpool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599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6702"/>
          </a:xfrm>
        </p:spPr>
        <p:txBody>
          <a:bodyPr/>
          <a:lstStyle/>
          <a:p>
            <a:r>
              <a:rPr lang="en-GB" b="1" dirty="0" smtClean="0"/>
              <a:t>Then and now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718" y="1381990"/>
            <a:ext cx="10515600" cy="5309755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Longer</a:t>
            </a:r>
          </a:p>
          <a:p>
            <a:r>
              <a:rPr lang="en-GB" dirty="0" err="1" smtClean="0"/>
              <a:t>Destandardised</a:t>
            </a:r>
            <a:endParaRPr lang="en-GB" dirty="0" smtClean="0"/>
          </a:p>
          <a:p>
            <a:r>
              <a:rPr lang="en-GB" dirty="0" smtClean="0"/>
              <a:t>Non-linear</a:t>
            </a:r>
          </a:p>
          <a:p>
            <a:r>
              <a:rPr lang="en-GB" dirty="0" smtClean="0"/>
              <a:t>Individualised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transition paradigm</a:t>
            </a:r>
          </a:p>
          <a:p>
            <a:r>
              <a:rPr lang="en-GB" dirty="0" smtClean="0"/>
              <a:t>Origins&gt;routes&gt;destinations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Typologies of transition regimes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economic context</a:t>
            </a:r>
          </a:p>
          <a:p>
            <a:r>
              <a:rPr lang="en-GB" dirty="0" err="1" smtClean="0"/>
              <a:t>Tumino</a:t>
            </a:r>
            <a:r>
              <a:rPr lang="en-GB" dirty="0" smtClean="0"/>
              <a:t> </a:t>
            </a:r>
            <a:r>
              <a:rPr lang="en-GB" dirty="0"/>
              <a:t>A (2015), </a:t>
            </a:r>
            <a:r>
              <a:rPr lang="en-GB" i="1" dirty="0"/>
              <a:t>The Scarring Effect of Unemployment from the Early ‘90s to the Great Recession, </a:t>
            </a:r>
            <a:r>
              <a:rPr lang="en-GB" dirty="0"/>
              <a:t>Working Paper 2015-05, Institute for Social and Economic Research, University of Essex, Colchester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30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757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Transition regimes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935" y="2109356"/>
            <a:ext cx="10034155" cy="61514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European Network on Transitions in Youth</a:t>
            </a:r>
          </a:p>
          <a:p>
            <a:pPr marL="0" indent="0">
              <a:buNone/>
            </a:pPr>
            <a:r>
              <a:rPr lang="en-GB" dirty="0" smtClean="0"/>
              <a:t>Inaugural meeting, Barcelona 1993</a:t>
            </a:r>
          </a:p>
          <a:p>
            <a:r>
              <a:rPr lang="en-GB" dirty="0" err="1" smtClean="0"/>
              <a:t>Raffe</a:t>
            </a:r>
            <a:r>
              <a:rPr lang="en-GB" dirty="0" smtClean="0"/>
              <a:t> </a:t>
            </a:r>
            <a:r>
              <a:rPr lang="en-GB" dirty="0"/>
              <a:t>D (2008), ‘The concept of transition system’, </a:t>
            </a:r>
            <a:r>
              <a:rPr lang="en-GB" i="1" dirty="0"/>
              <a:t>Journal of Education and Work</a:t>
            </a:r>
            <a:r>
              <a:rPr lang="en-GB" dirty="0"/>
              <a:t>, 21, 277-296.</a:t>
            </a:r>
          </a:p>
          <a:p>
            <a:r>
              <a:rPr lang="en-GB" dirty="0" err="1"/>
              <a:t>Raffe</a:t>
            </a:r>
            <a:r>
              <a:rPr lang="en-GB" dirty="0"/>
              <a:t> D (2014), ‘Explaining national differences in education-work transitions: twenty years of research on transition systems’, </a:t>
            </a:r>
            <a:r>
              <a:rPr lang="en-GB" i="1" dirty="0"/>
              <a:t>European Societies</a:t>
            </a:r>
            <a:r>
              <a:rPr lang="en-GB" dirty="0"/>
              <a:t>, 16, 175-193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err="1" smtClean="0"/>
              <a:t>Esping</a:t>
            </a:r>
            <a:r>
              <a:rPr lang="en-GB" dirty="0" smtClean="0"/>
              <a:t> Andersen typology of welfare regimes</a:t>
            </a:r>
          </a:p>
          <a:p>
            <a:r>
              <a:rPr lang="en-GB" dirty="0" err="1" smtClean="0"/>
              <a:t>Esping</a:t>
            </a:r>
            <a:r>
              <a:rPr lang="en-GB" dirty="0" smtClean="0"/>
              <a:t>-Andersen </a:t>
            </a:r>
            <a:r>
              <a:rPr lang="en-GB" dirty="0"/>
              <a:t>G (1990), </a:t>
            </a:r>
            <a:r>
              <a:rPr lang="en-GB" i="1" dirty="0"/>
              <a:t>The Three Worlds of Welfare Capitalism</a:t>
            </a:r>
            <a:r>
              <a:rPr lang="en-GB" dirty="0"/>
              <a:t>, Princeton University Press, New Jersey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Applied to school-to-work transitions</a:t>
            </a:r>
          </a:p>
          <a:p>
            <a:r>
              <a:rPr lang="en-GB" dirty="0" smtClean="0"/>
              <a:t>Hammer </a:t>
            </a:r>
            <a:r>
              <a:rPr lang="en-GB" dirty="0"/>
              <a:t>T, </a:t>
            </a:r>
            <a:r>
              <a:rPr lang="en-GB" dirty="0" err="1"/>
              <a:t>ed</a:t>
            </a:r>
            <a:r>
              <a:rPr lang="en-GB" dirty="0"/>
              <a:t> (2003), </a:t>
            </a:r>
            <a:r>
              <a:rPr lang="en-GB" i="1" dirty="0"/>
              <a:t>Youth Unemployment and Social Exclusion in Europe,</a:t>
            </a:r>
            <a:r>
              <a:rPr lang="en-GB" dirty="0"/>
              <a:t> Policy Press, Bristol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657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32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Typologies of economies and labour markets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08684"/>
            <a:ext cx="10515600" cy="5023572"/>
          </a:xfrm>
        </p:spPr>
        <p:txBody>
          <a:bodyPr>
            <a:normAutofit/>
          </a:bodyPr>
          <a:lstStyle/>
          <a:p>
            <a:r>
              <a:rPr lang="en-GB" dirty="0" err="1"/>
              <a:t>Gangl</a:t>
            </a:r>
            <a:r>
              <a:rPr lang="en-GB" dirty="0"/>
              <a:t> M (2001), ‘European patterns of labour market entry: a dichotomy of </a:t>
            </a:r>
            <a:r>
              <a:rPr lang="en-GB" dirty="0" err="1"/>
              <a:t>occupationalized</a:t>
            </a:r>
            <a:r>
              <a:rPr lang="en-GB" dirty="0"/>
              <a:t> and non-</a:t>
            </a:r>
            <a:r>
              <a:rPr lang="en-GB" dirty="0" err="1"/>
              <a:t>occupationalized</a:t>
            </a:r>
            <a:r>
              <a:rPr lang="en-GB" dirty="0"/>
              <a:t> systems?’ </a:t>
            </a:r>
            <a:r>
              <a:rPr lang="en-GB" i="1" dirty="0"/>
              <a:t>European Societies,</a:t>
            </a:r>
            <a:r>
              <a:rPr lang="en-GB" dirty="0"/>
              <a:t> 3, 471-494</a:t>
            </a:r>
            <a:r>
              <a:rPr lang="en-GB" dirty="0" smtClean="0"/>
              <a:t>.</a:t>
            </a:r>
          </a:p>
          <a:p>
            <a:r>
              <a:rPr lang="en-GB" dirty="0" err="1"/>
              <a:t>Szdlik</a:t>
            </a:r>
            <a:r>
              <a:rPr lang="en-GB" dirty="0"/>
              <a:t> M (2002), ‘Vocational education and labour markets in deregulated, flexibly coordinated and planned societies’, </a:t>
            </a:r>
            <a:r>
              <a:rPr lang="en-GB" i="1" dirty="0"/>
              <a:t>European Societies,</a:t>
            </a:r>
            <a:r>
              <a:rPr lang="en-GB" dirty="0"/>
              <a:t> 4, 79-105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VET in labour markets that are:</a:t>
            </a:r>
            <a:endParaRPr lang="en-GB" dirty="0"/>
          </a:p>
          <a:p>
            <a:r>
              <a:rPr lang="en-GB" dirty="0" err="1" smtClean="0"/>
              <a:t>Occupationalised</a:t>
            </a:r>
            <a:r>
              <a:rPr lang="en-GB" dirty="0" smtClean="0"/>
              <a:t>/flexibly coordinated</a:t>
            </a:r>
          </a:p>
          <a:p>
            <a:r>
              <a:rPr lang="en-GB" dirty="0" smtClean="0"/>
              <a:t>Non-</a:t>
            </a:r>
            <a:r>
              <a:rPr lang="en-GB" dirty="0" err="1" smtClean="0"/>
              <a:t>occupationalised</a:t>
            </a:r>
            <a:r>
              <a:rPr lang="en-GB" dirty="0" smtClean="0"/>
              <a:t>/deregulated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Full employment and its absence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33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539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Current problems of: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737" y="1135948"/>
            <a:ext cx="10515600" cy="5096308"/>
          </a:xfrm>
        </p:spPr>
        <p:txBody>
          <a:bodyPr/>
          <a:lstStyle/>
          <a:p>
            <a:pPr marL="0" indent="0">
              <a:buNone/>
            </a:pPr>
            <a:r>
              <a:rPr lang="en-GB" dirty="0" err="1" smtClean="0"/>
              <a:t>Occupationalised</a:t>
            </a:r>
            <a:r>
              <a:rPr lang="en-GB" dirty="0" smtClean="0"/>
              <a:t> regimes</a:t>
            </a:r>
          </a:p>
          <a:p>
            <a:r>
              <a:rPr lang="en-GB" dirty="0" smtClean="0"/>
              <a:t>Slow to respond to economic and technological change</a:t>
            </a:r>
          </a:p>
          <a:p>
            <a:r>
              <a:rPr lang="en-GB" dirty="0" smtClean="0"/>
              <a:t>Expensive for employers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Unregulated regimes</a:t>
            </a:r>
          </a:p>
          <a:p>
            <a:r>
              <a:rPr lang="en-GB" dirty="0" smtClean="0"/>
              <a:t>Uncapped expansion of general/academic upper secondary and higher education</a:t>
            </a:r>
          </a:p>
          <a:p>
            <a:pPr marL="0" indent="0">
              <a:buNone/>
            </a:pPr>
            <a:r>
              <a:rPr lang="en-GB" dirty="0" smtClean="0"/>
              <a:t>New vocational routes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change driver: deregulated capital markets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80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Issues for researchers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Knowledge of own countries</a:t>
            </a:r>
          </a:p>
          <a:p>
            <a:endParaRPr lang="en-GB" dirty="0"/>
          </a:p>
          <a:p>
            <a:r>
              <a:rPr lang="en-GB" dirty="0" smtClean="0"/>
              <a:t>Optimum number of countries in comparative studies</a:t>
            </a:r>
          </a:p>
          <a:p>
            <a:endParaRPr lang="en-GB" dirty="0"/>
          </a:p>
          <a:p>
            <a:r>
              <a:rPr lang="en-GB" dirty="0" smtClean="0"/>
              <a:t>Other transitions: housing and family transitions for example</a:t>
            </a:r>
          </a:p>
          <a:p>
            <a:endParaRPr lang="en-GB" dirty="0"/>
          </a:p>
          <a:p>
            <a:r>
              <a:rPr lang="en-GB" dirty="0" smtClean="0"/>
              <a:t>Migration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0159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873" y="537152"/>
            <a:ext cx="10515600" cy="60195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References</a:t>
            </a:r>
            <a:endParaRPr lang="en-GB" b="1" dirty="0"/>
          </a:p>
          <a:p>
            <a:r>
              <a:rPr lang="en-GB" dirty="0" err="1"/>
              <a:t>Esping</a:t>
            </a:r>
            <a:r>
              <a:rPr lang="en-GB" dirty="0"/>
              <a:t>-Andersen G (1990), </a:t>
            </a:r>
            <a:r>
              <a:rPr lang="en-GB" i="1" dirty="0"/>
              <a:t>The Three Worlds of Welfare Capitalism</a:t>
            </a:r>
            <a:r>
              <a:rPr lang="en-GB" dirty="0"/>
              <a:t>, Princeton University Press, New Jersey.</a:t>
            </a:r>
          </a:p>
          <a:p>
            <a:r>
              <a:rPr lang="en-GB" dirty="0" err="1"/>
              <a:t>Gangl</a:t>
            </a:r>
            <a:r>
              <a:rPr lang="en-GB" dirty="0"/>
              <a:t> M (2001), ‘European patterns of labour market entry: a dichotomy of </a:t>
            </a:r>
            <a:r>
              <a:rPr lang="en-GB" dirty="0" err="1"/>
              <a:t>occupationalized</a:t>
            </a:r>
            <a:r>
              <a:rPr lang="en-GB" dirty="0"/>
              <a:t> and non-</a:t>
            </a:r>
            <a:r>
              <a:rPr lang="en-GB" dirty="0" err="1"/>
              <a:t>occupationalized</a:t>
            </a:r>
            <a:r>
              <a:rPr lang="en-GB" dirty="0"/>
              <a:t> systems?’ </a:t>
            </a:r>
            <a:r>
              <a:rPr lang="en-GB" i="1" dirty="0"/>
              <a:t>European Societies,</a:t>
            </a:r>
            <a:r>
              <a:rPr lang="en-GB" dirty="0"/>
              <a:t> 3, 471-494.</a:t>
            </a:r>
          </a:p>
          <a:p>
            <a:r>
              <a:rPr lang="en-GB" dirty="0" err="1"/>
              <a:t>Raffe</a:t>
            </a:r>
            <a:r>
              <a:rPr lang="en-GB" dirty="0"/>
              <a:t> D (2008), ‘The concept of transition system’, </a:t>
            </a:r>
            <a:r>
              <a:rPr lang="en-GB" i="1" dirty="0"/>
              <a:t>Journal of Education and Work</a:t>
            </a:r>
            <a:r>
              <a:rPr lang="en-GB" dirty="0"/>
              <a:t>, 21, 277-296.</a:t>
            </a:r>
          </a:p>
          <a:p>
            <a:r>
              <a:rPr lang="en-GB" dirty="0" err="1"/>
              <a:t>Raffe</a:t>
            </a:r>
            <a:r>
              <a:rPr lang="en-GB" dirty="0"/>
              <a:t> D (2014), ‘Explaining national differences in education-work transitions: twenty years of research on transition systems’, </a:t>
            </a:r>
            <a:r>
              <a:rPr lang="en-GB" i="1" dirty="0"/>
              <a:t>European Societies</a:t>
            </a:r>
            <a:r>
              <a:rPr lang="en-GB" dirty="0"/>
              <a:t>, 16, 175-193.</a:t>
            </a:r>
          </a:p>
          <a:p>
            <a:r>
              <a:rPr lang="en-GB" dirty="0" err="1"/>
              <a:t>Szdlik</a:t>
            </a:r>
            <a:r>
              <a:rPr lang="en-GB" dirty="0"/>
              <a:t> M (2002), ‘Vocational education and labour markets in deregulated, flexibly coordinated and planned societies’, </a:t>
            </a:r>
            <a:r>
              <a:rPr lang="en-GB" i="1" dirty="0"/>
              <a:t>European Societies,</a:t>
            </a:r>
            <a:r>
              <a:rPr lang="en-GB" dirty="0"/>
              <a:t> 4, 79-105.</a:t>
            </a:r>
          </a:p>
          <a:p>
            <a:r>
              <a:rPr lang="en-GB" dirty="0" err="1"/>
              <a:t>Tumino</a:t>
            </a:r>
            <a:r>
              <a:rPr lang="en-GB" dirty="0"/>
              <a:t> A (2015), </a:t>
            </a:r>
            <a:r>
              <a:rPr lang="en-GB" i="1" dirty="0"/>
              <a:t>The Scarring Effect of Unemployment from the Early ‘90s to the Great Recession, </a:t>
            </a:r>
            <a:r>
              <a:rPr lang="en-GB" dirty="0"/>
              <a:t>Working Paper 2015-05, Institute for Social and Economic Research, University of Essex, Colchester.</a:t>
            </a:r>
          </a:p>
          <a:p>
            <a:r>
              <a:rPr lang="en-GB" dirty="0"/>
              <a:t>Woodman D and </a:t>
            </a:r>
            <a:r>
              <a:rPr lang="en-GB" dirty="0" err="1"/>
              <a:t>Wyn</a:t>
            </a:r>
            <a:r>
              <a:rPr lang="en-GB" dirty="0"/>
              <a:t> J (2015), </a:t>
            </a:r>
            <a:r>
              <a:rPr lang="en-GB" i="1" dirty="0"/>
              <a:t>Youth and Generation: Rethinking Change and Inequality in the Lives of Young People,</a:t>
            </a:r>
            <a:r>
              <a:rPr lang="en-GB" dirty="0"/>
              <a:t> Sage, London.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1D599-05F3-49AF-94B0-161607A7BDF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951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26</TotalTime>
  <Words>510</Words>
  <Application>Microsoft Office PowerPoint</Application>
  <PresentationFormat>Widescreen</PresentationFormat>
  <Paragraphs>72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Corbel</vt:lpstr>
      <vt:lpstr>Parallax</vt:lpstr>
      <vt:lpstr>YOUTH TRANSITIONS</vt:lpstr>
      <vt:lpstr>Then and now</vt:lpstr>
      <vt:lpstr>Transition regimes</vt:lpstr>
      <vt:lpstr>Typologies of economies and labour markets</vt:lpstr>
      <vt:lpstr>Current problems of:</vt:lpstr>
      <vt:lpstr>Issues for researchers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YOUTH TRANSITIONS</dc:title>
  <dc:creator>Microsoft account</dc:creator>
  <cp:lastModifiedBy>Microsoft account</cp:lastModifiedBy>
  <cp:revision>6</cp:revision>
  <dcterms:created xsi:type="dcterms:W3CDTF">2016-08-18T22:25:48Z</dcterms:created>
  <dcterms:modified xsi:type="dcterms:W3CDTF">2016-08-29T09:11:18Z</dcterms:modified>
</cp:coreProperties>
</file>