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83" r:id="rId2"/>
    <p:sldId id="284" r:id="rId3"/>
    <p:sldId id="290" r:id="rId4"/>
    <p:sldId id="293" r:id="rId5"/>
    <p:sldId id="281" r:id="rId6"/>
    <p:sldId id="279" r:id="rId7"/>
    <p:sldId id="294" r:id="rId8"/>
    <p:sldId id="289" r:id="rId9"/>
    <p:sldId id="268" r:id="rId10"/>
    <p:sldId id="285" r:id="rId11"/>
    <p:sldId id="269" r:id="rId12"/>
    <p:sldId id="287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a Helve" initials="H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32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FBE78-4994-5A44-AC9D-368964EA8681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137D926-27AA-F942-A60A-6450D0CC28B1}">
      <dgm:prSet phldrT="[Teksti]" custT="1"/>
      <dgm:spPr/>
      <dgm:t>
        <a:bodyPr/>
        <a:lstStyle/>
        <a:p>
          <a:r>
            <a:rPr lang="en-US" sz="1600" i="1" dirty="0" smtClean="0"/>
            <a:t>1989</a:t>
          </a:r>
        </a:p>
        <a:p>
          <a:r>
            <a:rPr lang="en-US" sz="1600" b="1" i="1" dirty="0" smtClean="0"/>
            <a:t>P 1</a:t>
          </a:r>
          <a:r>
            <a:rPr lang="fi-FI" sz="1600" b="1" dirty="0" smtClean="0"/>
            <a:t> </a:t>
          </a:r>
          <a:endParaRPr lang="fi-FI" sz="1600" dirty="0"/>
        </a:p>
      </dgm:t>
    </dgm:pt>
    <dgm:pt modelId="{786AEAFE-36A2-5749-ADBC-AE1D301F152C}" type="parTrans" cxnId="{A759E80F-9D85-5643-B7ED-62E3663D23D9}">
      <dgm:prSet/>
      <dgm:spPr/>
      <dgm:t>
        <a:bodyPr/>
        <a:lstStyle/>
        <a:p>
          <a:endParaRPr lang="fi-FI"/>
        </a:p>
      </dgm:t>
    </dgm:pt>
    <dgm:pt modelId="{E0076B58-4D8E-0D40-A27E-097EEF9F35B2}" type="sibTrans" cxnId="{A759E80F-9D85-5643-B7ED-62E3663D23D9}">
      <dgm:prSet/>
      <dgm:spPr/>
      <dgm:t>
        <a:bodyPr/>
        <a:lstStyle/>
        <a:p>
          <a:endParaRPr lang="fi-FI"/>
        </a:p>
      </dgm:t>
    </dgm:pt>
    <dgm:pt modelId="{5C353111-0EEA-0B44-9CDD-771364C6AC5B}">
      <dgm:prSet phldrT="[Teksti]" custT="1"/>
      <dgm:spPr/>
      <dgm:t>
        <a:bodyPr/>
        <a:lstStyle/>
        <a:p>
          <a:r>
            <a:rPr lang="en-US" sz="1400" b="1" dirty="0" smtClean="0"/>
            <a:t>16 and 19 year olds: 123 girls, 117 boys (n = 240)</a:t>
          </a:r>
          <a:r>
            <a:rPr lang="fi-FI" sz="1400" b="1" dirty="0" smtClean="0"/>
            <a:t> </a:t>
          </a:r>
          <a:endParaRPr lang="fi-FI" sz="1400" b="1" dirty="0"/>
        </a:p>
      </dgm:t>
    </dgm:pt>
    <dgm:pt modelId="{17E33085-E823-AE4F-BBE9-C98EADA46C6F}" type="parTrans" cxnId="{B02E3D06-2ED4-8D41-BB55-08B856CE5A56}">
      <dgm:prSet/>
      <dgm:spPr/>
      <dgm:t>
        <a:bodyPr/>
        <a:lstStyle/>
        <a:p>
          <a:endParaRPr lang="fi-FI"/>
        </a:p>
      </dgm:t>
    </dgm:pt>
    <dgm:pt modelId="{F28C3EBF-DBD0-D444-9705-703F32E60603}" type="sibTrans" cxnId="{B02E3D06-2ED4-8D41-BB55-08B856CE5A56}">
      <dgm:prSet/>
      <dgm:spPr/>
      <dgm:t>
        <a:bodyPr/>
        <a:lstStyle/>
        <a:p>
          <a:endParaRPr lang="fi-FI"/>
        </a:p>
      </dgm:t>
    </dgm:pt>
    <dgm:pt modelId="{CED0B4AF-DFB9-614F-8131-E3B1A43C66F3}">
      <dgm:prSet phldrT="[Teksti]" custT="1"/>
      <dgm:spPr/>
      <dgm:t>
        <a:bodyPr/>
        <a:lstStyle/>
        <a:p>
          <a:r>
            <a:rPr lang="en-US" sz="1400" b="1" dirty="0" smtClean="0"/>
            <a:t>Questionnaires</a:t>
          </a:r>
          <a:r>
            <a:rPr lang="fi-FI" sz="1400" b="1" dirty="0" smtClean="0"/>
            <a:t>,</a:t>
          </a:r>
          <a:r>
            <a:rPr lang="en-US" sz="1400" b="1" dirty="0" smtClean="0"/>
            <a:t>Word association and </a:t>
          </a:r>
          <a:endParaRPr lang="fi-FI" sz="1400" b="1" dirty="0"/>
        </a:p>
      </dgm:t>
    </dgm:pt>
    <dgm:pt modelId="{1573D0C5-491E-8147-8A8F-23FD1D217772}" type="parTrans" cxnId="{348A3A5E-8E62-DE43-B9ED-CA8AEE75E860}">
      <dgm:prSet/>
      <dgm:spPr/>
      <dgm:t>
        <a:bodyPr/>
        <a:lstStyle/>
        <a:p>
          <a:endParaRPr lang="fi-FI"/>
        </a:p>
      </dgm:t>
    </dgm:pt>
    <dgm:pt modelId="{BE79B495-9698-E24E-B0EA-1DC6B697CDDC}" type="sibTrans" cxnId="{348A3A5E-8E62-DE43-B9ED-CA8AEE75E860}">
      <dgm:prSet/>
      <dgm:spPr/>
      <dgm:t>
        <a:bodyPr/>
        <a:lstStyle/>
        <a:p>
          <a:endParaRPr lang="fi-FI"/>
        </a:p>
      </dgm:t>
    </dgm:pt>
    <dgm:pt modelId="{4E0DFF08-1FDE-8D45-864D-3632AEB36D96}">
      <dgm:prSet phldrT="[Teksti]" custT="1"/>
      <dgm:spPr/>
      <dgm:t>
        <a:bodyPr/>
        <a:lstStyle/>
        <a:p>
          <a:r>
            <a:rPr lang="en-US" sz="1600" i="1" dirty="0" smtClean="0"/>
            <a:t>1992</a:t>
          </a:r>
        </a:p>
        <a:p>
          <a:r>
            <a:rPr lang="en-US" sz="1600" b="1" i="1" dirty="0" smtClean="0"/>
            <a:t>P2</a:t>
          </a:r>
          <a:r>
            <a:rPr lang="fi-FI" sz="1000" b="1" dirty="0" smtClean="0"/>
            <a:t> </a:t>
          </a:r>
          <a:endParaRPr lang="fi-FI" sz="1000" dirty="0"/>
        </a:p>
      </dgm:t>
    </dgm:pt>
    <dgm:pt modelId="{64439BF8-E94F-514E-8827-FEBCD2F4A643}" type="parTrans" cxnId="{28E2F177-6D10-B849-87D5-01395E7DBE44}">
      <dgm:prSet/>
      <dgm:spPr/>
      <dgm:t>
        <a:bodyPr/>
        <a:lstStyle/>
        <a:p>
          <a:endParaRPr lang="fi-FI"/>
        </a:p>
      </dgm:t>
    </dgm:pt>
    <dgm:pt modelId="{94B45D49-C607-644D-8E6F-02348ADC7637}" type="sibTrans" cxnId="{28E2F177-6D10-B849-87D5-01395E7DBE44}">
      <dgm:prSet/>
      <dgm:spPr/>
      <dgm:t>
        <a:bodyPr/>
        <a:lstStyle/>
        <a:p>
          <a:endParaRPr lang="fi-FI"/>
        </a:p>
      </dgm:t>
    </dgm:pt>
    <dgm:pt modelId="{B5AA9AB7-83CE-B741-9737-DE7CD0AA00D3}">
      <dgm:prSet phldrT="[Teksti]"/>
      <dgm:spPr/>
      <dgm:t>
        <a:bodyPr/>
        <a:lstStyle/>
        <a:p>
          <a:r>
            <a:rPr lang="en-US" b="1" dirty="0" smtClean="0"/>
            <a:t>Follow-up study: 19 and 22 year olds 93 girls, 72 boys (n = 165)</a:t>
          </a:r>
          <a:endParaRPr lang="fi-FI" b="1" dirty="0"/>
        </a:p>
      </dgm:t>
    </dgm:pt>
    <dgm:pt modelId="{8FDB43BB-4F12-AB41-AEB7-B5A3040FC3B0}" type="parTrans" cxnId="{8105D07C-6679-1842-ABBC-19CA6A05E011}">
      <dgm:prSet/>
      <dgm:spPr/>
      <dgm:t>
        <a:bodyPr/>
        <a:lstStyle/>
        <a:p>
          <a:endParaRPr lang="fi-FI"/>
        </a:p>
      </dgm:t>
    </dgm:pt>
    <dgm:pt modelId="{DEBFB9BE-C83A-D545-AE1D-3EE441C7E4F7}" type="sibTrans" cxnId="{8105D07C-6679-1842-ABBC-19CA6A05E011}">
      <dgm:prSet/>
      <dgm:spPr/>
      <dgm:t>
        <a:bodyPr/>
        <a:lstStyle/>
        <a:p>
          <a:endParaRPr lang="fi-FI"/>
        </a:p>
      </dgm:t>
    </dgm:pt>
    <dgm:pt modelId="{019542B6-C831-8D4B-B68C-F90532AB2657}">
      <dgm:prSet phldrT="[Teksti]"/>
      <dgm:spPr/>
      <dgm:t>
        <a:bodyPr/>
        <a:lstStyle/>
        <a:p>
          <a:r>
            <a:rPr lang="en-US" b="1" dirty="0" smtClean="0"/>
            <a:t>·Questionnaires</a:t>
          </a:r>
          <a:endParaRPr lang="fi-FI" b="1" dirty="0"/>
        </a:p>
      </dgm:t>
    </dgm:pt>
    <dgm:pt modelId="{B080F4D3-CFDF-B041-8897-FA7151E754A3}" type="parTrans" cxnId="{F01FAB24-E5E8-A14D-9137-89A6CBBE2661}">
      <dgm:prSet/>
      <dgm:spPr/>
      <dgm:t>
        <a:bodyPr/>
        <a:lstStyle/>
        <a:p>
          <a:endParaRPr lang="fi-FI"/>
        </a:p>
      </dgm:t>
    </dgm:pt>
    <dgm:pt modelId="{6BEB284A-8F1A-BC41-9C22-85601534BCA5}" type="sibTrans" cxnId="{F01FAB24-E5E8-A14D-9137-89A6CBBE2661}">
      <dgm:prSet/>
      <dgm:spPr/>
      <dgm:t>
        <a:bodyPr/>
        <a:lstStyle/>
        <a:p>
          <a:endParaRPr lang="fi-FI"/>
        </a:p>
      </dgm:t>
    </dgm:pt>
    <dgm:pt modelId="{6B7B9A37-D974-834E-91DC-2B345E5BD4BD}">
      <dgm:prSet phldrT="[Teksti]" custT="1"/>
      <dgm:spPr/>
      <dgm:t>
        <a:bodyPr/>
        <a:lstStyle/>
        <a:p>
          <a:r>
            <a:rPr lang="en-US" sz="1600" i="1" dirty="0" smtClean="0"/>
            <a:t>1996</a:t>
          </a:r>
        </a:p>
        <a:p>
          <a:r>
            <a:rPr lang="en-US" sz="1600" i="1" dirty="0" smtClean="0"/>
            <a:t>P3</a:t>
          </a:r>
          <a:endParaRPr lang="fi-FI" sz="1600" dirty="0"/>
        </a:p>
      </dgm:t>
    </dgm:pt>
    <dgm:pt modelId="{629B8F7F-9E58-9F40-9AA9-9B2821386596}" type="parTrans" cxnId="{94103891-80FE-9A41-BE70-274CF895B41E}">
      <dgm:prSet/>
      <dgm:spPr/>
      <dgm:t>
        <a:bodyPr/>
        <a:lstStyle/>
        <a:p>
          <a:endParaRPr lang="fi-FI"/>
        </a:p>
      </dgm:t>
    </dgm:pt>
    <dgm:pt modelId="{F221F664-5EC4-A948-B8A7-0E1E2CF673F0}" type="sibTrans" cxnId="{94103891-80FE-9A41-BE70-274CF895B41E}">
      <dgm:prSet/>
      <dgm:spPr/>
      <dgm:t>
        <a:bodyPr/>
        <a:lstStyle/>
        <a:p>
          <a:endParaRPr lang="fi-FI"/>
        </a:p>
      </dgm:t>
    </dgm:pt>
    <dgm:pt modelId="{36192BE5-D401-AC4E-A93D-667B7E32CBFF}">
      <dgm:prSet phldrT="[Teksti]"/>
      <dgm:spPr/>
      <dgm:t>
        <a:bodyPr/>
        <a:lstStyle/>
        <a:p>
          <a:r>
            <a:rPr lang="en-US" b="1" dirty="0" smtClean="0"/>
            <a:t>Comparative study: 16-19 year olds 228 female, 229 male (n = 457)</a:t>
          </a:r>
          <a:endParaRPr lang="fi-FI" b="1" dirty="0"/>
        </a:p>
      </dgm:t>
    </dgm:pt>
    <dgm:pt modelId="{76357DEF-2C32-9F4B-A9A6-C3EB925FEF02}" type="parTrans" cxnId="{E48BC565-BD55-7C43-933B-5D447C7809B8}">
      <dgm:prSet/>
      <dgm:spPr/>
      <dgm:t>
        <a:bodyPr/>
        <a:lstStyle/>
        <a:p>
          <a:endParaRPr lang="fi-FI"/>
        </a:p>
      </dgm:t>
    </dgm:pt>
    <dgm:pt modelId="{91AA52F0-2A61-A946-8B62-1CA2350ABAD0}" type="sibTrans" cxnId="{E48BC565-BD55-7C43-933B-5D447C7809B8}">
      <dgm:prSet/>
      <dgm:spPr/>
      <dgm:t>
        <a:bodyPr/>
        <a:lstStyle/>
        <a:p>
          <a:endParaRPr lang="fi-FI"/>
        </a:p>
      </dgm:t>
    </dgm:pt>
    <dgm:pt modelId="{ABD178E7-970C-274F-BA97-74BCB4BD8E2C}">
      <dgm:prSet phldrT="[Teksti]"/>
      <dgm:spPr/>
      <dgm:t>
        <a:bodyPr/>
        <a:lstStyle/>
        <a:p>
          <a:r>
            <a:rPr lang="en-US" b="1" dirty="0" smtClean="0"/>
            <a:t>Questionnaires, Word association and sentence completion tests, attitude scales</a:t>
          </a:r>
          <a:endParaRPr lang="fi-FI" b="1" dirty="0"/>
        </a:p>
      </dgm:t>
    </dgm:pt>
    <dgm:pt modelId="{D1EF8DDA-BAAC-C042-B6D5-17E487F4A8A4}" type="parTrans" cxnId="{08CAB989-F5CD-524E-B254-A3F2ADBDCB35}">
      <dgm:prSet/>
      <dgm:spPr/>
      <dgm:t>
        <a:bodyPr/>
        <a:lstStyle/>
        <a:p>
          <a:endParaRPr lang="fi-FI"/>
        </a:p>
      </dgm:t>
    </dgm:pt>
    <dgm:pt modelId="{0C259304-EBC6-B842-81A0-B1237B71B014}" type="sibTrans" cxnId="{08CAB989-F5CD-524E-B254-A3F2ADBDCB35}">
      <dgm:prSet/>
      <dgm:spPr/>
      <dgm:t>
        <a:bodyPr/>
        <a:lstStyle/>
        <a:p>
          <a:endParaRPr lang="fi-FI"/>
        </a:p>
      </dgm:t>
    </dgm:pt>
    <dgm:pt modelId="{48C0F9C2-3CB1-0544-8167-31A6867198C9}">
      <dgm:prSet custT="1"/>
      <dgm:spPr/>
      <dgm:t>
        <a:bodyPr/>
        <a:lstStyle/>
        <a:p>
          <a:r>
            <a:rPr lang="en-US" sz="1400" b="1" dirty="0" smtClean="0"/>
            <a:t>sentence completion tests</a:t>
          </a:r>
          <a:r>
            <a:rPr lang="fi-FI" sz="1400" b="1" dirty="0" smtClean="0"/>
            <a:t>,</a:t>
          </a:r>
          <a:r>
            <a:rPr lang="en-US" sz="1400" b="1" dirty="0" smtClean="0"/>
            <a:t> Individual and group focused  interviews (video taped,	attitude scales</a:t>
          </a:r>
          <a:endParaRPr lang="fi-FI" sz="1400" b="1" dirty="0"/>
        </a:p>
      </dgm:t>
    </dgm:pt>
    <dgm:pt modelId="{9B792840-0D81-684B-8DAC-55E799453F2A}" type="parTrans" cxnId="{06A2C4B1-147C-3C4B-8FB7-61FB12817E42}">
      <dgm:prSet/>
      <dgm:spPr/>
      <dgm:t>
        <a:bodyPr/>
        <a:lstStyle/>
        <a:p>
          <a:endParaRPr lang="fi-FI"/>
        </a:p>
      </dgm:t>
    </dgm:pt>
    <dgm:pt modelId="{37961187-F025-E947-A8A8-E211F3876D43}" type="sibTrans" cxnId="{06A2C4B1-147C-3C4B-8FB7-61FB12817E42}">
      <dgm:prSet/>
      <dgm:spPr/>
      <dgm:t>
        <a:bodyPr/>
        <a:lstStyle/>
        <a:p>
          <a:endParaRPr lang="fi-FI"/>
        </a:p>
      </dgm:t>
    </dgm:pt>
    <dgm:pt modelId="{532FE733-49BD-3A44-8EB7-B0426D35BCFA}">
      <dgm:prSet/>
      <dgm:spPr/>
      <dgm:t>
        <a:bodyPr/>
        <a:lstStyle/>
        <a:p>
          <a:r>
            <a:rPr lang="en-US" b="1" dirty="0" smtClean="0"/>
            <a:t>· Word association and sentence completion tests, attitude scales</a:t>
          </a:r>
          <a:endParaRPr lang="fi-FI" b="1" dirty="0"/>
        </a:p>
      </dgm:t>
    </dgm:pt>
    <dgm:pt modelId="{71DAAF1D-8808-A54F-8329-BAD4E54E1D54}" type="parTrans" cxnId="{BABF7F59-6EED-5145-9B39-47A1F7639F88}">
      <dgm:prSet/>
      <dgm:spPr/>
      <dgm:t>
        <a:bodyPr/>
        <a:lstStyle/>
        <a:p>
          <a:endParaRPr lang="fi-FI"/>
        </a:p>
      </dgm:t>
    </dgm:pt>
    <dgm:pt modelId="{8E2E4B78-5F37-A742-AC4E-91723A40F1DF}" type="sibTrans" cxnId="{BABF7F59-6EED-5145-9B39-47A1F7639F88}">
      <dgm:prSet/>
      <dgm:spPr/>
      <dgm:t>
        <a:bodyPr/>
        <a:lstStyle/>
        <a:p>
          <a:endParaRPr lang="fi-FI"/>
        </a:p>
      </dgm:t>
    </dgm:pt>
    <dgm:pt modelId="{F01E2747-501A-914E-AFDA-BD95AAA3AD7E}">
      <dgm:prSet custT="1"/>
      <dgm:spPr/>
      <dgm:t>
        <a:bodyPr/>
        <a:lstStyle/>
        <a:p>
          <a:r>
            <a:rPr lang="fi-FI" sz="1600" dirty="0" smtClean="0"/>
            <a:t>2011 and 2015</a:t>
          </a:r>
        </a:p>
        <a:p>
          <a:r>
            <a:rPr lang="fi-FI" sz="1600" dirty="0" smtClean="0"/>
            <a:t>P4 + P5</a:t>
          </a:r>
          <a:endParaRPr lang="fi-FI" sz="1600" dirty="0"/>
        </a:p>
      </dgm:t>
    </dgm:pt>
    <dgm:pt modelId="{B9D51274-2920-174C-A893-0AD37C2A8D13}" type="parTrans" cxnId="{DD3724DF-5B86-C546-863D-B0654E58F068}">
      <dgm:prSet/>
      <dgm:spPr/>
      <dgm:t>
        <a:bodyPr/>
        <a:lstStyle/>
        <a:p>
          <a:endParaRPr lang="fi-FI"/>
        </a:p>
      </dgm:t>
    </dgm:pt>
    <dgm:pt modelId="{20534F78-D211-C549-837F-2AD0B09AF127}" type="sibTrans" cxnId="{DD3724DF-5B86-C546-863D-B0654E58F068}">
      <dgm:prSet/>
      <dgm:spPr/>
      <dgm:t>
        <a:bodyPr/>
        <a:lstStyle/>
        <a:p>
          <a:endParaRPr lang="fi-FI"/>
        </a:p>
      </dgm:t>
    </dgm:pt>
    <dgm:pt modelId="{FFDA1179-27A4-484E-B4C6-AB9580B6EE45}">
      <dgm:prSet/>
      <dgm:spPr/>
      <dgm:t>
        <a:bodyPr/>
        <a:lstStyle/>
        <a:p>
          <a:r>
            <a:rPr lang="en-US" b="1" dirty="0" smtClean="0"/>
            <a:t>2011 Comparative study 18-24 year olds (n= 689; </a:t>
          </a:r>
          <a:r>
            <a:rPr lang="en-US" b="1" dirty="0" err="1" smtClean="0"/>
            <a:t>fe</a:t>
          </a:r>
          <a:r>
            <a:rPr lang="en-US" b="1" dirty="0" smtClean="0"/>
            <a:t> 560, m 129 )</a:t>
          </a:r>
          <a:endParaRPr lang="fi-FI" b="1" dirty="0"/>
        </a:p>
      </dgm:t>
    </dgm:pt>
    <dgm:pt modelId="{DCD5672F-0987-B64D-8168-A7F6E3EBB744}" type="parTrans" cxnId="{BF6ACB3C-AA34-164B-97CD-5882ABE80317}">
      <dgm:prSet/>
      <dgm:spPr/>
      <dgm:t>
        <a:bodyPr/>
        <a:lstStyle/>
        <a:p>
          <a:endParaRPr lang="fi-FI"/>
        </a:p>
      </dgm:t>
    </dgm:pt>
    <dgm:pt modelId="{C9B64281-6FAC-4E4D-9EC1-11265206A59A}" type="sibTrans" cxnId="{BF6ACB3C-AA34-164B-97CD-5882ABE80317}">
      <dgm:prSet/>
      <dgm:spPr/>
      <dgm:t>
        <a:bodyPr/>
        <a:lstStyle/>
        <a:p>
          <a:endParaRPr lang="fi-FI"/>
        </a:p>
      </dgm:t>
    </dgm:pt>
    <dgm:pt modelId="{1B4CA04F-2332-874D-870B-E3EACF4C33C2}">
      <dgm:prSet/>
      <dgm:spPr/>
      <dgm:t>
        <a:bodyPr/>
        <a:lstStyle/>
        <a:p>
          <a:r>
            <a:rPr lang="en-US" b="1" dirty="0" smtClean="0"/>
            <a:t>Online Survey, attitude scales + Cross Cultural Identity Horizon Survey (</a:t>
          </a:r>
          <a:r>
            <a:rPr lang="en-US" b="1" dirty="0" err="1" smtClean="0"/>
            <a:t>Côté</a:t>
          </a:r>
          <a:r>
            <a:rPr lang="en-US" b="1" dirty="0" smtClean="0"/>
            <a:t>)</a:t>
          </a:r>
          <a:endParaRPr lang="fi-FI" b="1" dirty="0"/>
        </a:p>
      </dgm:t>
    </dgm:pt>
    <dgm:pt modelId="{90FD03C0-8F70-5B4A-BA8B-826181C88AC4}" type="parTrans" cxnId="{538A37F0-6765-6F4B-80D4-8ED0E369E154}">
      <dgm:prSet/>
      <dgm:spPr/>
      <dgm:t>
        <a:bodyPr/>
        <a:lstStyle/>
        <a:p>
          <a:endParaRPr lang="fi-FI"/>
        </a:p>
      </dgm:t>
    </dgm:pt>
    <dgm:pt modelId="{0F640AD6-956E-DF4F-ACD5-9B4C2D889C7F}" type="sibTrans" cxnId="{538A37F0-6765-6F4B-80D4-8ED0E369E154}">
      <dgm:prSet/>
      <dgm:spPr/>
      <dgm:t>
        <a:bodyPr/>
        <a:lstStyle/>
        <a:p>
          <a:endParaRPr lang="fi-FI"/>
        </a:p>
      </dgm:t>
    </dgm:pt>
    <dgm:pt modelId="{838D8958-ED4A-5443-B774-8AA39BF4F3E7}">
      <dgm:prSet/>
      <dgm:spPr/>
      <dgm:t>
        <a:bodyPr/>
        <a:lstStyle/>
        <a:p>
          <a:r>
            <a:rPr lang="fi-FI" b="1" dirty="0" smtClean="0"/>
            <a:t>2015 </a:t>
          </a:r>
          <a:r>
            <a:rPr lang="fi-FI" b="1" dirty="0" err="1" smtClean="0"/>
            <a:t>Comparative</a:t>
          </a:r>
          <a:r>
            <a:rPr lang="fi-FI" b="1" dirty="0" smtClean="0"/>
            <a:t> </a:t>
          </a:r>
          <a:r>
            <a:rPr lang="fi-FI" b="1" dirty="0" err="1" smtClean="0"/>
            <a:t>study</a:t>
          </a:r>
          <a:r>
            <a:rPr lang="fi-FI" b="1" dirty="0" smtClean="0"/>
            <a:t>, 18-24 </a:t>
          </a:r>
          <a:r>
            <a:rPr lang="fi-FI" b="1" dirty="0" err="1" smtClean="0"/>
            <a:t>year</a:t>
          </a:r>
          <a:r>
            <a:rPr lang="fi-FI" b="1" dirty="0" smtClean="0"/>
            <a:t> </a:t>
          </a:r>
          <a:r>
            <a:rPr lang="fi-FI" b="1" dirty="0" err="1" smtClean="0"/>
            <a:t>olds</a:t>
          </a:r>
          <a:r>
            <a:rPr lang="fi-FI" b="1" dirty="0" smtClean="0"/>
            <a:t> (n= 731,  </a:t>
          </a:r>
          <a:r>
            <a:rPr lang="fi-FI" b="1" dirty="0" err="1" smtClean="0"/>
            <a:t>gender</a:t>
          </a:r>
          <a:r>
            <a:rPr lang="fi-FI" b="1" dirty="0" smtClean="0"/>
            <a:t> </a:t>
          </a:r>
          <a:r>
            <a:rPr lang="fi-FI" b="1" dirty="0" err="1" smtClean="0"/>
            <a:t>balanced</a:t>
          </a:r>
          <a:r>
            <a:rPr lang="fi-FI" b="1" dirty="0" smtClean="0"/>
            <a:t> </a:t>
          </a:r>
          <a:r>
            <a:rPr lang="fi-FI" b="1" dirty="0" err="1" smtClean="0"/>
            <a:t>sample</a:t>
          </a:r>
          <a:r>
            <a:rPr lang="en-US" b="1" dirty="0" smtClean="0"/>
            <a:t>  </a:t>
          </a:r>
          <a:r>
            <a:rPr lang="en-US" b="1" err="1" smtClean="0"/>
            <a:t>fe</a:t>
          </a:r>
          <a:r>
            <a:rPr lang="en-US" b="1" smtClean="0"/>
            <a:t>  250 </a:t>
          </a:r>
          <a:r>
            <a:rPr lang="en-US" b="1" dirty="0" err="1" smtClean="0"/>
            <a:t>ja</a:t>
          </a:r>
          <a:r>
            <a:rPr lang="en-US" b="1" dirty="0" smtClean="0"/>
            <a:t>  m 191  n=441) </a:t>
          </a:r>
          <a:endParaRPr lang="fi-FI" b="1" dirty="0"/>
        </a:p>
      </dgm:t>
    </dgm:pt>
    <dgm:pt modelId="{F6993599-0B79-644C-A26C-012D69C2B78B}" type="parTrans" cxnId="{84747736-281D-9A43-874B-71BBFC0FB307}">
      <dgm:prSet/>
      <dgm:spPr/>
    </dgm:pt>
    <dgm:pt modelId="{4F186603-3A21-DE4A-AAB3-19D76DF9F0D8}" type="sibTrans" cxnId="{84747736-281D-9A43-874B-71BBFC0FB307}">
      <dgm:prSet/>
      <dgm:spPr/>
    </dgm:pt>
    <dgm:pt modelId="{72391589-1967-CD4A-96D6-B735E20452AC}" type="pres">
      <dgm:prSet presAssocID="{9CBFBE78-4994-5A44-AC9D-368964EA8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5FA3521-42AF-FC43-94E2-C596C47CF0C4}" type="pres">
      <dgm:prSet presAssocID="{0137D926-27AA-F942-A60A-6450D0CC28B1}" presName="composite" presStyleCnt="0"/>
      <dgm:spPr/>
    </dgm:pt>
    <dgm:pt modelId="{1356C2C6-F3BC-A04F-A4A4-383000422D74}" type="pres">
      <dgm:prSet presAssocID="{0137D926-27AA-F942-A60A-6450D0CC28B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81F7B1-21EC-D74F-B404-4DD667179C60}" type="pres">
      <dgm:prSet presAssocID="{0137D926-27AA-F942-A60A-6450D0CC28B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46C6AA-22AE-D445-816F-57F7392AE32C}" type="pres">
      <dgm:prSet presAssocID="{E0076B58-4D8E-0D40-A27E-097EEF9F35B2}" presName="sp" presStyleCnt="0"/>
      <dgm:spPr/>
    </dgm:pt>
    <dgm:pt modelId="{2D91834C-FB48-544F-9B8A-6B3E6B062D6D}" type="pres">
      <dgm:prSet presAssocID="{4E0DFF08-1FDE-8D45-864D-3632AEB36D96}" presName="composite" presStyleCnt="0"/>
      <dgm:spPr/>
    </dgm:pt>
    <dgm:pt modelId="{79E5349D-B03B-4C41-90FF-A3101C758B1C}" type="pres">
      <dgm:prSet presAssocID="{4E0DFF08-1FDE-8D45-864D-3632AEB36D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EA0200-4005-094E-A30E-3981FCD54F7C}" type="pres">
      <dgm:prSet presAssocID="{4E0DFF08-1FDE-8D45-864D-3632AEB36D9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B9F8D4-BE89-8D41-8132-F47B1FD49CBA}" type="pres">
      <dgm:prSet presAssocID="{94B45D49-C607-644D-8E6F-02348ADC7637}" presName="sp" presStyleCnt="0"/>
      <dgm:spPr/>
    </dgm:pt>
    <dgm:pt modelId="{AB315331-396C-4740-914F-29293B54A7EB}" type="pres">
      <dgm:prSet presAssocID="{6B7B9A37-D974-834E-91DC-2B345E5BD4BD}" presName="composite" presStyleCnt="0"/>
      <dgm:spPr/>
    </dgm:pt>
    <dgm:pt modelId="{FE8C7CC4-B318-674F-BF6E-3A8A9AD1250D}" type="pres">
      <dgm:prSet presAssocID="{6B7B9A37-D974-834E-91DC-2B345E5BD4B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9B5D07-00FB-3E4E-873E-49E2CB436C74}" type="pres">
      <dgm:prSet presAssocID="{6B7B9A37-D974-834E-91DC-2B345E5BD4B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EDE8555-B6B2-844C-899B-EDAECD2C26CF}" type="pres">
      <dgm:prSet presAssocID="{F221F664-5EC4-A948-B8A7-0E1E2CF673F0}" presName="sp" presStyleCnt="0"/>
      <dgm:spPr/>
    </dgm:pt>
    <dgm:pt modelId="{4385A420-5F09-CD42-882B-669F2750B08D}" type="pres">
      <dgm:prSet presAssocID="{F01E2747-501A-914E-AFDA-BD95AAA3AD7E}" presName="composite" presStyleCnt="0"/>
      <dgm:spPr/>
    </dgm:pt>
    <dgm:pt modelId="{83C1CD20-A5D4-254F-8BCF-BFDA4C691953}" type="pres">
      <dgm:prSet presAssocID="{F01E2747-501A-914E-AFDA-BD95AAA3AD7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B24B18-0483-9C42-BFA8-2FAAAA6080E7}" type="pres">
      <dgm:prSet presAssocID="{F01E2747-501A-914E-AFDA-BD95AAA3AD7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B9AA98D-4938-C04B-BF34-DD166BCDCEBB}" type="presOf" srcId="{6B7B9A37-D974-834E-91DC-2B345E5BD4BD}" destId="{FE8C7CC4-B318-674F-BF6E-3A8A9AD1250D}" srcOrd="0" destOrd="0" presId="urn:microsoft.com/office/officeart/2005/8/layout/chevron2"/>
    <dgm:cxn modelId="{F01FAB24-E5E8-A14D-9137-89A6CBBE2661}" srcId="{4E0DFF08-1FDE-8D45-864D-3632AEB36D96}" destId="{019542B6-C831-8D4B-B68C-F90532AB2657}" srcOrd="1" destOrd="0" parTransId="{B080F4D3-CFDF-B041-8897-FA7151E754A3}" sibTransId="{6BEB284A-8F1A-BC41-9C22-85601534BCA5}"/>
    <dgm:cxn modelId="{28E2F177-6D10-B849-87D5-01395E7DBE44}" srcId="{9CBFBE78-4994-5A44-AC9D-368964EA8681}" destId="{4E0DFF08-1FDE-8D45-864D-3632AEB36D96}" srcOrd="1" destOrd="0" parTransId="{64439BF8-E94F-514E-8827-FEBCD2F4A643}" sibTransId="{94B45D49-C607-644D-8E6F-02348ADC7637}"/>
    <dgm:cxn modelId="{3B89A17D-523D-294D-A5CA-1B99BF94FE88}" type="presOf" srcId="{36192BE5-D401-AC4E-A93D-667B7E32CBFF}" destId="{E69B5D07-00FB-3E4E-873E-49E2CB436C74}" srcOrd="0" destOrd="0" presId="urn:microsoft.com/office/officeart/2005/8/layout/chevron2"/>
    <dgm:cxn modelId="{FEA3B4F5-360E-B24E-8B7F-977CA8AFD998}" type="presOf" srcId="{4E0DFF08-1FDE-8D45-864D-3632AEB36D96}" destId="{79E5349D-B03B-4C41-90FF-A3101C758B1C}" srcOrd="0" destOrd="0" presId="urn:microsoft.com/office/officeart/2005/8/layout/chevron2"/>
    <dgm:cxn modelId="{CD0723BB-FB62-9D48-9CE3-1B8501D6E4F9}" type="presOf" srcId="{ABD178E7-970C-274F-BA97-74BCB4BD8E2C}" destId="{E69B5D07-00FB-3E4E-873E-49E2CB436C74}" srcOrd="0" destOrd="1" presId="urn:microsoft.com/office/officeart/2005/8/layout/chevron2"/>
    <dgm:cxn modelId="{517F918C-FF68-8544-BB7A-2AA614DAD94E}" type="presOf" srcId="{9CBFBE78-4994-5A44-AC9D-368964EA8681}" destId="{72391589-1967-CD4A-96D6-B735E20452AC}" srcOrd="0" destOrd="0" presId="urn:microsoft.com/office/officeart/2005/8/layout/chevron2"/>
    <dgm:cxn modelId="{BF6ACB3C-AA34-164B-97CD-5882ABE80317}" srcId="{F01E2747-501A-914E-AFDA-BD95AAA3AD7E}" destId="{FFDA1179-27A4-484E-B4C6-AB9580B6EE45}" srcOrd="0" destOrd="0" parTransId="{DCD5672F-0987-B64D-8168-A7F6E3EBB744}" sibTransId="{C9B64281-6FAC-4E4D-9EC1-11265206A59A}"/>
    <dgm:cxn modelId="{3D5AD533-1A06-3E4B-8537-D0B404B3306B}" type="presOf" srcId="{CED0B4AF-DFB9-614F-8131-E3B1A43C66F3}" destId="{3781F7B1-21EC-D74F-B404-4DD667179C60}" srcOrd="0" destOrd="1" presId="urn:microsoft.com/office/officeart/2005/8/layout/chevron2"/>
    <dgm:cxn modelId="{BABF7F59-6EED-5145-9B39-47A1F7639F88}" srcId="{4E0DFF08-1FDE-8D45-864D-3632AEB36D96}" destId="{532FE733-49BD-3A44-8EB7-B0426D35BCFA}" srcOrd="2" destOrd="0" parTransId="{71DAAF1D-8808-A54F-8329-BAD4E54E1D54}" sibTransId="{8E2E4B78-5F37-A742-AC4E-91723A40F1DF}"/>
    <dgm:cxn modelId="{376B3026-5A11-9146-BAAB-5CCCDD93FE3B}" type="presOf" srcId="{0137D926-27AA-F942-A60A-6450D0CC28B1}" destId="{1356C2C6-F3BC-A04F-A4A4-383000422D74}" srcOrd="0" destOrd="0" presId="urn:microsoft.com/office/officeart/2005/8/layout/chevron2"/>
    <dgm:cxn modelId="{538A37F0-6765-6F4B-80D4-8ED0E369E154}" srcId="{F01E2747-501A-914E-AFDA-BD95AAA3AD7E}" destId="{1B4CA04F-2332-874D-870B-E3EACF4C33C2}" srcOrd="2" destOrd="0" parTransId="{90FD03C0-8F70-5B4A-BA8B-826181C88AC4}" sibTransId="{0F640AD6-956E-DF4F-ACD5-9B4C2D889C7F}"/>
    <dgm:cxn modelId="{AEB4F0B6-7EC1-E449-BB4D-0D3E1C61ED57}" type="presOf" srcId="{48C0F9C2-3CB1-0544-8167-31A6867198C9}" destId="{3781F7B1-21EC-D74F-B404-4DD667179C60}" srcOrd="0" destOrd="2" presId="urn:microsoft.com/office/officeart/2005/8/layout/chevron2"/>
    <dgm:cxn modelId="{35294A54-0B44-4148-B8E3-231C4BD09AE5}" type="presOf" srcId="{B5AA9AB7-83CE-B741-9737-DE7CD0AA00D3}" destId="{A8EA0200-4005-094E-A30E-3981FCD54F7C}" srcOrd="0" destOrd="0" presId="urn:microsoft.com/office/officeart/2005/8/layout/chevron2"/>
    <dgm:cxn modelId="{19936965-DC61-DA40-A50E-447F908CAF49}" type="presOf" srcId="{F01E2747-501A-914E-AFDA-BD95AAA3AD7E}" destId="{83C1CD20-A5D4-254F-8BCF-BFDA4C691953}" srcOrd="0" destOrd="0" presId="urn:microsoft.com/office/officeart/2005/8/layout/chevron2"/>
    <dgm:cxn modelId="{DD3724DF-5B86-C546-863D-B0654E58F068}" srcId="{9CBFBE78-4994-5A44-AC9D-368964EA8681}" destId="{F01E2747-501A-914E-AFDA-BD95AAA3AD7E}" srcOrd="3" destOrd="0" parTransId="{B9D51274-2920-174C-A893-0AD37C2A8D13}" sibTransId="{20534F78-D211-C549-837F-2AD0B09AF127}"/>
    <dgm:cxn modelId="{D4704928-DF4C-2B4A-964E-9AD7F911CA61}" type="presOf" srcId="{838D8958-ED4A-5443-B774-8AA39BF4F3E7}" destId="{4BB24B18-0483-9C42-BFA8-2FAAAA6080E7}" srcOrd="0" destOrd="1" presId="urn:microsoft.com/office/officeart/2005/8/layout/chevron2"/>
    <dgm:cxn modelId="{7124E2F8-6B55-CE44-942A-FEC877A03E40}" type="presOf" srcId="{1B4CA04F-2332-874D-870B-E3EACF4C33C2}" destId="{4BB24B18-0483-9C42-BFA8-2FAAAA6080E7}" srcOrd="0" destOrd="2" presId="urn:microsoft.com/office/officeart/2005/8/layout/chevron2"/>
    <dgm:cxn modelId="{998220C0-7EE7-DA4D-B522-2F1988D6761F}" type="presOf" srcId="{019542B6-C831-8D4B-B68C-F90532AB2657}" destId="{A8EA0200-4005-094E-A30E-3981FCD54F7C}" srcOrd="0" destOrd="1" presId="urn:microsoft.com/office/officeart/2005/8/layout/chevron2"/>
    <dgm:cxn modelId="{348A3A5E-8E62-DE43-B9ED-CA8AEE75E860}" srcId="{0137D926-27AA-F942-A60A-6450D0CC28B1}" destId="{CED0B4AF-DFB9-614F-8131-E3B1A43C66F3}" srcOrd="1" destOrd="0" parTransId="{1573D0C5-491E-8147-8A8F-23FD1D217772}" sibTransId="{BE79B495-9698-E24E-B0EA-1DC6B697CDDC}"/>
    <dgm:cxn modelId="{8105D07C-6679-1842-ABBC-19CA6A05E011}" srcId="{4E0DFF08-1FDE-8D45-864D-3632AEB36D96}" destId="{B5AA9AB7-83CE-B741-9737-DE7CD0AA00D3}" srcOrd="0" destOrd="0" parTransId="{8FDB43BB-4F12-AB41-AEB7-B5A3040FC3B0}" sibTransId="{DEBFB9BE-C83A-D545-AE1D-3EE441C7E4F7}"/>
    <dgm:cxn modelId="{E48BC565-BD55-7C43-933B-5D447C7809B8}" srcId="{6B7B9A37-D974-834E-91DC-2B345E5BD4BD}" destId="{36192BE5-D401-AC4E-A93D-667B7E32CBFF}" srcOrd="0" destOrd="0" parTransId="{76357DEF-2C32-9F4B-A9A6-C3EB925FEF02}" sibTransId="{91AA52F0-2A61-A946-8B62-1CA2350ABAD0}"/>
    <dgm:cxn modelId="{94103891-80FE-9A41-BE70-274CF895B41E}" srcId="{9CBFBE78-4994-5A44-AC9D-368964EA8681}" destId="{6B7B9A37-D974-834E-91DC-2B345E5BD4BD}" srcOrd="2" destOrd="0" parTransId="{629B8F7F-9E58-9F40-9AA9-9B2821386596}" sibTransId="{F221F664-5EC4-A948-B8A7-0E1E2CF673F0}"/>
    <dgm:cxn modelId="{FED5DD94-7033-2E41-B134-011F4871BEC0}" type="presOf" srcId="{532FE733-49BD-3A44-8EB7-B0426D35BCFA}" destId="{A8EA0200-4005-094E-A30E-3981FCD54F7C}" srcOrd="0" destOrd="2" presId="urn:microsoft.com/office/officeart/2005/8/layout/chevron2"/>
    <dgm:cxn modelId="{A759E80F-9D85-5643-B7ED-62E3663D23D9}" srcId="{9CBFBE78-4994-5A44-AC9D-368964EA8681}" destId="{0137D926-27AA-F942-A60A-6450D0CC28B1}" srcOrd="0" destOrd="0" parTransId="{786AEAFE-36A2-5749-ADBC-AE1D301F152C}" sibTransId="{E0076B58-4D8E-0D40-A27E-097EEF9F35B2}"/>
    <dgm:cxn modelId="{B02E3D06-2ED4-8D41-BB55-08B856CE5A56}" srcId="{0137D926-27AA-F942-A60A-6450D0CC28B1}" destId="{5C353111-0EEA-0B44-9CDD-771364C6AC5B}" srcOrd="0" destOrd="0" parTransId="{17E33085-E823-AE4F-BBE9-C98EADA46C6F}" sibTransId="{F28C3EBF-DBD0-D444-9705-703F32E60603}"/>
    <dgm:cxn modelId="{55519B0E-89D9-6545-915E-003E68C143CC}" type="presOf" srcId="{5C353111-0EEA-0B44-9CDD-771364C6AC5B}" destId="{3781F7B1-21EC-D74F-B404-4DD667179C60}" srcOrd="0" destOrd="0" presId="urn:microsoft.com/office/officeart/2005/8/layout/chevron2"/>
    <dgm:cxn modelId="{08CAB989-F5CD-524E-B254-A3F2ADBDCB35}" srcId="{6B7B9A37-D974-834E-91DC-2B345E5BD4BD}" destId="{ABD178E7-970C-274F-BA97-74BCB4BD8E2C}" srcOrd="1" destOrd="0" parTransId="{D1EF8DDA-BAAC-C042-B6D5-17E487F4A8A4}" sibTransId="{0C259304-EBC6-B842-81A0-B1237B71B014}"/>
    <dgm:cxn modelId="{530A2CEB-4183-A84B-9207-19D90EDC7AF1}" type="presOf" srcId="{FFDA1179-27A4-484E-B4C6-AB9580B6EE45}" destId="{4BB24B18-0483-9C42-BFA8-2FAAAA6080E7}" srcOrd="0" destOrd="0" presId="urn:microsoft.com/office/officeart/2005/8/layout/chevron2"/>
    <dgm:cxn modelId="{06A2C4B1-147C-3C4B-8FB7-61FB12817E42}" srcId="{0137D926-27AA-F942-A60A-6450D0CC28B1}" destId="{48C0F9C2-3CB1-0544-8167-31A6867198C9}" srcOrd="2" destOrd="0" parTransId="{9B792840-0D81-684B-8DAC-55E799453F2A}" sibTransId="{37961187-F025-E947-A8A8-E211F3876D43}"/>
    <dgm:cxn modelId="{84747736-281D-9A43-874B-71BBFC0FB307}" srcId="{F01E2747-501A-914E-AFDA-BD95AAA3AD7E}" destId="{838D8958-ED4A-5443-B774-8AA39BF4F3E7}" srcOrd="1" destOrd="0" parTransId="{F6993599-0B79-644C-A26C-012D69C2B78B}" sibTransId="{4F186603-3A21-DE4A-AAB3-19D76DF9F0D8}"/>
    <dgm:cxn modelId="{2242AE9F-F133-9B43-8358-6664D8F3D72F}" type="presParOf" srcId="{72391589-1967-CD4A-96D6-B735E20452AC}" destId="{E5FA3521-42AF-FC43-94E2-C596C47CF0C4}" srcOrd="0" destOrd="0" presId="urn:microsoft.com/office/officeart/2005/8/layout/chevron2"/>
    <dgm:cxn modelId="{C08F842D-CF70-1A41-9C17-9EF41FD430D2}" type="presParOf" srcId="{E5FA3521-42AF-FC43-94E2-C596C47CF0C4}" destId="{1356C2C6-F3BC-A04F-A4A4-383000422D74}" srcOrd="0" destOrd="0" presId="urn:microsoft.com/office/officeart/2005/8/layout/chevron2"/>
    <dgm:cxn modelId="{C7A42C2D-EA75-4B41-A8A9-02D0523E5760}" type="presParOf" srcId="{E5FA3521-42AF-FC43-94E2-C596C47CF0C4}" destId="{3781F7B1-21EC-D74F-B404-4DD667179C60}" srcOrd="1" destOrd="0" presId="urn:microsoft.com/office/officeart/2005/8/layout/chevron2"/>
    <dgm:cxn modelId="{C8F90311-B82A-634F-90DE-5198B9FF2120}" type="presParOf" srcId="{72391589-1967-CD4A-96D6-B735E20452AC}" destId="{6A46C6AA-22AE-D445-816F-57F7392AE32C}" srcOrd="1" destOrd="0" presId="urn:microsoft.com/office/officeart/2005/8/layout/chevron2"/>
    <dgm:cxn modelId="{988DAA32-EE1A-514C-9CB1-304F6B3FC22A}" type="presParOf" srcId="{72391589-1967-CD4A-96D6-B735E20452AC}" destId="{2D91834C-FB48-544F-9B8A-6B3E6B062D6D}" srcOrd="2" destOrd="0" presId="urn:microsoft.com/office/officeart/2005/8/layout/chevron2"/>
    <dgm:cxn modelId="{65F7B9C8-1366-5842-B32E-C58C99F9AC4B}" type="presParOf" srcId="{2D91834C-FB48-544F-9B8A-6B3E6B062D6D}" destId="{79E5349D-B03B-4C41-90FF-A3101C758B1C}" srcOrd="0" destOrd="0" presId="urn:microsoft.com/office/officeart/2005/8/layout/chevron2"/>
    <dgm:cxn modelId="{D871C874-3E40-904F-A03E-CD2BD8A4C500}" type="presParOf" srcId="{2D91834C-FB48-544F-9B8A-6B3E6B062D6D}" destId="{A8EA0200-4005-094E-A30E-3981FCD54F7C}" srcOrd="1" destOrd="0" presId="urn:microsoft.com/office/officeart/2005/8/layout/chevron2"/>
    <dgm:cxn modelId="{E3CFF3B0-4146-5A41-92B1-692653EDC12E}" type="presParOf" srcId="{72391589-1967-CD4A-96D6-B735E20452AC}" destId="{80B9F8D4-BE89-8D41-8132-F47B1FD49CBA}" srcOrd="3" destOrd="0" presId="urn:microsoft.com/office/officeart/2005/8/layout/chevron2"/>
    <dgm:cxn modelId="{697FB674-FC48-A447-B261-021513A9718A}" type="presParOf" srcId="{72391589-1967-CD4A-96D6-B735E20452AC}" destId="{AB315331-396C-4740-914F-29293B54A7EB}" srcOrd="4" destOrd="0" presId="urn:microsoft.com/office/officeart/2005/8/layout/chevron2"/>
    <dgm:cxn modelId="{49E6D829-189C-0540-8E46-D422EE4488FE}" type="presParOf" srcId="{AB315331-396C-4740-914F-29293B54A7EB}" destId="{FE8C7CC4-B318-674F-BF6E-3A8A9AD1250D}" srcOrd="0" destOrd="0" presId="urn:microsoft.com/office/officeart/2005/8/layout/chevron2"/>
    <dgm:cxn modelId="{ED1DB1A2-439B-0A4A-9B2D-597380E2269A}" type="presParOf" srcId="{AB315331-396C-4740-914F-29293B54A7EB}" destId="{E69B5D07-00FB-3E4E-873E-49E2CB436C74}" srcOrd="1" destOrd="0" presId="urn:microsoft.com/office/officeart/2005/8/layout/chevron2"/>
    <dgm:cxn modelId="{369523A3-0C54-2C48-AE71-FA3E3A602646}" type="presParOf" srcId="{72391589-1967-CD4A-96D6-B735E20452AC}" destId="{EEDE8555-B6B2-844C-899B-EDAECD2C26CF}" srcOrd="5" destOrd="0" presId="urn:microsoft.com/office/officeart/2005/8/layout/chevron2"/>
    <dgm:cxn modelId="{0294102A-70C0-904F-937C-645E01C55ADA}" type="presParOf" srcId="{72391589-1967-CD4A-96D6-B735E20452AC}" destId="{4385A420-5F09-CD42-882B-669F2750B08D}" srcOrd="6" destOrd="0" presId="urn:microsoft.com/office/officeart/2005/8/layout/chevron2"/>
    <dgm:cxn modelId="{7D574961-6503-974B-B9B6-4104B6BC0FAF}" type="presParOf" srcId="{4385A420-5F09-CD42-882B-669F2750B08D}" destId="{83C1CD20-A5D4-254F-8BCF-BFDA4C691953}" srcOrd="0" destOrd="0" presId="urn:microsoft.com/office/officeart/2005/8/layout/chevron2"/>
    <dgm:cxn modelId="{5FAA6BF5-975C-2043-805D-D1E414AE80F5}" type="presParOf" srcId="{4385A420-5F09-CD42-882B-669F2750B08D}" destId="{4BB24B18-0483-9C42-BFA8-2FAAAA6080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8F105-2886-2843-A903-CAA90CE63E24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3B1064-4E33-9C4E-9BC3-C31613A937FB}">
      <dgm:prSet phldrT="[Teksti]" custT="1"/>
      <dgm:spPr/>
      <dgm:t>
        <a:bodyPr/>
        <a:lstStyle/>
        <a:p>
          <a:r>
            <a:rPr lang="fi-FI" sz="1400" dirty="0" smtClean="0">
              <a:ln>
                <a:solidFill>
                  <a:srgbClr val="000000"/>
                </a:solidFill>
              </a:ln>
            </a:rPr>
            <a:t>Social capital</a:t>
          </a:r>
        </a:p>
        <a:p>
          <a:r>
            <a:rPr lang="fi-FI" sz="1400" dirty="0" smtClean="0">
              <a:ln>
                <a:solidFill>
                  <a:srgbClr val="000000"/>
                </a:solidFill>
              </a:ln>
            </a:rPr>
            <a:t>Identity capital</a:t>
          </a:r>
        </a:p>
        <a:p>
          <a:r>
            <a:rPr lang="fi-FI" sz="1400" dirty="0" smtClean="0">
              <a:ln>
                <a:solidFill>
                  <a:srgbClr val="000000"/>
                </a:solidFill>
              </a:ln>
            </a:rPr>
            <a:t>(</a:t>
          </a:r>
          <a:r>
            <a:rPr lang="fi-FI" sz="1400" dirty="0" err="1" smtClean="0">
              <a:ln>
                <a:solidFill>
                  <a:srgbClr val="000000"/>
                </a:solidFill>
              </a:ln>
            </a:rPr>
            <a:t>Côtè</a:t>
          </a:r>
          <a:r>
            <a:rPr lang="fi-FI" sz="1400" dirty="0" smtClean="0">
              <a:ln>
                <a:solidFill>
                  <a:srgbClr val="000000"/>
                </a:solidFill>
              </a:ln>
            </a:rPr>
            <a:t> et al. 2008)</a:t>
          </a:r>
          <a:endParaRPr lang="fi-FI" sz="1400" dirty="0"/>
        </a:p>
      </dgm:t>
    </dgm:pt>
    <dgm:pt modelId="{FAF6807B-ACC8-FB45-91BB-9D7608D898EA}" type="parTrans" cxnId="{EF20EAA3-B570-2843-BEBA-A739DF1E1499}">
      <dgm:prSet/>
      <dgm:spPr/>
      <dgm:t>
        <a:bodyPr/>
        <a:lstStyle/>
        <a:p>
          <a:endParaRPr lang="fi-FI"/>
        </a:p>
      </dgm:t>
    </dgm:pt>
    <dgm:pt modelId="{533FE55D-CF81-204A-8D7A-F42288F96411}" type="sibTrans" cxnId="{EF20EAA3-B570-2843-BEBA-A739DF1E1499}">
      <dgm:prSet/>
      <dgm:spPr/>
      <dgm:t>
        <a:bodyPr/>
        <a:lstStyle/>
        <a:p>
          <a:endParaRPr lang="fi-FI"/>
        </a:p>
      </dgm:t>
    </dgm:pt>
    <dgm:pt modelId="{E155E3FE-E5DE-034E-B12A-539E0453B95B}">
      <dgm:prSet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Structural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opportunities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Individual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resources</a:t>
          </a:r>
          <a:r>
            <a:rPr lang="fi-FI" sz="1400" b="1" dirty="0" smtClean="0">
              <a:solidFill>
                <a:schemeClr val="tx1"/>
              </a:solidFill>
            </a:rPr>
            <a:t> and </a:t>
          </a:r>
          <a:r>
            <a:rPr lang="fi-FI" sz="1400" b="1" dirty="0" err="1" smtClean="0">
              <a:solidFill>
                <a:schemeClr val="tx1"/>
              </a:solidFill>
            </a:rPr>
            <a:t>capabilities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endParaRPr lang="fi-FI" sz="1400" b="1" dirty="0" smtClean="0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dgm:t>
    </dgm:pt>
    <dgm:pt modelId="{33E2C75C-56C6-534B-98A0-ADD7A2AB69DD}" type="parTrans" cxnId="{0134AD87-7545-A240-9022-600023733266}">
      <dgm:prSet/>
      <dgm:spPr/>
      <dgm:t>
        <a:bodyPr/>
        <a:lstStyle/>
        <a:p>
          <a:endParaRPr lang="fi-FI"/>
        </a:p>
      </dgm:t>
    </dgm:pt>
    <dgm:pt modelId="{E9AAE625-343E-FC4C-AD8D-EE42C6A92819}" type="sibTrans" cxnId="{0134AD87-7545-A240-9022-600023733266}">
      <dgm:prSet/>
      <dgm:spPr/>
      <dgm:t>
        <a:bodyPr/>
        <a:lstStyle/>
        <a:p>
          <a:endParaRPr lang="fi-FI"/>
        </a:p>
      </dgm:t>
    </dgm:pt>
    <dgm:pt modelId="{979C4A9B-BB32-2D47-804D-844D0861B5F3}">
      <dgm:prSet custT="1"/>
      <dgm:spPr/>
      <dgm:t>
        <a:bodyPr/>
        <a:lstStyle/>
        <a:p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Transition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events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: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education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employment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partnership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</a:t>
          </a:r>
        </a:p>
        <a:p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family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formation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</a:t>
          </a:r>
        </a:p>
        <a:p>
          <a:r>
            <a:rPr lang="fi-FI" sz="1400" b="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Independent</a:t>
          </a:r>
          <a:r>
            <a:rPr lang="fi-FI" sz="1400" b="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life</a:t>
          </a:r>
          <a:endParaRPr lang="fi-FI" sz="1400" dirty="0"/>
        </a:p>
      </dgm:t>
    </dgm:pt>
    <dgm:pt modelId="{2836AE53-D016-D148-B12B-0A67E51225D6}" type="parTrans" cxnId="{E314DFCC-49B7-A04F-9850-847B54978DCF}">
      <dgm:prSet/>
      <dgm:spPr/>
      <dgm:t>
        <a:bodyPr/>
        <a:lstStyle/>
        <a:p>
          <a:endParaRPr lang="fi-FI"/>
        </a:p>
      </dgm:t>
    </dgm:pt>
    <dgm:pt modelId="{5D74DE08-E2DA-9C43-8B9F-40559DA6308F}" type="sibTrans" cxnId="{E314DFCC-49B7-A04F-9850-847B54978DCF}">
      <dgm:prSet/>
      <dgm:spPr/>
      <dgm:t>
        <a:bodyPr/>
        <a:lstStyle/>
        <a:p>
          <a:endParaRPr lang="fi-FI"/>
        </a:p>
      </dgm:t>
    </dgm:pt>
    <dgm:pt modelId="{9D28FDC4-5666-FA43-8FEA-F4909601A301}">
      <dgm:prSet custT="1"/>
      <dgm:spPr/>
      <dgm:t>
        <a:bodyPr/>
        <a:lstStyle/>
        <a:p>
          <a:r>
            <a:rPr lang="fi-FI" sz="1400" b="0" dirty="0" smtClean="0">
              <a:ln>
                <a:solidFill>
                  <a:srgbClr val="000000"/>
                </a:solidFill>
              </a:ln>
            </a:rPr>
            <a:t>B</a:t>
          </a:r>
          <a:r>
            <a:rPr lang="en-US" sz="1400" b="0" dirty="0" smtClean="0">
              <a:ln>
                <a:solidFill>
                  <a:srgbClr val="000000"/>
                </a:solidFill>
              </a:ln>
            </a:rPr>
            <a:t>road  perceptions of future possible identities and roles vs.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</a:rPr>
            <a:t>Narrow</a:t>
          </a:r>
          <a:r>
            <a:rPr lang="fi-FI" sz="1400" b="0" dirty="0" smtClean="0">
              <a:ln>
                <a:solidFill>
                  <a:srgbClr val="000000"/>
                </a:solidFill>
              </a:ln>
            </a:rPr>
            <a:t> 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</a:rPr>
            <a:t>educational</a:t>
          </a:r>
          <a:r>
            <a:rPr lang="fi-FI" sz="1400" b="0" dirty="0" smtClean="0">
              <a:ln>
                <a:solidFill>
                  <a:srgbClr val="000000"/>
                </a:solidFill>
              </a:ln>
            </a:rPr>
            <a:t> and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</a:rPr>
            <a:t>work</a:t>
          </a:r>
          <a:r>
            <a:rPr lang="fi-FI" sz="1400" b="0" dirty="0" smtClean="0">
              <a:ln>
                <a:solidFill>
                  <a:srgbClr val="000000"/>
                </a:solidFill>
              </a:ln>
            </a:rPr>
            <a:t> </a:t>
          </a:r>
          <a:r>
            <a:rPr lang="fi-FI" sz="1400" b="0" dirty="0" err="1" smtClean="0">
              <a:ln>
                <a:solidFill>
                  <a:srgbClr val="000000"/>
                </a:solidFill>
              </a:ln>
            </a:rPr>
            <a:t>anxiety</a:t>
          </a:r>
          <a:endParaRPr lang="fi-FI" sz="1400" b="0" dirty="0"/>
        </a:p>
      </dgm:t>
    </dgm:pt>
    <dgm:pt modelId="{80CEB121-8B3E-7B41-A66F-D010448388B2}" type="parTrans" cxnId="{700649F7-736A-754E-8D50-244D303BC329}">
      <dgm:prSet/>
      <dgm:spPr/>
      <dgm:t>
        <a:bodyPr/>
        <a:lstStyle/>
        <a:p>
          <a:endParaRPr lang="fi-FI"/>
        </a:p>
      </dgm:t>
    </dgm:pt>
    <dgm:pt modelId="{652E19C0-48D9-1A45-9030-B7A9467D80C9}" type="sibTrans" cxnId="{700649F7-736A-754E-8D50-244D303BC329}">
      <dgm:prSet/>
      <dgm:spPr/>
      <dgm:t>
        <a:bodyPr/>
        <a:lstStyle/>
        <a:p>
          <a:endParaRPr lang="fi-FI"/>
        </a:p>
      </dgm:t>
    </dgm:pt>
    <dgm:pt modelId="{8573B15D-C775-5044-9DAA-402B44A0382A}" type="pres">
      <dgm:prSet presAssocID="{E528F105-2886-2843-A903-CAA90CE63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1D76AB8-719A-E248-9480-59EB5D5BC7CE}" type="pres">
      <dgm:prSet presAssocID="{E528F105-2886-2843-A903-CAA90CE63E24}" presName="cycle" presStyleCnt="0"/>
      <dgm:spPr/>
    </dgm:pt>
    <dgm:pt modelId="{F9A4A1FB-6A3F-BC46-95BB-A025B71F77A5}" type="pres">
      <dgm:prSet presAssocID="{9D28FDC4-5666-FA43-8FEA-F4909601A30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B3B8BA-F5F1-164E-B20F-1DF89259EC1E}" type="pres">
      <dgm:prSet presAssocID="{652E19C0-48D9-1A45-9030-B7A9467D80C9}" presName="sibTransFirstNode" presStyleLbl="bgShp" presStyleIdx="0" presStyleCnt="1"/>
      <dgm:spPr/>
      <dgm:t>
        <a:bodyPr/>
        <a:lstStyle/>
        <a:p>
          <a:endParaRPr lang="fi-FI"/>
        </a:p>
      </dgm:t>
    </dgm:pt>
    <dgm:pt modelId="{FDB0C55E-307C-4740-BEBC-2AC8044F8D44}" type="pres">
      <dgm:prSet presAssocID="{833B1064-4E33-9C4E-9BC3-C31613A937F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F4E214-D655-F147-98C2-8202A5FD45AB}" type="pres">
      <dgm:prSet presAssocID="{E155E3FE-E5DE-034E-B12A-539E0453B95B}" presName="nodeFollowingNodes" presStyleLbl="node1" presStyleIdx="2" presStyleCnt="4" custRadScaleRad="107002" custRadScaleInc="24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549BD0-97EE-194F-81C9-780BAE53C405}" type="pres">
      <dgm:prSet presAssocID="{979C4A9B-BB32-2D47-804D-844D0861B5F3}" presName="nodeFollowingNodes" presStyleLbl="node1" presStyleIdx="3" presStyleCnt="4" custScaleY="990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134AD87-7545-A240-9022-600023733266}" srcId="{E528F105-2886-2843-A903-CAA90CE63E24}" destId="{E155E3FE-E5DE-034E-B12A-539E0453B95B}" srcOrd="2" destOrd="0" parTransId="{33E2C75C-56C6-534B-98A0-ADD7A2AB69DD}" sibTransId="{E9AAE625-343E-FC4C-AD8D-EE42C6A92819}"/>
    <dgm:cxn modelId="{D4E45A5A-7E18-CC4E-8AB0-3CEBBA0A8C7E}" type="presOf" srcId="{9D28FDC4-5666-FA43-8FEA-F4909601A301}" destId="{F9A4A1FB-6A3F-BC46-95BB-A025B71F77A5}" srcOrd="0" destOrd="0" presId="urn:microsoft.com/office/officeart/2005/8/layout/cycle3"/>
    <dgm:cxn modelId="{700649F7-736A-754E-8D50-244D303BC329}" srcId="{E528F105-2886-2843-A903-CAA90CE63E24}" destId="{9D28FDC4-5666-FA43-8FEA-F4909601A301}" srcOrd="0" destOrd="0" parTransId="{80CEB121-8B3E-7B41-A66F-D010448388B2}" sibTransId="{652E19C0-48D9-1A45-9030-B7A9467D80C9}"/>
    <dgm:cxn modelId="{E314DFCC-49B7-A04F-9850-847B54978DCF}" srcId="{E528F105-2886-2843-A903-CAA90CE63E24}" destId="{979C4A9B-BB32-2D47-804D-844D0861B5F3}" srcOrd="3" destOrd="0" parTransId="{2836AE53-D016-D148-B12B-0A67E51225D6}" sibTransId="{5D74DE08-E2DA-9C43-8B9F-40559DA6308F}"/>
    <dgm:cxn modelId="{2DEFCDA5-EEAA-FA4C-B514-F536C5B66C92}" type="presOf" srcId="{652E19C0-48D9-1A45-9030-B7A9467D80C9}" destId="{E8B3B8BA-F5F1-164E-B20F-1DF89259EC1E}" srcOrd="0" destOrd="0" presId="urn:microsoft.com/office/officeart/2005/8/layout/cycle3"/>
    <dgm:cxn modelId="{0F71DF5D-C689-D94F-9C38-9D2C83858498}" type="presOf" srcId="{833B1064-4E33-9C4E-9BC3-C31613A937FB}" destId="{FDB0C55E-307C-4740-BEBC-2AC8044F8D44}" srcOrd="0" destOrd="0" presId="urn:microsoft.com/office/officeart/2005/8/layout/cycle3"/>
    <dgm:cxn modelId="{0BE07AE4-2902-9E49-A666-C3FD62999F28}" type="presOf" srcId="{E528F105-2886-2843-A903-CAA90CE63E24}" destId="{8573B15D-C775-5044-9DAA-402B44A0382A}" srcOrd="0" destOrd="0" presId="urn:microsoft.com/office/officeart/2005/8/layout/cycle3"/>
    <dgm:cxn modelId="{E78B5211-5341-6D46-A269-592A5C6AB597}" type="presOf" srcId="{E155E3FE-E5DE-034E-B12A-539E0453B95B}" destId="{7CF4E214-D655-F147-98C2-8202A5FD45AB}" srcOrd="0" destOrd="0" presId="urn:microsoft.com/office/officeart/2005/8/layout/cycle3"/>
    <dgm:cxn modelId="{EF20EAA3-B570-2843-BEBA-A739DF1E1499}" srcId="{E528F105-2886-2843-A903-CAA90CE63E24}" destId="{833B1064-4E33-9C4E-9BC3-C31613A937FB}" srcOrd="1" destOrd="0" parTransId="{FAF6807B-ACC8-FB45-91BB-9D7608D898EA}" sibTransId="{533FE55D-CF81-204A-8D7A-F42288F96411}"/>
    <dgm:cxn modelId="{983D569B-095E-9047-A5A2-3BAADAD53C1D}" type="presOf" srcId="{979C4A9B-BB32-2D47-804D-844D0861B5F3}" destId="{71549BD0-97EE-194F-81C9-780BAE53C405}" srcOrd="0" destOrd="0" presId="urn:microsoft.com/office/officeart/2005/8/layout/cycle3"/>
    <dgm:cxn modelId="{6B9C5FD9-6E08-8E4C-A85B-8F4F5EC8C0BD}" type="presParOf" srcId="{8573B15D-C775-5044-9DAA-402B44A0382A}" destId="{61D76AB8-719A-E248-9480-59EB5D5BC7CE}" srcOrd="0" destOrd="0" presId="urn:microsoft.com/office/officeart/2005/8/layout/cycle3"/>
    <dgm:cxn modelId="{D1BF3DD1-0678-8C45-8A9B-EC553FCE8502}" type="presParOf" srcId="{61D76AB8-719A-E248-9480-59EB5D5BC7CE}" destId="{F9A4A1FB-6A3F-BC46-95BB-A025B71F77A5}" srcOrd="0" destOrd="0" presId="urn:microsoft.com/office/officeart/2005/8/layout/cycle3"/>
    <dgm:cxn modelId="{9A13D531-5DE3-8746-9157-471AFBFF8FCF}" type="presParOf" srcId="{61D76AB8-719A-E248-9480-59EB5D5BC7CE}" destId="{E8B3B8BA-F5F1-164E-B20F-1DF89259EC1E}" srcOrd="1" destOrd="0" presId="urn:microsoft.com/office/officeart/2005/8/layout/cycle3"/>
    <dgm:cxn modelId="{CEFD0ACB-157F-754C-A011-D1A53DD01A0E}" type="presParOf" srcId="{61D76AB8-719A-E248-9480-59EB5D5BC7CE}" destId="{FDB0C55E-307C-4740-BEBC-2AC8044F8D44}" srcOrd="2" destOrd="0" presId="urn:microsoft.com/office/officeart/2005/8/layout/cycle3"/>
    <dgm:cxn modelId="{DF4FFE65-659D-8942-8C5D-67856439B821}" type="presParOf" srcId="{61D76AB8-719A-E248-9480-59EB5D5BC7CE}" destId="{7CF4E214-D655-F147-98C2-8202A5FD45AB}" srcOrd="3" destOrd="0" presId="urn:microsoft.com/office/officeart/2005/8/layout/cycle3"/>
    <dgm:cxn modelId="{CF69900D-B538-C74E-9E63-CFC3F2050249}" type="presParOf" srcId="{61D76AB8-719A-E248-9480-59EB5D5BC7CE}" destId="{71549BD0-97EE-194F-81C9-780BAE53C40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6C2C6-F3BC-A04F-A4A4-383000422D74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1989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P 1</a:t>
          </a:r>
          <a:r>
            <a:rPr lang="fi-FI" sz="1600" b="1" kern="1200" dirty="0" smtClean="0"/>
            <a:t> </a:t>
          </a:r>
          <a:endParaRPr lang="fi-FI" sz="1600" kern="1200" dirty="0"/>
        </a:p>
      </dsp:txBody>
      <dsp:txXfrm rot="-5400000">
        <a:off x="1" y="439236"/>
        <a:ext cx="866997" cy="371570"/>
      </dsp:txXfrm>
    </dsp:sp>
    <dsp:sp modelId="{3781F7B1-21EC-D74F-B404-4DD667179C60}">
      <dsp:nvSpPr>
        <dsp:cNvPr id="0" name=""/>
        <dsp:cNvSpPr/>
      </dsp:nvSpPr>
      <dsp:spPr>
        <a:xfrm rot="5400000">
          <a:off x="4145552" y="-3272818"/>
          <a:ext cx="805492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16 and 19 year olds: 123 girls, 117 boys (n = 240)</a:t>
          </a:r>
          <a:r>
            <a:rPr lang="fi-FI" sz="1400" b="1" kern="1200" dirty="0" smtClean="0"/>
            <a:t> </a:t>
          </a:r>
          <a:endParaRPr lang="fi-F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Questionnaires</a:t>
          </a:r>
          <a:r>
            <a:rPr lang="fi-FI" sz="1400" b="1" kern="1200" dirty="0" smtClean="0"/>
            <a:t>,</a:t>
          </a:r>
          <a:r>
            <a:rPr lang="en-US" sz="1400" b="1" kern="1200" dirty="0" smtClean="0"/>
            <a:t>Word association and </a:t>
          </a:r>
          <a:endParaRPr lang="fi-F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sentence completion tests</a:t>
          </a:r>
          <a:r>
            <a:rPr lang="fi-FI" sz="1400" b="1" kern="1200" dirty="0" smtClean="0"/>
            <a:t>,</a:t>
          </a:r>
          <a:r>
            <a:rPr lang="en-US" sz="1400" b="1" kern="1200" dirty="0" smtClean="0"/>
            <a:t> Individual and group focused  interviews (video taped,	attitude scales</a:t>
          </a:r>
          <a:endParaRPr lang="fi-FI" sz="1400" b="1" kern="1200" dirty="0"/>
        </a:p>
      </dsp:txBody>
      <dsp:txXfrm rot="-5400000">
        <a:off x="866998" y="45057"/>
        <a:ext cx="7323281" cy="726850"/>
      </dsp:txXfrm>
    </dsp:sp>
    <dsp:sp modelId="{79E5349D-B03B-4C41-90FF-A3101C758B1C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1992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P2</a:t>
          </a:r>
          <a:r>
            <a:rPr lang="fi-FI" sz="1000" b="1" kern="1200" dirty="0" smtClean="0"/>
            <a:t> </a:t>
          </a:r>
          <a:endParaRPr lang="fi-FI" sz="1000" kern="1200" dirty="0"/>
        </a:p>
      </dsp:txBody>
      <dsp:txXfrm rot="-5400000">
        <a:off x="1" y="1531209"/>
        <a:ext cx="866997" cy="371570"/>
      </dsp:txXfrm>
    </dsp:sp>
    <dsp:sp modelId="{A8EA0200-4005-094E-A30E-3981FCD54F7C}">
      <dsp:nvSpPr>
        <dsp:cNvPr id="0" name=""/>
        <dsp:cNvSpPr/>
      </dsp:nvSpPr>
      <dsp:spPr>
        <a:xfrm rot="5400000">
          <a:off x="4145764" y="-2181056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Follow-up study: 19 and 22 year olds 93 girls, 72 boys (n = 165)</a:t>
          </a:r>
          <a:endParaRPr lang="fi-FI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·Questionnaires</a:t>
          </a:r>
          <a:endParaRPr lang="fi-FI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· Word association and sentence completion tests, attitude scales</a:t>
          </a:r>
          <a:endParaRPr lang="fi-FI" sz="1100" b="1" kern="1200" dirty="0"/>
        </a:p>
      </dsp:txBody>
      <dsp:txXfrm rot="-5400000">
        <a:off x="866997" y="1137011"/>
        <a:ext cx="7323302" cy="726468"/>
      </dsp:txXfrm>
    </dsp:sp>
    <dsp:sp modelId="{FE8C7CC4-B318-674F-BF6E-3A8A9AD1250D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1996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P3</a:t>
          </a:r>
          <a:endParaRPr lang="fi-FI" sz="1600" kern="1200" dirty="0"/>
        </a:p>
      </dsp:txBody>
      <dsp:txXfrm rot="-5400000">
        <a:off x="1" y="2623183"/>
        <a:ext cx="866997" cy="371570"/>
      </dsp:txXfrm>
    </dsp:sp>
    <dsp:sp modelId="{E69B5D07-00FB-3E4E-873E-49E2CB436C74}">
      <dsp:nvSpPr>
        <dsp:cNvPr id="0" name=""/>
        <dsp:cNvSpPr/>
      </dsp:nvSpPr>
      <dsp:spPr>
        <a:xfrm rot="5400000">
          <a:off x="4145764" y="-1089082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Comparative study: 16-19 year olds 228 female, 229 male (n = 457)</a:t>
          </a:r>
          <a:endParaRPr lang="fi-FI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Questionnaires, Word association and sentence completion tests, attitude scales</a:t>
          </a:r>
          <a:endParaRPr lang="fi-FI" sz="1100" b="1" kern="1200" dirty="0"/>
        </a:p>
      </dsp:txBody>
      <dsp:txXfrm rot="-5400000">
        <a:off x="866997" y="2228985"/>
        <a:ext cx="7323302" cy="726468"/>
      </dsp:txXfrm>
    </dsp:sp>
    <dsp:sp modelId="{83C1CD20-A5D4-254F-8BCF-BFDA4C691953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2011 and 2015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P4 + P5</a:t>
          </a:r>
          <a:endParaRPr lang="fi-FI" sz="1600" kern="1200" dirty="0"/>
        </a:p>
      </dsp:txBody>
      <dsp:txXfrm rot="-5400000">
        <a:off x="1" y="3715157"/>
        <a:ext cx="866997" cy="371570"/>
      </dsp:txXfrm>
    </dsp:sp>
    <dsp:sp modelId="{4BB24B18-0483-9C42-BFA8-2FAAAA6080E7}">
      <dsp:nvSpPr>
        <dsp:cNvPr id="0" name=""/>
        <dsp:cNvSpPr/>
      </dsp:nvSpPr>
      <dsp:spPr>
        <a:xfrm rot="5400000">
          <a:off x="4145764" y="2891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2011 Comparative study 18-24 year olds (n= 689; </a:t>
          </a:r>
          <a:r>
            <a:rPr lang="en-US" sz="1100" b="1" kern="1200" dirty="0" err="1" smtClean="0"/>
            <a:t>fe</a:t>
          </a:r>
          <a:r>
            <a:rPr lang="en-US" sz="1100" b="1" kern="1200" dirty="0" smtClean="0"/>
            <a:t> 560, m 129 )</a:t>
          </a:r>
          <a:endParaRPr lang="fi-FI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b="1" kern="1200" dirty="0" smtClean="0"/>
            <a:t>2015 </a:t>
          </a:r>
          <a:r>
            <a:rPr lang="fi-FI" sz="1100" b="1" kern="1200" dirty="0" err="1" smtClean="0"/>
            <a:t>Comparative</a:t>
          </a:r>
          <a:r>
            <a:rPr lang="fi-FI" sz="1100" b="1" kern="1200" dirty="0" smtClean="0"/>
            <a:t> </a:t>
          </a:r>
          <a:r>
            <a:rPr lang="fi-FI" sz="1100" b="1" kern="1200" dirty="0" err="1" smtClean="0"/>
            <a:t>study</a:t>
          </a:r>
          <a:r>
            <a:rPr lang="fi-FI" sz="1100" b="1" kern="1200" dirty="0" smtClean="0"/>
            <a:t>, 18-24 </a:t>
          </a:r>
          <a:r>
            <a:rPr lang="fi-FI" sz="1100" b="1" kern="1200" dirty="0" err="1" smtClean="0"/>
            <a:t>year</a:t>
          </a:r>
          <a:r>
            <a:rPr lang="fi-FI" sz="1100" b="1" kern="1200" dirty="0" smtClean="0"/>
            <a:t> </a:t>
          </a:r>
          <a:r>
            <a:rPr lang="fi-FI" sz="1100" b="1" kern="1200" dirty="0" err="1" smtClean="0"/>
            <a:t>olds</a:t>
          </a:r>
          <a:r>
            <a:rPr lang="fi-FI" sz="1100" b="1" kern="1200" dirty="0" smtClean="0"/>
            <a:t> (n= 731,  </a:t>
          </a:r>
          <a:r>
            <a:rPr lang="fi-FI" sz="1100" b="1" kern="1200" dirty="0" err="1" smtClean="0"/>
            <a:t>gender</a:t>
          </a:r>
          <a:r>
            <a:rPr lang="fi-FI" sz="1100" b="1" kern="1200" dirty="0" smtClean="0"/>
            <a:t> </a:t>
          </a:r>
          <a:r>
            <a:rPr lang="fi-FI" sz="1100" b="1" kern="1200" dirty="0" err="1" smtClean="0"/>
            <a:t>balanced</a:t>
          </a:r>
          <a:r>
            <a:rPr lang="fi-FI" sz="1100" b="1" kern="1200" dirty="0" smtClean="0"/>
            <a:t> </a:t>
          </a:r>
          <a:r>
            <a:rPr lang="fi-FI" sz="1100" b="1" kern="1200" dirty="0" err="1" smtClean="0"/>
            <a:t>sample</a:t>
          </a:r>
          <a:r>
            <a:rPr lang="en-US" sz="1100" b="1" kern="1200" dirty="0" smtClean="0"/>
            <a:t>  </a:t>
          </a:r>
          <a:r>
            <a:rPr lang="en-US" sz="1100" b="1" kern="1200" err="1" smtClean="0"/>
            <a:t>fe</a:t>
          </a:r>
          <a:r>
            <a:rPr lang="en-US" sz="1100" b="1" kern="1200" smtClean="0"/>
            <a:t>  250 </a:t>
          </a:r>
          <a:r>
            <a:rPr lang="en-US" sz="1100" b="1" kern="1200" dirty="0" err="1" smtClean="0"/>
            <a:t>ja</a:t>
          </a:r>
          <a:r>
            <a:rPr lang="en-US" sz="1100" b="1" kern="1200" dirty="0" smtClean="0"/>
            <a:t>  m 191  n=441) </a:t>
          </a:r>
          <a:endParaRPr lang="fi-FI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Online Survey, attitude scales + Cross Cultural Identity Horizon Survey (</a:t>
          </a:r>
          <a:r>
            <a:rPr lang="en-US" sz="1100" b="1" kern="1200" dirty="0" err="1" smtClean="0"/>
            <a:t>Côté</a:t>
          </a:r>
          <a:r>
            <a:rPr lang="en-US" sz="1100" b="1" kern="1200" dirty="0" smtClean="0"/>
            <a:t>)</a:t>
          </a:r>
          <a:endParaRPr lang="fi-FI" sz="1100" b="1" kern="1200" dirty="0"/>
        </a:p>
      </dsp:txBody>
      <dsp:txXfrm rot="-5400000">
        <a:off x="866997" y="3320958"/>
        <a:ext cx="7323302" cy="726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B8BA-F5F1-164E-B20F-1DF89259EC1E}">
      <dsp:nvSpPr>
        <dsp:cNvPr id="0" name=""/>
        <dsp:cNvSpPr/>
      </dsp:nvSpPr>
      <dsp:spPr>
        <a:xfrm>
          <a:off x="1944970" y="-98082"/>
          <a:ext cx="4152333" cy="4152333"/>
        </a:xfrm>
        <a:prstGeom prst="circularArrow">
          <a:avLst>
            <a:gd name="adj1" fmla="val 4668"/>
            <a:gd name="adj2" fmla="val 272909"/>
            <a:gd name="adj3" fmla="val 12899057"/>
            <a:gd name="adj4" fmla="val 1798486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4A1FB-6A3F-BC46-95BB-A025B71F77A5}">
      <dsp:nvSpPr>
        <dsp:cNvPr id="0" name=""/>
        <dsp:cNvSpPr/>
      </dsp:nvSpPr>
      <dsp:spPr>
        <a:xfrm>
          <a:off x="2662432" y="1384"/>
          <a:ext cx="2717409" cy="1358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ln>
                <a:solidFill>
                  <a:srgbClr val="000000"/>
                </a:solidFill>
              </a:ln>
            </a:rPr>
            <a:t>B</a:t>
          </a:r>
          <a:r>
            <a:rPr lang="en-US" sz="1400" b="0" kern="1200" dirty="0" smtClean="0">
              <a:ln>
                <a:solidFill>
                  <a:srgbClr val="000000"/>
                </a:solidFill>
              </a:ln>
            </a:rPr>
            <a:t>road  perceptions of future possible identities and roles vs.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</a:rPr>
            <a:t>Narrow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</a:rPr>
            <a:t> 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</a:rPr>
            <a:t>educational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</a:rPr>
            <a:t> and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</a:rPr>
            <a:t>work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</a:rPr>
            <a:t>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</a:rPr>
            <a:t>anxiety</a:t>
          </a:r>
          <a:endParaRPr lang="fi-FI" sz="1400" b="0" kern="1200" dirty="0"/>
        </a:p>
      </dsp:txBody>
      <dsp:txXfrm>
        <a:off x="2728758" y="67710"/>
        <a:ext cx="2584757" cy="1226052"/>
      </dsp:txXfrm>
    </dsp:sp>
    <dsp:sp modelId="{FDB0C55E-307C-4740-BEBC-2AC8044F8D44}">
      <dsp:nvSpPr>
        <dsp:cNvPr id="0" name=""/>
        <dsp:cNvSpPr/>
      </dsp:nvSpPr>
      <dsp:spPr>
        <a:xfrm>
          <a:off x="4153396" y="1492347"/>
          <a:ext cx="2717409" cy="1358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n>
                <a:solidFill>
                  <a:srgbClr val="000000"/>
                </a:solidFill>
              </a:ln>
            </a:rPr>
            <a:t>Social capital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n>
                <a:solidFill>
                  <a:srgbClr val="000000"/>
                </a:solidFill>
              </a:ln>
            </a:rPr>
            <a:t>Identity capital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n>
                <a:solidFill>
                  <a:srgbClr val="000000"/>
                </a:solidFill>
              </a:ln>
            </a:rPr>
            <a:t>(</a:t>
          </a:r>
          <a:r>
            <a:rPr lang="fi-FI" sz="1400" kern="1200" dirty="0" err="1" smtClean="0">
              <a:ln>
                <a:solidFill>
                  <a:srgbClr val="000000"/>
                </a:solidFill>
              </a:ln>
            </a:rPr>
            <a:t>Côtè</a:t>
          </a:r>
          <a:r>
            <a:rPr lang="fi-FI" sz="1400" kern="1200" dirty="0" smtClean="0">
              <a:ln>
                <a:solidFill>
                  <a:srgbClr val="000000"/>
                </a:solidFill>
              </a:ln>
            </a:rPr>
            <a:t> et al. 2008)</a:t>
          </a:r>
          <a:endParaRPr lang="fi-FI" sz="1400" kern="1200" dirty="0"/>
        </a:p>
      </dsp:txBody>
      <dsp:txXfrm>
        <a:off x="4219722" y="1558673"/>
        <a:ext cx="2584757" cy="1226052"/>
      </dsp:txXfrm>
    </dsp:sp>
    <dsp:sp modelId="{7CF4E214-D655-F147-98C2-8202A5FD45AB}">
      <dsp:nvSpPr>
        <dsp:cNvPr id="0" name=""/>
        <dsp:cNvSpPr/>
      </dsp:nvSpPr>
      <dsp:spPr>
        <a:xfrm>
          <a:off x="2613182" y="2984695"/>
          <a:ext cx="2717409" cy="1358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Structural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opportunities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Individual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resources</a:t>
          </a:r>
          <a:r>
            <a:rPr lang="fi-FI" sz="1400" b="1" kern="1200" dirty="0" smtClean="0">
              <a:solidFill>
                <a:schemeClr val="tx1"/>
              </a:solidFill>
            </a:rPr>
            <a:t> and </a:t>
          </a:r>
          <a:r>
            <a:rPr lang="fi-FI" sz="1400" b="1" kern="1200" dirty="0" err="1" smtClean="0">
              <a:solidFill>
                <a:schemeClr val="tx1"/>
              </a:solidFill>
            </a:rPr>
            <a:t>capabilities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endParaRPr lang="fi-FI" sz="1400" b="1" kern="1200" dirty="0" smtClean="0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dsp:txBody>
      <dsp:txXfrm>
        <a:off x="2679508" y="3051021"/>
        <a:ext cx="2584757" cy="1226052"/>
      </dsp:txXfrm>
    </dsp:sp>
    <dsp:sp modelId="{71549BD0-97EE-194F-81C9-780BAE53C405}">
      <dsp:nvSpPr>
        <dsp:cNvPr id="0" name=""/>
        <dsp:cNvSpPr/>
      </dsp:nvSpPr>
      <dsp:spPr>
        <a:xfrm>
          <a:off x="1171469" y="1498597"/>
          <a:ext cx="2717409" cy="13462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Transition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events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: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education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employment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partnership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family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</a:t>
          </a: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formation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err="1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Independent</a:t>
          </a:r>
          <a:r>
            <a:rPr lang="fi-FI" sz="1400" b="0" kern="1200" dirty="0" smtClean="0">
              <a:ln>
                <a:solidFill>
                  <a:srgbClr val="000000"/>
                </a:solidFill>
              </a:ln>
              <a:solidFill>
                <a:schemeClr val="accent6"/>
              </a:solidFill>
            </a:rPr>
            <a:t> life</a:t>
          </a:r>
          <a:endParaRPr lang="fi-FI" sz="1400" kern="1200" dirty="0"/>
        </a:p>
      </dsp:txBody>
      <dsp:txXfrm>
        <a:off x="1237185" y="1564313"/>
        <a:ext cx="2585977" cy="1214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AB066-D835-8741-8A83-ED52D510D129}" type="datetimeFigureOut">
              <a:rPr lang="fi-FI" smtClean="0"/>
              <a:t>7.9.2016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FD3F-8583-B14F-890B-7B24AA23BB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184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EF1C-1B00-974D-8920-6031944A08C4}" type="datetimeFigureOut">
              <a:rPr lang="fi-FI" smtClean="0"/>
              <a:t>7.9.2016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0DF-268D-4843-8251-FBD9B8735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33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Finland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1989 the per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GDP (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Japan and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recession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1990s with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collapse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Finland’s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largest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Union. Finland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rebounded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joining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Union in 1995, and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explosive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Nokia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businesses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2008,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country</a:t>
            </a:r>
          </a:p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experienced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trouble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recession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E0DF-268D-4843-8251-FBD9B87354F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01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globalization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migrant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guest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refugees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on,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citizenship.How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citizenship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marginalization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more: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Bynner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1997).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E0DF-268D-4843-8251-FBD9B87354F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02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Europe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little</a:t>
            </a:r>
            <a:r>
              <a:rPr lang="fi-FI" dirty="0" smtClean="0"/>
              <a:t> to </a:t>
            </a:r>
            <a:r>
              <a:rPr lang="fi-FI" dirty="0" err="1" smtClean="0"/>
              <a:t>smile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? And the </a:t>
            </a:r>
            <a:r>
              <a:rPr lang="fi-FI" dirty="0" err="1" smtClean="0"/>
              <a:t>answer</a:t>
            </a:r>
            <a:r>
              <a:rPr lang="fi-FI" dirty="0" smtClean="0"/>
              <a:t> is </a:t>
            </a:r>
            <a:r>
              <a:rPr lang="fi-FI" dirty="0" err="1" smtClean="0"/>
              <a:t>Badly</a:t>
            </a:r>
            <a:r>
              <a:rPr lang="fi-FI" dirty="0" smtClean="0"/>
              <a:t> </a:t>
            </a:r>
            <a:r>
              <a:rPr lang="fi-FI" dirty="0" err="1" smtClean="0"/>
              <a:t>paid,unemployed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going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nowwhere</a:t>
            </a:r>
            <a:r>
              <a:rPr lang="fi-FI" baseline="0" dirty="0" smtClean="0"/>
              <a:t>. </a:t>
            </a:r>
            <a:r>
              <a:rPr lang="fi-FI" sz="1200" b="1" dirty="0" smtClean="0"/>
              <a:t>* 96- 100 milj. 15-24 </a:t>
            </a:r>
            <a:r>
              <a:rPr lang="fi-FI" sz="1200" b="1" dirty="0" err="1" smtClean="0"/>
              <a:t>year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olds</a:t>
            </a:r>
            <a:endParaRPr lang="fi-FI" sz="12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*8.7 million young Europeans  can not find work</a:t>
            </a:r>
            <a:r>
              <a:rPr lang="en-GB" sz="1200" b="1" baseline="0" dirty="0" smtClean="0"/>
              <a:t> </a:t>
            </a:r>
            <a:r>
              <a:rPr lang="en-GB" sz="1200" b="1" dirty="0" smtClean="0"/>
              <a:t>*Long-term unemployment. </a:t>
            </a:r>
            <a:r>
              <a:rPr lang="fi-FI" sz="1200" b="1" dirty="0" smtClean="0"/>
              <a:t>The  </a:t>
            </a:r>
            <a:r>
              <a:rPr lang="fi-FI" sz="1200" b="1" dirty="0" err="1" smtClean="0"/>
              <a:t>improvements</a:t>
            </a:r>
            <a:r>
              <a:rPr lang="fi-FI" sz="1200" b="1" dirty="0" smtClean="0"/>
              <a:t> for the EU </a:t>
            </a:r>
            <a:r>
              <a:rPr lang="en-US" sz="1200" b="1" dirty="0" smtClean="0"/>
              <a:t>18-24 years old secondary education </a:t>
            </a:r>
            <a:r>
              <a:rPr lang="fi-FI" sz="1200" b="1" dirty="0" smtClean="0"/>
              <a:t>as a </a:t>
            </a:r>
            <a:r>
              <a:rPr lang="fi-FI" sz="1200" b="1" dirty="0" err="1" smtClean="0"/>
              <a:t>whole</a:t>
            </a:r>
            <a:r>
              <a:rPr lang="fi-FI" sz="1200" b="1" dirty="0" smtClean="0"/>
              <a:t>. </a:t>
            </a:r>
          </a:p>
          <a:p>
            <a:pPr marL="0" indent="0">
              <a:buNone/>
            </a:pPr>
            <a:endParaRPr lang="en-GB" sz="1200" b="1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F208-1772-4EF2-AB8A-9B7CC73E3F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E0DF-268D-4843-8251-FBD9B87354F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75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E0DF-268D-4843-8251-FBD9B87354F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47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7CC0-2139-D74C-993E-4BD21903D9E4}" type="datetime1">
              <a:rPr lang="fi-FI" smtClean="0"/>
              <a:t>7.9.2016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5C77-EBF5-9441-A3D3-AB2CD1F3F31E}" type="datetime1">
              <a:rPr lang="fi-FI" smtClean="0"/>
              <a:t>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4E61-EF44-774D-869F-D3AA3A40CDE1}" type="datetime1">
              <a:rPr lang="fi-FI" smtClean="0"/>
              <a:t>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89B-3385-4B4D-A1F0-C51E1CCE3184}" type="datetime1">
              <a:rPr lang="fi-FI" smtClean="0"/>
              <a:t>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B58D-0814-B449-B368-FBA16A1719B5}" type="datetime1">
              <a:rPr lang="fi-FI" smtClean="0"/>
              <a:t>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, jossa o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106-ED7E-D344-8073-F40800C5768D}" type="datetime1">
              <a:rPr lang="fi-FI" smtClean="0"/>
              <a:t>7.9.2016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BC1-D9F4-9348-BDCA-DB086C77AA59}" type="datetime1">
              <a:rPr lang="fi-FI" smtClean="0"/>
              <a:t>7.9.2016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2E71-3EE0-2647-86B4-6CBD79D56944}" type="datetime1">
              <a:rPr lang="fi-FI" smtClean="0"/>
              <a:t>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ED10-F7E2-F040-9B3F-D67A504DC9EB}" type="datetime1">
              <a:rPr lang="fi-FI" smtClean="0"/>
              <a:t>7.9.2016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7C7C-82E1-764A-8AAA-8453D453787F}" type="datetime1">
              <a:rPr lang="fi-FI" smtClean="0"/>
              <a:t>7.9.2016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4206-45B1-1345-9E12-8DC8FEF990F8}" type="datetime1">
              <a:rPr lang="fi-FI" smtClean="0"/>
              <a:t>7.9.2016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4835-BEC5-B649-A834-85F2FE5F75DA}" type="datetime1">
              <a:rPr lang="fi-FI" smtClean="0"/>
              <a:t>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26FFE9-3352-2A48-8664-26940A872B8A}" type="datetime1">
              <a:rPr lang="fi-FI" smtClean="0"/>
              <a:t>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A59445C-4F2B-CC4E-81CA-65E919B12C44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%5Cl%20%22_ENREF_7%22%20%5Co%20%22Cote,%202008%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Applications/Microsoft%20Office%202011/Microsoft%20Word.app/Contents/%25255Cl%20%252522_ENREF_2%252522%20%25255Co%20%252522Br%2525C3%2525BCckner,%202005%20%2523465%2522" TargetMode="External"/><Relationship Id="rId4" Type="http://schemas.openxmlformats.org/officeDocument/2006/relationships/hyperlink" Target="file://localhost/Applications/Microsoft%20Office%202011/Microsoft%20Word.app/Contents/%25255Cl%20%252522_ENREF_15%252522%20%25255Co%20%252522Macmillan,%202005%20%25231021%2522" TargetMode="External"/><Relationship Id="rId5" Type="http://schemas.openxmlformats.org/officeDocument/2006/relationships/hyperlink" Target="file://localhost/Applications/Microsoft%20Office%202011/Microsoft%20Word.app/Contents/%25255Cl%20%252522_ENREF_27%252522%20%25255Co%20%252522Schoon,%202009%20%25234112%2522" TargetMode="External"/><Relationship Id="rId6" Type="http://schemas.openxmlformats.org/officeDocument/2006/relationships/hyperlink" Target="file://localhost/../../../Applications/Microsoft%20Office%202011/Microsoft%20Word.app/Contents/%25255Cl%20%252522_ENREF_27%252522%20%25255Co%20%252522Schoon,%202009%20%25234112%252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041400" y="3924300"/>
            <a:ext cx="6779679" cy="1524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635500"/>
            <a:ext cx="6498159" cy="151130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fi-FI" sz="3500" dirty="0" err="1"/>
              <a:t>Youth</a:t>
            </a:r>
            <a:r>
              <a:rPr lang="fi-FI" sz="3500" dirty="0"/>
              <a:t> </a:t>
            </a:r>
            <a:r>
              <a:rPr lang="fi-FI" sz="3500" dirty="0" err="1"/>
              <a:t>transitions</a:t>
            </a:r>
            <a:r>
              <a:rPr lang="fi-FI" sz="3500" dirty="0"/>
              <a:t>: </a:t>
            </a:r>
            <a:br>
              <a:rPr lang="fi-FI" sz="3500" dirty="0"/>
            </a:br>
            <a:r>
              <a:rPr lang="fi-FI" sz="3500" dirty="0"/>
              <a:t>a life </a:t>
            </a:r>
            <a:r>
              <a:rPr lang="fi-FI" sz="3500" dirty="0" err="1"/>
              <a:t>course</a:t>
            </a:r>
            <a:r>
              <a:rPr lang="fi-FI" sz="3500" dirty="0"/>
              <a:t> </a:t>
            </a:r>
            <a:r>
              <a:rPr lang="fi-FI" sz="3500" dirty="0" err="1" smtClean="0"/>
              <a:t>perspective</a:t>
            </a:r>
            <a:endParaRPr lang="fi-FI" sz="3500" dirty="0" smtClean="0"/>
          </a:p>
          <a:p>
            <a:r>
              <a:rPr lang="en-GB" dirty="0" smtClean="0"/>
              <a:t>Helena Helve</a:t>
            </a:r>
            <a:endParaRPr lang="en-GB" sz="3200" dirty="0" smtClean="0"/>
          </a:p>
          <a:p>
            <a:r>
              <a:rPr lang="en-GB" dirty="0" smtClean="0"/>
              <a:t>University of Tampere</a:t>
            </a:r>
            <a:endParaRPr lang="en-GB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342900"/>
            <a:ext cx="483566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688291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Youth</a:t>
            </a:r>
            <a:r>
              <a:rPr lang="fi-FI" sz="2800" dirty="0" smtClean="0"/>
              <a:t> </a:t>
            </a:r>
            <a:r>
              <a:rPr lang="fi-FI" sz="2800" dirty="0" err="1" smtClean="0"/>
              <a:t>transitions</a:t>
            </a:r>
            <a:r>
              <a:rPr lang="fi-FI" sz="2800" dirty="0" smtClean="0"/>
              <a:t> </a:t>
            </a:r>
            <a:r>
              <a:rPr lang="fi-FI" sz="2800" dirty="0" err="1" smtClean="0"/>
              <a:t>challenge</a:t>
            </a:r>
            <a:endParaRPr lang="fi-FI" sz="28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549274" y="795866"/>
            <a:ext cx="3840480" cy="474133"/>
          </a:xfrm>
        </p:spPr>
        <p:txBody>
          <a:bodyPr/>
          <a:lstStyle/>
          <a:p>
            <a:r>
              <a:rPr lang="fi-FI" dirty="0" err="1" smtClean="0">
                <a:solidFill>
                  <a:schemeClr val="accent2"/>
                </a:solidFill>
              </a:rPr>
              <a:t>Youth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research</a:t>
            </a:r>
            <a:r>
              <a:rPr lang="fi-FI" dirty="0">
                <a:solidFill>
                  <a:schemeClr val="accent2"/>
                </a:solidFill>
              </a:rPr>
              <a:t>:</a:t>
            </a:r>
            <a:r>
              <a:rPr lang="fi-FI" dirty="0" smtClean="0">
                <a:solidFill>
                  <a:schemeClr val="accent2"/>
                </a:solidFill>
              </a:rPr>
              <a:t>  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549274" y="1388533"/>
            <a:ext cx="3840480" cy="4555067"/>
          </a:xfrm>
        </p:spPr>
        <p:txBody>
          <a:bodyPr>
            <a:normAutofit fontScale="85000" lnSpcReduction="10000"/>
          </a:bodyPr>
          <a:lstStyle/>
          <a:p>
            <a:r>
              <a:rPr lang="fi-FI" dirty="0" err="1" smtClean="0"/>
              <a:t>comparative</a:t>
            </a:r>
            <a:r>
              <a:rPr lang="fi-FI" dirty="0" smtClean="0"/>
              <a:t> </a:t>
            </a:r>
            <a:r>
              <a:rPr lang="fi-FI" dirty="0" err="1"/>
              <a:t>evidence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cultures</a:t>
            </a:r>
            <a:r>
              <a:rPr lang="fi-FI" dirty="0"/>
              <a:t> and </a:t>
            </a:r>
            <a:r>
              <a:rPr lang="fi-FI" dirty="0" err="1"/>
              <a:t>ideological</a:t>
            </a:r>
            <a:r>
              <a:rPr lang="fi-FI" dirty="0"/>
              <a:t> </a:t>
            </a:r>
            <a:r>
              <a:rPr lang="fi-FI" dirty="0" err="1"/>
              <a:t>settings</a:t>
            </a:r>
            <a:r>
              <a:rPr lang="fi-FI" dirty="0"/>
              <a:t> to </a:t>
            </a:r>
            <a:r>
              <a:rPr lang="fi-FI" dirty="0" err="1"/>
              <a:t>enable</a:t>
            </a:r>
            <a:r>
              <a:rPr lang="fi-FI" dirty="0"/>
              <a:t> a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understanding</a:t>
            </a:r>
            <a:r>
              <a:rPr lang="fi-FI" dirty="0"/>
              <a:t> </a:t>
            </a:r>
            <a:r>
              <a:rPr lang="fi-FI" dirty="0" err="1"/>
              <a:t>regarding</a:t>
            </a:r>
            <a:r>
              <a:rPr lang="fi-FI" dirty="0"/>
              <a:t> </a:t>
            </a:r>
            <a:r>
              <a:rPr lang="fi-FI" dirty="0" err="1"/>
              <a:t>similarities</a:t>
            </a:r>
            <a:r>
              <a:rPr lang="fi-FI" dirty="0"/>
              <a:t> and </a:t>
            </a:r>
            <a:r>
              <a:rPr lang="fi-FI" dirty="0" err="1"/>
              <a:t>differences</a:t>
            </a:r>
            <a:r>
              <a:rPr lang="fi-FI" dirty="0"/>
              <a:t> of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negotiate</a:t>
            </a:r>
            <a:r>
              <a:rPr lang="fi-FI" dirty="0"/>
              <a:t> </a:t>
            </a:r>
            <a:r>
              <a:rPr lang="fi-FI" dirty="0" err="1"/>
              <a:t>transitions</a:t>
            </a:r>
            <a:r>
              <a:rPr lang="fi-FI" dirty="0"/>
              <a:t> to </a:t>
            </a: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adulthood</a:t>
            </a:r>
            <a:endParaRPr lang="fi-FI" dirty="0"/>
          </a:p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early</a:t>
            </a:r>
            <a:r>
              <a:rPr lang="fi-FI" dirty="0"/>
              <a:t> </a:t>
            </a:r>
            <a:r>
              <a:rPr lang="fi-FI" dirty="0" err="1"/>
              <a:t>predictors</a:t>
            </a:r>
            <a:r>
              <a:rPr lang="fi-FI" dirty="0"/>
              <a:t> of </a:t>
            </a:r>
            <a:r>
              <a:rPr lang="fi-FI" dirty="0" err="1"/>
              <a:t>inclusion/exlusion</a:t>
            </a:r>
            <a:r>
              <a:rPr lang="fi-FI" dirty="0"/>
              <a:t> of YP</a:t>
            </a:r>
          </a:p>
          <a:p>
            <a:r>
              <a:rPr lang="fi-FI" dirty="0"/>
              <a:t>new </a:t>
            </a:r>
            <a:r>
              <a:rPr lang="fi-FI" dirty="0" err="1"/>
              <a:t>concepts</a:t>
            </a:r>
            <a:r>
              <a:rPr lang="fi-FI" dirty="0"/>
              <a:t> and </a:t>
            </a:r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transitions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, social, </a:t>
            </a:r>
            <a:r>
              <a:rPr lang="fi-FI" dirty="0" err="1"/>
              <a:t>ethnic</a:t>
            </a:r>
            <a:r>
              <a:rPr lang="fi-FI" dirty="0"/>
              <a:t> and </a:t>
            </a:r>
            <a:r>
              <a:rPr lang="fi-FI" dirty="0" err="1"/>
              <a:t>ideological</a:t>
            </a:r>
            <a:r>
              <a:rPr lang="fi-FI" dirty="0"/>
              <a:t> </a:t>
            </a:r>
            <a:r>
              <a:rPr lang="fi-FI" dirty="0" err="1"/>
              <a:t>backgrounds</a:t>
            </a:r>
            <a:endParaRPr lang="fi-FI" dirty="0"/>
          </a:p>
          <a:p>
            <a:r>
              <a:rPr lang="fi-FI" dirty="0"/>
              <a:t>new life </a:t>
            </a:r>
            <a:r>
              <a:rPr lang="fi-FI" dirty="0" err="1"/>
              <a:t>stage</a:t>
            </a:r>
            <a:r>
              <a:rPr lang="fi-FI" dirty="0"/>
              <a:t> </a:t>
            </a:r>
            <a:r>
              <a:rPr lang="fi-FI" dirty="0" err="1"/>
              <a:t>models</a:t>
            </a:r>
            <a:endParaRPr lang="fi-FI" dirty="0"/>
          </a:p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4751070" y="795867"/>
            <a:ext cx="3840480" cy="474133"/>
          </a:xfrm>
        </p:spPr>
        <p:txBody>
          <a:bodyPr/>
          <a:lstStyle/>
          <a:p>
            <a:r>
              <a:rPr lang="fi-FI" dirty="0" err="1" smtClean="0">
                <a:solidFill>
                  <a:srgbClr val="244A58"/>
                </a:solidFill>
              </a:rPr>
              <a:t>Youth</a:t>
            </a:r>
            <a:r>
              <a:rPr lang="fi-FI" dirty="0" smtClean="0">
                <a:solidFill>
                  <a:srgbClr val="244A58"/>
                </a:solidFill>
              </a:rPr>
              <a:t> </a:t>
            </a:r>
            <a:r>
              <a:rPr lang="fi-FI" dirty="0" err="1" smtClean="0">
                <a:solidFill>
                  <a:srgbClr val="244A58"/>
                </a:solidFill>
              </a:rPr>
              <a:t>policy</a:t>
            </a:r>
            <a:r>
              <a:rPr lang="fi-FI" dirty="0" smtClean="0">
                <a:solidFill>
                  <a:srgbClr val="244A58"/>
                </a:solidFill>
              </a:rPr>
              <a:t>: 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>
          <a:xfrm>
            <a:off x="4751070" y="1388533"/>
            <a:ext cx="3840480" cy="45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</a:rPr>
              <a:t>How to </a:t>
            </a:r>
            <a:r>
              <a:rPr lang="fi-FI" sz="1600" b="1" dirty="0" err="1">
                <a:solidFill>
                  <a:srgbClr val="000000"/>
                </a:solidFill>
              </a:rPr>
              <a:t>govern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multiple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transitions</a:t>
            </a:r>
            <a:r>
              <a:rPr lang="fi-FI" sz="1600" b="1" dirty="0">
                <a:solidFill>
                  <a:srgbClr val="000000"/>
                </a:solidFill>
              </a:rPr>
              <a:t> and </a:t>
            </a:r>
            <a:r>
              <a:rPr lang="fi-FI" sz="1600" b="1" dirty="0" err="1" smtClean="0">
                <a:solidFill>
                  <a:srgbClr val="000000"/>
                </a:solidFill>
              </a:rPr>
              <a:t>trajectories</a:t>
            </a:r>
            <a:r>
              <a:rPr lang="fi-FI" sz="1600" b="1" dirty="0" smtClean="0">
                <a:solidFill>
                  <a:srgbClr val="000000"/>
                </a:solidFill>
              </a:rPr>
              <a:t> of YP?</a:t>
            </a:r>
            <a:endParaRPr lang="fi-FI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</a:rPr>
              <a:t>How to </a:t>
            </a:r>
            <a:r>
              <a:rPr lang="fi-FI" sz="1600" b="1" dirty="0" err="1">
                <a:solidFill>
                  <a:srgbClr val="000000"/>
                </a:solidFill>
              </a:rPr>
              <a:t>govern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smtClean="0">
                <a:solidFill>
                  <a:srgbClr val="000000"/>
                </a:solidFill>
              </a:rPr>
              <a:t>t</a:t>
            </a:r>
            <a:r>
              <a:rPr lang="fi-FI" sz="1600" b="1" dirty="0" smtClean="0">
                <a:solidFill>
                  <a:srgbClr val="000000"/>
                </a:solidFill>
              </a:rPr>
              <a:t>he </a:t>
            </a:r>
            <a:r>
              <a:rPr lang="fi-FI" sz="1600" b="1" dirty="0" err="1">
                <a:solidFill>
                  <a:srgbClr val="000000"/>
                </a:solidFill>
              </a:rPr>
              <a:t>normative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age-specific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roles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smtClean="0">
                <a:solidFill>
                  <a:srgbClr val="000000"/>
                </a:solidFill>
              </a:rPr>
              <a:t>of YP </a:t>
            </a:r>
            <a:r>
              <a:rPr lang="fi-FI" sz="1600" b="1" dirty="0">
                <a:solidFill>
                  <a:srgbClr val="000000"/>
                </a:solidFill>
              </a:rPr>
              <a:t>at </a:t>
            </a:r>
            <a:r>
              <a:rPr lang="fi-FI" sz="1600" b="1" dirty="0" err="1">
                <a:solidFill>
                  <a:srgbClr val="000000"/>
                </a:solidFill>
              </a:rPr>
              <a:t>given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points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smtClean="0">
                <a:solidFill>
                  <a:srgbClr val="000000"/>
                </a:solidFill>
              </a:rPr>
              <a:t>and  </a:t>
            </a:r>
            <a:r>
              <a:rPr lang="fi-FI" sz="1600" b="1" dirty="0" err="1">
                <a:solidFill>
                  <a:srgbClr val="000000"/>
                </a:solidFill>
              </a:rPr>
              <a:t>their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 smtClean="0">
                <a:solidFill>
                  <a:srgbClr val="000000"/>
                </a:solidFill>
              </a:rPr>
              <a:t>different</a:t>
            </a:r>
            <a:r>
              <a:rPr lang="fi-FI" sz="1600" b="1" dirty="0" smtClean="0">
                <a:solidFill>
                  <a:srgbClr val="000000"/>
                </a:solidFill>
              </a:rPr>
              <a:t> life </a:t>
            </a:r>
            <a:r>
              <a:rPr lang="fi-FI" sz="1600" b="1" dirty="0" err="1" smtClean="0">
                <a:solidFill>
                  <a:srgbClr val="000000"/>
                </a:solidFill>
              </a:rPr>
              <a:t>courses</a:t>
            </a:r>
            <a:r>
              <a:rPr lang="fi-FI" sz="1600" b="1" dirty="0">
                <a:solidFill>
                  <a:srgbClr val="000000"/>
                </a:solidFill>
              </a:rPr>
              <a:t>?</a:t>
            </a:r>
            <a:endParaRPr lang="fi-FI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</a:rPr>
              <a:t>How to </a:t>
            </a:r>
            <a:r>
              <a:rPr lang="fi-FI" sz="1600" b="1" dirty="0" err="1">
                <a:solidFill>
                  <a:srgbClr val="000000"/>
                </a:solidFill>
              </a:rPr>
              <a:t>empower</a:t>
            </a:r>
            <a:r>
              <a:rPr lang="fi-FI" sz="1600" b="1" dirty="0">
                <a:solidFill>
                  <a:srgbClr val="000000"/>
                </a:solidFill>
              </a:rPr>
              <a:t> the </a:t>
            </a:r>
            <a:r>
              <a:rPr lang="fi-FI" sz="1600" b="1" dirty="0" err="1">
                <a:solidFill>
                  <a:srgbClr val="000000"/>
                </a:solidFill>
              </a:rPr>
              <a:t>identity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formations</a:t>
            </a:r>
            <a:r>
              <a:rPr lang="fi-FI" sz="1600" b="1" dirty="0">
                <a:solidFill>
                  <a:srgbClr val="000000"/>
                </a:solidFill>
              </a:rPr>
              <a:t>, </a:t>
            </a:r>
            <a:r>
              <a:rPr lang="fi-FI" sz="1600" b="1" dirty="0" err="1">
                <a:solidFill>
                  <a:srgbClr val="000000"/>
                </a:solidFill>
              </a:rPr>
              <a:t>broader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identity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horizons</a:t>
            </a:r>
            <a:r>
              <a:rPr lang="fi-FI" sz="1600" b="1" dirty="0">
                <a:solidFill>
                  <a:srgbClr val="000000"/>
                </a:solidFill>
              </a:rPr>
              <a:t>, action </a:t>
            </a:r>
            <a:r>
              <a:rPr lang="fi-FI" sz="1600" b="1" dirty="0" err="1">
                <a:solidFill>
                  <a:srgbClr val="000000"/>
                </a:solidFill>
              </a:rPr>
              <a:t>competence</a:t>
            </a:r>
            <a:r>
              <a:rPr lang="fi-FI" sz="1600" b="1" dirty="0">
                <a:solidFill>
                  <a:srgbClr val="000000"/>
                </a:solidFill>
              </a:rPr>
              <a:t> and </a:t>
            </a:r>
            <a:r>
              <a:rPr lang="fi-FI" sz="1600" b="1" dirty="0" err="1">
                <a:solidFill>
                  <a:srgbClr val="000000"/>
                </a:solidFill>
              </a:rPr>
              <a:t>agency</a:t>
            </a:r>
            <a:r>
              <a:rPr lang="fi-FI" sz="1600" b="1" dirty="0">
                <a:solidFill>
                  <a:srgbClr val="000000"/>
                </a:solidFill>
              </a:rPr>
              <a:t> of YP </a:t>
            </a:r>
            <a:r>
              <a:rPr lang="fi-FI" sz="1600" b="1" dirty="0" err="1">
                <a:solidFill>
                  <a:srgbClr val="000000"/>
                </a:solidFill>
              </a:rPr>
              <a:t>e.g</a:t>
            </a:r>
            <a:r>
              <a:rPr lang="fi-FI" sz="1600" b="1" dirty="0">
                <a:solidFill>
                  <a:srgbClr val="000000"/>
                </a:solidFill>
              </a:rPr>
              <a:t>.  in </a:t>
            </a:r>
            <a:r>
              <a:rPr lang="fi-FI" sz="1600" b="1" dirty="0" err="1">
                <a:solidFill>
                  <a:srgbClr val="000000"/>
                </a:solidFill>
              </a:rPr>
              <a:t>youth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work</a:t>
            </a:r>
            <a:r>
              <a:rPr lang="fi-FI" sz="1600" b="1" dirty="0">
                <a:solidFill>
                  <a:srgbClr val="000000"/>
                </a:solidFill>
              </a:rPr>
              <a:t>? </a:t>
            </a:r>
          </a:p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</a:rPr>
              <a:t>How to </a:t>
            </a:r>
            <a:r>
              <a:rPr lang="fi-FI" sz="1600" b="1" dirty="0" err="1">
                <a:solidFill>
                  <a:srgbClr val="000000"/>
                </a:solidFill>
              </a:rPr>
              <a:t>use</a:t>
            </a:r>
            <a:r>
              <a:rPr lang="fi-FI" sz="1600" b="1" dirty="0">
                <a:solidFill>
                  <a:srgbClr val="000000"/>
                </a:solidFill>
              </a:rPr>
              <a:t>  new </a:t>
            </a:r>
            <a:r>
              <a:rPr lang="fi-FI" sz="1600" b="1" dirty="0" err="1">
                <a:solidFill>
                  <a:srgbClr val="000000"/>
                </a:solidFill>
              </a:rPr>
              <a:t>forms</a:t>
            </a:r>
            <a:r>
              <a:rPr lang="fi-FI" sz="1600" b="1" dirty="0">
                <a:solidFill>
                  <a:srgbClr val="000000"/>
                </a:solidFill>
              </a:rPr>
              <a:t> of </a:t>
            </a:r>
            <a:r>
              <a:rPr lang="fi-FI" sz="1600" b="1" dirty="0" err="1">
                <a:solidFill>
                  <a:srgbClr val="000000"/>
                </a:solidFill>
              </a:rPr>
              <a:t>communication</a:t>
            </a:r>
            <a:r>
              <a:rPr lang="fi-FI" sz="1600" b="1" dirty="0">
                <a:solidFill>
                  <a:srgbClr val="000000"/>
                </a:solidFill>
              </a:rPr>
              <a:t>, </a:t>
            </a:r>
            <a:r>
              <a:rPr lang="fi-FI" sz="1600" b="1" dirty="0" err="1">
                <a:solidFill>
                  <a:srgbClr val="000000"/>
                </a:solidFill>
              </a:rPr>
              <a:t>information</a:t>
            </a:r>
            <a:r>
              <a:rPr lang="fi-FI" sz="1600" b="1" dirty="0">
                <a:solidFill>
                  <a:srgbClr val="000000"/>
                </a:solidFill>
              </a:rPr>
              <a:t> and </a:t>
            </a:r>
            <a:r>
              <a:rPr lang="fi-FI" sz="1600" b="1" dirty="0" err="1">
                <a:solidFill>
                  <a:srgbClr val="000000"/>
                </a:solidFill>
              </a:rPr>
              <a:t>interaction</a:t>
            </a:r>
            <a:r>
              <a:rPr lang="fi-FI" sz="1600" b="1" dirty="0">
                <a:solidFill>
                  <a:srgbClr val="000000"/>
                </a:solidFill>
              </a:rPr>
              <a:t> for </a:t>
            </a:r>
            <a:r>
              <a:rPr lang="fi-FI" sz="1600" b="1" dirty="0" err="1">
                <a:solidFill>
                  <a:srgbClr val="000000"/>
                </a:solidFill>
              </a:rPr>
              <a:t>youth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b="1" dirty="0" err="1">
                <a:solidFill>
                  <a:srgbClr val="000000"/>
                </a:solidFill>
              </a:rPr>
              <a:t>policy</a:t>
            </a:r>
            <a:r>
              <a:rPr lang="fi-FI" sz="1600" b="1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endParaRPr lang="fi-FI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Critical </a:t>
            </a:r>
            <a:r>
              <a:rPr lang="en-US" b="1" dirty="0" smtClean="0">
                <a:latin typeface="Calibri" charset="0"/>
              </a:rPr>
              <a:t>future questions</a:t>
            </a:r>
            <a:r>
              <a:rPr lang="en-US" b="1" dirty="0">
                <a:latin typeface="Calibri" charset="0"/>
              </a:rPr>
              <a:t>: </a:t>
            </a:r>
            <a:endParaRPr lang="fi-FI" dirty="0">
              <a:latin typeface="Calibri" charset="0"/>
            </a:endParaRPr>
          </a:p>
        </p:txBody>
      </p:sp>
      <p:sp>
        <p:nvSpPr>
          <p:cNvPr id="34818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600" b="1" dirty="0"/>
              <a:t> </a:t>
            </a:r>
            <a:r>
              <a:rPr lang="fi-FI" sz="2600" b="1" dirty="0" smtClean="0"/>
              <a:t>How to </a:t>
            </a:r>
            <a:r>
              <a:rPr lang="fi-FI" sz="2600" b="1" dirty="0" err="1" smtClean="0"/>
              <a:t>empower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political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agency</a:t>
            </a:r>
            <a:r>
              <a:rPr lang="fi-FI" sz="2600" b="1" dirty="0" smtClean="0"/>
              <a:t> of EU </a:t>
            </a:r>
            <a:r>
              <a:rPr lang="fi-FI" sz="2600" b="1" dirty="0" err="1" smtClean="0"/>
              <a:t>youth</a:t>
            </a:r>
            <a:r>
              <a:rPr lang="fi-FI" sz="2600" b="1" dirty="0" smtClean="0"/>
              <a:t>  - </a:t>
            </a:r>
            <a:r>
              <a:rPr lang="fi-FI" sz="2600" b="1" dirty="0" err="1" smtClean="0"/>
              <a:t>how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e.g</a:t>
            </a:r>
            <a:r>
              <a:rPr lang="fi-FI" sz="2600" b="1" dirty="0" smtClean="0"/>
              <a:t>.  </a:t>
            </a:r>
            <a:r>
              <a:rPr lang="fi-FI" sz="2600" b="1" dirty="0" err="1" smtClean="0"/>
              <a:t>young</a:t>
            </a:r>
            <a:r>
              <a:rPr lang="fi-FI" sz="2600" b="1" dirty="0" smtClean="0"/>
              <a:t> </a:t>
            </a:r>
            <a:r>
              <a:rPr lang="fi-FI" sz="2600" b="1" dirty="0" err="1"/>
              <a:t>long-term</a:t>
            </a:r>
            <a:r>
              <a:rPr lang="fi-FI" sz="2600" b="1" dirty="0"/>
              <a:t> </a:t>
            </a:r>
            <a:r>
              <a:rPr lang="fi-FI" sz="2600" b="1" dirty="0" err="1" smtClean="0"/>
              <a:t>unemployed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men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could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get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more</a:t>
            </a:r>
            <a:r>
              <a:rPr lang="fi-FI" sz="2600" b="1" dirty="0" smtClean="0"/>
              <a:t> </a:t>
            </a:r>
            <a:r>
              <a:rPr lang="fi-FI" sz="2600" b="1" dirty="0" err="1"/>
              <a:t>local</a:t>
            </a:r>
            <a:r>
              <a:rPr lang="fi-FI" sz="2600" b="1" dirty="0"/>
              <a:t> </a:t>
            </a:r>
            <a:r>
              <a:rPr lang="fi-FI" sz="2600" b="1" dirty="0" err="1"/>
              <a:t>opportunities</a:t>
            </a:r>
            <a:r>
              <a:rPr lang="fi-FI" sz="2600" b="1" dirty="0"/>
              <a:t> </a:t>
            </a:r>
            <a:r>
              <a:rPr lang="fi-FI" sz="2600" b="1" dirty="0" err="1"/>
              <a:t>that</a:t>
            </a:r>
            <a:r>
              <a:rPr lang="fi-FI" sz="2600" b="1" dirty="0"/>
              <a:t> </a:t>
            </a:r>
            <a:r>
              <a:rPr lang="fi-FI" sz="2600" b="1" dirty="0" err="1"/>
              <a:t>require</a:t>
            </a:r>
            <a:r>
              <a:rPr lang="fi-FI" sz="2600" b="1" dirty="0"/>
              <a:t> </a:t>
            </a:r>
            <a:r>
              <a:rPr lang="fi-FI" sz="2600" b="1" dirty="0" err="1"/>
              <a:t>lower</a:t>
            </a:r>
            <a:r>
              <a:rPr lang="fi-FI" sz="2600" b="1" dirty="0"/>
              <a:t> </a:t>
            </a:r>
            <a:r>
              <a:rPr lang="fi-FI" sz="2600" b="1" dirty="0" err="1"/>
              <a:t>levels</a:t>
            </a:r>
            <a:r>
              <a:rPr lang="fi-FI" sz="2600" b="1" dirty="0"/>
              <a:t> of </a:t>
            </a:r>
            <a:r>
              <a:rPr lang="fi-FI" sz="2600" b="1" dirty="0" err="1" smtClean="0"/>
              <a:t>education</a:t>
            </a:r>
            <a:r>
              <a:rPr lang="fi-FI" sz="2600" b="1" dirty="0"/>
              <a:t>?</a:t>
            </a:r>
          </a:p>
          <a:p>
            <a:r>
              <a:rPr lang="fi-FI" sz="2600" b="1" dirty="0" smtClean="0"/>
              <a:t>How </a:t>
            </a:r>
            <a:r>
              <a:rPr lang="fi-FI" sz="2600" b="1" dirty="0" err="1" smtClean="0"/>
              <a:t>support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lower</a:t>
            </a:r>
            <a:r>
              <a:rPr lang="fi-FI" sz="2600" b="1" dirty="0" err="1"/>
              <a:t>-income</a:t>
            </a:r>
            <a:r>
              <a:rPr lang="fi-FI" sz="2600" b="1" dirty="0"/>
              <a:t> </a:t>
            </a:r>
            <a:r>
              <a:rPr lang="fi-FI" sz="2600" b="1" dirty="0" smtClean="0"/>
              <a:t> (</a:t>
            </a:r>
            <a:r>
              <a:rPr lang="fi-FI" sz="2600" b="1" dirty="0" err="1" smtClean="0"/>
              <a:t>e.g</a:t>
            </a:r>
            <a:r>
              <a:rPr lang="fi-FI" sz="2600" b="1" dirty="0" smtClean="0"/>
              <a:t>. immigrated9 </a:t>
            </a:r>
            <a:r>
              <a:rPr lang="fi-FI" sz="2600" b="1" dirty="0" err="1" smtClean="0"/>
              <a:t>YPs</a:t>
            </a:r>
            <a:r>
              <a:rPr lang="fi-FI" sz="2600" b="1" dirty="0" smtClean="0"/>
              <a:t> life </a:t>
            </a:r>
            <a:r>
              <a:rPr lang="fi-FI" sz="2600" b="1" dirty="0" err="1" smtClean="0"/>
              <a:t>course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transitions</a:t>
            </a:r>
            <a:r>
              <a:rPr lang="fi-FI" sz="2600" b="1" dirty="0" smtClean="0"/>
              <a:t>, </a:t>
            </a:r>
            <a:r>
              <a:rPr lang="fi-FI" sz="2600" b="1" dirty="0" err="1" smtClean="0"/>
              <a:t>positive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identity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horizons</a:t>
            </a:r>
            <a:r>
              <a:rPr lang="fi-FI" sz="2600" b="1" dirty="0"/>
              <a:t> </a:t>
            </a:r>
            <a:r>
              <a:rPr lang="fi-FI" sz="2600" b="1" dirty="0" smtClean="0"/>
              <a:t>and </a:t>
            </a:r>
            <a:r>
              <a:rPr lang="fi-FI" sz="2600" b="1" dirty="0" err="1" smtClean="0"/>
              <a:t>how</a:t>
            </a:r>
            <a:r>
              <a:rPr lang="fi-FI" sz="2600" b="1" dirty="0" smtClean="0"/>
              <a:t>  </a:t>
            </a:r>
            <a:r>
              <a:rPr lang="fi-FI" sz="2600" b="1" dirty="0" err="1" smtClean="0"/>
              <a:t>improve</a:t>
            </a:r>
            <a:r>
              <a:rPr lang="fi-FI" sz="2600" b="1" dirty="0" smtClean="0"/>
              <a:t> </a:t>
            </a:r>
            <a:r>
              <a:rPr lang="fi-FI" sz="2600" b="1" dirty="0" err="1"/>
              <a:t>their</a:t>
            </a:r>
            <a:r>
              <a:rPr lang="fi-FI" sz="2600" b="1" dirty="0"/>
              <a:t> social </a:t>
            </a:r>
            <a:r>
              <a:rPr lang="fi-FI" sz="2600" b="1" dirty="0" err="1"/>
              <a:t>class</a:t>
            </a:r>
            <a:r>
              <a:rPr lang="fi-FI" sz="2600" b="1" dirty="0"/>
              <a:t> </a:t>
            </a:r>
            <a:r>
              <a:rPr lang="fi-FI" sz="2600" b="1" dirty="0" err="1"/>
              <a:t>situation</a:t>
            </a:r>
            <a:r>
              <a:rPr lang="fi-FI" sz="2600" b="1" dirty="0"/>
              <a:t> (</a:t>
            </a:r>
            <a:r>
              <a:rPr lang="fi-FI" sz="2600" b="1" dirty="0" err="1"/>
              <a:t>e.g</a:t>
            </a:r>
            <a:r>
              <a:rPr lang="fi-FI" sz="2600" b="1" dirty="0" smtClean="0"/>
              <a:t>. </a:t>
            </a:r>
            <a:r>
              <a:rPr lang="fi-FI" sz="2600" b="1" dirty="0" err="1"/>
              <a:t>attaining</a:t>
            </a:r>
            <a:r>
              <a:rPr lang="fi-FI" sz="2600" b="1" dirty="0"/>
              <a:t> </a:t>
            </a:r>
            <a:r>
              <a:rPr lang="fi-FI" sz="2600" b="1" dirty="0" err="1"/>
              <a:t>white-collar</a:t>
            </a:r>
            <a:r>
              <a:rPr lang="fi-FI" sz="2600" b="1" dirty="0"/>
              <a:t> </a:t>
            </a:r>
            <a:r>
              <a:rPr lang="fi-FI" sz="2600" b="1" dirty="0" err="1"/>
              <a:t>occupations</a:t>
            </a:r>
            <a:r>
              <a:rPr lang="fi-FI" sz="2600" b="1" dirty="0"/>
              <a:t>)</a:t>
            </a:r>
            <a:r>
              <a:rPr lang="fi-FI" sz="2600" b="1" dirty="0" smtClean="0"/>
              <a:t>.</a:t>
            </a:r>
            <a:endParaRPr lang="fi-FI" sz="2600" b="1" dirty="0"/>
          </a:p>
          <a:p>
            <a:r>
              <a:rPr lang="en-US" sz="2600" b="1" dirty="0" smtClean="0">
                <a:latin typeface="Calibri" charset="0"/>
              </a:rPr>
              <a:t>Should </a:t>
            </a:r>
            <a:r>
              <a:rPr lang="en-US" sz="2600" b="1" dirty="0">
                <a:latin typeface="Calibri" charset="0"/>
              </a:rPr>
              <a:t>young people enter to the labor market earlier to secure the financing and efficiency of the ageing </a:t>
            </a:r>
            <a:r>
              <a:rPr lang="en-US" sz="2600" b="1" dirty="0" smtClean="0">
                <a:latin typeface="Calibri" charset="0"/>
              </a:rPr>
              <a:t>EU welfare </a:t>
            </a:r>
            <a:r>
              <a:rPr lang="en-US" sz="2600" b="1" dirty="0">
                <a:latin typeface="Calibri" charset="0"/>
              </a:rPr>
              <a:t>system</a:t>
            </a:r>
            <a:r>
              <a:rPr lang="fi-FI" sz="2600" b="1" dirty="0">
                <a:latin typeface="Calibri" charset="0"/>
              </a:rPr>
              <a:t>?</a:t>
            </a:r>
          </a:p>
          <a:p>
            <a:pPr eaLnBrk="1" hangingPunct="1"/>
            <a:r>
              <a:rPr lang="en-US" sz="2600" b="1" dirty="0">
                <a:latin typeface="Calibri" charset="0"/>
              </a:rPr>
              <a:t>Is immigration compensating for the national decreases in labor-force-aged population? </a:t>
            </a:r>
            <a:endParaRPr lang="en-US" sz="2600" b="1" dirty="0" smtClean="0">
              <a:latin typeface="Calibri" charset="0"/>
            </a:endParaRPr>
          </a:p>
          <a:p>
            <a:pPr lvl="0"/>
            <a:r>
              <a:rPr lang="fi-FI" sz="2600" b="1" dirty="0"/>
              <a:t>N</a:t>
            </a:r>
            <a:r>
              <a:rPr lang="fi-FI" sz="2600" b="1" dirty="0" smtClean="0"/>
              <a:t>ew </a:t>
            </a:r>
            <a:r>
              <a:rPr lang="fi-FI" sz="2600" b="1" dirty="0" err="1"/>
              <a:t>urgency</a:t>
            </a:r>
            <a:r>
              <a:rPr lang="fi-FI" sz="2600" b="1" dirty="0"/>
              <a:t> to </a:t>
            </a:r>
            <a:r>
              <a:rPr lang="fi-FI" sz="2600" b="1" dirty="0" smtClean="0"/>
              <a:t>the </a:t>
            </a:r>
            <a:r>
              <a:rPr lang="fi-FI" sz="2600" b="1" dirty="0" err="1" smtClean="0"/>
              <a:t>complex</a:t>
            </a:r>
            <a:r>
              <a:rPr lang="fi-FI" sz="2600" b="1" dirty="0" smtClean="0"/>
              <a:t> challenges of </a:t>
            </a:r>
            <a:r>
              <a:rPr lang="fi-FI" sz="2600" b="1" dirty="0" err="1" smtClean="0"/>
              <a:t>youth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research</a:t>
            </a:r>
            <a:r>
              <a:rPr lang="fi-FI" sz="2600" b="1" dirty="0" smtClean="0"/>
              <a:t> (</a:t>
            </a:r>
            <a:r>
              <a:rPr lang="fi-FI" sz="2600" b="1" dirty="0" err="1" smtClean="0"/>
              <a:t>e.g</a:t>
            </a:r>
            <a:r>
              <a:rPr lang="fi-FI" sz="2600" b="1" dirty="0" smtClean="0"/>
              <a:t>. </a:t>
            </a:r>
            <a:r>
              <a:rPr lang="fi-FI" sz="2600" b="1" dirty="0" err="1" smtClean="0"/>
              <a:t>terroristic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attacs</a:t>
            </a:r>
            <a:r>
              <a:rPr lang="fi-FI" sz="2600" b="1" dirty="0" smtClean="0"/>
              <a:t>)</a:t>
            </a:r>
          </a:p>
          <a:p>
            <a:r>
              <a:rPr lang="en-GB" sz="2600" b="1" dirty="0">
                <a:latin typeface="Times New Roman" pitchFamily="18" charset="0"/>
              </a:rPr>
              <a:t>THANK YOU!</a:t>
            </a:r>
            <a:endParaRPr lang="en-US" sz="2600" b="1" dirty="0"/>
          </a:p>
          <a:p>
            <a:pPr lvl="0"/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275" y="-560902"/>
            <a:ext cx="8042276" cy="1336956"/>
          </a:xfrm>
        </p:spPr>
        <p:txBody>
          <a:bodyPr/>
          <a:lstStyle/>
          <a:p>
            <a:r>
              <a:rPr lang="fi-FI" dirty="0" err="1" smtClean="0"/>
              <a:t>References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9275" y="776054"/>
            <a:ext cx="3840480" cy="516754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  <a:endParaRPr lang="fi-FI" dirty="0"/>
          </a:p>
          <a:p>
            <a:r>
              <a:rPr lang="en-US" b="1" dirty="0" err="1"/>
              <a:t>Blossfeld</a:t>
            </a:r>
            <a:r>
              <a:rPr lang="en-US" b="1" dirty="0"/>
              <a:t>, </a:t>
            </a:r>
            <a:r>
              <a:rPr lang="en-US" dirty="0"/>
              <a:t>H. P. (2005). </a:t>
            </a:r>
            <a:r>
              <a:rPr lang="en-US" i="1" dirty="0"/>
              <a:t>Globalization, uncertainty and youth in society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  <a:endParaRPr lang="fi-FI" dirty="0"/>
          </a:p>
          <a:p>
            <a:r>
              <a:rPr lang="en-US" b="1" dirty="0" err="1"/>
              <a:t>Brückner</a:t>
            </a:r>
            <a:r>
              <a:rPr lang="en-US" dirty="0"/>
              <a:t>, H., &amp; Mayer, K. U. (2005). De-standardization of the life course: What does it mean? And if it means anything, whether it actually took place? In R. Macmillan (Ed.), </a:t>
            </a:r>
            <a:r>
              <a:rPr lang="en-US" i="1" dirty="0"/>
              <a:t>The Structure of the Life Course: Standardized? Individualized? Differentiated?</a:t>
            </a:r>
            <a:r>
              <a:rPr lang="en-US" dirty="0"/>
              <a:t> (pp. 27-54). Amsterdam: Elsevier.</a:t>
            </a:r>
            <a:endParaRPr lang="fi-FI" dirty="0"/>
          </a:p>
          <a:p>
            <a:r>
              <a:rPr lang="en-US" b="1" dirty="0" err="1"/>
              <a:t>Buchmann</a:t>
            </a:r>
            <a:r>
              <a:rPr lang="en-US" b="1" dirty="0"/>
              <a:t>, </a:t>
            </a:r>
            <a:r>
              <a:rPr lang="en-US" dirty="0"/>
              <a:t>M. C., &amp; </a:t>
            </a:r>
            <a:r>
              <a:rPr lang="en-US" dirty="0" err="1"/>
              <a:t>Kriesi</a:t>
            </a:r>
            <a:r>
              <a:rPr lang="en-US" dirty="0"/>
              <a:t>, I. (2011). Transition to Adulthood in Europe </a:t>
            </a:r>
            <a:r>
              <a:rPr lang="en-US" i="1" dirty="0"/>
              <a:t>Annual Review of Sociology, </a:t>
            </a:r>
            <a:r>
              <a:rPr lang="en-US" i="1" dirty="0" err="1"/>
              <a:t>Vol</a:t>
            </a:r>
            <a:r>
              <a:rPr lang="en-US" i="1" dirty="0"/>
              <a:t> 37</a:t>
            </a:r>
            <a:r>
              <a:rPr lang="en-US" dirty="0"/>
              <a:t> (Vol. 37, pp. 481-503).</a:t>
            </a:r>
            <a:endParaRPr lang="fi-FI" dirty="0"/>
          </a:p>
          <a:p>
            <a:r>
              <a:rPr lang="en-US" b="1" dirty="0" err="1"/>
              <a:t>Bynner</a:t>
            </a:r>
            <a:r>
              <a:rPr lang="en-US" b="1" dirty="0"/>
              <a:t>, </a:t>
            </a:r>
            <a:r>
              <a:rPr lang="en-US" dirty="0"/>
              <a:t>J. (2005). Rethinking the youth phase of the life course: The case for emerging adulthood. </a:t>
            </a:r>
            <a:r>
              <a:rPr lang="en-US" i="1" dirty="0"/>
              <a:t>Youth and Society, 8</a:t>
            </a:r>
            <a:r>
              <a:rPr lang="en-US" dirty="0"/>
              <a:t>(4), 367-384.</a:t>
            </a:r>
            <a:endParaRPr lang="fi-FI" dirty="0"/>
          </a:p>
          <a:p>
            <a:r>
              <a:rPr lang="fi-FI" b="1" dirty="0">
                <a:solidFill>
                  <a:schemeClr val="tx1"/>
                </a:solidFill>
                <a:hlinkClick r:id="rId2" action="ppaction://hlinkfile"/>
              </a:rPr>
              <a:t>Cote J. &amp; Bynner J. (2008</a:t>
            </a:r>
            <a:r>
              <a:rPr lang="fi-FI" b="1" dirty="0">
                <a:solidFill>
                  <a:schemeClr val="tx1"/>
                </a:solidFill>
              </a:rPr>
              <a:t>).  </a:t>
            </a:r>
            <a:r>
              <a:rPr lang="en-US" dirty="0"/>
              <a:t>Changes in the Transition to Adulthood in the UK and Canada: The Role of Structure and Agency in Emerging Adulthood. </a:t>
            </a:r>
            <a:r>
              <a:rPr lang="en-US" i="1" dirty="0"/>
              <a:t>Journal of Youth Studies</a:t>
            </a:r>
            <a:r>
              <a:rPr lang="en-US" dirty="0"/>
              <a:t> 11(3):251-268 </a:t>
            </a:r>
            <a:endParaRPr lang="en-US" dirty="0" smtClean="0"/>
          </a:p>
          <a:p>
            <a:r>
              <a:rPr lang="fi-FI" b="1" dirty="0" err="1"/>
              <a:t>Côté</a:t>
            </a:r>
            <a:r>
              <a:rPr lang="fi-FI" dirty="0"/>
              <a:t>, James </a:t>
            </a:r>
            <a:r>
              <a:rPr lang="fi-FI" b="1" dirty="0"/>
              <a:t>E., </a:t>
            </a:r>
            <a:r>
              <a:rPr lang="fi-FI" b="1" dirty="0" err="1"/>
              <a:t>Mizokami</a:t>
            </a:r>
            <a:r>
              <a:rPr lang="fi-FI" b="1" dirty="0"/>
              <a:t>, </a:t>
            </a:r>
            <a:r>
              <a:rPr lang="fi-FI" dirty="0" err="1"/>
              <a:t>Shinichi</a:t>
            </a:r>
            <a:r>
              <a:rPr lang="fi-FI" b="1" dirty="0"/>
              <a:t>, Roberts, </a:t>
            </a:r>
            <a:r>
              <a:rPr lang="fi-FI" dirty="0"/>
              <a:t>Sharon E</a:t>
            </a:r>
            <a:r>
              <a:rPr lang="fi-FI" b="1" dirty="0"/>
              <a:t>., </a:t>
            </a:r>
            <a:r>
              <a:rPr lang="fi-FI" b="1" dirty="0" err="1"/>
              <a:t>Nakama</a:t>
            </a:r>
            <a:r>
              <a:rPr lang="fi-FI" dirty="0"/>
              <a:t>, Reko</a:t>
            </a:r>
            <a:r>
              <a:rPr lang="fi-FI" b="1" dirty="0"/>
              <a:t>, </a:t>
            </a:r>
            <a:r>
              <a:rPr lang="fi-FI" b="1" dirty="0" err="1"/>
              <a:t>Meca</a:t>
            </a:r>
            <a:r>
              <a:rPr lang="fi-FI" dirty="0"/>
              <a:t>, Alan </a:t>
            </a:r>
            <a:r>
              <a:rPr lang="fi-FI" b="1" dirty="0"/>
              <a:t>&amp; </a:t>
            </a:r>
            <a:r>
              <a:rPr lang="fi-FI" b="1" dirty="0" err="1"/>
              <a:t>Schwartz</a:t>
            </a:r>
            <a:r>
              <a:rPr lang="fi-FI" dirty="0"/>
              <a:t>, </a:t>
            </a:r>
            <a:r>
              <a:rPr lang="fi-FI" dirty="0" err="1"/>
              <a:t>Seth</a:t>
            </a:r>
            <a:r>
              <a:rPr lang="fi-FI" dirty="0"/>
              <a:t> </a:t>
            </a:r>
            <a:r>
              <a:rPr lang="fi-FI" b="1" dirty="0"/>
              <a:t>J.</a:t>
            </a:r>
            <a:r>
              <a:rPr lang="fi-FI" dirty="0"/>
              <a:t>  (2015) </a:t>
            </a:r>
            <a:r>
              <a:rPr lang="fi-FI" b="1" dirty="0"/>
              <a:t>The </a:t>
            </a:r>
            <a:r>
              <a:rPr lang="fi-FI" b="1" dirty="0" err="1"/>
              <a:t>Role</a:t>
            </a:r>
            <a:r>
              <a:rPr lang="fi-FI" b="1" dirty="0"/>
              <a:t> of Identity </a:t>
            </a:r>
            <a:r>
              <a:rPr lang="fi-FI" b="1" dirty="0" err="1"/>
              <a:t>Horizons</a:t>
            </a:r>
            <a:r>
              <a:rPr lang="fi-FI" b="1" dirty="0"/>
              <a:t> in </a:t>
            </a:r>
            <a:r>
              <a:rPr lang="fi-FI" b="1" dirty="0" err="1"/>
              <a:t>Education-to-Work</a:t>
            </a:r>
            <a:r>
              <a:rPr lang="fi-FI" b="1" dirty="0"/>
              <a:t> </a:t>
            </a:r>
            <a:r>
              <a:rPr lang="fi-FI" b="1" dirty="0" err="1"/>
              <a:t>Transitions</a:t>
            </a:r>
            <a:r>
              <a:rPr lang="fi-FI" b="1" dirty="0"/>
              <a:t>: A </a:t>
            </a:r>
            <a:r>
              <a:rPr lang="fi-FI" b="1" dirty="0" err="1"/>
              <a:t>Cross-Cultural</a:t>
            </a:r>
            <a:r>
              <a:rPr lang="fi-FI" b="1" dirty="0"/>
              <a:t> </a:t>
            </a:r>
            <a:r>
              <a:rPr lang="fi-FI" b="1" dirty="0" err="1"/>
              <a:t>Validation</a:t>
            </a:r>
            <a:r>
              <a:rPr lang="fi-FI" b="1" dirty="0"/>
              <a:t> </a:t>
            </a:r>
            <a:r>
              <a:rPr lang="fi-FI" b="1" dirty="0" err="1"/>
              <a:t>Study</a:t>
            </a:r>
            <a:r>
              <a:rPr lang="fi-FI" b="1" dirty="0"/>
              <a:t> in Japan and the United </a:t>
            </a:r>
            <a:r>
              <a:rPr lang="fi-FI" b="1" dirty="0" err="1"/>
              <a:t>States</a:t>
            </a:r>
            <a:r>
              <a:rPr lang="fi-FI" dirty="0"/>
              <a:t>, Identity, 15:4, 263-286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1070" y="776054"/>
            <a:ext cx="4240529" cy="5167547"/>
          </a:xfrm>
        </p:spPr>
        <p:txBody>
          <a:bodyPr>
            <a:normAutofit fontScale="55000" lnSpcReduction="20000"/>
          </a:bodyPr>
          <a:lstStyle/>
          <a:p>
            <a:r>
              <a:rPr lang="fi-FI" b="1" dirty="0" err="1"/>
              <a:t>Diewald</a:t>
            </a:r>
            <a:r>
              <a:rPr lang="fi-FI" dirty="0"/>
              <a:t>,  Martin &amp; </a:t>
            </a:r>
            <a:r>
              <a:rPr lang="fi-FI" b="1" dirty="0" smtClean="0"/>
              <a:t>Mayer, </a:t>
            </a:r>
            <a:r>
              <a:rPr lang="fi-FI" dirty="0"/>
              <a:t>Karl Ulrich  (2008). </a:t>
            </a:r>
            <a:r>
              <a:rPr lang="fi-FI" i="1" dirty="0"/>
              <a:t>The </a:t>
            </a:r>
            <a:r>
              <a:rPr lang="fi-FI" i="1" dirty="0" err="1"/>
              <a:t>Sociology</a:t>
            </a:r>
            <a:r>
              <a:rPr lang="fi-FI" i="1" dirty="0"/>
              <a:t> of the Life Course and Life </a:t>
            </a:r>
            <a:r>
              <a:rPr lang="fi-FI" i="1" dirty="0" err="1"/>
              <a:t>Span</a:t>
            </a:r>
            <a:r>
              <a:rPr lang="fi-FI" i="1" dirty="0"/>
              <a:t> </a:t>
            </a:r>
            <a:r>
              <a:rPr lang="fi-FI" i="1" dirty="0" err="1"/>
              <a:t>Psychology</a:t>
            </a:r>
            <a:r>
              <a:rPr lang="fi-FI" i="1" dirty="0"/>
              <a:t>: </a:t>
            </a:r>
            <a:r>
              <a:rPr lang="fi-FI" i="1" dirty="0" err="1"/>
              <a:t>Integrated</a:t>
            </a:r>
            <a:r>
              <a:rPr lang="fi-FI" i="1" dirty="0"/>
              <a:t> </a:t>
            </a:r>
            <a:r>
              <a:rPr lang="fi-FI" i="1" dirty="0" err="1"/>
              <a:t>Paradigm</a:t>
            </a:r>
            <a:r>
              <a:rPr lang="fi-FI" i="1" dirty="0"/>
              <a:t> </a:t>
            </a:r>
            <a:r>
              <a:rPr lang="fi-FI" i="1" dirty="0" err="1"/>
              <a:t>or</a:t>
            </a:r>
            <a:r>
              <a:rPr lang="fi-FI" i="1" dirty="0"/>
              <a:t> </a:t>
            </a:r>
            <a:r>
              <a:rPr lang="fi-FI" i="1" dirty="0" err="1"/>
              <a:t>Complementing</a:t>
            </a:r>
            <a:r>
              <a:rPr lang="fi-FI" i="1" dirty="0"/>
              <a:t> </a:t>
            </a:r>
            <a:r>
              <a:rPr lang="fi-FI" i="1" dirty="0" err="1"/>
              <a:t>Pathways</a:t>
            </a:r>
            <a:r>
              <a:rPr lang="fi-FI" i="1" dirty="0"/>
              <a:t>.</a:t>
            </a:r>
            <a:r>
              <a:rPr lang="fi-FI" dirty="0"/>
              <a:t> Berlin.</a:t>
            </a:r>
          </a:p>
          <a:p>
            <a:r>
              <a:rPr lang="en-US" b="1" dirty="0"/>
              <a:t>Elder</a:t>
            </a:r>
            <a:r>
              <a:rPr lang="en-US" dirty="0"/>
              <a:t>, Glen H.  Jr.</a:t>
            </a:r>
            <a:r>
              <a:rPr lang="en-US" baseline="30000" dirty="0"/>
              <a:t> </a:t>
            </a:r>
            <a:r>
              <a:rPr lang="en-US" dirty="0"/>
              <a:t>&amp; Shanahan Michael J. (2007) </a:t>
            </a:r>
            <a:r>
              <a:rPr lang="en-US" i="1" baseline="30000" dirty="0"/>
              <a:t>2</a:t>
            </a:r>
            <a:r>
              <a:rPr lang="en-US" i="1" dirty="0"/>
              <a:t>Theoretical Models of Human </a:t>
            </a:r>
            <a:r>
              <a:rPr lang="en-US" i="1" dirty="0" smtClean="0"/>
              <a:t>Development</a:t>
            </a:r>
            <a:r>
              <a:rPr lang="fi-FI" dirty="0" smtClean="0"/>
              <a:t>. </a:t>
            </a:r>
            <a:r>
              <a:rPr lang="en-US" dirty="0" smtClean="0"/>
              <a:t>Published Online.</a:t>
            </a:r>
          </a:p>
          <a:p>
            <a:r>
              <a:rPr lang="en-GB" b="1" dirty="0" smtClean="0"/>
              <a:t>Macmillan</a:t>
            </a:r>
            <a:r>
              <a:rPr lang="en-GB" dirty="0"/>
              <a:t>, R., &amp; </a:t>
            </a:r>
            <a:r>
              <a:rPr lang="en-GB" b="1" dirty="0" err="1"/>
              <a:t>Eliason</a:t>
            </a:r>
            <a:r>
              <a:rPr lang="en-GB" dirty="0"/>
              <a:t>, S. R. (2003). Characterizing the life course as role configurations and pathways. A latent structure approach. In J. T. Mortimer &amp; M. J. Shanahan (Eds.) </a:t>
            </a:r>
            <a:r>
              <a:rPr lang="en-GB" i="1" dirty="0"/>
              <a:t>Handbook of the Life Course </a:t>
            </a:r>
            <a:r>
              <a:rPr lang="en-GB" dirty="0"/>
              <a:t>(pp. 529-554). Hingham: Kluwer Academic Publishers</a:t>
            </a:r>
            <a:r>
              <a:rPr lang="en-GB" dirty="0" smtClean="0"/>
              <a:t>.</a:t>
            </a:r>
            <a:r>
              <a:rPr lang="en-US" dirty="0"/>
              <a:t> </a:t>
            </a:r>
            <a:endParaRPr lang="fi-FI" dirty="0"/>
          </a:p>
          <a:p>
            <a:r>
              <a:rPr lang="en-US" b="1" dirty="0" smtClean="0"/>
              <a:t>Macmillan,</a:t>
            </a:r>
            <a:r>
              <a:rPr lang="en-US" dirty="0" smtClean="0"/>
              <a:t> </a:t>
            </a:r>
            <a:r>
              <a:rPr lang="en-US" dirty="0"/>
              <a:t>Ross  (2005): Families in the Life Course: Interdependency of Roles, Role Configurations, and Pathways</a:t>
            </a:r>
            <a:r>
              <a:rPr lang="en-US" i="1" dirty="0"/>
              <a:t>. Journal of Marriage and Family</a:t>
            </a:r>
            <a:r>
              <a:rPr lang="en-US" dirty="0"/>
              <a:t> Volume 67, Issue 4, Pages 858–879</a:t>
            </a:r>
            <a:endParaRPr lang="fi-FI" dirty="0"/>
          </a:p>
          <a:p>
            <a:r>
              <a:rPr lang="en-US" b="1" dirty="0" err="1"/>
              <a:t>Schoon</a:t>
            </a:r>
            <a:r>
              <a:rPr lang="en-US" dirty="0"/>
              <a:t>, Ingrid and </a:t>
            </a:r>
            <a:r>
              <a:rPr lang="en-US" b="1" dirty="0" err="1"/>
              <a:t>Silbereisen</a:t>
            </a:r>
            <a:r>
              <a:rPr lang="en-US" dirty="0"/>
              <a:t>, Rainer K. (</a:t>
            </a:r>
            <a:r>
              <a:rPr lang="en-US" b="1" dirty="0"/>
              <a:t>2009</a:t>
            </a:r>
            <a:r>
              <a:rPr lang="en-US" dirty="0"/>
              <a:t>) </a:t>
            </a:r>
            <a:r>
              <a:rPr lang="en-US" dirty="0" err="1"/>
              <a:t>Conceptualising</a:t>
            </a:r>
            <a:r>
              <a:rPr lang="en-US" dirty="0"/>
              <a:t> </a:t>
            </a:r>
            <a:r>
              <a:rPr lang="en-US" b="1" dirty="0"/>
              <a:t>School</a:t>
            </a:r>
            <a:r>
              <a:rPr lang="en-US" dirty="0"/>
              <a:t>-to- Work Transitions in </a:t>
            </a:r>
            <a:r>
              <a:rPr lang="en-US" dirty="0" err="1"/>
              <a:t>Contex</a:t>
            </a:r>
            <a:r>
              <a:rPr lang="en-US" dirty="0"/>
              <a:t>. In: Transitions from School to Work: </a:t>
            </a:r>
            <a:r>
              <a:rPr lang="en-US" dirty="0" err="1"/>
              <a:t>Globalisation</a:t>
            </a:r>
            <a:r>
              <a:rPr lang="en-US" dirty="0"/>
              <a:t>, </a:t>
            </a:r>
            <a:r>
              <a:rPr lang="en-US" dirty="0" err="1"/>
              <a:t>Individualisation</a:t>
            </a:r>
            <a:r>
              <a:rPr lang="en-US" dirty="0"/>
              <a:t>, and Patterns of Diversity. Cambridge University Press, Cambridge, pp. 3-29</a:t>
            </a:r>
            <a:r>
              <a:rPr lang="en-US" dirty="0" smtClean="0"/>
              <a:t>.</a:t>
            </a:r>
          </a:p>
          <a:p>
            <a:r>
              <a:rPr lang="fi-FI" b="1" dirty="0" err="1"/>
              <a:t>Schoon</a:t>
            </a:r>
            <a:r>
              <a:rPr lang="fi-FI" dirty="0"/>
              <a:t> Ingrid &amp; </a:t>
            </a:r>
            <a:r>
              <a:rPr lang="fi-FI" b="1" dirty="0" err="1"/>
              <a:t>Schulenberg</a:t>
            </a:r>
            <a:r>
              <a:rPr lang="fi-FI" b="1" dirty="0"/>
              <a:t> </a:t>
            </a:r>
            <a:r>
              <a:rPr lang="fi-FI" dirty="0"/>
              <a:t>John, 2013</a:t>
            </a:r>
            <a:r>
              <a:rPr lang="fi-FI" b="1" dirty="0"/>
              <a:t>, The </a:t>
            </a:r>
            <a:r>
              <a:rPr lang="fi-FI" b="1" dirty="0" err="1"/>
              <a:t>assumption</a:t>
            </a:r>
            <a:r>
              <a:rPr lang="fi-FI" b="1" dirty="0"/>
              <a:t> of </a:t>
            </a:r>
            <a:r>
              <a:rPr lang="fi-FI" b="1" dirty="0" err="1"/>
              <a:t>adult</a:t>
            </a:r>
            <a:r>
              <a:rPr lang="fi-FI" b="1" dirty="0"/>
              <a:t> </a:t>
            </a:r>
            <a:r>
              <a:rPr lang="fi-FI" b="1" dirty="0" err="1"/>
              <a:t>roles</a:t>
            </a:r>
            <a:r>
              <a:rPr lang="fi-FI" b="1" dirty="0"/>
              <a:t> in the UK, the US, and Finland: </a:t>
            </a:r>
            <a:r>
              <a:rPr lang="fi-FI" b="1" dirty="0" err="1"/>
              <a:t>Antecedents</a:t>
            </a:r>
            <a:r>
              <a:rPr lang="fi-FI" b="1" dirty="0"/>
              <a:t> and </a:t>
            </a:r>
            <a:r>
              <a:rPr lang="fi-FI" b="1" dirty="0" err="1"/>
              <a:t>associated</a:t>
            </a:r>
            <a:r>
              <a:rPr lang="fi-FI" b="1" dirty="0"/>
              <a:t> </a:t>
            </a:r>
            <a:r>
              <a:rPr lang="fi-FI" b="1" dirty="0" err="1"/>
              <a:t>levels</a:t>
            </a:r>
            <a:r>
              <a:rPr lang="fi-FI" b="1" dirty="0"/>
              <a:t> of </a:t>
            </a:r>
            <a:r>
              <a:rPr lang="fi-FI" b="1" dirty="0" err="1"/>
              <a:t>well-being</a:t>
            </a:r>
            <a:r>
              <a:rPr lang="fi-FI" b="1" dirty="0"/>
              <a:t> and </a:t>
            </a:r>
            <a:r>
              <a:rPr lang="fi-FI" b="1" dirty="0" err="1"/>
              <a:t>health</a:t>
            </a:r>
            <a:r>
              <a:rPr lang="fi-FI" dirty="0"/>
              <a:t>. In Helve, H. &amp; Evans K., 2013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84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Background</a:t>
            </a:r>
            <a:r>
              <a:rPr lang="fi-FI" dirty="0" smtClean="0"/>
              <a:t> </a:t>
            </a:r>
            <a:r>
              <a:rPr lang="fi-FI" dirty="0" err="1" smtClean="0"/>
              <a:t>publications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Helve H. &amp; Evans K. (</a:t>
            </a:r>
            <a:r>
              <a:rPr lang="fi-FI" dirty="0" err="1"/>
              <a:t>eds</a:t>
            </a:r>
            <a:r>
              <a:rPr lang="fi-FI" dirty="0"/>
              <a:t>.) (2013</a:t>
            </a:r>
            <a:r>
              <a:rPr lang="fi-FI" b="1" dirty="0"/>
              <a:t>) </a:t>
            </a:r>
            <a:r>
              <a:rPr lang="fi-FI" b="1" dirty="0" err="1"/>
              <a:t>Youth</a:t>
            </a:r>
            <a:r>
              <a:rPr lang="fi-FI" b="1" dirty="0"/>
              <a:t> and </a:t>
            </a:r>
            <a:r>
              <a:rPr lang="fi-FI" b="1" dirty="0" err="1"/>
              <a:t>work</a:t>
            </a:r>
            <a:r>
              <a:rPr lang="fi-FI" b="1" dirty="0"/>
              <a:t> </a:t>
            </a:r>
            <a:r>
              <a:rPr lang="fi-FI" b="1" dirty="0" err="1"/>
              <a:t>transitions</a:t>
            </a:r>
            <a:r>
              <a:rPr lang="fi-FI" b="1" dirty="0"/>
              <a:t> in </a:t>
            </a:r>
            <a:r>
              <a:rPr lang="fi-FI" b="1" dirty="0" err="1"/>
              <a:t>changing</a:t>
            </a:r>
            <a:r>
              <a:rPr lang="fi-FI" b="1" dirty="0"/>
              <a:t> social </a:t>
            </a:r>
            <a:r>
              <a:rPr lang="fi-FI" b="1" dirty="0" err="1"/>
              <a:t>landscapes</a:t>
            </a:r>
            <a:r>
              <a:rPr lang="fi-FI" b="1" dirty="0"/>
              <a:t>.</a:t>
            </a:r>
            <a:r>
              <a:rPr lang="fi-FI" dirty="0"/>
              <a:t> London and U.S.A.: </a:t>
            </a:r>
            <a:r>
              <a:rPr lang="fi-FI" dirty="0" err="1"/>
              <a:t>Tufnell</a:t>
            </a:r>
            <a:r>
              <a:rPr lang="fi-FI" dirty="0"/>
              <a:t> </a:t>
            </a:r>
            <a:r>
              <a:rPr lang="fi-FI" dirty="0" smtClean="0"/>
              <a:t>Press</a:t>
            </a:r>
          </a:p>
          <a:p>
            <a:r>
              <a:rPr lang="fi-FI" dirty="0"/>
              <a:t>Helve H. (2013). </a:t>
            </a:r>
            <a:r>
              <a:rPr lang="hu-HU" b="1" dirty="0"/>
              <a:t>From </a:t>
            </a:r>
            <a:r>
              <a:rPr lang="fi-FI" b="1" dirty="0" err="1"/>
              <a:t>higher</a:t>
            </a:r>
            <a:r>
              <a:rPr lang="fi-FI" b="1" dirty="0"/>
              <a:t> </a:t>
            </a:r>
            <a:r>
              <a:rPr lang="fi-FI" b="1" dirty="0" err="1"/>
              <a:t>education</a:t>
            </a:r>
            <a:r>
              <a:rPr lang="fi-FI" b="1" dirty="0"/>
              <a:t> to </a:t>
            </a:r>
            <a:r>
              <a:rPr lang="fi-FI" b="1" dirty="0" err="1"/>
              <a:t>working</a:t>
            </a:r>
            <a:r>
              <a:rPr lang="fi-FI" b="1" dirty="0"/>
              <a:t> life: </a:t>
            </a:r>
            <a:r>
              <a:rPr lang="fi-FI" b="1" dirty="0" err="1"/>
              <a:t>work</a:t>
            </a:r>
            <a:r>
              <a:rPr lang="fi-FI" b="1" dirty="0"/>
              <a:t> </a:t>
            </a:r>
            <a:r>
              <a:rPr lang="fi-FI" b="1" dirty="0" err="1"/>
              <a:t>values</a:t>
            </a:r>
            <a:r>
              <a:rPr lang="fi-FI" b="1" dirty="0"/>
              <a:t> of </a:t>
            </a:r>
            <a:r>
              <a:rPr lang="fi-FI" b="1" dirty="0" err="1"/>
              <a:t>young</a:t>
            </a:r>
            <a:r>
              <a:rPr lang="fi-FI" b="1" dirty="0"/>
              <a:t> </a:t>
            </a:r>
            <a:r>
              <a:rPr lang="fi-FI" b="1" dirty="0" err="1"/>
              <a:t>Finns</a:t>
            </a:r>
            <a:r>
              <a:rPr lang="fi-FI" b="1" dirty="0"/>
              <a:t> in </a:t>
            </a:r>
            <a:r>
              <a:rPr lang="fi-FI" b="1" dirty="0" err="1"/>
              <a:t>changing</a:t>
            </a:r>
            <a:r>
              <a:rPr lang="fi-FI" b="1" dirty="0"/>
              <a:t> labour </a:t>
            </a:r>
            <a:r>
              <a:rPr lang="fi-FI" b="1" dirty="0" err="1"/>
              <a:t>markets</a:t>
            </a:r>
            <a:r>
              <a:rPr lang="fi-FI" dirty="0"/>
              <a:t>. In Helve &amp; Evans pp. 119-137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Helve H. (2016). </a:t>
            </a:r>
            <a:r>
              <a:rPr lang="fi-FI" b="1" dirty="0" err="1"/>
              <a:t>Worldviews</a:t>
            </a:r>
            <a:r>
              <a:rPr lang="fi-FI" b="1" dirty="0"/>
              <a:t>, </a:t>
            </a:r>
            <a:r>
              <a:rPr lang="fi-FI" b="1" dirty="0" err="1"/>
              <a:t>values</a:t>
            </a:r>
            <a:r>
              <a:rPr lang="fi-FI" b="1" dirty="0"/>
              <a:t> and </a:t>
            </a:r>
            <a:r>
              <a:rPr lang="fi-FI" b="1" dirty="0" err="1"/>
              <a:t>identities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a </a:t>
            </a:r>
            <a:r>
              <a:rPr lang="fi-FI" b="1" dirty="0" err="1"/>
              <a:t>longitudinal</a:t>
            </a:r>
            <a:r>
              <a:rPr lang="fi-FI" b="1" dirty="0"/>
              <a:t> </a:t>
            </a:r>
            <a:r>
              <a:rPr lang="fi-FI" b="1" dirty="0" err="1"/>
              <a:t>study</a:t>
            </a:r>
            <a:r>
              <a:rPr lang="fi-FI" b="1" dirty="0"/>
              <a:t> </a:t>
            </a:r>
            <a:r>
              <a:rPr lang="fi-FI" b="1" dirty="0" err="1"/>
              <a:t>perspective</a:t>
            </a:r>
            <a:r>
              <a:rPr lang="fi-FI" b="1" dirty="0"/>
              <a:t>. </a:t>
            </a:r>
            <a:r>
              <a:rPr lang="fi-FI" dirty="0"/>
              <a:t>Journal of </a:t>
            </a:r>
            <a:r>
              <a:rPr lang="fi-FI" dirty="0" err="1"/>
              <a:t>Religious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</a:t>
            </a:r>
            <a:r>
              <a:rPr lang="fi-FI" dirty="0" err="1"/>
              <a:t>Springer</a:t>
            </a:r>
            <a:r>
              <a:rPr lang="fi-FI" dirty="0"/>
              <a:t>. 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Helve H. (2015). </a:t>
            </a:r>
            <a:r>
              <a:rPr lang="fi-FI" b="1" dirty="0" err="1"/>
              <a:t>Re-thinking</a:t>
            </a:r>
            <a:r>
              <a:rPr lang="fi-FI" b="1" dirty="0"/>
              <a:t> </a:t>
            </a:r>
            <a:r>
              <a:rPr lang="fi-FI" b="1" dirty="0" err="1"/>
              <a:t>youth</a:t>
            </a:r>
            <a:r>
              <a:rPr lang="fi-FI" b="1" dirty="0"/>
              <a:t> and </a:t>
            </a:r>
            <a:r>
              <a:rPr lang="fi-FI" b="1" dirty="0" err="1"/>
              <a:t>citizenship</a:t>
            </a:r>
            <a:r>
              <a:rPr lang="fi-FI" b="1" dirty="0"/>
              <a:t>. Value </a:t>
            </a:r>
            <a:r>
              <a:rPr lang="fi-FI" b="1" dirty="0" err="1"/>
              <a:t>groups</a:t>
            </a:r>
            <a:r>
              <a:rPr lang="fi-FI" b="1" dirty="0"/>
              <a:t> and </a:t>
            </a:r>
            <a:r>
              <a:rPr lang="fi-FI" b="1" dirty="0" err="1"/>
              <a:t>citizenship</a:t>
            </a:r>
            <a:r>
              <a:rPr lang="fi-FI" b="1" dirty="0"/>
              <a:t> </a:t>
            </a:r>
            <a:r>
              <a:rPr lang="fi-FI" b="1" dirty="0" err="1"/>
              <a:t>types</a:t>
            </a:r>
            <a:r>
              <a:rPr lang="fi-FI" b="1" dirty="0"/>
              <a:t> of </a:t>
            </a:r>
            <a:r>
              <a:rPr lang="fi-FI" b="1" dirty="0" err="1"/>
              <a:t>young</a:t>
            </a:r>
            <a:r>
              <a:rPr lang="fi-FI" b="1" dirty="0"/>
              <a:t> </a:t>
            </a:r>
            <a:r>
              <a:rPr lang="fi-FI" b="1" dirty="0" err="1"/>
              <a:t>Finns</a:t>
            </a:r>
            <a:r>
              <a:rPr lang="fi-FI" dirty="0"/>
              <a:t>. Italian Journal of </a:t>
            </a:r>
            <a:r>
              <a:rPr lang="fi-FI" dirty="0" err="1"/>
              <a:t>Sociology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7 (1), 32-66.</a:t>
            </a:r>
          </a:p>
          <a:p>
            <a:r>
              <a:rPr lang="fi-FI" dirty="0"/>
              <a:t>Helve, Helena; </a:t>
            </a:r>
            <a:r>
              <a:rPr lang="fi-FI" dirty="0" err="1"/>
              <a:t>Cote</a:t>
            </a:r>
            <a:r>
              <a:rPr lang="fi-FI" dirty="0"/>
              <a:t>, James; </a:t>
            </a:r>
            <a:r>
              <a:rPr lang="fi-FI" dirty="0" err="1"/>
              <a:t>Svynarenko</a:t>
            </a:r>
            <a:r>
              <a:rPr lang="fi-FI" dirty="0"/>
              <a:t>, </a:t>
            </a:r>
            <a:r>
              <a:rPr lang="fi-FI" dirty="0" err="1"/>
              <a:t>Arseniy</a:t>
            </a:r>
            <a:r>
              <a:rPr lang="fi-FI" dirty="0"/>
              <a:t>; </a:t>
            </a:r>
            <a:r>
              <a:rPr lang="fi-FI" dirty="0" err="1"/>
              <a:t>Sinisalo-Juha</a:t>
            </a:r>
            <a:r>
              <a:rPr lang="fi-FI" dirty="0"/>
              <a:t>, Eeva; </a:t>
            </a:r>
            <a:r>
              <a:rPr lang="fi-FI" dirty="0" err="1"/>
              <a:t>Mizokami</a:t>
            </a:r>
            <a:r>
              <a:rPr lang="fi-FI" dirty="0"/>
              <a:t>, </a:t>
            </a:r>
            <a:r>
              <a:rPr lang="fi-FI" dirty="0" err="1"/>
              <a:t>Shinichi</a:t>
            </a:r>
            <a:r>
              <a:rPr lang="fi-FI" dirty="0"/>
              <a:t>; Roberts, Sharon; </a:t>
            </a:r>
            <a:r>
              <a:rPr lang="fi-FI" dirty="0" err="1"/>
              <a:t>Nakama</a:t>
            </a:r>
            <a:r>
              <a:rPr lang="fi-FI" dirty="0"/>
              <a:t>, </a:t>
            </a:r>
            <a:r>
              <a:rPr lang="fi-FI" dirty="0" err="1"/>
              <a:t>Reiko</a:t>
            </a:r>
            <a:r>
              <a:rPr lang="fi-FI" dirty="0"/>
              <a:t> </a:t>
            </a:r>
            <a:r>
              <a:rPr lang="en-US" b="1" dirty="0"/>
              <a:t>Identity Horizons among Finnish Post-Secondary Students: A Comparative Analysis </a:t>
            </a:r>
            <a:r>
              <a:rPr lang="en-US" dirty="0"/>
              <a:t>(manuscript)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43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>
                <a:latin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+mj-ea"/>
                <a:cs typeface="+mj-cs"/>
              </a:rPr>
              <a:t>The </a:t>
            </a:r>
            <a:r>
              <a:rPr lang="en-US" sz="2400" i="1" dirty="0">
                <a:latin typeface="Calibri" charset="0"/>
                <a:ea typeface="+mj-ea"/>
                <a:cs typeface="+mj-cs"/>
              </a:rPr>
              <a:t>phases and methods of the </a:t>
            </a:r>
            <a:r>
              <a:rPr lang="en-US" sz="2400" i="1" dirty="0" smtClean="0">
                <a:latin typeface="Calibri" charset="0"/>
                <a:ea typeface="+mj-ea"/>
                <a:cs typeface="+mj-cs"/>
              </a:rPr>
              <a:t>research </a:t>
            </a:r>
            <a:r>
              <a:rPr lang="fi-FI" sz="2400" b="1" dirty="0">
                <a:latin typeface="Calibri" charset="0"/>
                <a:ea typeface="+mj-ea"/>
                <a:cs typeface="+mj-cs"/>
              </a:rPr>
              <a:t/>
            </a:r>
            <a:br>
              <a:rPr lang="fi-FI" sz="2400" b="1" dirty="0">
                <a:latin typeface="Calibri" charset="0"/>
                <a:ea typeface="+mj-ea"/>
                <a:cs typeface="+mj-cs"/>
              </a:rPr>
            </a:br>
            <a:endParaRPr lang="fi-FI" sz="2400" dirty="0">
              <a:latin typeface="Calibri" charset="0"/>
              <a:ea typeface="+mj-ea"/>
              <a:cs typeface="+mj-cs"/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8624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3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sz="2000" b="1" dirty="0">
                <a:latin typeface="Calibri" charset="0"/>
              </a:rPr>
              <a:t>Conclusion: Citizenship types, value groups, set of values, gender differences and study phases </a:t>
            </a:r>
            <a:endParaRPr lang="fi-FI" sz="2000" b="1" dirty="0">
              <a:latin typeface="Calibri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977900"/>
            <a:ext cx="2298700" cy="5448300"/>
          </a:xfrm>
        </p:spPr>
        <p:txBody>
          <a:bodyPr>
            <a:normAutofit fontScale="25000" lnSpcReduction="20000"/>
          </a:bodyPr>
          <a:lstStyle/>
          <a:p>
            <a:pPr marL="292219" indent="-292219" defTabSz="389626">
              <a:defRPr/>
            </a:pPr>
            <a:endParaRPr lang="en-US" sz="5600" b="1" i="1" dirty="0" smtClean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 smtClean="0">
                <a:latin typeface="Calibri" charset="0"/>
              </a:rPr>
              <a:t>Egalitarian</a:t>
            </a:r>
            <a:endParaRPr lang="en-US" sz="5600" b="1" i="1" dirty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endParaRPr lang="en-US" sz="5600" b="1" i="1" dirty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endParaRPr lang="en-US" sz="5600" b="1" i="1" dirty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>
                <a:latin typeface="Calibri" charset="0"/>
              </a:rPr>
              <a:t>Cosmopolitan</a:t>
            </a:r>
          </a:p>
          <a:p>
            <a:pPr marL="0" indent="0" defTabSz="389626">
              <a:lnSpc>
                <a:spcPct val="80000"/>
              </a:lnSpc>
              <a:buNone/>
              <a:defRPr/>
            </a:pPr>
            <a:endParaRPr lang="en-US" sz="5600" b="1" i="1" dirty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>
                <a:latin typeface="Calibri" charset="0"/>
              </a:rPr>
              <a:t>Ecological</a:t>
            </a:r>
          </a:p>
          <a:p>
            <a:pPr marL="0" indent="0" defTabSz="389626">
              <a:lnSpc>
                <a:spcPct val="80000"/>
              </a:lnSpc>
              <a:buNone/>
              <a:defRPr/>
            </a:pPr>
            <a:endParaRPr lang="en-US" sz="5600" b="1" i="1" dirty="0" smtClean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 smtClean="0">
                <a:latin typeface="Calibri" charset="0"/>
              </a:rPr>
              <a:t>Cynical</a:t>
            </a:r>
            <a:endParaRPr lang="en-US" sz="5600" b="1" i="1" dirty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>
                <a:latin typeface="Calibri" charset="0"/>
              </a:rPr>
              <a:t> </a:t>
            </a: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>
                <a:latin typeface="Calibri" charset="0"/>
              </a:rPr>
              <a:t>Authoritarian</a:t>
            </a:r>
          </a:p>
          <a:p>
            <a:pPr marL="0" indent="0" defTabSz="389626">
              <a:lnSpc>
                <a:spcPct val="80000"/>
              </a:lnSpc>
              <a:buNone/>
              <a:defRPr/>
            </a:pPr>
            <a:endParaRPr lang="en-US" sz="5600" b="1" i="1" dirty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>
                <a:latin typeface="Calibri" charset="0"/>
              </a:rPr>
              <a:t>Ethno-</a:t>
            </a:r>
            <a:r>
              <a:rPr lang="en-US" sz="5600" b="1" i="1" dirty="0" smtClean="0">
                <a:latin typeface="Calibri" charset="0"/>
              </a:rPr>
              <a:t>national</a:t>
            </a:r>
          </a:p>
          <a:p>
            <a:pPr marL="292219" indent="-292219" defTabSz="389626">
              <a:lnSpc>
                <a:spcPct val="80000"/>
              </a:lnSpc>
              <a:defRPr/>
            </a:pPr>
            <a:endParaRPr lang="en-US" sz="5600" b="1" i="1" dirty="0" smtClean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endParaRPr lang="en-US" sz="5600" b="1" i="1" dirty="0">
              <a:latin typeface="Calibri" charset="0"/>
            </a:endParaRPr>
          </a:p>
          <a:p>
            <a:pPr marL="292219" indent="-292219" defTabSz="389626">
              <a:lnSpc>
                <a:spcPct val="80000"/>
              </a:lnSpc>
              <a:defRPr/>
            </a:pPr>
            <a:r>
              <a:rPr lang="en-US" sz="5600" b="1" i="1" dirty="0">
                <a:latin typeface="Calibri" charset="0"/>
              </a:rPr>
              <a:t>Neoliberal </a:t>
            </a:r>
            <a:endParaRPr lang="en-US" sz="5600" b="1" dirty="0">
              <a:latin typeface="Calibri" charset="0"/>
            </a:endParaRPr>
          </a:p>
          <a:p>
            <a:pPr marL="292219" indent="-292219" defTabSz="389626">
              <a:defRPr/>
            </a:pP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2755900" y="977900"/>
            <a:ext cx="5930900" cy="5880100"/>
          </a:xfrm>
        </p:spPr>
        <p:txBody>
          <a:bodyPr>
            <a:normAutofit fontScale="25000" lnSpcReduction="20000"/>
          </a:bodyPr>
          <a:lstStyle/>
          <a:p>
            <a:pPr marL="0" indent="0" defTabSz="389626">
              <a:buFont typeface="Arial" charset="0"/>
              <a:buNone/>
              <a:defRPr/>
            </a:pPr>
            <a:endParaRPr lang="en-US" sz="5600" b="1" dirty="0" smtClean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 smtClean="0">
                <a:latin typeface="Calibri" charset="0"/>
              </a:rPr>
              <a:t>Humanists</a:t>
            </a:r>
            <a:r>
              <a:rPr lang="en-US" sz="5600" b="1" dirty="0">
                <a:latin typeface="Calibri" charset="0"/>
              </a:rPr>
              <a:t>-egalitarians</a:t>
            </a:r>
            <a:r>
              <a:rPr lang="en-US" sz="5600" b="1" dirty="0" smtClean="0">
                <a:latin typeface="Calibri" charset="0"/>
              </a:rPr>
              <a:t>: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 smtClean="0">
                <a:latin typeface="Calibri" charset="0"/>
              </a:rPr>
              <a:t>-</a:t>
            </a:r>
            <a:r>
              <a:rPr lang="en-US" sz="5600" b="1" dirty="0">
                <a:latin typeface="Calibri" charset="0"/>
              </a:rPr>
              <a:t>all humans are equal with equal rights and responsibilities (females in Phases 1.,2, 3 and 4)</a:t>
            </a:r>
            <a:r>
              <a:rPr lang="en-US" sz="5600" b="1" dirty="0" smtClean="0">
                <a:latin typeface="Calibri" charset="0"/>
              </a:rPr>
              <a:t>.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 smtClean="0">
                <a:latin typeface="Calibri" charset="0"/>
              </a:rPr>
              <a:t>* </a:t>
            </a:r>
            <a:r>
              <a:rPr lang="en-US" sz="5600" b="1" dirty="0">
                <a:latin typeface="Calibri" charset="0"/>
              </a:rPr>
              <a:t>Internationalist and globalists: 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>
                <a:latin typeface="Calibri" charset="0"/>
              </a:rPr>
              <a:t>-Respect of various cultural, religious and political ideologies (Phase. 3 more Females, Phase 4 no gender difference</a:t>
            </a:r>
            <a:r>
              <a:rPr lang="en-US" sz="5600" b="1" dirty="0" smtClean="0">
                <a:latin typeface="Calibri" charset="0"/>
              </a:rPr>
              <a:t>)</a:t>
            </a:r>
            <a:endParaRPr lang="fi-FI" sz="5600" b="1" dirty="0" smtClean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fi-FI" sz="5600" b="1" dirty="0" smtClean="0">
                <a:latin typeface="Calibri" charset="0"/>
              </a:rPr>
              <a:t>* </a:t>
            </a:r>
            <a:r>
              <a:rPr lang="fi-FI" sz="5600" b="1" dirty="0">
                <a:latin typeface="Calibri" charset="0"/>
              </a:rPr>
              <a:t>E</a:t>
            </a:r>
            <a:r>
              <a:rPr lang="en-US" sz="5600" b="1" dirty="0" err="1">
                <a:latin typeface="Calibri" charset="0"/>
              </a:rPr>
              <a:t>nvironmentalists</a:t>
            </a:r>
            <a:r>
              <a:rPr lang="en-US" sz="5600" b="1" dirty="0">
                <a:latin typeface="Calibri" charset="0"/>
              </a:rPr>
              <a:t>, Greens and Individualists: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>
                <a:latin typeface="Calibri" charset="0"/>
              </a:rPr>
              <a:t>-Environmental sustainability, animal rights, private activities (more females; Phase 3 and 4)</a:t>
            </a:r>
            <a:r>
              <a:rPr lang="en-US" sz="5600" b="1" dirty="0" smtClean="0">
                <a:latin typeface="Calibri" charset="0"/>
              </a:rPr>
              <a:t>.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 smtClean="0">
                <a:latin typeface="Calibri" charset="0"/>
              </a:rPr>
              <a:t>* Politically </a:t>
            </a:r>
            <a:r>
              <a:rPr lang="en-US" sz="5600" b="1" dirty="0">
                <a:latin typeface="Calibri" charset="0"/>
              </a:rPr>
              <a:t>passive and critical (vocational school urban females; Phases 2 and 3).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 smtClean="0">
                <a:latin typeface="Calibri" charset="0"/>
              </a:rPr>
              <a:t>* </a:t>
            </a:r>
            <a:r>
              <a:rPr lang="en-US" sz="5600" b="1" dirty="0">
                <a:latin typeface="Calibri" charset="0"/>
              </a:rPr>
              <a:t>Traditionalist-conservatives; Traditionalists, Futurists</a:t>
            </a: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>
                <a:latin typeface="Calibri" charset="0"/>
              </a:rPr>
              <a:t>-conformist respect for traditional values and confidence in </a:t>
            </a:r>
            <a:r>
              <a:rPr lang="en-US" sz="5600" b="1" dirty="0" smtClean="0">
                <a:latin typeface="Calibri" charset="0"/>
              </a:rPr>
              <a:t>science </a:t>
            </a:r>
            <a:r>
              <a:rPr lang="en-US" sz="5600" b="1" dirty="0">
                <a:latin typeface="Calibri" charset="0"/>
              </a:rPr>
              <a:t>and </a:t>
            </a:r>
            <a:r>
              <a:rPr lang="en-US" sz="5600" b="1" dirty="0" smtClean="0">
                <a:latin typeface="Calibri" charset="0"/>
              </a:rPr>
              <a:t>technology </a:t>
            </a:r>
            <a:r>
              <a:rPr lang="en-US" sz="5600" b="1" dirty="0">
                <a:latin typeface="Calibri" charset="0"/>
              </a:rPr>
              <a:t>(Phases 1, 2 and 3, Secondary school males, </a:t>
            </a:r>
            <a:r>
              <a:rPr lang="en-US" sz="5600" b="1" dirty="0" smtClean="0">
                <a:latin typeface="Calibri" charset="0"/>
              </a:rPr>
              <a:t>Phases 4 &amp; 5 </a:t>
            </a:r>
            <a:r>
              <a:rPr lang="en-US" sz="5600" b="1" dirty="0">
                <a:latin typeface="Calibri" charset="0"/>
              </a:rPr>
              <a:t>Futurists). </a:t>
            </a:r>
          </a:p>
          <a:p>
            <a:pPr marL="292219" indent="-292219" defTabSz="389626">
              <a:lnSpc>
                <a:spcPct val="80000"/>
              </a:lnSpc>
              <a:buFontTx/>
              <a:buChar char="•"/>
              <a:defRPr/>
            </a:pPr>
            <a:r>
              <a:rPr lang="en-US" sz="5600" b="1" dirty="0" smtClean="0">
                <a:latin typeface="Calibri" charset="0"/>
              </a:rPr>
              <a:t> Nationalists and racists</a:t>
            </a:r>
            <a:endParaRPr lang="en-US" sz="5600" b="1" dirty="0">
              <a:latin typeface="Calibri" charset="0"/>
            </a:endParaRPr>
          </a:p>
          <a:p>
            <a:pPr marL="0" indent="0" defTabSz="389626">
              <a:lnSpc>
                <a:spcPct val="80000"/>
              </a:lnSpc>
              <a:buFont typeface="Arial" charset="0"/>
              <a:buNone/>
              <a:defRPr/>
            </a:pPr>
            <a:r>
              <a:rPr lang="en-US" sz="5600" b="1" dirty="0">
                <a:latin typeface="Calibri" charset="0"/>
              </a:rPr>
              <a:t>-ethno-nationalist solidarity to own nation and its members (more males in Phase 3; in Phase 4 both females and males). </a:t>
            </a:r>
          </a:p>
          <a:p>
            <a:pPr>
              <a:lnSpc>
                <a:spcPct val="80000"/>
              </a:lnSpc>
            </a:pPr>
            <a:r>
              <a:rPr lang="en-US" sz="5600" b="1" dirty="0">
                <a:latin typeface="Calibri" charset="0"/>
              </a:rPr>
              <a:t>*</a:t>
            </a:r>
            <a:r>
              <a:rPr lang="en-US" sz="5600" b="1" dirty="0" err="1" smtClean="0">
                <a:latin typeface="Calibri" charset="0"/>
              </a:rPr>
              <a:t>Neoliberalists</a:t>
            </a:r>
            <a:r>
              <a:rPr lang="en-US" sz="5600" b="1" dirty="0" smtClean="0">
                <a:latin typeface="Calibri" charset="0"/>
              </a:rPr>
              <a:t> -</a:t>
            </a:r>
            <a:r>
              <a:rPr lang="en-US" altLang="ja-JP" sz="5600" b="1" dirty="0">
                <a:latin typeface="Calibri" charset="0"/>
              </a:rPr>
              <a:t>minimal government and state </a:t>
            </a:r>
            <a:r>
              <a:rPr lang="en-US" altLang="ja-JP" sz="5600" b="1" dirty="0" err="1" smtClean="0">
                <a:latin typeface="Calibri" charset="0"/>
              </a:rPr>
              <a:t>suport</a:t>
            </a:r>
            <a:r>
              <a:rPr lang="en-US" altLang="ja-JP" sz="5600" b="1" dirty="0" smtClean="0">
                <a:latin typeface="Calibri" charset="0"/>
              </a:rPr>
              <a:t>, </a:t>
            </a:r>
            <a:r>
              <a:rPr lang="en-US" altLang="ja-JP" sz="5600" b="1" dirty="0">
                <a:latin typeface="Calibri" charset="0"/>
              </a:rPr>
              <a:t>minimal taxation, minimal regulations, and minimal direct involvement in the state </a:t>
            </a:r>
            <a:r>
              <a:rPr lang="en-US" altLang="ja-JP" sz="5600" b="1" dirty="0" smtClean="0">
                <a:latin typeface="Calibri" charset="0"/>
              </a:rPr>
              <a:t>economy</a:t>
            </a:r>
            <a:r>
              <a:rPr lang="en-US" sz="5600" b="1" dirty="0" smtClean="0">
                <a:latin typeface="Calibri" charset="0"/>
              </a:rPr>
              <a:t> (Phases 4 &amp; 5, </a:t>
            </a:r>
            <a:r>
              <a:rPr lang="en-US" sz="5600" b="1" dirty="0">
                <a:latin typeface="Calibri" charset="0"/>
              </a:rPr>
              <a:t>no gender differences).</a:t>
            </a:r>
          </a:p>
          <a:p>
            <a:pPr marL="292219" indent="-292219" defTabSz="389626">
              <a:lnSpc>
                <a:spcPct val="80000"/>
              </a:lnSpc>
              <a:defRPr/>
            </a:pPr>
            <a:endParaRPr lang="en-US" sz="5600" b="1" dirty="0">
              <a:latin typeface="Calibri" charset="0"/>
            </a:endParaRPr>
          </a:p>
          <a:p>
            <a:pPr marL="292219" indent="-292219" defTabSz="389626">
              <a:defRPr/>
            </a:pP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Helena Helve 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DDAA24-FEA0-E743-B0E7-750E2ED18E39}" type="datetime1">
              <a:rPr lang="fi-FI"/>
              <a:pPr>
                <a:defRPr/>
              </a:pPr>
              <a:t>7.9.2016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10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identity</a:t>
            </a:r>
            <a:r>
              <a:rPr lang="fi-FI" dirty="0" smtClean="0"/>
              <a:t> </a:t>
            </a:r>
            <a:r>
              <a:rPr lang="fi-FI" dirty="0" err="1" smtClean="0"/>
              <a:t>horizon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04800" y="2070101"/>
            <a:ext cx="84709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Future educational and work</a:t>
            </a:r>
            <a:r>
              <a:rPr lang="fi-FI" sz="2400" dirty="0" smtClean="0"/>
              <a:t> </a:t>
            </a:r>
            <a:r>
              <a:rPr lang="en-US" sz="2400" dirty="0" smtClean="0"/>
              <a:t>horizons that YP perceive to be suitable for themselves</a:t>
            </a:r>
            <a:r>
              <a:rPr lang="fi-FI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Self-perception anchored to the identity</a:t>
            </a:r>
            <a:r>
              <a:rPr lang="fi-FI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Broad vs. </a:t>
            </a:r>
            <a:r>
              <a:rPr lang="en-US" sz="2400" dirty="0"/>
              <a:t>narrow perceptions of future </a:t>
            </a:r>
            <a:r>
              <a:rPr lang="en-US" sz="2400" dirty="0" smtClean="0"/>
              <a:t>possibilities and </a:t>
            </a:r>
            <a:r>
              <a:rPr lang="en-US" sz="2400" dirty="0"/>
              <a:t>roles</a:t>
            </a:r>
            <a:r>
              <a:rPr lang="fi-FI" sz="2400" dirty="0"/>
              <a:t> </a:t>
            </a:r>
            <a:endParaRPr lang="fi-FI" sz="2400" dirty="0" smtClean="0"/>
          </a:p>
          <a:p>
            <a:endParaRPr lang="fi-FI" sz="2400" dirty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632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EU young people -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 little  life security and broken hopes – narrow future horizons?</a:t>
            </a:r>
            <a:endParaRPr lang="en-US" sz="2200" b="1" dirty="0"/>
          </a:p>
        </p:txBody>
      </p:sp>
      <p:pic>
        <p:nvPicPr>
          <p:cNvPr id="29703" name="Picture 7" descr="Time kan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886" b="6886"/>
          <a:stretch>
            <a:fillRect/>
          </a:stretch>
        </p:blipFill>
        <p:spPr>
          <a:xfrm>
            <a:off x="1" y="1092200"/>
            <a:ext cx="4000500" cy="5473700"/>
          </a:xfrm>
          <a:noFill/>
          <a:ln/>
        </p:spPr>
      </p:pic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00501" y="952500"/>
            <a:ext cx="5143499" cy="51736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5600" b="1" dirty="0" smtClean="0"/>
          </a:p>
          <a:p>
            <a:pPr marL="0" indent="0">
              <a:buNone/>
            </a:pPr>
            <a:r>
              <a:rPr lang="fi-FI" sz="5600" b="1" dirty="0" smtClean="0"/>
              <a:t>*</a:t>
            </a:r>
            <a:r>
              <a:rPr lang="fi-FI" sz="5600" b="1" dirty="0" err="1" smtClean="0"/>
              <a:t>Unemployment</a:t>
            </a:r>
            <a:r>
              <a:rPr lang="fi-FI" sz="5600" b="1" dirty="0" smtClean="0"/>
              <a:t> </a:t>
            </a:r>
            <a:r>
              <a:rPr lang="fi-FI" sz="5600" b="1" dirty="0" err="1" smtClean="0"/>
              <a:t>rates</a:t>
            </a:r>
            <a:r>
              <a:rPr lang="fi-FI" sz="5600" b="1" dirty="0" smtClean="0"/>
              <a:t> </a:t>
            </a:r>
            <a:r>
              <a:rPr lang="fi-FI" sz="5600" b="1" dirty="0"/>
              <a:t>for </a:t>
            </a:r>
            <a:r>
              <a:rPr lang="fi-FI" sz="5600" b="1" dirty="0" err="1"/>
              <a:t>young</a:t>
            </a:r>
            <a:r>
              <a:rPr lang="fi-FI" sz="5600" b="1" dirty="0"/>
              <a:t> </a:t>
            </a:r>
            <a:r>
              <a:rPr lang="fi-FI" sz="5600" b="1" dirty="0" err="1"/>
              <a:t>men</a:t>
            </a:r>
            <a:r>
              <a:rPr lang="fi-FI" sz="5600" b="1" dirty="0"/>
              <a:t> </a:t>
            </a:r>
            <a:r>
              <a:rPr lang="fi-FI" sz="5600" b="1" dirty="0" err="1"/>
              <a:t>aged</a:t>
            </a:r>
            <a:r>
              <a:rPr lang="fi-FI" sz="5600" b="1" dirty="0"/>
              <a:t> 15-24 </a:t>
            </a:r>
            <a:r>
              <a:rPr lang="fi-FI" sz="5600" b="1" dirty="0" err="1" smtClean="0"/>
              <a:t>increased</a:t>
            </a:r>
            <a:r>
              <a:rPr lang="fi-FI" sz="5600" b="1" dirty="0" smtClean="0"/>
              <a:t>  </a:t>
            </a:r>
            <a:endParaRPr lang="en-GB" sz="5600" b="1" dirty="0" smtClean="0"/>
          </a:p>
          <a:p>
            <a:pPr marL="0" indent="0">
              <a:buNone/>
            </a:pPr>
            <a:r>
              <a:rPr lang="en-GB" sz="5600" b="1" dirty="0" smtClean="0"/>
              <a:t>*</a:t>
            </a:r>
            <a:r>
              <a:rPr lang="en-GB" sz="5600" b="1" dirty="0"/>
              <a:t>I</a:t>
            </a:r>
            <a:r>
              <a:rPr lang="en-GB" sz="5600" b="1" dirty="0" smtClean="0"/>
              <a:t>ncreasing </a:t>
            </a:r>
            <a:r>
              <a:rPr lang="en-GB" sz="5600" b="1" dirty="0"/>
              <a:t>percentage of young people </a:t>
            </a:r>
            <a:r>
              <a:rPr lang="en-GB" sz="5600" b="1" dirty="0" smtClean="0"/>
              <a:t>in temporary</a:t>
            </a:r>
            <a:r>
              <a:rPr lang="en-GB" sz="5600" b="1" dirty="0"/>
              <a:t>, part-time work or other non-standard form of employment </a:t>
            </a:r>
            <a:endParaRPr lang="en-GB" sz="5600" b="1" dirty="0" smtClean="0"/>
          </a:p>
          <a:p>
            <a:pPr marL="0" lvl="0" indent="0">
              <a:buNone/>
            </a:pPr>
            <a:r>
              <a:rPr lang="en-GB" sz="5600" b="1" dirty="0" smtClean="0"/>
              <a:t>*Young </a:t>
            </a:r>
            <a:r>
              <a:rPr lang="en-GB" sz="5600" b="1" dirty="0"/>
              <a:t>graduates </a:t>
            </a:r>
            <a:r>
              <a:rPr lang="en-GB" sz="5600" b="1" dirty="0" smtClean="0"/>
              <a:t>often overqualified </a:t>
            </a:r>
            <a:r>
              <a:rPr lang="en-GB" sz="5600" b="1" dirty="0"/>
              <a:t>for the opportunities available in the labour market </a:t>
            </a:r>
            <a:endParaRPr lang="en-GB" sz="5600" b="1" dirty="0" smtClean="0"/>
          </a:p>
          <a:p>
            <a:pPr marL="0" indent="0">
              <a:buNone/>
            </a:pPr>
            <a:r>
              <a:rPr lang="en-GB" sz="5600" b="1" dirty="0" smtClean="0"/>
              <a:t>*The unemployment rates higher among migrant </a:t>
            </a:r>
            <a:r>
              <a:rPr lang="en-GB" sz="5600" b="1" dirty="0"/>
              <a:t>background and low educational achievers </a:t>
            </a:r>
            <a:endParaRPr lang="en-GB" sz="5600" b="1" dirty="0" smtClean="0"/>
          </a:p>
          <a:p>
            <a:pPr marL="0" indent="0">
              <a:buNone/>
            </a:pPr>
            <a:r>
              <a:rPr lang="fi-FI" sz="5600" b="1" dirty="0" smtClean="0"/>
              <a:t>*W</a:t>
            </a:r>
            <a:r>
              <a:rPr lang="en-GB" sz="5600" b="1" dirty="0" err="1" smtClean="0"/>
              <a:t>ork</a:t>
            </a:r>
            <a:r>
              <a:rPr lang="en-GB" sz="5600" b="1" dirty="0" smtClean="0"/>
              <a:t> poverty - being </a:t>
            </a:r>
            <a:r>
              <a:rPr lang="en-GB" sz="5600" b="1" dirty="0"/>
              <a:t>in employment, but not earning enough to make a living</a:t>
            </a:r>
            <a:r>
              <a:rPr lang="fi-FI" sz="5600" b="1" dirty="0"/>
              <a:t> </a:t>
            </a:r>
          </a:p>
          <a:p>
            <a:pPr marL="0" indent="0">
              <a:buNone/>
            </a:pPr>
            <a:r>
              <a:rPr lang="fi-FI" sz="5600" b="1" dirty="0" smtClean="0"/>
              <a:t>*</a:t>
            </a:r>
            <a:r>
              <a:rPr lang="fi-FI" sz="5600" b="1" dirty="0" err="1" smtClean="0"/>
              <a:t>Growing</a:t>
            </a:r>
            <a:r>
              <a:rPr lang="fi-FI" sz="5600" b="1" dirty="0" smtClean="0"/>
              <a:t> </a:t>
            </a:r>
            <a:r>
              <a:rPr lang="fi-FI" sz="5600" b="1" dirty="0" err="1" smtClean="0"/>
              <a:t>academic</a:t>
            </a:r>
            <a:r>
              <a:rPr lang="fi-FI" sz="5600" b="1" dirty="0" smtClean="0"/>
              <a:t> </a:t>
            </a:r>
            <a:r>
              <a:rPr lang="fi-FI" sz="5600" b="1" dirty="0" err="1" smtClean="0"/>
              <a:t>unemployment</a:t>
            </a:r>
            <a:r>
              <a:rPr lang="fi-FI" sz="5600" b="1" dirty="0" smtClean="0"/>
              <a:t>,  </a:t>
            </a:r>
            <a:r>
              <a:rPr lang="fi-FI" sz="5600" b="1" dirty="0" err="1" smtClean="0"/>
              <a:t>under</a:t>
            </a:r>
            <a:r>
              <a:rPr lang="fi-FI" sz="5600" b="1" dirty="0" smtClean="0"/>
              <a:t> </a:t>
            </a:r>
            <a:r>
              <a:rPr lang="fi-FI" sz="5600" b="1" dirty="0" err="1"/>
              <a:t>employment</a:t>
            </a:r>
            <a:r>
              <a:rPr lang="fi-FI" sz="5600" b="1" dirty="0"/>
              <a:t> </a:t>
            </a:r>
            <a:r>
              <a:rPr lang="fi-FI" sz="5600" b="1" dirty="0" smtClean="0"/>
              <a:t> </a:t>
            </a:r>
            <a:r>
              <a:rPr lang="fi-FI" sz="5600" b="1" dirty="0" err="1"/>
              <a:t>being</a:t>
            </a:r>
            <a:r>
              <a:rPr lang="fi-FI" sz="5600" b="1" dirty="0"/>
              <a:t> </a:t>
            </a:r>
            <a:r>
              <a:rPr lang="fi-FI" sz="5600" b="1" dirty="0" err="1"/>
              <a:t>overqualified</a:t>
            </a:r>
            <a:r>
              <a:rPr lang="fi-FI" sz="5600" b="1" dirty="0"/>
              <a:t> for the </a:t>
            </a:r>
            <a:r>
              <a:rPr lang="fi-FI" sz="5600" b="1" dirty="0" err="1"/>
              <a:t>opportunities</a:t>
            </a:r>
            <a:r>
              <a:rPr lang="fi-FI" sz="5600" b="1" dirty="0"/>
              <a:t> in the labour </a:t>
            </a:r>
            <a:r>
              <a:rPr lang="fi-FI" sz="5600" b="1" dirty="0" err="1"/>
              <a:t>market</a:t>
            </a:r>
            <a:r>
              <a:rPr lang="fi-FI" sz="5600" b="1" dirty="0"/>
              <a:t>. </a:t>
            </a:r>
            <a:endParaRPr lang="fi-FI" sz="5600" b="1" dirty="0" smtClean="0"/>
          </a:p>
          <a:p>
            <a:pPr marL="0" indent="0">
              <a:buNone/>
            </a:pPr>
            <a:r>
              <a:rPr lang="fi-FI" sz="5600" b="1" dirty="0"/>
              <a:t>*NEETS 1/3 </a:t>
            </a:r>
            <a:endParaRPr lang="fi-FI" sz="5600" b="1" dirty="0" smtClean="0"/>
          </a:p>
          <a:p>
            <a:pPr marL="0" indent="0">
              <a:buNone/>
            </a:pPr>
            <a:r>
              <a:rPr lang="fi-FI" sz="5600" b="1" dirty="0" smtClean="0"/>
              <a:t>(</a:t>
            </a:r>
            <a:r>
              <a:rPr lang="fi-FI" sz="5600" b="1" dirty="0"/>
              <a:t>EU </a:t>
            </a:r>
            <a:r>
              <a:rPr lang="fi-FI" sz="5600" b="1" dirty="0" err="1"/>
              <a:t>Youth</a:t>
            </a:r>
            <a:r>
              <a:rPr lang="fi-FI" sz="5600" b="1" dirty="0"/>
              <a:t> </a:t>
            </a:r>
            <a:r>
              <a:rPr lang="fi-FI" sz="5600" b="1" dirty="0" err="1"/>
              <a:t>Reports</a:t>
            </a:r>
            <a:r>
              <a:rPr lang="fi-FI" sz="5600" b="1" dirty="0"/>
              <a:t> 2012 and </a:t>
            </a:r>
            <a:r>
              <a:rPr lang="fi-FI" sz="5600" b="1" dirty="0" smtClean="0"/>
              <a:t>2015 and OECD </a:t>
            </a:r>
            <a:r>
              <a:rPr lang="fi-FI" sz="5600" b="1" dirty="0" err="1" smtClean="0"/>
              <a:t>stats</a:t>
            </a:r>
            <a:r>
              <a:rPr lang="fi-FI" sz="5600" b="1" dirty="0" smtClean="0"/>
              <a:t>.)</a:t>
            </a:r>
            <a:endParaRPr lang="en-GB" sz="5600" b="1" dirty="0"/>
          </a:p>
          <a:p>
            <a:pPr marL="0" indent="0">
              <a:buNone/>
            </a:pPr>
            <a:endParaRPr lang="fi-FI" sz="5600" b="1" dirty="0"/>
          </a:p>
          <a:p>
            <a:endParaRPr lang="en-US" sz="5600" b="1" dirty="0"/>
          </a:p>
          <a:p>
            <a:endParaRPr lang="en-US" sz="5600" b="1" dirty="0"/>
          </a:p>
          <a:p>
            <a:pPr>
              <a:buNone/>
            </a:pPr>
            <a:endParaRPr lang="fi-FI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T</a:t>
            </a:r>
            <a:r>
              <a:rPr lang="fi-FI" sz="2400" dirty="0" err="1" smtClean="0"/>
              <a:t>ransition</a:t>
            </a:r>
            <a:r>
              <a:rPr lang="fi-FI" sz="2400" dirty="0" smtClean="0"/>
              <a:t> </a:t>
            </a:r>
            <a:r>
              <a:rPr lang="fi-FI" sz="2400" dirty="0" err="1"/>
              <a:t>events</a:t>
            </a:r>
            <a:r>
              <a:rPr lang="fi-FI" sz="2400" dirty="0"/>
              <a:t> and </a:t>
            </a:r>
            <a:r>
              <a:rPr lang="fi-FI" sz="2400" dirty="0" err="1"/>
              <a:t>identity</a:t>
            </a:r>
            <a:r>
              <a:rPr lang="fi-FI" sz="2400" dirty="0"/>
              <a:t> </a:t>
            </a:r>
            <a:r>
              <a:rPr lang="fi-FI" sz="2400" dirty="0" err="1"/>
              <a:t>formation</a:t>
            </a:r>
            <a:r>
              <a:rPr lang="fi-FI" sz="2400" dirty="0"/>
              <a:t> </a:t>
            </a:r>
            <a:r>
              <a:rPr lang="fi-FI" sz="2400" dirty="0" err="1"/>
              <a:t>process</a:t>
            </a:r>
            <a:endParaRPr lang="fi-FI" sz="24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25060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28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 1.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181100" y="1997839"/>
            <a:ext cx="711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Young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dependent</a:t>
            </a:r>
            <a:r>
              <a:rPr lang="fi-FI" dirty="0"/>
              <a:t> on </a:t>
            </a:r>
            <a:r>
              <a:rPr lang="fi-FI" dirty="0" err="1"/>
              <a:t>structural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and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resources</a:t>
            </a:r>
            <a:r>
              <a:rPr lang="fi-FI" dirty="0"/>
              <a:t> and </a:t>
            </a:r>
            <a:r>
              <a:rPr lang="fi-FI" dirty="0" err="1"/>
              <a:t>capabilities</a:t>
            </a:r>
            <a:r>
              <a:rPr lang="fi-FI" dirty="0"/>
              <a:t> </a:t>
            </a:r>
            <a:endParaRPr lang="fi-FI" dirty="0" smtClean="0"/>
          </a:p>
          <a:p>
            <a:endParaRPr lang="fi-FI" dirty="0"/>
          </a:p>
          <a:p>
            <a:r>
              <a:rPr lang="en-US" dirty="0" smtClean="0"/>
              <a:t>A </a:t>
            </a:r>
            <a:r>
              <a:rPr lang="en-US" dirty="0" err="1"/>
              <a:t>destandardisation</a:t>
            </a:r>
            <a:r>
              <a:rPr lang="en-US" dirty="0"/>
              <a:t> of transition </a:t>
            </a:r>
            <a:r>
              <a:rPr lang="en-US" dirty="0" smtClean="0"/>
              <a:t>pathways – not linear biographical transitions</a:t>
            </a:r>
          </a:p>
          <a:p>
            <a:endParaRPr lang="en-US" dirty="0"/>
          </a:p>
          <a:p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transitions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influenced</a:t>
            </a:r>
            <a:r>
              <a:rPr lang="fi-FI" dirty="0" smtClean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psychological</a:t>
            </a:r>
            <a:r>
              <a:rPr lang="fi-FI" dirty="0"/>
              <a:t>, social, </a:t>
            </a:r>
            <a:r>
              <a:rPr lang="fi-FI" dirty="0" err="1"/>
              <a:t>historical</a:t>
            </a:r>
            <a:r>
              <a:rPr lang="fi-FI" dirty="0"/>
              <a:t>, </a:t>
            </a:r>
            <a:r>
              <a:rPr lang="fi-FI" dirty="0" err="1" smtClean="0"/>
              <a:t>cultural</a:t>
            </a:r>
            <a:r>
              <a:rPr lang="fi-FI" dirty="0" smtClean="0"/>
              <a:t>, </a:t>
            </a:r>
            <a:r>
              <a:rPr lang="fi-FI" dirty="0" err="1" smtClean="0"/>
              <a:t>ideological</a:t>
            </a:r>
            <a:r>
              <a:rPr lang="fi-FI" dirty="0" smtClean="0"/>
              <a:t> </a:t>
            </a:r>
            <a:r>
              <a:rPr lang="fi-FI" dirty="0"/>
              <a:t>and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 smtClean="0"/>
              <a:t>factors</a:t>
            </a:r>
            <a:endParaRPr lang="fi-FI" dirty="0" smtClean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>
                <a:hlinkClick r:id="rId3"/>
              </a:rPr>
              <a:t>Brückner &amp; Mayer, 2005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Ross Macmillan, 2005</a:t>
            </a:r>
            <a:r>
              <a:rPr lang="en-US" dirty="0"/>
              <a:t>; </a:t>
            </a:r>
            <a:r>
              <a:rPr lang="en-US" dirty="0">
                <a:hlinkClick r:id="rId5"/>
              </a:rPr>
              <a:t>Schoon &amp; Silbereisen, 2009</a:t>
            </a:r>
            <a:r>
              <a:rPr lang="en-US" dirty="0"/>
              <a:t>;</a:t>
            </a:r>
            <a:r>
              <a:rPr lang="en-US" dirty="0">
                <a:hlinkClick r:id="rId6"/>
              </a:rPr>
              <a:t> Schoon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&amp;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/>
              <a:t>Sculenberg</a:t>
            </a:r>
            <a:r>
              <a:rPr lang="en-US" dirty="0"/>
              <a:t> 2013). 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1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509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charset="0"/>
              </a:rPr>
              <a:t>Conclusion 2.</a:t>
            </a:r>
            <a:endParaRPr lang="en-GB" sz="3200" dirty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3301"/>
            <a:ext cx="8229600" cy="48641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EU is a historical, political, cultural, technological and military entity – what does it mean to PEYR or ECKYP?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Needs of a systematic empirical mixed methods research of the different transitions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BUT: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Youth transitions should not analyze only by data of  age based  nationally or geographically opposed regions of EU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Need of  </a:t>
            </a:r>
            <a:r>
              <a:rPr lang="fi-FI" sz="2000" b="1" dirty="0" err="1"/>
              <a:t>interdisciplinary</a:t>
            </a:r>
            <a:r>
              <a:rPr lang="fi-FI" sz="2000" b="1" dirty="0"/>
              <a:t> </a:t>
            </a:r>
            <a:r>
              <a:rPr lang="fi-FI" sz="2000" b="1" dirty="0" err="1"/>
              <a:t>studies</a:t>
            </a:r>
            <a:r>
              <a:rPr lang="en-US" sz="2000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and life-course </a:t>
            </a:r>
            <a:r>
              <a:rPr lang="en-US" dirty="0" smtClean="0">
                <a:latin typeface="Times New Roman" charset="0"/>
              </a:rPr>
              <a:t>perspective </a:t>
            </a:r>
            <a:r>
              <a:rPr lang="en-US" dirty="0">
                <a:latin typeface="Times New Roman" charset="0"/>
              </a:rPr>
              <a:t>and longitudinal studies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with mixed </a:t>
            </a:r>
            <a:r>
              <a:rPr lang="en-US" dirty="0" smtClean="0">
                <a:latin typeface="Times New Roman" charset="0"/>
              </a:rPr>
              <a:t>methods</a:t>
            </a:r>
            <a:endParaRPr lang="en-US" dirty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ulenvire">
  <a:themeElements>
    <a:clrScheme name="Tuulenvir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Tuulenvir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Tuulenvir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Tuulenvire.thmx</Template>
  <TotalTime>8252</TotalTime>
  <Words>1532</Words>
  <Application>Microsoft Macintosh PowerPoint</Application>
  <PresentationFormat>Näytössä katseltava diaesitys (4:3)</PresentationFormat>
  <Paragraphs>152</Paragraphs>
  <Slides>12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Tuulenvire</vt:lpstr>
      <vt:lpstr>  </vt:lpstr>
      <vt:lpstr>Background publications</vt:lpstr>
      <vt:lpstr> The phases and methods of the research  </vt:lpstr>
      <vt:lpstr>Conclusion: Citizenship types, value groups, set of values, gender differences and study phases </vt:lpstr>
      <vt:lpstr>The identity horizon:</vt:lpstr>
      <vt:lpstr>EU young people -  little  life security and broken hopes – narrow future horizons?</vt:lpstr>
      <vt:lpstr>Transition events and identity formation process</vt:lpstr>
      <vt:lpstr>Conclusions 1.</vt:lpstr>
      <vt:lpstr>Conclusion 2.</vt:lpstr>
      <vt:lpstr>Youth transitions challenge</vt:lpstr>
      <vt:lpstr>Critical future questions: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Helena Helve</dc:creator>
  <cp:lastModifiedBy>Helena Helve</cp:lastModifiedBy>
  <cp:revision>138</cp:revision>
  <cp:lastPrinted>2016-09-03T10:33:50Z</cp:lastPrinted>
  <dcterms:created xsi:type="dcterms:W3CDTF">2016-08-24T08:35:33Z</dcterms:created>
  <dcterms:modified xsi:type="dcterms:W3CDTF">2016-09-07T05:36:41Z</dcterms:modified>
</cp:coreProperties>
</file>