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71" r:id="rId3"/>
    <p:sldId id="286" r:id="rId4"/>
    <p:sldId id="273" r:id="rId5"/>
    <p:sldId id="288" r:id="rId6"/>
    <p:sldId id="278" r:id="rId7"/>
    <p:sldId id="287" r:id="rId8"/>
    <p:sldId id="284" r:id="rId9"/>
    <p:sldId id="281" r:id="rId10"/>
  </p:sldIdLst>
  <p:sldSz cx="10693400" cy="7561263"/>
  <p:notesSz cx="6670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15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30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45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61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07640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29168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50696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72224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009999"/>
    <a:srgbClr val="F3B13B"/>
    <a:srgbClr val="F2B444"/>
    <a:srgbClr val="F0D27C"/>
    <a:srgbClr val="DA1E48"/>
    <a:srgbClr val="009EC7"/>
    <a:srgbClr val="0033FF"/>
    <a:srgbClr val="F7C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87886" autoAdjust="0"/>
  </p:normalViewPr>
  <p:slideViewPr>
    <p:cSldViewPr>
      <p:cViewPr>
        <p:scale>
          <a:sx n="90" d="100"/>
          <a:sy n="90" d="100"/>
        </p:scale>
        <p:origin x="-1830" y="-90"/>
      </p:cViewPr>
      <p:guideLst>
        <p:guide orient="horz" pos="2382"/>
        <p:guide pos="35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notesViewPr>
    <p:cSldViewPr>
      <p:cViewPr varScale="1">
        <p:scale>
          <a:sx n="79" d="100"/>
          <a:sy n="79" d="100"/>
        </p:scale>
        <p:origin x="-3966" y="204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70A3E-B079-4F70-A4B6-1835FEEAC73E}" type="doc">
      <dgm:prSet loTypeId="urn:microsoft.com/office/officeart/2005/8/layout/arrow2" loCatId="process" qsTypeId="urn:microsoft.com/office/officeart/2005/8/quickstyle/simple5" qsCatId="simple" csTypeId="urn:microsoft.com/office/officeart/2005/8/colors/accent6_5" csCatId="accent6" phldr="1"/>
      <dgm:spPr/>
    </dgm:pt>
    <dgm:pt modelId="{6A263DD5-8880-4ADA-BBF0-C5D0489C03A2}">
      <dgm:prSet phldrT="[Text]" custT="1"/>
      <dgm:spPr/>
      <dgm:t>
        <a:bodyPr/>
        <a:lstStyle/>
        <a:p>
          <a:r>
            <a:rPr lang="en-GB" sz="3600" b="1" dirty="0" smtClean="0"/>
            <a:t>2016</a:t>
          </a:r>
        </a:p>
        <a:p>
          <a:r>
            <a:rPr lang="en-GB" sz="2800" dirty="0" smtClean="0"/>
            <a:t>First 5 chapters</a:t>
          </a:r>
          <a:endParaRPr lang="en-GB" sz="2800" dirty="0"/>
        </a:p>
      </dgm:t>
    </dgm:pt>
    <dgm:pt modelId="{4CCDD347-DC0C-4F80-BC59-F6488583AA97}" type="parTrans" cxnId="{9943E0B9-A624-4C19-A3A7-151E0CCF8F0A}">
      <dgm:prSet/>
      <dgm:spPr/>
      <dgm:t>
        <a:bodyPr/>
        <a:lstStyle/>
        <a:p>
          <a:endParaRPr lang="en-GB"/>
        </a:p>
      </dgm:t>
    </dgm:pt>
    <dgm:pt modelId="{EBB83835-2135-4D26-BED8-A5CBD2182595}" type="sibTrans" cxnId="{9943E0B9-A624-4C19-A3A7-151E0CCF8F0A}">
      <dgm:prSet/>
      <dgm:spPr/>
      <dgm:t>
        <a:bodyPr/>
        <a:lstStyle/>
        <a:p>
          <a:endParaRPr lang="en-GB"/>
        </a:p>
      </dgm:t>
    </dgm:pt>
    <dgm:pt modelId="{32E553EE-CF08-4312-9893-7EF15E3AEA20}">
      <dgm:prSet phldrT="[Text]" custT="1"/>
      <dgm:spPr/>
      <dgm:t>
        <a:bodyPr/>
        <a:lstStyle/>
        <a:p>
          <a:r>
            <a:rPr lang="en-GB" sz="3600" b="1" dirty="0" smtClean="0"/>
            <a:t>2017</a:t>
          </a:r>
        </a:p>
        <a:p>
          <a:r>
            <a:rPr lang="en-GB" sz="2800" dirty="0" smtClean="0"/>
            <a:t>4 remaining chapters</a:t>
          </a:r>
        </a:p>
        <a:p>
          <a:r>
            <a:rPr lang="en-GB" sz="2800" b="1" dirty="0" smtClean="0"/>
            <a:t>Youth Wiki is completed</a:t>
          </a:r>
          <a:endParaRPr lang="en-GB" sz="2800" b="1" dirty="0"/>
        </a:p>
      </dgm:t>
    </dgm:pt>
    <dgm:pt modelId="{69A82488-DD26-451E-83DA-69DB83768606}" type="parTrans" cxnId="{CE4DBBC2-107A-4CAE-B2FD-646B135CADD5}">
      <dgm:prSet/>
      <dgm:spPr/>
      <dgm:t>
        <a:bodyPr/>
        <a:lstStyle/>
        <a:p>
          <a:endParaRPr lang="en-GB"/>
        </a:p>
      </dgm:t>
    </dgm:pt>
    <dgm:pt modelId="{A881664D-DDF2-4392-836A-32904289C807}" type="sibTrans" cxnId="{CE4DBBC2-107A-4CAE-B2FD-646B135CADD5}">
      <dgm:prSet/>
      <dgm:spPr/>
      <dgm:t>
        <a:bodyPr/>
        <a:lstStyle/>
        <a:p>
          <a:endParaRPr lang="en-GB"/>
        </a:p>
      </dgm:t>
    </dgm:pt>
    <dgm:pt modelId="{588B3297-EA10-4184-AD5C-78057460176B}">
      <dgm:prSet phldrT="[Text]" custT="1"/>
      <dgm:spPr/>
      <dgm:t>
        <a:bodyPr/>
        <a:lstStyle/>
        <a:p>
          <a:r>
            <a:rPr lang="en-GB" sz="3600" b="1" dirty="0" smtClean="0"/>
            <a:t>2018</a:t>
          </a:r>
          <a:r>
            <a:rPr lang="en-GB" sz="2200" dirty="0" smtClean="0"/>
            <a:t> onwards</a:t>
          </a:r>
        </a:p>
        <a:p>
          <a:r>
            <a:rPr lang="en-GB" sz="2400" dirty="0" smtClean="0"/>
            <a:t>Chapters are annually updated</a:t>
          </a:r>
          <a:endParaRPr lang="en-GB" sz="2400" dirty="0"/>
        </a:p>
      </dgm:t>
    </dgm:pt>
    <dgm:pt modelId="{46B9DB87-8945-4907-95E4-45A1154B0FC1}" type="parTrans" cxnId="{264A5239-E43B-4527-9095-FFDA5533C9A5}">
      <dgm:prSet/>
      <dgm:spPr/>
      <dgm:t>
        <a:bodyPr/>
        <a:lstStyle/>
        <a:p>
          <a:endParaRPr lang="en-GB"/>
        </a:p>
      </dgm:t>
    </dgm:pt>
    <dgm:pt modelId="{B3BC9CF8-74D2-45BB-A9C1-0107CE2EB420}" type="sibTrans" cxnId="{264A5239-E43B-4527-9095-FFDA5533C9A5}">
      <dgm:prSet/>
      <dgm:spPr/>
      <dgm:t>
        <a:bodyPr/>
        <a:lstStyle/>
        <a:p>
          <a:endParaRPr lang="en-GB"/>
        </a:p>
      </dgm:t>
    </dgm:pt>
    <dgm:pt modelId="{278610E5-EAB6-4C89-89A2-4DF281CB1F7F}" type="pres">
      <dgm:prSet presAssocID="{B8E70A3E-B079-4F70-A4B6-1835FEEAC73E}" presName="arrowDiagram" presStyleCnt="0">
        <dgm:presLayoutVars>
          <dgm:chMax val="5"/>
          <dgm:dir/>
          <dgm:resizeHandles val="exact"/>
        </dgm:presLayoutVars>
      </dgm:prSet>
      <dgm:spPr/>
    </dgm:pt>
    <dgm:pt modelId="{8D1BDCAE-93BE-4FB0-998A-B2203B1F1EE8}" type="pres">
      <dgm:prSet presAssocID="{B8E70A3E-B079-4F70-A4B6-1835FEEAC73E}" presName="arrow" presStyleLbl="bgShp" presStyleIdx="0" presStyleCnt="1" custLinFactNeighborY="-219"/>
      <dgm:spPr>
        <a:solidFill>
          <a:srgbClr val="FFC000"/>
        </a:solidFill>
      </dgm:spPr>
    </dgm:pt>
    <dgm:pt modelId="{26D850B2-9D93-4C2C-A733-1592E79FCFED}" type="pres">
      <dgm:prSet presAssocID="{B8E70A3E-B079-4F70-A4B6-1835FEEAC73E}" presName="arrowDiagram3" presStyleCnt="0"/>
      <dgm:spPr/>
    </dgm:pt>
    <dgm:pt modelId="{A6B2879C-30F5-4407-B44B-32311F844AD3}" type="pres">
      <dgm:prSet presAssocID="{6A263DD5-8880-4ADA-BBF0-C5D0489C03A2}" presName="bullet3a" presStyleLbl="node1" presStyleIdx="0" presStyleCnt="3"/>
      <dgm:spPr>
        <a:solidFill>
          <a:srgbClr val="FF0000"/>
        </a:solidFill>
      </dgm:spPr>
    </dgm:pt>
    <dgm:pt modelId="{EA324BF4-728F-4E33-82B9-102893CC91C6}" type="pres">
      <dgm:prSet presAssocID="{6A263DD5-8880-4ADA-BBF0-C5D0489C03A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7D549A-2298-4DD6-B8B9-4574BE631DF3}" type="pres">
      <dgm:prSet presAssocID="{32E553EE-CF08-4312-9893-7EF15E3AEA20}" presName="bullet3b" presStyleLbl="node1" presStyleIdx="1" presStyleCnt="3"/>
      <dgm:spPr>
        <a:solidFill>
          <a:srgbClr val="FF0000"/>
        </a:solidFill>
      </dgm:spPr>
    </dgm:pt>
    <dgm:pt modelId="{66F09AD9-D481-4547-AD9A-DDEDD8112C2A}" type="pres">
      <dgm:prSet presAssocID="{32E553EE-CF08-4312-9893-7EF15E3AEA20}" presName="textBox3b" presStyleLbl="revTx" presStyleIdx="1" presStyleCnt="3" custScaleX="117843" custLinFactNeighborX="0" custLinFactNeighborY="5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19787-4F40-4268-8BDD-F95224D92386}" type="pres">
      <dgm:prSet presAssocID="{588B3297-EA10-4184-AD5C-78057460176B}" presName="bullet3c" presStyleLbl="node1" presStyleIdx="2" presStyleCnt="3"/>
      <dgm:spPr>
        <a:solidFill>
          <a:srgbClr val="FF0000"/>
        </a:solidFill>
      </dgm:spPr>
    </dgm:pt>
    <dgm:pt modelId="{CECE1D17-B5C6-4195-9296-6EA3980235D7}" type="pres">
      <dgm:prSet presAssocID="{588B3297-EA10-4184-AD5C-78057460176B}" presName="textBox3c" presStyleLbl="revTx" presStyleIdx="2" presStyleCnt="3" custScaleX="108881" custScaleY="40796" custLinFactNeighborX="1080" custLinFactNeighborY="-217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43E0B9-A624-4C19-A3A7-151E0CCF8F0A}" srcId="{B8E70A3E-B079-4F70-A4B6-1835FEEAC73E}" destId="{6A263DD5-8880-4ADA-BBF0-C5D0489C03A2}" srcOrd="0" destOrd="0" parTransId="{4CCDD347-DC0C-4F80-BC59-F6488583AA97}" sibTransId="{EBB83835-2135-4D26-BED8-A5CBD2182595}"/>
    <dgm:cxn modelId="{A7289E74-A44C-4CCA-B79E-85EBFA8C3285}" type="presOf" srcId="{32E553EE-CF08-4312-9893-7EF15E3AEA20}" destId="{66F09AD9-D481-4547-AD9A-DDEDD8112C2A}" srcOrd="0" destOrd="0" presId="urn:microsoft.com/office/officeart/2005/8/layout/arrow2"/>
    <dgm:cxn modelId="{DA044CFF-2B2A-4783-A5E9-F501E3F28216}" type="presOf" srcId="{6A263DD5-8880-4ADA-BBF0-C5D0489C03A2}" destId="{EA324BF4-728F-4E33-82B9-102893CC91C6}" srcOrd="0" destOrd="0" presId="urn:microsoft.com/office/officeart/2005/8/layout/arrow2"/>
    <dgm:cxn modelId="{D86A43E7-45CB-45F1-8EFD-6344C0B1FE30}" type="presOf" srcId="{588B3297-EA10-4184-AD5C-78057460176B}" destId="{CECE1D17-B5C6-4195-9296-6EA3980235D7}" srcOrd="0" destOrd="0" presId="urn:microsoft.com/office/officeart/2005/8/layout/arrow2"/>
    <dgm:cxn modelId="{169FA6B2-BA1F-4B13-B77B-A98F6BE9D0DF}" type="presOf" srcId="{B8E70A3E-B079-4F70-A4B6-1835FEEAC73E}" destId="{278610E5-EAB6-4C89-89A2-4DF281CB1F7F}" srcOrd="0" destOrd="0" presId="urn:microsoft.com/office/officeart/2005/8/layout/arrow2"/>
    <dgm:cxn modelId="{264A5239-E43B-4527-9095-FFDA5533C9A5}" srcId="{B8E70A3E-B079-4F70-A4B6-1835FEEAC73E}" destId="{588B3297-EA10-4184-AD5C-78057460176B}" srcOrd="2" destOrd="0" parTransId="{46B9DB87-8945-4907-95E4-45A1154B0FC1}" sibTransId="{B3BC9CF8-74D2-45BB-A9C1-0107CE2EB420}"/>
    <dgm:cxn modelId="{CE4DBBC2-107A-4CAE-B2FD-646B135CADD5}" srcId="{B8E70A3E-B079-4F70-A4B6-1835FEEAC73E}" destId="{32E553EE-CF08-4312-9893-7EF15E3AEA20}" srcOrd="1" destOrd="0" parTransId="{69A82488-DD26-451E-83DA-69DB83768606}" sibTransId="{A881664D-DDF2-4392-836A-32904289C807}"/>
    <dgm:cxn modelId="{2E64ABD9-B671-45C8-9A80-7826A504F96B}" type="presParOf" srcId="{278610E5-EAB6-4C89-89A2-4DF281CB1F7F}" destId="{8D1BDCAE-93BE-4FB0-998A-B2203B1F1EE8}" srcOrd="0" destOrd="0" presId="urn:microsoft.com/office/officeart/2005/8/layout/arrow2"/>
    <dgm:cxn modelId="{2599EE88-E251-42AD-B96E-2C662F2ADFEB}" type="presParOf" srcId="{278610E5-EAB6-4C89-89A2-4DF281CB1F7F}" destId="{26D850B2-9D93-4C2C-A733-1592E79FCFED}" srcOrd="1" destOrd="0" presId="urn:microsoft.com/office/officeart/2005/8/layout/arrow2"/>
    <dgm:cxn modelId="{202F8103-F863-4899-84AE-489207CA9670}" type="presParOf" srcId="{26D850B2-9D93-4C2C-A733-1592E79FCFED}" destId="{A6B2879C-30F5-4407-B44B-32311F844AD3}" srcOrd="0" destOrd="0" presId="urn:microsoft.com/office/officeart/2005/8/layout/arrow2"/>
    <dgm:cxn modelId="{3E3CAA46-23C7-4794-B752-8653B5431689}" type="presParOf" srcId="{26D850B2-9D93-4C2C-A733-1592E79FCFED}" destId="{EA324BF4-728F-4E33-82B9-102893CC91C6}" srcOrd="1" destOrd="0" presId="urn:microsoft.com/office/officeart/2005/8/layout/arrow2"/>
    <dgm:cxn modelId="{2A653537-B944-44A2-93CF-B644837A89A0}" type="presParOf" srcId="{26D850B2-9D93-4C2C-A733-1592E79FCFED}" destId="{FE7D549A-2298-4DD6-B8B9-4574BE631DF3}" srcOrd="2" destOrd="0" presId="urn:microsoft.com/office/officeart/2005/8/layout/arrow2"/>
    <dgm:cxn modelId="{6A845264-6340-4CEC-8F57-6704857FCE6B}" type="presParOf" srcId="{26D850B2-9D93-4C2C-A733-1592E79FCFED}" destId="{66F09AD9-D481-4547-AD9A-DDEDD8112C2A}" srcOrd="3" destOrd="0" presId="urn:microsoft.com/office/officeart/2005/8/layout/arrow2"/>
    <dgm:cxn modelId="{74298C95-DE63-410B-B074-B6125551424E}" type="presParOf" srcId="{26D850B2-9D93-4C2C-A733-1592E79FCFED}" destId="{EB819787-4F40-4268-8BDD-F95224D92386}" srcOrd="4" destOrd="0" presId="urn:microsoft.com/office/officeart/2005/8/layout/arrow2"/>
    <dgm:cxn modelId="{DA5234A7-00D2-43B8-8676-6DB21B69F5F6}" type="presParOf" srcId="{26D850B2-9D93-4C2C-A733-1592E79FCFED}" destId="{CECE1D17-B5C6-4195-9296-6EA3980235D7}" srcOrd="5" destOrd="0" presId="urn:microsoft.com/office/officeart/2005/8/layout/arrow2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BDCAE-93BE-4FB0-998A-B2203B1F1EE8}">
      <dsp:nvSpPr>
        <dsp:cNvPr id="0" name=""/>
        <dsp:cNvSpPr/>
      </dsp:nvSpPr>
      <dsp:spPr>
        <a:xfrm>
          <a:off x="0" y="72006"/>
          <a:ext cx="9865096" cy="6165685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B2879C-30F5-4407-B44B-32311F844AD3}">
      <dsp:nvSpPr>
        <dsp:cNvPr id="0" name=""/>
        <dsp:cNvSpPr/>
      </dsp:nvSpPr>
      <dsp:spPr>
        <a:xfrm>
          <a:off x="1252867" y="4341065"/>
          <a:ext cx="256492" cy="25649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324BF4-728F-4E33-82B9-102893CC91C6}">
      <dsp:nvSpPr>
        <dsp:cNvPr id="0" name=""/>
        <dsp:cNvSpPr/>
      </dsp:nvSpPr>
      <dsp:spPr>
        <a:xfrm>
          <a:off x="1381113" y="4469311"/>
          <a:ext cx="2298567" cy="1781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2016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First 5 chapters</a:t>
          </a:r>
          <a:endParaRPr lang="en-GB" sz="2800" kern="1200" dirty="0"/>
        </a:p>
      </dsp:txBody>
      <dsp:txXfrm>
        <a:off x="1381113" y="4469311"/>
        <a:ext cx="2298567" cy="1781882"/>
      </dsp:txXfrm>
    </dsp:sp>
    <dsp:sp modelId="{FE7D549A-2298-4DD6-B8B9-4574BE631DF3}">
      <dsp:nvSpPr>
        <dsp:cNvPr id="0" name=""/>
        <dsp:cNvSpPr/>
      </dsp:nvSpPr>
      <dsp:spPr>
        <a:xfrm>
          <a:off x="3516906" y="2665232"/>
          <a:ext cx="463659" cy="46365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F09AD9-D481-4547-AD9A-DDEDD8112C2A}">
      <dsp:nvSpPr>
        <dsp:cNvPr id="0" name=""/>
        <dsp:cNvSpPr/>
      </dsp:nvSpPr>
      <dsp:spPr>
        <a:xfrm>
          <a:off x="3537508" y="2982571"/>
          <a:ext cx="2790078" cy="335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684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2017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4 remaining chapters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Youth Wiki is completed</a:t>
          </a:r>
          <a:endParaRPr lang="en-GB" sz="2800" b="1" kern="1200" dirty="0"/>
        </a:p>
      </dsp:txBody>
      <dsp:txXfrm>
        <a:off x="3537508" y="2982571"/>
        <a:ext cx="2790078" cy="3354132"/>
      </dsp:txXfrm>
    </dsp:sp>
    <dsp:sp modelId="{EB819787-4F40-4268-8BDD-F95224D92386}">
      <dsp:nvSpPr>
        <dsp:cNvPr id="0" name=""/>
        <dsp:cNvSpPr/>
      </dsp:nvSpPr>
      <dsp:spPr>
        <a:xfrm>
          <a:off x="6239673" y="1645427"/>
          <a:ext cx="641231" cy="64123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CE1D17-B5C6-4195-9296-6EA3980235D7}">
      <dsp:nvSpPr>
        <dsp:cNvPr id="0" name=""/>
        <dsp:cNvSpPr/>
      </dsp:nvSpPr>
      <dsp:spPr>
        <a:xfrm>
          <a:off x="6480724" y="2304270"/>
          <a:ext cx="2577891" cy="174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775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2018</a:t>
          </a:r>
          <a:r>
            <a:rPr lang="en-GB" sz="2200" kern="1200" dirty="0" smtClean="0"/>
            <a:t> onwards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Chapters are annually updated</a:t>
          </a:r>
          <a:endParaRPr lang="en-GB" sz="2400" kern="1200" dirty="0"/>
        </a:p>
      </dsp:txBody>
      <dsp:txXfrm>
        <a:off x="6480724" y="2304270"/>
        <a:ext cx="2577891" cy="1748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6" cy="49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64" y="0"/>
            <a:ext cx="2890836" cy="49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1EBD05-44BC-4C31-A520-07CB3A1706CB}" type="datetimeFigureOut">
              <a:rPr lang="en-US"/>
              <a:pPr>
                <a:defRPr/>
              </a:pPr>
              <a:t>9/1/2016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364"/>
            <a:ext cx="2890836" cy="49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64" y="9432364"/>
            <a:ext cx="2890836" cy="49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BBBC39-EE39-4317-B9B5-DF3783F46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4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6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64" y="0"/>
            <a:ext cx="2890836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D319C4-7FF1-4642-B42B-A5D399A4E4F2}" type="datetimeFigureOut">
              <a:rPr lang="en-GB"/>
              <a:pPr>
                <a:defRPr/>
              </a:pPr>
              <a:t>01/09/2016</a:t>
            </a:fld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3263" y="746125"/>
            <a:ext cx="52641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3" y="4716982"/>
            <a:ext cx="5337170" cy="44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64"/>
            <a:ext cx="2890836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64" y="9432364"/>
            <a:ext cx="2890836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6BAA79-9D12-45FE-BCC2-18417458A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14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2152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4305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6458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8611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3263" y="746125"/>
            <a:ext cx="5264150" cy="3722688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671041" y="4716982"/>
            <a:ext cx="5332882" cy="4467456"/>
          </a:xfrm>
          <a:noFill/>
          <a:ln/>
        </p:spPr>
        <p:txBody>
          <a:bodyPr/>
          <a:lstStyle/>
          <a:p>
            <a:endParaRPr lang="en-GB" b="0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1FB43-A735-4713-9968-81247C6BA34C}" type="slidenum">
              <a:rPr lang="en-GB" smtClean="0">
                <a:latin typeface="Arial" charset="0"/>
              </a:rPr>
              <a:pPr/>
              <a:t>1</a:t>
            </a:fld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6125"/>
            <a:ext cx="526415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77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2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6125"/>
            <a:ext cx="526415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3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3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6125"/>
            <a:ext cx="526415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2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746125"/>
            <a:ext cx="526415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G:\Youth\Visual%20Identity\LOGO\logo_youth\png\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7747" y="2001078"/>
            <a:ext cx="4925653" cy="1620771"/>
          </a:xfrm>
        </p:spPr>
        <p:txBody>
          <a:bodyPr>
            <a:normAutofit/>
          </a:bodyPr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2790" y="3621847"/>
            <a:ext cx="5000610" cy="1190882"/>
          </a:xfrm>
        </p:spPr>
        <p:txBody>
          <a:bodyPr>
            <a:noAutofit/>
          </a:bodyPr>
          <a:lstStyle>
            <a:lvl1pPr marL="0" indent="0" algn="l">
              <a:buNone/>
              <a:defRPr sz="8700" baseline="0">
                <a:solidFill>
                  <a:srgbClr val="FFD62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1"/>
          </p:nvPr>
        </p:nvSpPr>
        <p:spPr>
          <a:xfrm>
            <a:off x="0" y="1478259"/>
            <a:ext cx="4841444" cy="6083004"/>
          </a:xfrm>
        </p:spPr>
        <p:txBody>
          <a:bodyPr>
            <a:normAutofit/>
          </a:bodyPr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810156" y="4971514"/>
            <a:ext cx="4841734" cy="714119"/>
          </a:xfrm>
        </p:spPr>
        <p:txBody>
          <a:bodyPr>
            <a:noAutofit/>
          </a:bodyPr>
          <a:lstStyle>
            <a:lvl1pPr marL="0">
              <a:buNone/>
              <a:defRPr sz="27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767747" y="5924740"/>
            <a:ext cx="4925653" cy="635356"/>
          </a:xfrm>
        </p:spPr>
        <p:txBody>
          <a:bodyPr>
            <a:normAutofit/>
          </a:bodyPr>
          <a:lstStyle>
            <a:lvl1pPr marL="0">
              <a:buNone/>
              <a:defRPr sz="2300" b="1" i="0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5767747" y="6717622"/>
            <a:ext cx="4925653" cy="476080"/>
          </a:xfrm>
        </p:spPr>
        <p:txBody>
          <a:bodyPr>
            <a:noAutofit/>
          </a:bodyPr>
          <a:lstStyle>
            <a:lvl1pPr marL="0"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462558" y="1954612"/>
            <a:ext cx="10230843" cy="4842922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841444" y="3145494"/>
            <a:ext cx="5473318" cy="3255544"/>
          </a:xfrm>
        </p:spPr>
        <p:txBody>
          <a:bodyPr rtlCol="0">
            <a:normAutofit/>
          </a:bodyPr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9354-4144-4917-9A49-F43C0B6CA088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5" name="TextBox 24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6" name="Oval 25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3539325" y="190226"/>
            <a:ext cx="3572647" cy="9641971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1954613"/>
            <a:ext cx="9624060" cy="1260211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BD4B-83C5-46A6-A9EE-8C8D3C606814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4" name="TextBox 23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5" name="Oval 24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6" y="1954613"/>
            <a:ext cx="2406015" cy="4799767"/>
          </a:xfrm>
        </p:spPr>
        <p:txBody>
          <a:bodyPr vert="eaVert">
            <a:normAutofit/>
          </a:bodyPr>
          <a:lstStyle>
            <a:lvl1pPr algn="l">
              <a:defRPr sz="3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658548" y="844048"/>
            <a:ext cx="4842922" cy="7115691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9C39-E07B-428B-9610-0E9840A10F72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5" name="TextBox 24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6" name="Oval 25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47666" y="3304554"/>
            <a:ext cx="5556918" cy="873396"/>
          </a:xfrm>
        </p:spPr>
        <p:txBody>
          <a:bodyPr>
            <a:normAutofit/>
          </a:bodyPr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1" name="TextBox 20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2" name="Oval 21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191" y="203037"/>
            <a:ext cx="7493947" cy="8786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8379" y="1795803"/>
            <a:ext cx="9624060" cy="4990084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5725" y="2669143"/>
            <a:ext cx="5767747" cy="1620771"/>
          </a:xfrm>
        </p:spPr>
        <p:txBody>
          <a:bodyPr>
            <a:normAutofit/>
          </a:bodyPr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605" y="4415770"/>
            <a:ext cx="9599867" cy="1349667"/>
          </a:xfrm>
        </p:spPr>
        <p:txBody>
          <a:bodyPr>
            <a:noAutofit/>
          </a:bodyPr>
          <a:lstStyle>
            <a:lvl1pPr marL="0" indent="0" algn="l">
              <a:buNone/>
              <a:defRPr sz="2700" baseline="0">
                <a:solidFill>
                  <a:srgbClr val="FFD62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546656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715434" y="5844828"/>
            <a:ext cx="5768037" cy="952706"/>
          </a:xfrm>
        </p:spPr>
        <p:txBody>
          <a:bodyPr>
            <a:noAutofit/>
          </a:bodyPr>
          <a:lstStyle>
            <a:lvl1pPr marL="0">
              <a:buNone/>
              <a:defRPr sz="27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15" name="TextBox 14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1" name="Oval 20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1954612"/>
            <a:ext cx="9624060" cy="1032098"/>
          </a:xfrm>
        </p:spPr>
        <p:txBody>
          <a:bodyPr/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986711"/>
            <a:ext cx="9624060" cy="3767669"/>
          </a:xfrm>
        </p:spPr>
        <p:txBody>
          <a:bodyPr/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F8AE-42B3-4E48-A247-65B99DC47360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2" name="TextBox 21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3" name="Oval 22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>
            <a:noAutofit/>
          </a:bodyPr>
          <a:lstStyle>
            <a:lvl1pPr algn="l">
              <a:defRPr sz="41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7535-9B2D-4B32-9118-F64A24ACAABF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9" name="TextBox 28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30" name="Oval 29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1954612"/>
            <a:ext cx="9624060" cy="635137"/>
          </a:xfrm>
        </p:spPr>
        <p:txBody>
          <a:bodyPr/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768" y="2589749"/>
            <a:ext cx="4294677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851956" y="2589749"/>
            <a:ext cx="4294677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3A3B-C223-4761-AF38-31C22EECFB7F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31" name="TextBox 30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32" name="Oval 31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954612"/>
            <a:ext cx="4306774" cy="635137"/>
          </a:xfrm>
        </p:spPr>
        <p:txBody>
          <a:bodyPr anchor="b">
            <a:norm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4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546768" y="2589749"/>
            <a:ext cx="4294677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851956" y="2589749"/>
            <a:ext cx="4301872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851957" y="1954613"/>
            <a:ext cx="4303729" cy="625975"/>
          </a:xfrm>
        </p:spPr>
        <p:txBody>
          <a:bodyPr anchor="b">
            <a:norm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4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887C-6A88-4A4A-898D-4AB7A4D2AB8B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34" name="TextBox 33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35" name="Oval 34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2123460"/>
            <a:ext cx="9624060" cy="1260211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295E-802C-44BE-8FCF-BFB585E7D8F0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8" name="TextBox 27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9" name="Oval 28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E8B6-B4E0-4A79-935C-54987A48A6B4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7" name="TextBox 26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8" name="Oval 27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462558" y="1954612"/>
            <a:ext cx="4378886" cy="4842922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851957" y="1478259"/>
            <a:ext cx="4841444" cy="6083004"/>
          </a:xfrm>
        </p:spPr>
        <p:txBody>
          <a:bodyPr rtlCol="0">
            <a:normAutofit/>
          </a:bodyPr>
          <a:lstStyle>
            <a:lvl1pPr marL="391146" marR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E76B-E991-4094-B0F3-A781A27DFDF8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28" name="TextBox 27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29" name="Oval 28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/G:\Youth\Visual%20Identity\LOGO\logo_youth\png\en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7666" y="605602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670" y="2193117"/>
            <a:ext cx="9624060" cy="45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4EC792-D0C3-4E84-BE4E-2A84A7AD2EC3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7787989" y="7036177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0693400" cy="953589"/>
          </a:xfrm>
          <a:prstGeom prst="rect">
            <a:avLst/>
          </a:prstGeom>
          <a:solidFill>
            <a:srgbClr val="DA1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4897899" y="7030418"/>
            <a:ext cx="809165" cy="530464"/>
          </a:xfrm>
          <a:prstGeom prst="rect">
            <a:avLst/>
          </a:prstGeom>
          <a:solidFill>
            <a:srgbClr val="DA1E48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Youth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1" y="108000"/>
            <a:ext cx="1749651" cy="121081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10202008" y="3293862"/>
            <a:ext cx="307777" cy="4032425"/>
            <a:chOff x="10202014" y="2664519"/>
            <a:chExt cx="307777" cy="4032424"/>
          </a:xfrm>
        </p:grpSpPr>
        <p:sp>
          <p:nvSpPr>
            <p:cNvPr id="16" name="TextBox 15"/>
            <p:cNvSpPr txBox="1"/>
            <p:nvPr userDrawn="1"/>
          </p:nvSpPr>
          <p:spPr>
            <a:xfrm rot="5400000">
              <a:off x="8382446" y="4552163"/>
              <a:ext cx="3946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DA1E48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 &amp; Policy support unit EACEA</a:t>
              </a:r>
            </a:p>
          </p:txBody>
        </p:sp>
        <p:sp>
          <p:nvSpPr>
            <p:cNvPr id="17" name="Oval 16"/>
            <p:cNvSpPr/>
            <p:nvPr userDrawn="1"/>
          </p:nvSpPr>
          <p:spPr>
            <a:xfrm rot="5400000">
              <a:off x="10301902" y="2664519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 rot="5400000">
              <a:off x="10301902" y="6588943"/>
              <a:ext cx="108000" cy="108000"/>
            </a:xfrm>
            <a:prstGeom prst="ellipse">
              <a:avLst/>
            </a:prstGeom>
            <a:solidFill>
              <a:srgbClr val="DA1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8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iulia.paolini@ec.europa.e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702" y="1116335"/>
            <a:ext cx="7759512" cy="6094596"/>
            <a:chOff x="1725352" y="1116335"/>
            <a:chExt cx="7211432" cy="58205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352" y="1116335"/>
              <a:ext cx="7211432" cy="5820588"/>
            </a:xfrm>
            <a:prstGeom prst="rect">
              <a:avLst/>
            </a:prstGeom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64" y="1619652"/>
              <a:ext cx="5836208" cy="3309924"/>
            </a:xfrm>
            <a:prstGeom prst="rect">
              <a:avLst/>
            </a:prstGeom>
            <a:ln>
              <a:noFill/>
            </a:ln>
            <a:effectLst/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568770" y="1260351"/>
            <a:ext cx="3672408" cy="3024336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GB" sz="54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</a:p>
          <a:p>
            <a:pPr eaLnBrk="1" hangingPunct="1">
              <a:lnSpc>
                <a:spcPts val="9600"/>
              </a:lnSpc>
              <a:spcBef>
                <a:spcPts val="0"/>
              </a:spcBef>
              <a:defRPr/>
            </a:pPr>
            <a:r>
              <a:rPr lang="en-GB" sz="80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Youth </a:t>
            </a:r>
          </a:p>
          <a:p>
            <a:pPr eaLnBrk="1" hangingPunct="1">
              <a:lnSpc>
                <a:spcPts val="9600"/>
              </a:lnSpc>
              <a:spcBef>
                <a:spcPts val="0"/>
              </a:spcBef>
              <a:defRPr/>
            </a:pPr>
            <a:r>
              <a:rPr lang="en-GB" sz="8000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Wiki</a:t>
            </a:r>
            <a:endParaRPr lang="en-GB" sz="4400" dirty="0" smtClean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0479" y="5561339"/>
            <a:ext cx="2172725" cy="382324"/>
          </a:xfrm>
          <a:prstGeom prst="rect">
            <a:avLst/>
          </a:prstGeom>
          <a:noFill/>
        </p:spPr>
        <p:txBody>
          <a:bodyPr wrap="none" lIns="104306" tIns="52153" rIns="104306" bIns="52153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September 2016</a:t>
            </a:r>
            <a:endParaRPr lang="en-GB" dirty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3857" y="5911828"/>
            <a:ext cx="3978547" cy="12133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Giulia </a:t>
            </a:r>
            <a:r>
              <a:rPr lang="en-GB" b="1" dirty="0" err="1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Paolini</a:t>
            </a:r>
            <a:endParaRPr lang="en-GB" b="1" dirty="0" smtClean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EACEA A7  </a:t>
            </a:r>
          </a:p>
          <a:p>
            <a:r>
              <a:rPr lang="en-GB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  <a:r>
              <a:rPr lang="en-GB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b="1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Policy Analysis</a:t>
            </a:r>
            <a:endParaRPr lang="en-GB" b="1" dirty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43244" y="3132560"/>
            <a:ext cx="360040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30876" y="712514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hlinkClick r:id="rId5"/>
              </a:rPr>
              <a:t>Giulia.paolini@ec.europa.eu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99228" y="3132559"/>
            <a:ext cx="432048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Shape 1"/>
          <p:cNvSpPr txBox="1">
            <a:spLocks noChangeArrowheads="1"/>
          </p:cNvSpPr>
          <p:nvPr/>
        </p:nvSpPr>
        <p:spPr bwMode="auto">
          <a:xfrm>
            <a:off x="954213" y="1476375"/>
            <a:ext cx="9433048" cy="4968552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marL="18097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 of this presentation:</a:t>
            </a:r>
          </a:p>
          <a:p>
            <a:pPr marL="180975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arenR"/>
              <a:tabLst/>
              <a:defRPr/>
            </a:pPr>
            <a:r>
              <a:rPr lang="it-IT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it-IT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Youth </a:t>
            </a:r>
            <a:r>
              <a:rPr lang="it-IT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Wiki</a:t>
            </a:r>
            <a:endParaRPr lang="it-IT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arenR"/>
              <a:tabLst/>
              <a:defRPr/>
            </a:pPr>
            <a:r>
              <a:rPr lang="it-IT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it-IT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Scope of the </a:t>
            </a:r>
            <a:r>
              <a:rPr lang="it-IT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Wiki</a:t>
            </a:r>
            <a:endParaRPr lang="it-IT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arenR"/>
              <a:tabLst/>
              <a:defRPr/>
            </a:pP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it-IT" sz="3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</a:t>
            </a:r>
            <a:r>
              <a:rPr kumimoji="0" lang="it-IT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information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AutoNum type="arabicParenR"/>
              <a:defRPr/>
            </a:pPr>
            <a:r>
              <a:rPr kumimoji="0" lang="it-IT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Timeline</a:t>
            </a:r>
            <a:endParaRPr lang="en-GB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arenR"/>
              <a:tabLst/>
              <a:defRPr/>
            </a:pPr>
            <a:r>
              <a:rPr lang="it-IT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EACEA </a:t>
            </a:r>
            <a:r>
              <a:rPr lang="it-IT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  <a:endParaRPr lang="it-IT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arenR"/>
              <a:tabLst/>
              <a:defRPr/>
            </a:pPr>
            <a:r>
              <a:rPr lang="it-IT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</a:t>
            </a:r>
            <a:r>
              <a:rPr lang="it-IT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steps</a:t>
            </a:r>
            <a:endParaRPr lang="it-IT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082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48" y="1476375"/>
            <a:ext cx="9505056" cy="52565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anchor="t">
            <a:normAutofit fontScale="90000"/>
          </a:bodyPr>
          <a:lstStyle/>
          <a:p>
            <a:r>
              <a:rPr lang="en-GB" sz="3100" b="1" dirty="0" smtClean="0"/>
              <a:t>Why?</a:t>
            </a:r>
            <a:r>
              <a:rPr lang="en-GB" sz="2400" dirty="0" smtClean="0">
                <a:solidFill>
                  <a:schemeClr val="tx1"/>
                </a:solidFill>
              </a:rPr>
              <a:t> To promote </a:t>
            </a:r>
            <a:r>
              <a:rPr lang="en-GB" sz="2400" b="1" dirty="0">
                <a:solidFill>
                  <a:schemeClr val="tx1"/>
                </a:solidFill>
              </a:rPr>
              <a:t>European cooperation </a:t>
            </a:r>
            <a:r>
              <a:rPr lang="en-GB" sz="2400" dirty="0">
                <a:solidFill>
                  <a:schemeClr val="tx1"/>
                </a:solidFill>
              </a:rPr>
              <a:t>amongst national and </a:t>
            </a:r>
            <a:r>
              <a:rPr lang="en-GB" sz="2400" dirty="0" smtClean="0">
                <a:solidFill>
                  <a:schemeClr val="tx1"/>
                </a:solidFill>
              </a:rPr>
              <a:t>	European </a:t>
            </a:r>
            <a:r>
              <a:rPr lang="en-GB" sz="2400" dirty="0">
                <a:solidFill>
                  <a:schemeClr val="tx1"/>
                </a:solidFill>
              </a:rPr>
              <a:t>policy makers in the field of youth and to support </a:t>
            </a:r>
            <a:r>
              <a:rPr lang="en-GB" sz="2400" dirty="0" smtClean="0">
                <a:solidFill>
                  <a:schemeClr val="tx1"/>
                </a:solidFill>
              </a:rPr>
              <a:t>	</a:t>
            </a:r>
            <a:r>
              <a:rPr lang="en-GB" sz="2400" b="1" dirty="0" smtClean="0">
                <a:solidFill>
                  <a:schemeClr val="tx1"/>
                </a:solidFill>
              </a:rPr>
              <a:t>evidence-based </a:t>
            </a:r>
            <a:r>
              <a:rPr lang="en-GB" sz="2400" b="1" dirty="0">
                <a:solidFill>
                  <a:schemeClr val="tx1"/>
                </a:solidFill>
              </a:rPr>
              <a:t>decision </a:t>
            </a:r>
            <a:r>
              <a:rPr lang="en-GB" sz="2400" b="1" dirty="0" smtClean="0">
                <a:solidFill>
                  <a:schemeClr val="tx1"/>
                </a:solidFill>
              </a:rPr>
              <a:t>making</a:t>
            </a:r>
            <a:r>
              <a:rPr lang="en-GB" sz="2400" dirty="0" smtClean="0">
                <a:solidFill>
                  <a:schemeClr val="tx1"/>
                </a:solidFill>
              </a:rPr>
              <a:t>, by </a:t>
            </a:r>
            <a:r>
              <a:rPr lang="en-GB" sz="2400" dirty="0">
                <a:solidFill>
                  <a:schemeClr val="tx1"/>
                </a:solidFill>
              </a:rPr>
              <a:t>documenting the </a:t>
            </a:r>
            <a:r>
              <a:rPr lang="en-GB" sz="2400" dirty="0" smtClean="0">
                <a:solidFill>
                  <a:schemeClr val="tx1"/>
                </a:solidFill>
              </a:rPr>
              <a:t>	implementation </a:t>
            </a:r>
            <a:r>
              <a:rPr lang="en-GB" sz="2400" dirty="0">
                <a:solidFill>
                  <a:schemeClr val="tx1"/>
                </a:solidFill>
              </a:rPr>
              <a:t>of commitments </a:t>
            </a:r>
            <a:r>
              <a:rPr lang="en-GB" sz="2400" dirty="0" smtClean="0">
                <a:solidFill>
                  <a:schemeClr val="tx1"/>
                </a:solidFill>
              </a:rPr>
              <a:t>made </a:t>
            </a:r>
            <a:r>
              <a:rPr lang="en-GB" sz="2400" dirty="0">
                <a:solidFill>
                  <a:schemeClr val="tx1"/>
                </a:solidFill>
              </a:rPr>
              <a:t>by EU </a:t>
            </a:r>
            <a:r>
              <a:rPr lang="en-GB" sz="2400" dirty="0" smtClean="0">
                <a:solidFill>
                  <a:schemeClr val="tx1"/>
                </a:solidFill>
              </a:rPr>
              <a:t>MS. 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3100" b="1" dirty="0" smtClean="0"/>
              <a:t>What</a:t>
            </a:r>
            <a:r>
              <a:rPr lang="en-GB" sz="3100" b="1" dirty="0"/>
              <a:t>?</a:t>
            </a:r>
            <a:r>
              <a:rPr lang="en-GB" sz="2400" dirty="0" smtClean="0">
                <a:solidFill>
                  <a:schemeClr val="tx1"/>
                </a:solidFill>
              </a:rPr>
              <a:t> A </a:t>
            </a:r>
            <a:r>
              <a:rPr lang="en-GB" sz="2400" b="1" dirty="0" smtClean="0">
                <a:solidFill>
                  <a:schemeClr val="tx1"/>
                </a:solidFill>
              </a:rPr>
              <a:t>comprehensive </a:t>
            </a:r>
            <a:r>
              <a:rPr lang="en-GB" sz="2400" b="1" dirty="0">
                <a:solidFill>
                  <a:schemeClr val="tx1"/>
                </a:solidFill>
              </a:rPr>
              <a:t>database </a:t>
            </a:r>
            <a:r>
              <a:rPr lang="en-GB" sz="2400" dirty="0" smtClean="0">
                <a:solidFill>
                  <a:schemeClr val="tx1"/>
                </a:solidFill>
              </a:rPr>
              <a:t>of </a:t>
            </a:r>
            <a:r>
              <a:rPr lang="en-GB" sz="2400" dirty="0">
                <a:solidFill>
                  <a:schemeClr val="tx1"/>
                </a:solidFill>
              </a:rPr>
              <a:t>national structures, policies </a:t>
            </a:r>
            <a:r>
              <a:rPr lang="en-GB" sz="2400" dirty="0" smtClean="0">
                <a:solidFill>
                  <a:schemeClr val="tx1"/>
                </a:solidFill>
              </a:rPr>
              <a:t>	and actions, presenting coherent, reliable and </a:t>
            </a:r>
            <a:r>
              <a:rPr lang="en-GB" sz="2400" b="1" dirty="0" smtClean="0">
                <a:solidFill>
                  <a:schemeClr val="tx1"/>
                </a:solidFill>
              </a:rPr>
              <a:t>comparable 	</a:t>
            </a:r>
            <a:r>
              <a:rPr lang="en-GB" sz="2400" dirty="0" smtClean="0">
                <a:solidFill>
                  <a:schemeClr val="tx1"/>
                </a:solidFill>
              </a:rPr>
              <a:t>information, </a:t>
            </a:r>
            <a:r>
              <a:rPr lang="en-GB" sz="2400" dirty="0">
                <a:solidFill>
                  <a:schemeClr val="tx1"/>
                </a:solidFill>
              </a:rPr>
              <a:t>in a </a:t>
            </a:r>
            <a:r>
              <a:rPr lang="en-GB" sz="2400" dirty="0" smtClean="0">
                <a:solidFill>
                  <a:schemeClr val="tx1"/>
                </a:solidFill>
              </a:rPr>
              <a:t>user-friendly </a:t>
            </a:r>
            <a:r>
              <a:rPr lang="en-GB" sz="2400" dirty="0">
                <a:solidFill>
                  <a:schemeClr val="tx1"/>
                </a:solidFill>
              </a:rPr>
              <a:t>and </a:t>
            </a:r>
            <a:r>
              <a:rPr lang="en-GB" sz="2400" b="1" dirty="0" smtClean="0">
                <a:solidFill>
                  <a:schemeClr val="tx1"/>
                </a:solidFill>
              </a:rPr>
              <a:t>continuously updated </a:t>
            </a:r>
            <a:r>
              <a:rPr lang="en-GB" sz="2400" dirty="0" smtClean="0">
                <a:solidFill>
                  <a:schemeClr val="tx1"/>
                </a:solidFill>
              </a:rPr>
              <a:t>way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3100" b="1" dirty="0"/>
              <a:t>Who?</a:t>
            </a:r>
            <a:r>
              <a:rPr lang="en-GB" sz="2400" dirty="0" smtClean="0">
                <a:solidFill>
                  <a:schemeClr val="tx1"/>
                </a:solidFill>
              </a:rPr>
              <a:t> The </a:t>
            </a:r>
            <a:r>
              <a:rPr lang="en-GB" sz="2400" dirty="0">
                <a:solidFill>
                  <a:schemeClr val="tx1"/>
                </a:solidFill>
              </a:rPr>
              <a:t>information is provided and regularly updated by </a:t>
            </a:r>
            <a:r>
              <a:rPr lang="en-GB" sz="2400" dirty="0" smtClean="0">
                <a:solidFill>
                  <a:schemeClr val="tx1"/>
                </a:solidFill>
              </a:rPr>
              <a:t>	designated </a:t>
            </a:r>
            <a:r>
              <a:rPr lang="en-GB" sz="2400" b="1" dirty="0">
                <a:solidFill>
                  <a:schemeClr val="tx1"/>
                </a:solidFill>
              </a:rPr>
              <a:t>national correspondents</a:t>
            </a:r>
            <a:r>
              <a:rPr lang="en-GB" sz="2400" dirty="0">
                <a:solidFill>
                  <a:schemeClr val="tx1"/>
                </a:solidFill>
              </a:rPr>
              <a:t>. Currently, </a:t>
            </a:r>
            <a:r>
              <a:rPr lang="en-GB" sz="2400" b="1" dirty="0">
                <a:solidFill>
                  <a:schemeClr val="tx1"/>
                </a:solidFill>
              </a:rPr>
              <a:t>27 </a:t>
            </a:r>
            <a:r>
              <a:rPr lang="en-GB" sz="2400" b="1" dirty="0" smtClean="0">
                <a:solidFill>
                  <a:schemeClr val="tx1"/>
                </a:solidFill>
              </a:rPr>
              <a:t>	European countries  </a:t>
            </a:r>
            <a:r>
              <a:rPr lang="en-GB" sz="2400" dirty="0">
                <a:solidFill>
                  <a:schemeClr val="tx1"/>
                </a:solidFill>
              </a:rPr>
              <a:t>take part in the Youth Wiki </a:t>
            </a:r>
            <a:r>
              <a:rPr lang="en-GB" sz="2400" dirty="0" smtClean="0">
                <a:solidFill>
                  <a:schemeClr val="tx1"/>
                </a:solidFill>
              </a:rPr>
              <a:t>project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 rot="5400000">
            <a:off x="8281133" y="5166678"/>
            <a:ext cx="4067254" cy="287048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4132" y="18023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What is the Youth Wiki</a:t>
            </a:r>
          </a:p>
        </p:txBody>
      </p:sp>
    </p:spTree>
    <p:extLst>
      <p:ext uri="{BB962C8B-B14F-4D97-AF65-F5344CB8AC3E}">
        <p14:creationId xmlns:p14="http://schemas.microsoft.com/office/powerpoint/2010/main" val="33272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99228" y="3132560"/>
            <a:ext cx="504056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948" y="180232"/>
            <a:ext cx="5800836" cy="781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47" y="249297"/>
            <a:ext cx="437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Structure &amp; Scope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35834" y="3032059"/>
            <a:ext cx="4360399" cy="1600438"/>
          </a:xfrm>
          <a:prstGeom prst="roundRect">
            <a:avLst/>
          </a:prstGeom>
          <a:solidFill>
            <a:srgbClr val="FFC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GB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9 CHAPTERS</a:t>
            </a:r>
          </a:p>
          <a:p>
            <a:pPr algn="ctr"/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722964" y="1779879"/>
            <a:ext cx="2376264" cy="99542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Voluntary Activities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38988" y="5201859"/>
            <a:ext cx="2556284" cy="99542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 Inclusion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130676" y="5644106"/>
            <a:ext cx="2986531" cy="1341656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endParaRPr lang="en-GB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Participation</a:t>
            </a:r>
          </a:p>
          <a:p>
            <a:pPr algn="ctr"/>
            <a:endParaRPr lang="en-GB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6940" y="3218062"/>
            <a:ext cx="3186460" cy="1255097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Employment </a:t>
            </a:r>
            <a:r>
              <a:rPr lang="en-GB" sz="1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</a:t>
            </a:r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Entrepreneurship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5834" y="5353336"/>
            <a:ext cx="1941411" cy="1687890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Health </a:t>
            </a:r>
            <a:r>
              <a:rPr lang="en-GB" sz="1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and</a:t>
            </a:r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Well-being</a:t>
            </a:r>
            <a:endParaRPr lang="en-GB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730" y="1405016"/>
            <a:ext cx="2215480" cy="1298377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</a:t>
            </a:r>
            <a:r>
              <a:rPr lang="en-GB" sz="1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Creativity</a:t>
            </a:r>
            <a:endParaRPr lang="en-GB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98365" y="3032059"/>
            <a:ext cx="1791816" cy="1298377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Youth</a:t>
            </a:r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the </a:t>
            </a:r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World</a:t>
            </a:r>
            <a:endParaRPr lang="en-GB" sz="2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41" y="4691244"/>
            <a:ext cx="2376264" cy="1428214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Education</a:t>
            </a:r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4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</a:t>
            </a:r>
            <a:r>
              <a:rPr lang="en-GB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Training</a:t>
            </a:r>
            <a:endParaRPr lang="en-GB" sz="2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06539" y="1405016"/>
            <a:ext cx="3312368" cy="995422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Youth Policy Governance</a:t>
            </a:r>
          </a:p>
        </p:txBody>
      </p:sp>
    </p:spTree>
    <p:extLst>
      <p:ext uri="{BB962C8B-B14F-4D97-AF65-F5344CB8AC3E}">
        <p14:creationId xmlns:p14="http://schemas.microsoft.com/office/powerpoint/2010/main" val="18915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236" y="3276575"/>
            <a:ext cx="28575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647" y="249297"/>
            <a:ext cx="437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Sources of information 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180" y="972319"/>
            <a:ext cx="9145016" cy="2077164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85725">
              <a:spcBef>
                <a:spcPts val="0"/>
              </a:spcBef>
            </a:pP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policies </a:t>
            </a:r>
          </a:p>
          <a:p>
            <a:pPr marL="85725">
              <a:spcBef>
                <a:spcPts val="0"/>
              </a:spcBef>
            </a:pP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official </a:t>
            </a: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</a:t>
            </a:r>
          </a:p>
          <a:p>
            <a:pPr marL="85725">
              <a:spcBef>
                <a:spcPts val="0"/>
              </a:spcBef>
            </a:pPr>
            <a:r>
              <a:rPr lang="en-GB" sz="2000" dirty="0"/>
              <a:t>laws, decrees, directives, regulations, framework guidelines, steering documents and similar public acts detailing the content of top-level policies and strategies in the field of youth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475">
            <a:off x="7740188" y="352528"/>
            <a:ext cx="2077215" cy="1513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833627" y="3492599"/>
            <a:ext cx="9145016" cy="149828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85725">
              <a:spcBef>
                <a:spcPts val="0"/>
              </a:spcBef>
            </a:pP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Studies and analyses</a:t>
            </a:r>
          </a:p>
          <a:p>
            <a:pPr marL="85725" algn="r">
              <a:spcBef>
                <a:spcPts val="0"/>
              </a:spcBef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studies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surveys, analyses or assessments/evaluations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conducted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directly by public authorities or commissioned to research centres, experts, think-tanks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053">
            <a:off x="595930" y="3568283"/>
            <a:ext cx="1969407" cy="1346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666179" y="5475771"/>
            <a:ext cx="9312463" cy="149828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85725">
              <a:spcBef>
                <a:spcPts val="0"/>
              </a:spcBef>
            </a:pP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statistics</a:t>
            </a:r>
          </a:p>
          <a:p>
            <a:pPr marL="85725">
              <a:spcBef>
                <a:spcPts val="0"/>
              </a:spcBef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marginally referred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they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often collected 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>
              <a:spcBef>
                <a:spcPts val="0"/>
              </a:spcBef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country-specific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methodologies which hamper </a:t>
            </a:r>
          </a:p>
          <a:p>
            <a:pPr marL="85725">
              <a:spcBef>
                <a:spcPts val="0"/>
              </a:spcBef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comparability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028">
            <a:off x="7871088" y="5448741"/>
            <a:ext cx="1931301" cy="1394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50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6480501"/>
              </p:ext>
            </p:extLst>
          </p:nvPr>
        </p:nvGraphicFramePr>
        <p:xfrm>
          <a:off x="378149" y="612280"/>
          <a:ext cx="986509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6180" y="24929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General Timing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3244" y="3276575"/>
            <a:ext cx="21602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647" y="249297"/>
            <a:ext cx="437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EACEA's support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90716" y="1404367"/>
            <a:ext cx="3960440" cy="2304256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1146" indent="-3911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4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847483" indent="-3259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303820" indent="-2607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3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825348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346876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800" dirty="0" smtClean="0">
                <a:solidFill>
                  <a:schemeClr val="bg1"/>
                </a:solidFill>
              </a:rPr>
              <a:t>Content</a:t>
            </a:r>
          </a:p>
          <a:p>
            <a:pPr marL="0" indent="0"/>
            <a:r>
              <a:rPr lang="en-GB" sz="2000" dirty="0" smtClean="0">
                <a:solidFill>
                  <a:schemeClr val="tx1"/>
                </a:solidFill>
              </a:rPr>
              <a:t>Guidelines to NCs for the type, scope and organisation of information (Guide </a:t>
            </a:r>
            <a:r>
              <a:rPr lang="en-GB" sz="2000" dirty="0">
                <a:solidFill>
                  <a:schemeClr val="tx1"/>
                </a:solidFill>
              </a:rPr>
              <a:t>to Content)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0236" y="4068663"/>
            <a:ext cx="3960440" cy="2304256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1146" indent="-3911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4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847483" indent="-3259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303820" indent="-2607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3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825348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346876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800" dirty="0">
                <a:solidFill>
                  <a:schemeClr val="bg1"/>
                </a:solidFill>
              </a:rPr>
              <a:t>Website</a:t>
            </a:r>
            <a:r>
              <a:rPr lang="en-GB" sz="2800" dirty="0"/>
              <a:t> </a:t>
            </a:r>
            <a:endParaRPr lang="en-GB" sz="2800" dirty="0" smtClean="0"/>
          </a:p>
          <a:p>
            <a:pPr marL="0" indent="0"/>
            <a:r>
              <a:rPr lang="en-GB" sz="2000" dirty="0" smtClean="0">
                <a:solidFill>
                  <a:schemeClr val="tx1"/>
                </a:solidFill>
              </a:rPr>
              <a:t>Technical web development, editing </a:t>
            </a:r>
            <a:r>
              <a:rPr lang="en-GB" sz="2000" dirty="0">
                <a:solidFill>
                  <a:schemeClr val="tx1"/>
                </a:solidFill>
              </a:rPr>
              <a:t>helpdesk </a:t>
            </a:r>
            <a:r>
              <a:rPr lang="en-GB" sz="2000" dirty="0" smtClean="0">
                <a:solidFill>
                  <a:schemeClr val="tx1"/>
                </a:solidFill>
              </a:rPr>
              <a:t>&amp; </a:t>
            </a:r>
            <a:r>
              <a:rPr lang="en-GB" sz="2000" dirty="0">
                <a:solidFill>
                  <a:schemeClr val="tx1"/>
                </a:solidFill>
              </a:rPr>
              <a:t>trainings </a:t>
            </a:r>
            <a:r>
              <a:rPr lang="en-GB" sz="2000" dirty="0" smtClean="0">
                <a:solidFill>
                  <a:schemeClr val="tx1"/>
                </a:solidFill>
              </a:rPr>
              <a:t>(e.g. </a:t>
            </a:r>
            <a:r>
              <a:rPr lang="en-GB" sz="2000" dirty="0">
                <a:solidFill>
                  <a:schemeClr val="tx1"/>
                </a:solidFill>
              </a:rPr>
              <a:t>writing for the </a:t>
            </a:r>
            <a:r>
              <a:rPr lang="en-GB" sz="2000" dirty="0" smtClean="0">
                <a:solidFill>
                  <a:schemeClr val="tx1"/>
                </a:solidFill>
              </a:rPr>
              <a:t>web)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90716" y="4068663"/>
            <a:ext cx="3960440" cy="2304256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1146" indent="-3911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4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847483" indent="-3259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303820" indent="-2607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3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825348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346876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800" dirty="0">
                <a:solidFill>
                  <a:schemeClr val="bg1"/>
                </a:solidFill>
              </a:rPr>
              <a:t>Quality Assurance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/>
            <a:r>
              <a:rPr lang="en-GB" sz="2000" dirty="0" smtClean="0">
                <a:solidFill>
                  <a:schemeClr val="tx1"/>
                </a:solidFill>
              </a:rPr>
              <a:t>External evaluation of content by independent experts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3244" y="3276575"/>
            <a:ext cx="21602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99115" y="1404367"/>
            <a:ext cx="3960440" cy="2304256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1146" indent="-3911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4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847483" indent="-32595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0" i="1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1303820" indent="-2607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SzPct val="140000"/>
              <a:buFont typeface="Arial" charset="0"/>
              <a:buChar char="•"/>
              <a:defRPr sz="2300" b="1" i="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825348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2346876" indent="-2607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800" dirty="0" smtClean="0">
                <a:solidFill>
                  <a:schemeClr val="bg1"/>
                </a:solidFill>
              </a:rPr>
              <a:t>Grants</a:t>
            </a:r>
          </a:p>
          <a:p>
            <a:pPr marL="0" indent="0"/>
            <a:r>
              <a:rPr lang="en-GB" sz="2000" dirty="0" smtClean="0">
                <a:solidFill>
                  <a:schemeClr val="tx1"/>
                </a:solidFill>
              </a:rPr>
              <a:t>Annual Restricted Call to designated beneficiaries and grant management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22164" y="1116335"/>
            <a:ext cx="9433048" cy="58228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758">
            <a:off x="2420946" y="1471324"/>
            <a:ext cx="1745794" cy="1304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295">
            <a:off x="1680145" y="5077665"/>
            <a:ext cx="2552700" cy="1685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4391" y="108223"/>
            <a:ext cx="440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Future steps – 2018 and beyond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6195" y="1331775"/>
            <a:ext cx="5400600" cy="1532334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All chapters will be updated every year with all new information becoming available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318">
            <a:off x="7188669" y="3403344"/>
            <a:ext cx="2599737" cy="1495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099089" y="5328803"/>
            <a:ext cx="5220580" cy="1532334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/>
              <a:t>Participation is open to and encouraged from all Erasmus+ countries!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82204" y="3149265"/>
            <a:ext cx="6264696" cy="1532334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</a:t>
            </a:r>
            <a:r>
              <a:rPr lang="en-GB" sz="2800" dirty="0"/>
              <a:t>the </a:t>
            </a:r>
            <a:r>
              <a:rPr lang="en-GB" sz="2800" dirty="0" smtClean="0"/>
              <a:t>future, new themes could be added to the current 9 to adjust to new political priorities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243244" y="3276575"/>
            <a:ext cx="21602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9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243244" y="3276575"/>
            <a:ext cx="21602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1756399"/>
            <a:ext cx="7828917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 Bold"/>
        <a:ea typeface=""/>
        <a:cs typeface=""/>
      </a:majorFont>
      <a:minorFont>
        <a:latin typeface="Verdan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283</Words>
  <Application>Microsoft Office PowerPoint</Application>
  <PresentationFormat>Custom</PresentationFormat>
  <Paragraphs>83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Why? To promote European cooperation amongst national and  European policy makers in the field of youth and to support  evidence-based decision making, by documenting the  implementation of commitments made by EU MS.   What? A comprehensive database of national structures, policies  and actions, presenting coherent, reliable and comparable  information, in a user-friendly and continuously updated way  Who? The information is provided and regularly updated by  designated national correspondents. Currently, 27  European countries  take part in the Youth Wiki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Tipik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lenain</dc:creator>
  <cp:lastModifiedBy>PAOLINI Giulia (EACEA)</cp:lastModifiedBy>
  <cp:revision>451</cp:revision>
  <cp:lastPrinted>2015-12-08T16:56:35Z</cp:lastPrinted>
  <dcterms:created xsi:type="dcterms:W3CDTF">2011-12-20T08:37:33Z</dcterms:created>
  <dcterms:modified xsi:type="dcterms:W3CDTF">2016-09-01T14:22:20Z</dcterms:modified>
</cp:coreProperties>
</file>