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73" r:id="rId11"/>
    <p:sldId id="267" r:id="rId12"/>
    <p:sldId id="268" r:id="rId13"/>
    <p:sldId id="261" r:id="rId14"/>
    <p:sldId id="269" r:id="rId15"/>
    <p:sldId id="270" r:id="rId16"/>
    <p:sldId id="262" r:id="rId17"/>
    <p:sldId id="271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86380" autoAdjust="0"/>
  </p:normalViewPr>
  <p:slideViewPr>
    <p:cSldViewPr>
      <p:cViewPr varScale="1">
        <p:scale>
          <a:sx n="67" d="100"/>
          <a:sy n="67" d="100"/>
        </p:scale>
        <p:origin x="-11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82D5-C8CB-4FBA-A2D5-0413533830B1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102AE-D5B4-4DEF-B653-B9B777BACF0F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102AE-D5B4-4DEF-B653-B9B777BACF0F}" type="slidenum">
              <a:rPr lang="ca-ES" smtClean="0"/>
              <a:pPr/>
              <a:t>8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11D8-C4C9-487B-8731-C06CD6845A63}" type="datetimeFigureOut">
              <a:rPr lang="ca-ES" smtClean="0"/>
              <a:pPr/>
              <a:t>21/09/2016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75A9-3A44-48FC-9A8C-D936C2C28393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es/url?sa=i&amp;rct=j&amp;q=&amp;esrc=s&amp;source=images&amp;cd=&amp;cad=rja&amp;uact=8&amp;ved=0ahUKEwjJhKGB9J3PAhVIBBoKHcAJCqYQjRwIBw&amp;url=http://www.elcorreo.com/bizkaia/economia/201603/31/capita-vasco-segundo-alto-20160330225233.html&amp;bvm=bv.133387755,d.d2s&amp;psig=AFQjCNE3bvGWLZNZCll4DoimaeA9HD3ceQ&amp;ust=147445944346495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2" Type="http://schemas.openxmlformats.org/officeDocument/2006/relationships/hyperlink" Target="http://www.google.es/url?sa=i&amp;rct=j&amp;q=&amp;esrc=s&amp;source=images&amp;cd=&amp;cad=rja&amp;uact=8&amp;ved=0ahUKEwjDoLrI4p3PAhXBAxoKHZTPDK4QjRwIBw&amp;url=http://www.oij.org/es_ES/noticia/el-injuve-de-espana-facilita-a-los-jovenes-el-acceso-a-informacion-sociolaboral&amp;bvm=bv.133387755,d.d2s&amp;psig=AFQjCNG1PT_2gyYdGOWsCXaLqtEF_NQWQg&amp;ust=1474454857802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0ahUKEwjDlKqU453PAhUHthoKHV5DC74QjRwIBw&amp;url=http://www.aytojaen.es/portal/p_20_contenedor1.jsp?seccion=s_floc_d4_v1.jsp&amp;codbusqueda=300&amp;language=es&amp;codResi=4&amp;codMenuPN=351&amp;codMenuSN=456&amp;codMenu=389&amp;layout=p_20_contenedor1.jsp&amp;bvm=bv.133387755,d.d2s&amp;psig=AFQjCNENnNzR-DUNijIFmHxMzoVyYNT-dw&amp;ust=1474454999441901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www.google.es/url?sa=i&amp;rct=j&amp;q=&amp;esrc=s&amp;source=images&amp;cd=&amp;cad=rja&amp;uact=8&amp;ved=0ahUKEwjf2-no4p3PAhWJ1BoKHeZ4A2IQjRwIBw&amp;url=http://www.asifor.com/proyectos/consejeria-educacion-comunidad-madrid/&amp;bvm=bv.133387755,d.d2s&amp;psig=AFQjCNH5zmAMzn1mSP2Clgg_eTAu4orWBw&amp;ust=14744549210590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es/url?sa=i&amp;rct=j&amp;q=&amp;esrc=s&amp;source=images&amp;cd=&amp;cad=rja&amp;uact=8&amp;ved=0ahUKEwjrwfX7453PAhWKmBoKHbGbBaYQjRwIBw&amp;url=http://manzanaresaldia.es/el-centro-de-informacion-juvenil-de-manzanares-ya-asesora-el-acceso-al-sistema-de-garantia-juvenil/&amp;bvm=bv.133387755,d.d2s&amp;psig=AFQjCNGwNz5ENzvskCDZFtaGe88de9SQsQ&amp;ust=14744551684908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es/url?sa=i&amp;rct=j&amp;q=&amp;esrc=s&amp;source=images&amp;cd=&amp;cad=rja&amp;uact=8&amp;ved=0ahUKEwjAy-_A5J3PAhWHyRoKHQslCfYQjRwIBw&amp;url=http://www.santjosep.org/es/tu-municipio/juventud/bauxa/&amp;bvm=bv.133387755,d.d2s&amp;psig=AFQjCNE7dUa5GPL69ktNeHeJbXqpPWfzEw&amp;ust=147445530702181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es/url?sa=i&amp;rct=j&amp;q=&amp;esrc=s&amp;source=images&amp;cd=&amp;cad=rja&amp;uact=8&amp;ved=0ahUKEwilt4305p3PAhWBVxoKHSZ5CoMQjRwIBw&amp;url=http://lafundicio.net/blog/2015/02/20/los-jovenes-del-barrio/&amp;bvm=bv.133387755,d.d2s&amp;psig=AFQjCNEf6T0IVlP_O6nH8DNSopidNqmnpw&amp;ust=14744559989959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es/url?sa=i&amp;rct=j&amp;q=&amp;esrc=s&amp;source=images&amp;cd=&amp;cad=rja&amp;uact=8&amp;ved=0ahUKEwia3Kv2553PAhVCWhoKHap4DmIQjRwIBw&amp;url=http://educaciondecalle.jimdo.com/dinamica-de-grupos-para-educadores/&amp;bvm=bv.133387755,d.d2s&amp;psig=AFQjCNF8UReQQ2n5GfnWlFGe30cxdCZOEw&amp;ust=147445630152688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es/url?sa=i&amp;rct=j&amp;q=&amp;esrc=s&amp;source=images&amp;cd=&amp;cad=rja&amp;uact=8&amp;ved=0ahUKEwi9ic_j6J3PAhXThRoKHXC3BV4QjRwIBw&amp;url=http://www.diariobahiadecadiz.com/noticias/chiclana/el-nuevo-centro-de-servicios-sociales-de-chiclana-abrira-sus-puertas-poco-antes-de-las-elecciones-municipales/&amp;bvm=bv.133387755,d.d2s&amp;psig=AFQjCNHDRrwlLRBauRmEPeuqXoRXoHyXjw&amp;ust=14744564195185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es/url?sa=i&amp;rct=j&amp;q=&amp;esrc=s&amp;source=images&amp;cd=&amp;cad=rja&amp;uact=8&amp;ved=0ahUKEwjzw7W1653PAhVBfxoKHXpKDvwQjRwIBw&amp;url=http://www.eduso.net/cgcees/presentacion/&amp;psig=AFQjCNE8hFmZ9boqaXauVXilYB6Pr2MT4g&amp;ust=1474457233006544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es/url?sa=i&amp;rct=j&amp;q=&amp;esrc=s&amp;source=images&amp;cd=&amp;cad=rja&amp;uact=8&amp;ved=0ahUKEwjUgeKI7J3PAhVDCBoKHVjWC7gQjRwIBw&amp;url=http://locampusdiari.com/arxius/34555&amp;psig=AFQjCNFQx1W19dryrAvA1ORE95nyuLR8UA&amp;ust=14744573561100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www.google.es/url?sa=i&amp;rct=j&amp;q=&amp;esrc=s&amp;source=imgres&amp;cd=&amp;cad=rja&amp;uact=8&amp;ved=0ahUKEwjD7-zW2J3PAhXBVxoKHYbbB4wQjRwIBw&amp;url=http://www.fuenterrebollo.com/Gobiernos/poum.html&amp;psig=AFQjCNEEofPs-yluoUlvrFIfqsGPtzGaOA&amp;ust=14744522170396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cad=rja&amp;uact=8&amp;ved=0ahUKEwj9sdfw3p3PAhWFWBoKHeQ9CY0QjRwIBQ&amp;url=https://dialnet.unirioja.es/descarga/articulo/3756859.pdf&amp;bvm=bv.133387755,d.d2s&amp;psig=AFQjCNFBIhYgt7vr8hQzYotDJbAK0hJZXw&amp;ust=1474453873261160" TargetMode="External"/><Relationship Id="rId5" Type="http://schemas.openxmlformats.org/officeDocument/2006/relationships/hyperlink" Target="https://www.google.es/url?sa=i&amp;rct=j&amp;q=&amp;esrc=s&amp;source=images&amp;cd=&amp;cad=rja&amp;uact=8&amp;ved=0ahUKEwi_4uf83Z3PAhUMBBoKHSTUBQEQjRwIBQ&amp;url=https://dialnet.unirioja.es/descarga/articulo/4734807.pdf&amp;bvm=bv.133387755,d.d2s&amp;psig=AFQjCNFF_JILMkQ74vtIo-l2KiZxGx2IRw&amp;ust=1474453621855775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es/url?sa=i&amp;rct=j&amp;q=&amp;esrc=s&amp;source=images&amp;cd=&amp;cad=rja&amp;uact=8&amp;ved=0ahUKEwiv0ZDH353PAhWCWRoKHV8LCeoQjRwIBw&amp;url=http://www.fnff.es/El_Frente_de_Juventudes_177_c.htm&amp;bvm=bv.133387755,d.d2s&amp;psig=AFQjCNHHu32jc9tVjLFngaSSZExlrXaRFQ&amp;ust=14744540067270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es/url?sa=i&amp;rct=j&amp;q=&amp;esrc=s&amp;source=images&amp;cd=&amp;cad=rja&amp;uact=8&amp;ved=0ahUKEwi1l8W54J3PAhUC1RoKHajaD3UQjRwIBw&amp;url=http://javierfuzzy.blogspot.com/2015/02/retorno-al-pasado.html&amp;bvm=bv.133387755,d.d2s&amp;psig=AFQjCNEQRKPectvqxEVJ3floOPQt7dSuCQ&amp;ust=147445421879173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es/url?sa=i&amp;rct=j&amp;q=&amp;esrc=s&amp;source=images&amp;cd=&amp;cad=rja&amp;uact=8&amp;ved=0ahUKEwizqe334J3PAhVCOhoKHUjsDUwQjRwIBw&amp;url=http://www.cje.org/es/sala-de-prensa/notas-de-prensa/el-consejo-de-la-juventud-de-espana-ve-equivocada-la-reforma-educativa-y-rechaza-la-falta-de-dialogo-del-gobierno/&amp;bvm=bv.133387755,d.d2s&amp;psig=AFQjCNEBxNyXRMebhXJHftiuzJfNK47n2A&amp;ust=14744543847712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es/url?sa=i&amp;rct=j&amp;q=&amp;esrc=s&amp;source=images&amp;cd=&amp;cad=rja&amp;uact=8&amp;ved=0ahUKEwi-l4aV4Z3PAhUFVhoKHRZkBtgQjRwIBw&amp;url=http://www.periodistadigital.com/religion/libros/2014/06/09/luis-aranguren-religion-iglesia-libros-indignacion-francisco-revolucion-ppc.shtml&amp;psig=AFQjCNE3Pj9OfVadAiSmUhPOMvrlxIhpbA&amp;ust=147445448274449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es/url?sa=i&amp;rct=j&amp;q=&amp;esrc=s&amp;source=images&amp;cd=&amp;cad=rja&amp;uact=8&amp;ved=0ahUKEwitn8jx4Z3PAhXGuRoKHW0gCwAQjRwIBw&amp;url=http://losojosdehipatia.com.es/cultura/historia/seccion-femenina-la-mujer-dentro-del-franquismo/&amp;bvm=bv.133387755,d.d2s&amp;psig=AFQjCNHrdwEVDHkSTVxRq6C0D4vvON4A3w&amp;ust=14744546777415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es/url?sa=i&amp;rct=j&amp;q=&amp;esrc=s&amp;source=images&amp;cd=&amp;cad=rja&amp;uact=8&amp;ved=0ahUKEwj4pvOj4p3PAhWGExoKHcKbCUkQjRwIBw&amp;url=http://www.alicantevivo.org/2010/04/mi-infancia-en-carolinas.html&amp;bvm=bv.133387755,d.d2s&amp;psig=AFQjCNHOMP0bBYt0EMmd7D6Cy6IlugcuzA&amp;ust=14744547677551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</a:t>
            </a:r>
            <a:r>
              <a:rPr lang="en-US" b="1" noProof="0" dirty="0" smtClean="0"/>
              <a:t>A brief history of youth work in Spain </a:t>
            </a:r>
            <a:endParaRPr lang="en-US" noProof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3600400"/>
          </a:xfrm>
        </p:spPr>
        <p:txBody>
          <a:bodyPr/>
          <a:lstStyle/>
          <a:p>
            <a:endParaRPr lang="en-US" noProof="0" dirty="0" smtClean="0"/>
          </a:p>
          <a:p>
            <a:r>
              <a:rPr lang="en-US" noProof="0" dirty="0" smtClean="0"/>
              <a:t>Rafael Merino</a:t>
            </a:r>
          </a:p>
          <a:p>
            <a:r>
              <a:rPr lang="en-US" noProof="0" dirty="0" smtClean="0"/>
              <a:t>Autonomous University of Barcelona, Spain</a:t>
            </a:r>
          </a:p>
          <a:p>
            <a:endParaRPr lang="en-US" noProof="0" dirty="0" smtClean="0"/>
          </a:p>
          <a:p>
            <a:r>
              <a:rPr lang="en-US" noProof="0" dirty="0" smtClean="0"/>
              <a:t>Malta, 21 September 2016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1746" name="Picture 2" descr="Image result for mapa de españa comunidades autonomas PI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1634"/>
            <a:ext cx="7776864" cy="6761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Image result for inju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7810500" cy="1714500"/>
          </a:xfrm>
          <a:prstGeom prst="rect">
            <a:avLst/>
          </a:prstGeom>
          <a:noFill/>
        </p:spPr>
      </p:pic>
      <p:pic>
        <p:nvPicPr>
          <p:cNvPr id="26628" name="Picture 4" descr="Image result for consejería de juventu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32856"/>
            <a:ext cx="7810500" cy="2520280"/>
          </a:xfrm>
          <a:prstGeom prst="rect">
            <a:avLst/>
          </a:prstGeom>
          <a:noFill/>
        </p:spPr>
      </p:pic>
      <p:pic>
        <p:nvPicPr>
          <p:cNvPr id="26630" name="Picture 6" descr="Image result for concejalía de juventu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941168"/>
            <a:ext cx="5722268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Image result for centro de información juven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619750" cy="3743325"/>
          </a:xfrm>
          <a:prstGeom prst="rect">
            <a:avLst/>
          </a:prstGeom>
          <a:noFill/>
        </p:spPr>
      </p:pic>
      <p:pic>
        <p:nvPicPr>
          <p:cNvPr id="27652" name="Picture 4" descr="Image result for casal de jov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524250"/>
            <a:ext cx="59436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social work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1960-70: the social emergence</a:t>
            </a:r>
          </a:p>
          <a:p>
            <a:pPr lvl="1"/>
            <a:r>
              <a:rPr lang="en-US" smtClean="0"/>
              <a:t>Suburban young people marginalised: unemployment, drugs, crime</a:t>
            </a:r>
          </a:p>
          <a:p>
            <a:pPr lvl="1"/>
            <a:r>
              <a:rPr lang="en-US" smtClean="0"/>
              <a:t>“Street educators”: voluntary work, religious organisations</a:t>
            </a:r>
          </a:p>
          <a:p>
            <a:r>
              <a:rPr lang="en-US" smtClean="0"/>
              <a:t>1980-90: institutionalization</a:t>
            </a:r>
          </a:p>
          <a:p>
            <a:pPr lvl="1"/>
            <a:r>
              <a:rPr lang="en-US" smtClean="0"/>
              <a:t>Welfare regime (mediterranian) and social services</a:t>
            </a:r>
          </a:p>
          <a:p>
            <a:pPr lvl="1"/>
            <a:r>
              <a:rPr lang="en-US" smtClean="0"/>
              <a:t>Training: social education diploma (not social work)</a:t>
            </a:r>
          </a:p>
          <a:p>
            <a:pPr lvl="1"/>
            <a:r>
              <a:rPr lang="en-US" smtClean="0"/>
              <a:t>Professionalisation: social educators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Image result for delincuencia juvenil en los barrios de barcelo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095875" cy="3743325"/>
          </a:xfrm>
          <a:prstGeom prst="rect">
            <a:avLst/>
          </a:prstGeom>
          <a:noFill/>
        </p:spPr>
      </p:pic>
      <p:pic>
        <p:nvPicPr>
          <p:cNvPr id="28676" name="Picture 4" descr="Image result for el primer educador de cal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Image result for centro de servicios social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788024" cy="2394012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8737"/>
            <a:ext cx="5832648" cy="32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Image result for consejo general de colegios educadores social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7675" y="0"/>
            <a:ext cx="48863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Youth work in a crossroads:</a:t>
            </a:r>
          </a:p>
          <a:p>
            <a:pPr lvl="1"/>
            <a:r>
              <a:rPr lang="en-US" dirty="0" smtClean="0"/>
              <a:t>Voluntary work, particularly in scouts and other similar movements</a:t>
            </a:r>
          </a:p>
          <a:p>
            <a:pPr lvl="1"/>
            <a:r>
              <a:rPr lang="en-US" dirty="0" smtClean="0"/>
              <a:t>Youth services and agencies: public and non-profit sector</a:t>
            </a:r>
          </a:p>
          <a:p>
            <a:pPr lvl="1"/>
            <a:r>
              <a:rPr lang="en-US" dirty="0" smtClean="0"/>
              <a:t>Networking with social work and others fields (schools, job facilities, health, justice)</a:t>
            </a:r>
          </a:p>
          <a:p>
            <a:r>
              <a:rPr lang="en-US" dirty="0" smtClean="0"/>
              <a:t>Asking for the future:</a:t>
            </a:r>
          </a:p>
          <a:p>
            <a:pPr lvl="1"/>
            <a:r>
              <a:rPr lang="en-US" dirty="0" smtClean="0"/>
              <a:t>Where are the young people: “open youth work”?</a:t>
            </a:r>
          </a:p>
          <a:p>
            <a:pPr lvl="1"/>
            <a:r>
              <a:rPr lang="en-US" dirty="0" smtClean="0"/>
              <a:t>Who are “youth worker”?</a:t>
            </a:r>
          </a:p>
          <a:p>
            <a:pPr lvl="1"/>
            <a:r>
              <a:rPr lang="en-US" dirty="0" smtClean="0"/>
              <a:t>Youth work and youth studies: a research </a:t>
            </a:r>
            <a:r>
              <a:rPr lang="en-US" smtClean="0"/>
              <a:t>agenda?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30722" name="AutoShape 2" descr="Image result for jornades acompanyament medi obe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0724" name="Picture 4" descr="Image result for jornades acompanyament medi obe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4762500" cy="1838325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794" y="2090549"/>
            <a:ext cx="8943206" cy="47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1143000"/>
          </a:xfrm>
        </p:spPr>
        <p:txBody>
          <a:bodyPr/>
          <a:lstStyle/>
          <a:p>
            <a:r>
              <a:rPr lang="ca-ES" dirty="0" err="1" smtClean="0"/>
              <a:t>Thank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!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Summary</a:t>
            </a:r>
            <a:endParaRPr lang="en-US" noProof="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concept of youth work</a:t>
            </a:r>
          </a:p>
          <a:p>
            <a:r>
              <a:rPr lang="en-US" smtClean="0"/>
              <a:t>Three historical dimensions:</a:t>
            </a:r>
          </a:p>
          <a:p>
            <a:pPr lvl="1"/>
            <a:r>
              <a:rPr lang="en-US" smtClean="0"/>
              <a:t>Youth movements</a:t>
            </a:r>
          </a:p>
          <a:p>
            <a:pPr lvl="1"/>
            <a:r>
              <a:rPr lang="en-US" smtClean="0"/>
              <a:t>Youth policy</a:t>
            </a:r>
          </a:p>
          <a:p>
            <a:pPr lvl="1"/>
            <a:r>
              <a:rPr lang="en-US" smtClean="0"/>
              <a:t>Youth social work</a:t>
            </a:r>
          </a:p>
          <a:p>
            <a:r>
              <a:rPr lang="en-US" smtClean="0"/>
              <a:t>Conclusions and </a:t>
            </a:r>
            <a:r>
              <a:rPr lang="en-US" noProof="0" smtClean="0"/>
              <a:t>issues</a:t>
            </a:r>
            <a:r>
              <a:rPr lang="en-US" smtClean="0"/>
              <a:t> for youth work today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youth work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translation in Spanish</a:t>
            </a:r>
          </a:p>
          <a:p>
            <a:r>
              <a:rPr lang="en-US" smtClean="0"/>
              <a:t>What is youth?</a:t>
            </a:r>
          </a:p>
          <a:p>
            <a:r>
              <a:rPr lang="en-US" smtClean="0"/>
              <a:t>When we can talk about “youth”?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movements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First third XX century:</a:t>
            </a:r>
          </a:p>
          <a:p>
            <a:pPr lvl="1"/>
            <a:r>
              <a:rPr lang="en-US" smtClean="0"/>
              <a:t>Ideological fighting</a:t>
            </a:r>
          </a:p>
          <a:p>
            <a:pPr lvl="1"/>
            <a:r>
              <a:rPr lang="en-US" smtClean="0"/>
              <a:t>Religious framing</a:t>
            </a:r>
          </a:p>
          <a:p>
            <a:pPr lvl="1"/>
            <a:r>
              <a:rPr lang="en-US" smtClean="0"/>
              <a:t>Educational youth work</a:t>
            </a:r>
          </a:p>
          <a:p>
            <a:r>
              <a:rPr lang="en-US" smtClean="0"/>
              <a:t>Dictatorship (1939-75)</a:t>
            </a:r>
          </a:p>
          <a:p>
            <a:pPr lvl="1"/>
            <a:r>
              <a:rPr lang="en-US" smtClean="0"/>
              <a:t>New-fascist youth movement</a:t>
            </a:r>
          </a:p>
          <a:p>
            <a:pPr lvl="1"/>
            <a:r>
              <a:rPr lang="en-US" smtClean="0"/>
              <a:t>Youth against dictatorship</a:t>
            </a:r>
          </a:p>
          <a:p>
            <a:r>
              <a:rPr lang="en-US" smtClean="0"/>
              <a:t>Democracy transition:</a:t>
            </a:r>
          </a:p>
          <a:p>
            <a:pPr lvl="1"/>
            <a:r>
              <a:rPr lang="en-US" smtClean="0"/>
              <a:t>Institucionalization: Youth Councils</a:t>
            </a:r>
          </a:p>
          <a:p>
            <a:pPr lvl="1"/>
            <a:r>
              <a:rPr lang="en-US" smtClean="0"/>
              <a:t>New forms of participation (Outraged,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Image result for juventudes del po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28" name="AutoShape 4" descr="Image result for juventudes del po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0" name="AutoShape 6" descr="Image result for juventudes del po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2" name="Picture 8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2225"/>
            <a:ext cx="2981325" cy="4295775"/>
          </a:xfrm>
          <a:prstGeom prst="rect">
            <a:avLst/>
          </a:prstGeom>
          <a:noFill/>
        </p:spPr>
      </p:pic>
      <p:sp>
        <p:nvSpPr>
          <p:cNvPr id="1034" name="AutoShape 10" descr="Image result for exploradores barcelones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6" name="Picture 12" descr="https://upload.wikimedia.org/wikipedia/commons/thumb/b/ba/Exploradores_Minas_de_Riotinto_2.jpg/800px-Exploradores_Minas_de_Riotint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5791597" cy="4004067"/>
          </a:xfrm>
          <a:prstGeom prst="rect">
            <a:avLst/>
          </a:prstGeom>
          <a:noFill/>
        </p:spPr>
      </p:pic>
      <p:sp>
        <p:nvSpPr>
          <p:cNvPr id="1038" name="AutoShape 14" descr="Image result for colonias museo pedagogico Madrid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40" name="AutoShape 16" descr="Image result for colonias museo pedagogico Madrid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42" name="AutoShape 18" descr="Image result for colonias escolares ayuntamiento de barcelona 1916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898525"/>
            <a:ext cx="2419350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3" name="12 Imagen" descr="untitl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826793"/>
            <a:ext cx="3888518" cy="303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554" name="AutoShape 2" descr="Image result for frente de juventudes franquism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3556" name="Picture 4" descr="Image result for frente de juventudes franqu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4336" cy="4096711"/>
          </a:xfrm>
          <a:prstGeom prst="rect">
            <a:avLst/>
          </a:prstGeom>
          <a:noFill/>
        </p:spPr>
      </p:pic>
      <p:pic>
        <p:nvPicPr>
          <p:cNvPr id="23558" name="Picture 6" descr="Image result for juventud contra el franquis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2825" y="3114675"/>
            <a:ext cx="55911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8" name="AutoShape 2" descr="Image result for consejo de la juventud de españ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4580" name="Picture 4" descr="Image result for consejo de la juventud de españ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744156" cy="2996952"/>
          </a:xfrm>
          <a:prstGeom prst="rect">
            <a:avLst/>
          </a:prstGeom>
          <a:noFill/>
        </p:spPr>
      </p:pic>
      <p:pic>
        <p:nvPicPr>
          <p:cNvPr id="24582" name="Picture 6" descr="Image result for indignados puerta del s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0" y="3114675"/>
            <a:ext cx="61912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policy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Dictatorship: youth policy as a “public” policy</a:t>
            </a:r>
          </a:p>
          <a:p>
            <a:r>
              <a:rPr lang="en-US" smtClean="0"/>
              <a:t>Democracy:</a:t>
            </a:r>
          </a:p>
          <a:p>
            <a:pPr lvl="1"/>
            <a:r>
              <a:rPr lang="en-US" smtClean="0"/>
              <a:t>Multilevel public administration</a:t>
            </a:r>
          </a:p>
          <a:p>
            <a:pPr lvl="1"/>
            <a:r>
              <a:rPr lang="en-US" smtClean="0"/>
              <a:t>Role of municipalities: youth clubs, information agecies, youth workers</a:t>
            </a:r>
          </a:p>
          <a:p>
            <a:r>
              <a:rPr lang="en-US" smtClean="0"/>
              <a:t>Dilemmas, conflicts and misunderstandings:</a:t>
            </a:r>
          </a:p>
          <a:p>
            <a:pPr lvl="1"/>
            <a:r>
              <a:rPr lang="en-US" smtClean="0"/>
              <a:t>Youth department or cross-sectional youth policy?</a:t>
            </a:r>
          </a:p>
          <a:p>
            <a:pPr lvl="1"/>
            <a:r>
              <a:rPr lang="en-US" smtClean="0"/>
              <a:t>Youth policy based on leisure and participation or based on transition to adulthood?</a:t>
            </a:r>
          </a:p>
          <a:p>
            <a:pPr lvl="1"/>
            <a:r>
              <a:rPr lang="en-US" smtClean="0"/>
              <a:t>Youth policy to “control” or to “empower” young people?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Image result for seccion femenina durante el franqu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495550" cy="3048001"/>
          </a:xfrm>
          <a:prstGeom prst="rect">
            <a:avLst/>
          </a:prstGeom>
          <a:noFill/>
        </p:spPr>
      </p:pic>
      <p:pic>
        <p:nvPicPr>
          <p:cNvPr id="25604" name="Picture 4" descr="Image result for edificios frente de juventud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52936"/>
            <a:ext cx="55149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300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  A brief history of youth work in Spain </vt:lpstr>
      <vt:lpstr>Summary</vt:lpstr>
      <vt:lpstr>The concept of youth work</vt:lpstr>
      <vt:lpstr>Youth movements</vt:lpstr>
      <vt:lpstr>Slide 5</vt:lpstr>
      <vt:lpstr>Slide 6</vt:lpstr>
      <vt:lpstr>Slide 7</vt:lpstr>
      <vt:lpstr>Youth policy</vt:lpstr>
      <vt:lpstr>Slide 9</vt:lpstr>
      <vt:lpstr>Slide 10</vt:lpstr>
      <vt:lpstr>Slide 11</vt:lpstr>
      <vt:lpstr>Slide 12</vt:lpstr>
      <vt:lpstr>Youth social work</vt:lpstr>
      <vt:lpstr>Slide 14</vt:lpstr>
      <vt:lpstr>Slide 15</vt:lpstr>
      <vt:lpstr>Conclusions</vt:lpstr>
      <vt:lpstr>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youth work in Spain</dc:title>
  <dc:creator>renovi</dc:creator>
  <cp:lastModifiedBy>theum012</cp:lastModifiedBy>
  <cp:revision>30</cp:revision>
  <dcterms:created xsi:type="dcterms:W3CDTF">2016-09-20T08:20:50Z</dcterms:created>
  <dcterms:modified xsi:type="dcterms:W3CDTF">2016-09-21T13:38:02Z</dcterms:modified>
</cp:coreProperties>
</file>