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64" r:id="rId5"/>
    <p:sldId id="267" r:id="rId6"/>
    <p:sldId id="266" r:id="rId7"/>
    <p:sldId id="268" r:id="rId8"/>
    <p:sldId id="277" r:id="rId9"/>
    <p:sldId id="302" r:id="rId10"/>
    <p:sldId id="269" r:id="rId11"/>
    <p:sldId id="270" r:id="rId12"/>
    <p:sldId id="282" r:id="rId13"/>
    <p:sldId id="278" r:id="rId14"/>
    <p:sldId id="280" r:id="rId15"/>
    <p:sldId id="281" r:id="rId16"/>
    <p:sldId id="272" r:id="rId17"/>
    <p:sldId id="279" r:id="rId18"/>
    <p:sldId id="294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5" r:id="rId28"/>
    <p:sldId id="296" r:id="rId29"/>
    <p:sldId id="297" r:id="rId30"/>
    <p:sldId id="298" r:id="rId31"/>
    <p:sldId id="299" r:id="rId32"/>
    <p:sldId id="301" r:id="rId33"/>
    <p:sldId id="303" r:id="rId34"/>
    <p:sldId id="274" r:id="rId35"/>
    <p:sldId id="300" r:id="rId36"/>
    <p:sldId id="285" r:id="rId37"/>
    <p:sldId id="276" r:id="rId38"/>
    <p:sldId id="304" r:id="rId39"/>
    <p:sldId id="305" r:id="rId40"/>
    <p:sldId id="306" r:id="rId41"/>
    <p:sldId id="284" r:id="rId42"/>
    <p:sldId id="307" r:id="rId4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B23644-7BEE-4E35-B667-912562D37E80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579EA1EB-65A8-4568-BBA0-7CE74DC6B8B8}">
      <dgm:prSet phldrT="[Text]"/>
      <dgm:spPr/>
      <dgm:t>
        <a:bodyPr/>
        <a:lstStyle/>
        <a:p>
          <a:r>
            <a:rPr lang="sk-SK" dirty="0" err="1" smtClean="0"/>
            <a:t>Past</a:t>
          </a:r>
          <a:endParaRPr lang="sk-SK" dirty="0"/>
        </a:p>
      </dgm:t>
    </dgm:pt>
    <dgm:pt modelId="{FA4DBCE3-8357-4A28-89F2-D39E9696B59C}" type="parTrans" cxnId="{3F3579A8-83B1-4C17-80C7-0AE721D7FAB0}">
      <dgm:prSet/>
      <dgm:spPr/>
      <dgm:t>
        <a:bodyPr/>
        <a:lstStyle/>
        <a:p>
          <a:endParaRPr lang="sk-SK"/>
        </a:p>
      </dgm:t>
    </dgm:pt>
    <dgm:pt modelId="{0D423BCA-DD89-46F2-B23B-6F1F00998E3C}" type="sibTrans" cxnId="{3F3579A8-83B1-4C17-80C7-0AE721D7FAB0}">
      <dgm:prSet/>
      <dgm:spPr/>
      <dgm:t>
        <a:bodyPr/>
        <a:lstStyle/>
        <a:p>
          <a:endParaRPr lang="sk-SK"/>
        </a:p>
      </dgm:t>
    </dgm:pt>
    <dgm:pt modelId="{5333990A-C0BF-448D-BCCA-43420D2111AD}">
      <dgm:prSet phldrT="[Text]"/>
      <dgm:spPr/>
      <dgm:t>
        <a:bodyPr/>
        <a:lstStyle/>
        <a:p>
          <a:r>
            <a:rPr lang="sk-SK" dirty="0" err="1" smtClean="0"/>
            <a:t>Moralistic</a:t>
          </a:r>
          <a:r>
            <a:rPr lang="sk-SK" dirty="0" smtClean="0"/>
            <a:t> </a:t>
          </a:r>
        </a:p>
        <a:p>
          <a:r>
            <a:rPr lang="sk-SK" dirty="0" err="1" smtClean="0"/>
            <a:t>Normality</a:t>
          </a:r>
          <a:endParaRPr lang="sk-SK" dirty="0" smtClean="0"/>
        </a:p>
        <a:p>
          <a:r>
            <a:rPr lang="sk-SK" dirty="0" err="1" smtClean="0"/>
            <a:t>Problem</a:t>
          </a:r>
          <a:r>
            <a:rPr lang="sk-SK" dirty="0" smtClean="0"/>
            <a:t> </a:t>
          </a:r>
          <a:r>
            <a:rPr lang="sk-SK" dirty="0" err="1" smtClean="0"/>
            <a:t>oriented</a:t>
          </a:r>
          <a:endParaRPr lang="sk-SK" dirty="0"/>
        </a:p>
      </dgm:t>
    </dgm:pt>
    <dgm:pt modelId="{A6BF0C15-6B08-440E-8D45-A7886AE9D525}" type="parTrans" cxnId="{BA49EF9F-6EF1-4B9B-8599-9A23C06EB245}">
      <dgm:prSet/>
      <dgm:spPr/>
      <dgm:t>
        <a:bodyPr/>
        <a:lstStyle/>
        <a:p>
          <a:endParaRPr lang="sk-SK"/>
        </a:p>
      </dgm:t>
    </dgm:pt>
    <dgm:pt modelId="{28795203-592F-4E82-9B7B-B35AB1C5DF4E}" type="sibTrans" cxnId="{BA49EF9F-6EF1-4B9B-8599-9A23C06EB245}">
      <dgm:prSet/>
      <dgm:spPr/>
      <dgm:t>
        <a:bodyPr/>
        <a:lstStyle/>
        <a:p>
          <a:endParaRPr lang="sk-SK"/>
        </a:p>
      </dgm:t>
    </dgm:pt>
    <dgm:pt modelId="{7A6020E3-C2D8-4FB0-9DE3-4A2745BA4056}">
      <dgm:prSet phldrT="[Text]"/>
      <dgm:spPr/>
      <dgm:t>
        <a:bodyPr/>
        <a:lstStyle/>
        <a:p>
          <a:r>
            <a:rPr lang="sk-SK" dirty="0" err="1" smtClean="0"/>
            <a:t>Preset</a:t>
          </a:r>
          <a:endParaRPr lang="sk-SK" dirty="0"/>
        </a:p>
      </dgm:t>
    </dgm:pt>
    <dgm:pt modelId="{68A84683-C250-498A-B32E-F337322DD8FE}" type="parTrans" cxnId="{F8E2A2ED-3E17-44D5-8328-0B50AADFCD41}">
      <dgm:prSet/>
      <dgm:spPr/>
      <dgm:t>
        <a:bodyPr/>
        <a:lstStyle/>
        <a:p>
          <a:endParaRPr lang="sk-SK"/>
        </a:p>
      </dgm:t>
    </dgm:pt>
    <dgm:pt modelId="{ED2FDC50-D467-4854-9FED-E6BD4A282007}" type="sibTrans" cxnId="{F8E2A2ED-3E17-44D5-8328-0B50AADFCD41}">
      <dgm:prSet/>
      <dgm:spPr/>
      <dgm:t>
        <a:bodyPr/>
        <a:lstStyle/>
        <a:p>
          <a:endParaRPr lang="sk-SK"/>
        </a:p>
      </dgm:t>
    </dgm:pt>
    <dgm:pt modelId="{4604594D-0A6F-4BEE-B2A8-9A83EFD1F5C2}">
      <dgm:prSet phldrT="[Text]"/>
      <dgm:spPr/>
      <dgm:t>
        <a:bodyPr/>
        <a:lstStyle/>
        <a:p>
          <a:r>
            <a:rPr lang="sk-SK" dirty="0" smtClean="0"/>
            <a:t>Individuality</a:t>
          </a:r>
        </a:p>
        <a:p>
          <a:r>
            <a:rPr lang="sk-SK" dirty="0" err="1" smtClean="0"/>
            <a:t>Empowernment</a:t>
          </a:r>
          <a:endParaRPr lang="sk-SK" dirty="0" smtClean="0"/>
        </a:p>
        <a:p>
          <a:r>
            <a:rPr lang="sk-SK" dirty="0" err="1" smtClean="0"/>
            <a:t>Guidance</a:t>
          </a:r>
          <a:r>
            <a:rPr lang="sk-SK" dirty="0" smtClean="0"/>
            <a:t> </a:t>
          </a:r>
          <a:endParaRPr lang="sk-SK" dirty="0"/>
        </a:p>
      </dgm:t>
    </dgm:pt>
    <dgm:pt modelId="{D93444C6-CA1F-4133-997C-CC986ECFC8C7}" type="parTrans" cxnId="{43832886-0ED7-4ED8-8350-F1405FD0BFD7}">
      <dgm:prSet/>
      <dgm:spPr/>
      <dgm:t>
        <a:bodyPr/>
        <a:lstStyle/>
        <a:p>
          <a:endParaRPr lang="sk-SK"/>
        </a:p>
      </dgm:t>
    </dgm:pt>
    <dgm:pt modelId="{1FD1E82D-14FB-4C8A-8C59-174B2B3A48A8}" type="sibTrans" cxnId="{43832886-0ED7-4ED8-8350-F1405FD0BFD7}">
      <dgm:prSet/>
      <dgm:spPr/>
      <dgm:t>
        <a:bodyPr/>
        <a:lstStyle/>
        <a:p>
          <a:endParaRPr lang="sk-SK"/>
        </a:p>
      </dgm:t>
    </dgm:pt>
    <dgm:pt modelId="{BBB5BDBA-BE87-4F57-AC53-BD9F9694EEE0}" type="pres">
      <dgm:prSet presAssocID="{3EB23644-7BEE-4E35-B667-912562D37E80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sk-SK"/>
        </a:p>
      </dgm:t>
    </dgm:pt>
    <dgm:pt modelId="{9BF101C7-1049-45C6-8884-3FD5D0097DF8}" type="pres">
      <dgm:prSet presAssocID="{579EA1EB-65A8-4568-BBA0-7CE74DC6B8B8}" presName="parentText1" presStyleLbl="node1" presStyleIdx="0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84AEF09-05E0-479B-B3E9-03C9C37DDA65}" type="pres">
      <dgm:prSet presAssocID="{579EA1EB-65A8-4568-BBA0-7CE74DC6B8B8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0686421-9B4D-40E5-BF26-20CCA332A3B5}" type="pres">
      <dgm:prSet presAssocID="{7A6020E3-C2D8-4FB0-9DE3-4A2745BA4056}" presName="parentText2" presStyleLbl="node1" presStyleIdx="1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0A11840-7573-4C9E-822F-B4B508958EDC}" type="pres">
      <dgm:prSet presAssocID="{7A6020E3-C2D8-4FB0-9DE3-4A2745BA4056}" presName="childText2" presStyleLbl="solidAlignAcc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F8E2A2ED-3E17-44D5-8328-0B50AADFCD41}" srcId="{3EB23644-7BEE-4E35-B667-912562D37E80}" destId="{7A6020E3-C2D8-4FB0-9DE3-4A2745BA4056}" srcOrd="1" destOrd="0" parTransId="{68A84683-C250-498A-B32E-F337322DD8FE}" sibTransId="{ED2FDC50-D467-4854-9FED-E6BD4A282007}"/>
    <dgm:cxn modelId="{BA49EF9F-6EF1-4B9B-8599-9A23C06EB245}" srcId="{579EA1EB-65A8-4568-BBA0-7CE74DC6B8B8}" destId="{5333990A-C0BF-448D-BCCA-43420D2111AD}" srcOrd="0" destOrd="0" parTransId="{A6BF0C15-6B08-440E-8D45-A7886AE9D525}" sibTransId="{28795203-592F-4E82-9B7B-B35AB1C5DF4E}"/>
    <dgm:cxn modelId="{EFF0E0A9-8E20-4820-8E03-A1D638E62EEE}" type="presOf" srcId="{579EA1EB-65A8-4568-BBA0-7CE74DC6B8B8}" destId="{9BF101C7-1049-45C6-8884-3FD5D0097DF8}" srcOrd="0" destOrd="0" presId="urn:microsoft.com/office/officeart/2009/3/layout/IncreasingArrowsProcess"/>
    <dgm:cxn modelId="{C653B18E-DD94-450C-B431-590B20D11140}" type="presOf" srcId="{3EB23644-7BEE-4E35-B667-912562D37E80}" destId="{BBB5BDBA-BE87-4F57-AC53-BD9F9694EEE0}" srcOrd="0" destOrd="0" presId="urn:microsoft.com/office/officeart/2009/3/layout/IncreasingArrowsProcess"/>
    <dgm:cxn modelId="{C8612190-300D-4659-9A1E-D47FD2310198}" type="presOf" srcId="{5333990A-C0BF-448D-BCCA-43420D2111AD}" destId="{584AEF09-05E0-479B-B3E9-03C9C37DDA65}" srcOrd="0" destOrd="0" presId="urn:microsoft.com/office/officeart/2009/3/layout/IncreasingArrowsProcess"/>
    <dgm:cxn modelId="{0507BA24-5F27-4A2F-9526-0752F279035A}" type="presOf" srcId="{4604594D-0A6F-4BEE-B2A8-9A83EFD1F5C2}" destId="{90A11840-7573-4C9E-822F-B4B508958EDC}" srcOrd="0" destOrd="0" presId="urn:microsoft.com/office/officeart/2009/3/layout/IncreasingArrowsProcess"/>
    <dgm:cxn modelId="{D1AC1494-3F40-4A1C-8DE4-7EF2C8AC7F5F}" type="presOf" srcId="{7A6020E3-C2D8-4FB0-9DE3-4A2745BA4056}" destId="{D0686421-9B4D-40E5-BF26-20CCA332A3B5}" srcOrd="0" destOrd="0" presId="urn:microsoft.com/office/officeart/2009/3/layout/IncreasingArrowsProcess"/>
    <dgm:cxn modelId="{3F3579A8-83B1-4C17-80C7-0AE721D7FAB0}" srcId="{3EB23644-7BEE-4E35-B667-912562D37E80}" destId="{579EA1EB-65A8-4568-BBA0-7CE74DC6B8B8}" srcOrd="0" destOrd="0" parTransId="{FA4DBCE3-8357-4A28-89F2-D39E9696B59C}" sibTransId="{0D423BCA-DD89-46F2-B23B-6F1F00998E3C}"/>
    <dgm:cxn modelId="{43832886-0ED7-4ED8-8350-F1405FD0BFD7}" srcId="{7A6020E3-C2D8-4FB0-9DE3-4A2745BA4056}" destId="{4604594D-0A6F-4BEE-B2A8-9A83EFD1F5C2}" srcOrd="0" destOrd="0" parTransId="{D93444C6-CA1F-4133-997C-CC986ECFC8C7}" sibTransId="{1FD1E82D-14FB-4C8A-8C59-174B2B3A48A8}"/>
    <dgm:cxn modelId="{768F1697-EB09-4171-9796-DFE12B1C35F0}" type="presParOf" srcId="{BBB5BDBA-BE87-4F57-AC53-BD9F9694EEE0}" destId="{9BF101C7-1049-45C6-8884-3FD5D0097DF8}" srcOrd="0" destOrd="0" presId="urn:microsoft.com/office/officeart/2009/3/layout/IncreasingArrowsProcess"/>
    <dgm:cxn modelId="{0AC22D8A-2B1B-44AE-BD6A-8F43D56D916F}" type="presParOf" srcId="{BBB5BDBA-BE87-4F57-AC53-BD9F9694EEE0}" destId="{584AEF09-05E0-479B-B3E9-03C9C37DDA65}" srcOrd="1" destOrd="0" presId="urn:microsoft.com/office/officeart/2009/3/layout/IncreasingArrowsProcess"/>
    <dgm:cxn modelId="{E5F75166-4B25-494A-B016-83DD6475C670}" type="presParOf" srcId="{BBB5BDBA-BE87-4F57-AC53-BD9F9694EEE0}" destId="{D0686421-9B4D-40E5-BF26-20CCA332A3B5}" srcOrd="2" destOrd="0" presId="urn:microsoft.com/office/officeart/2009/3/layout/IncreasingArrowsProcess"/>
    <dgm:cxn modelId="{2270A5F9-E3D8-4A67-A979-B28B714E31C7}" type="presParOf" srcId="{BBB5BDBA-BE87-4F57-AC53-BD9F9694EEE0}" destId="{90A11840-7573-4C9E-822F-B4B508958EDC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F92E2F3-A957-4897-AE39-228CC061DCDB}" type="datetimeFigureOut">
              <a:rPr lang="sk-SK" smtClean="0"/>
              <a:pPr/>
              <a:t>22.9.2016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22.9.2016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F92E2F3-A957-4897-AE39-228CC061DCDB}" type="datetimeFigureOut">
              <a:rPr lang="sk-SK" smtClean="0"/>
              <a:pPr/>
              <a:t>22.9.2016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22.9.2016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7" name="Obdĺžni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22.9.2016</a:t>
            </a:fld>
            <a:endParaRPr lang="sk-SK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F92E2F3-A957-4897-AE39-228CC061DCDB}" type="datetimeFigureOut">
              <a:rPr lang="sk-SK" smtClean="0"/>
              <a:pPr/>
              <a:t>22.9.2016</a:t>
            </a:fld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Zástupný symbol päty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F92E2F3-A957-4897-AE39-228CC061DCDB}" type="datetimeFigureOut">
              <a:rPr lang="sk-SK" smtClean="0"/>
              <a:pPr/>
              <a:t>22.9.2016</a:t>
            </a:fld>
            <a:endParaRPr lang="sk-SK"/>
          </a:p>
        </p:txBody>
      </p:sp>
      <p:sp>
        <p:nvSpPr>
          <p:cNvPr id="12" name="Zástupný symbol čísla snímky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16" name="Zástupný symbol tex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5" name="Zástupný symbol tex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22.9.2016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22.9.2016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22.9.2016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8" name="Obdĺžni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1" name="Obdĺžni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F92E2F3-A957-4897-AE39-228CC061DCDB}" type="datetimeFigureOut">
              <a:rPr lang="sk-SK" smtClean="0"/>
              <a:pPr/>
              <a:t>22.9.2016</a:t>
            </a:fld>
            <a:endParaRPr lang="sk-SK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F92E2F3-A957-4897-AE39-228CC061DCDB}" type="datetimeFigureOut">
              <a:rPr lang="sk-SK" smtClean="0"/>
              <a:pPr/>
              <a:t>22.9.2016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Obdĺžni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 </a:t>
            </a:r>
            <a:r>
              <a:rPr lang="en-US" dirty="0"/>
              <a:t>and present </a:t>
            </a:r>
            <a:r>
              <a:rPr lang="sk-SK" dirty="0" smtClean="0"/>
              <a:t>       </a:t>
            </a:r>
            <a:r>
              <a:rPr lang="en-US" dirty="0" smtClean="0"/>
              <a:t>of </a:t>
            </a:r>
            <a:r>
              <a:rPr lang="en-US" dirty="0"/>
              <a:t>youth work </a:t>
            </a:r>
            <a:r>
              <a:rPr lang="sk-SK" dirty="0" smtClean="0"/>
              <a:t>          </a:t>
            </a:r>
            <a:r>
              <a:rPr lang="en-US" dirty="0" smtClean="0"/>
              <a:t>and </a:t>
            </a:r>
            <a:r>
              <a:rPr lang="en-US" dirty="0"/>
              <a:t>social work </a:t>
            </a:r>
            <a:r>
              <a:rPr lang="sk-SK" dirty="0" smtClean="0"/>
              <a:t>      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youth</a:t>
            </a:r>
            <a:r>
              <a:rPr lang="sk-SK" dirty="0" smtClean="0"/>
              <a:t>                    </a:t>
            </a:r>
            <a:r>
              <a:rPr lang="en-US" dirty="0" smtClean="0"/>
              <a:t>in </a:t>
            </a:r>
            <a:r>
              <a:rPr lang="en-US" dirty="0" err="1" smtClean="0"/>
              <a:t>Slovaki</a:t>
            </a:r>
            <a:r>
              <a:rPr lang="sk-SK" dirty="0" smtClean="0"/>
              <a:t>A</a:t>
            </a:r>
            <a:r>
              <a:rPr lang="sk-SK" dirty="0"/>
              <a:t>:</a:t>
            </a:r>
            <a:r>
              <a:rPr lang="en-US" dirty="0" smtClean="0"/>
              <a:t> </a:t>
            </a:r>
            <a:r>
              <a:rPr lang="en-US" dirty="0"/>
              <a:t>connections </a:t>
            </a:r>
            <a:r>
              <a:rPr lang="sk-SK" dirty="0" smtClean="0"/>
              <a:t>            </a:t>
            </a:r>
            <a:r>
              <a:rPr lang="en-US" dirty="0" smtClean="0"/>
              <a:t>and </a:t>
            </a:r>
            <a:r>
              <a:rPr lang="en-US" dirty="0"/>
              <a:t>disconnections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</a:t>
            </a:r>
            <a:r>
              <a:rPr lang="sk-SK" dirty="0" smtClean="0"/>
              <a:t>ž</a:t>
            </a:r>
            <a:r>
              <a:rPr lang="en-US" dirty="0" smtClean="0"/>
              <a:t>beta </a:t>
            </a:r>
            <a:r>
              <a:rPr lang="en-US" dirty="0" err="1" smtClean="0"/>
              <a:t>Brozmanov</a:t>
            </a:r>
            <a:r>
              <a:rPr lang="sk-SK" dirty="0" smtClean="0"/>
              <a:t>á</a:t>
            </a:r>
            <a:r>
              <a:rPr lang="en-US" dirty="0" smtClean="0"/>
              <a:t> </a:t>
            </a:r>
            <a:r>
              <a:rPr lang="en-US" dirty="0" err="1" smtClean="0"/>
              <a:t>Gregorov</a:t>
            </a:r>
            <a:r>
              <a:rPr lang="sk-SK" dirty="0" smtClean="0"/>
              <a:t>á</a:t>
            </a:r>
            <a:r>
              <a:rPr lang="en-US" dirty="0" smtClean="0"/>
              <a:t>, </a:t>
            </a:r>
            <a:r>
              <a:rPr lang="en-US" dirty="0"/>
              <a:t>Peter </a:t>
            </a:r>
            <a:r>
              <a:rPr lang="en-US" dirty="0" smtClean="0"/>
              <a:t>Len</a:t>
            </a:r>
            <a:r>
              <a:rPr lang="sk-SK" dirty="0" smtClean="0"/>
              <a:t>č</a:t>
            </a:r>
            <a:r>
              <a:rPr lang="en-US" dirty="0" smtClean="0"/>
              <a:t>o</a:t>
            </a:r>
            <a:r>
              <a:rPr lang="en-US" dirty="0"/>
              <a:t>, Jana Miháliková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85931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sz="3200" dirty="0"/>
              <a:t>Ministry for </a:t>
            </a:r>
            <a:r>
              <a:rPr lang="sk-SK" sz="3200" dirty="0" smtClean="0"/>
              <a:t>S</a:t>
            </a:r>
            <a:r>
              <a:rPr lang="en-US" sz="3200" dirty="0" err="1" smtClean="0"/>
              <a:t>ocial</a:t>
            </a:r>
            <a:r>
              <a:rPr lang="en-US" sz="3200" dirty="0" smtClean="0"/>
              <a:t> </a:t>
            </a:r>
            <a:r>
              <a:rPr lang="sk-SK" sz="3200" dirty="0" smtClean="0"/>
              <a:t>C</a:t>
            </a:r>
            <a:r>
              <a:rPr lang="en-US" sz="3200" dirty="0" smtClean="0"/>
              <a:t>are </a:t>
            </a:r>
            <a:endParaRPr lang="sk-SK" sz="3200" dirty="0"/>
          </a:p>
          <a:p>
            <a:pPr lvl="1"/>
            <a:r>
              <a:rPr lang="en-US" sz="2800" dirty="0"/>
              <a:t>responsible for social care and youth social </a:t>
            </a:r>
            <a:r>
              <a:rPr lang="en-US" sz="2800" dirty="0" smtClean="0"/>
              <a:t>work</a:t>
            </a:r>
            <a:endParaRPr lang="sk-SK" sz="2800" dirty="0" smtClean="0"/>
          </a:p>
          <a:p>
            <a:r>
              <a:rPr lang="sk-SK" sz="3400" dirty="0" smtClean="0"/>
              <a:t>Y</a:t>
            </a:r>
            <a:r>
              <a:rPr lang="en-US" sz="3400" dirty="0" err="1" smtClean="0"/>
              <a:t>outh</a:t>
            </a:r>
            <a:r>
              <a:rPr lang="en-US" sz="3400" dirty="0" smtClean="0"/>
              <a:t> </a:t>
            </a:r>
            <a:r>
              <a:rPr lang="en-US" sz="3400" dirty="0"/>
              <a:t>social care was guaranteed by state but in real practice it was provided by many nongovernmental organizations and also by municipalities </a:t>
            </a:r>
            <a:endParaRPr lang="sk-SK" sz="3400" dirty="0"/>
          </a:p>
          <a:p>
            <a:pPr marL="0" indent="0">
              <a:buNone/>
            </a:pPr>
            <a:r>
              <a:rPr lang="en-US" sz="3200" dirty="0"/>
              <a:t> </a:t>
            </a:r>
            <a:endParaRPr lang="sk-SK" sz="3200" dirty="0"/>
          </a:p>
        </p:txBody>
      </p:sp>
      <p:sp>
        <p:nvSpPr>
          <p:cNvPr id="7" name="Obdĺžnik 6"/>
          <p:cNvSpPr/>
          <p:nvPr/>
        </p:nvSpPr>
        <p:spPr>
          <a:xfrm>
            <a:off x="683568" y="78098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b="1" dirty="0" err="1">
                <a:solidFill>
                  <a:schemeClr val="tx2"/>
                </a:solidFill>
              </a:rPr>
              <a:t>Social</a:t>
            </a:r>
            <a:r>
              <a:rPr lang="sk-SK" sz="3600" b="1" dirty="0">
                <a:solidFill>
                  <a:schemeClr val="tx2"/>
                </a:solidFill>
              </a:rPr>
              <a:t> </a:t>
            </a:r>
            <a:r>
              <a:rPr lang="en-GB" sz="3600" b="1" dirty="0">
                <a:solidFill>
                  <a:schemeClr val="tx2"/>
                </a:solidFill>
              </a:rPr>
              <a:t>work</a:t>
            </a:r>
            <a:r>
              <a:rPr lang="sk-SK" sz="3600" b="1" dirty="0">
                <a:solidFill>
                  <a:schemeClr val="tx2"/>
                </a:solidFill>
              </a:rPr>
              <a:t> </a:t>
            </a:r>
            <a:r>
              <a:rPr lang="sk-SK" sz="3600" b="1" dirty="0" err="1">
                <a:solidFill>
                  <a:schemeClr val="tx2"/>
                </a:solidFill>
              </a:rPr>
              <a:t>with</a:t>
            </a:r>
            <a:r>
              <a:rPr lang="sk-SK" sz="3600" b="1" dirty="0">
                <a:solidFill>
                  <a:schemeClr val="tx2"/>
                </a:solidFill>
              </a:rPr>
              <a:t> </a:t>
            </a:r>
            <a:r>
              <a:rPr lang="sk-SK" sz="3600" b="1" dirty="0" err="1">
                <a:solidFill>
                  <a:schemeClr val="tx2"/>
                </a:solidFill>
              </a:rPr>
              <a:t>youth</a:t>
            </a:r>
            <a:r>
              <a:rPr lang="sk-SK" sz="3600" b="1" dirty="0">
                <a:solidFill>
                  <a:schemeClr val="tx2"/>
                </a:solidFill>
              </a:rPr>
              <a:t/>
            </a:r>
            <a:br>
              <a:rPr lang="sk-SK" sz="3600" b="1" dirty="0">
                <a:solidFill>
                  <a:schemeClr val="tx2"/>
                </a:solidFill>
              </a:rPr>
            </a:br>
            <a:r>
              <a:rPr lang="sk-SK" sz="2800" dirty="0" smtClean="0">
                <a:solidFill>
                  <a:schemeClr val="tx2"/>
                </a:solidFill>
              </a:rPr>
              <a:t>1918 - 1939</a:t>
            </a:r>
            <a:endParaRPr lang="sk-SK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13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GB" sz="1800" dirty="0" smtClean="0"/>
              <a:t>Guaranteed by state: </a:t>
            </a:r>
          </a:p>
          <a:p>
            <a:pPr lvl="1"/>
            <a:r>
              <a:rPr lang="en-GB" sz="1800" dirty="0" smtClean="0"/>
              <a:t>social protection of youth </a:t>
            </a:r>
          </a:p>
          <a:p>
            <a:pPr lvl="1"/>
            <a:r>
              <a:rPr lang="en-GB" sz="1800" dirty="0" smtClean="0"/>
              <a:t>social + health + educational part</a:t>
            </a:r>
          </a:p>
          <a:p>
            <a:pPr lvl="1"/>
            <a:r>
              <a:rPr lang="en-GB" sz="1800" dirty="0" smtClean="0"/>
              <a:t>state gave the responsibility for social protection in many areas to non-profit organization (public guardians, social protection of youth in social care…)</a:t>
            </a:r>
          </a:p>
          <a:p>
            <a:pPr lvl="1"/>
            <a:r>
              <a:rPr lang="en-GB" sz="1800" dirty="0" smtClean="0"/>
              <a:t>example: specialized courts for youth </a:t>
            </a:r>
          </a:p>
          <a:p>
            <a:pPr lvl="2"/>
            <a:r>
              <a:rPr lang="en-GB" sz="1800" dirty="0" smtClean="0"/>
              <a:t>close cooperation with social workers </a:t>
            </a:r>
          </a:p>
          <a:p>
            <a:pPr lvl="2"/>
            <a:r>
              <a:rPr lang="en-GB" sz="1800" dirty="0" smtClean="0"/>
              <a:t>cooperation between public courts and non-governmental organizations</a:t>
            </a:r>
          </a:p>
          <a:p>
            <a:pPr marL="0" indent="0">
              <a:buNone/>
            </a:pPr>
            <a:endParaRPr lang="en-GB" sz="1800" dirty="0" smtClean="0"/>
          </a:p>
          <a:p>
            <a:r>
              <a:rPr lang="en-GB" sz="1800" dirty="0" smtClean="0"/>
              <a:t>Non-guaranteed by state:</a:t>
            </a:r>
          </a:p>
          <a:p>
            <a:pPr lvl="1"/>
            <a:r>
              <a:rPr lang="en-GB" sz="1800" dirty="0" smtClean="0"/>
              <a:t>social-health counselling </a:t>
            </a:r>
          </a:p>
          <a:p>
            <a:pPr lvl="1"/>
            <a:r>
              <a:rPr lang="en-GB" sz="1800" dirty="0" smtClean="0"/>
              <a:t>hygienic and health care </a:t>
            </a:r>
          </a:p>
          <a:p>
            <a:pPr lvl="1"/>
            <a:r>
              <a:rPr lang="en-GB" sz="1800" dirty="0" smtClean="0"/>
              <a:t>job counselling 	</a:t>
            </a:r>
          </a:p>
          <a:p>
            <a:pPr lvl="1"/>
            <a:r>
              <a:rPr lang="en-GB" sz="1800" dirty="0" smtClean="0"/>
              <a:t>activities against alcoholism, prostitution…</a:t>
            </a:r>
          </a:p>
          <a:p>
            <a:pPr lvl="1"/>
            <a:r>
              <a:rPr lang="en-GB" sz="1800" dirty="0" smtClean="0"/>
              <a:t>support of poor students </a:t>
            </a:r>
            <a:endParaRPr lang="en-GB" sz="1800" dirty="0"/>
          </a:p>
        </p:txBody>
      </p:sp>
      <p:sp>
        <p:nvSpPr>
          <p:cNvPr id="6" name="Obdĺžnik 5"/>
          <p:cNvSpPr/>
          <p:nvPr/>
        </p:nvSpPr>
        <p:spPr>
          <a:xfrm>
            <a:off x="683568" y="78098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b="1" dirty="0" err="1">
                <a:solidFill>
                  <a:schemeClr val="tx2"/>
                </a:solidFill>
              </a:rPr>
              <a:t>Social</a:t>
            </a:r>
            <a:r>
              <a:rPr lang="sk-SK" sz="3600" b="1" dirty="0">
                <a:solidFill>
                  <a:schemeClr val="tx2"/>
                </a:solidFill>
              </a:rPr>
              <a:t> </a:t>
            </a:r>
            <a:r>
              <a:rPr lang="en-GB" sz="3600" b="1" dirty="0">
                <a:solidFill>
                  <a:schemeClr val="tx2"/>
                </a:solidFill>
              </a:rPr>
              <a:t>work</a:t>
            </a:r>
            <a:r>
              <a:rPr lang="sk-SK" sz="3600" b="1" dirty="0">
                <a:solidFill>
                  <a:schemeClr val="tx2"/>
                </a:solidFill>
              </a:rPr>
              <a:t> </a:t>
            </a:r>
            <a:r>
              <a:rPr lang="sk-SK" sz="3600" b="1" dirty="0" err="1">
                <a:solidFill>
                  <a:schemeClr val="tx2"/>
                </a:solidFill>
              </a:rPr>
              <a:t>with</a:t>
            </a:r>
            <a:r>
              <a:rPr lang="sk-SK" sz="3600" b="1" dirty="0">
                <a:solidFill>
                  <a:schemeClr val="tx2"/>
                </a:solidFill>
              </a:rPr>
              <a:t> </a:t>
            </a:r>
            <a:r>
              <a:rPr lang="sk-SK" sz="3600" b="1" dirty="0" err="1">
                <a:solidFill>
                  <a:schemeClr val="tx2"/>
                </a:solidFill>
              </a:rPr>
              <a:t>youth</a:t>
            </a:r>
            <a:r>
              <a:rPr lang="sk-SK" sz="3600" b="1" dirty="0">
                <a:solidFill>
                  <a:schemeClr val="tx2"/>
                </a:solidFill>
              </a:rPr>
              <a:t/>
            </a:r>
            <a:br>
              <a:rPr lang="sk-SK" sz="3600" b="1" dirty="0">
                <a:solidFill>
                  <a:schemeClr val="tx2"/>
                </a:solidFill>
              </a:rPr>
            </a:br>
            <a:r>
              <a:rPr lang="sk-SK" sz="2800" dirty="0" smtClean="0">
                <a:solidFill>
                  <a:schemeClr val="tx2"/>
                </a:solidFill>
              </a:rPr>
              <a:t>1918 - 1939</a:t>
            </a:r>
            <a:endParaRPr lang="sk-SK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49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Example of connection between youth work and social work?</a:t>
            </a:r>
            <a:endParaRPr lang="en-US" b="1" dirty="0"/>
          </a:p>
        </p:txBody>
      </p:sp>
      <p:pic>
        <p:nvPicPr>
          <p:cNvPr id="4" name="Picture 4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46475" y="2852737"/>
            <a:ext cx="2286000" cy="199072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xmlns="" val="3889510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Fascis</a:t>
            </a:r>
            <a:r>
              <a:rPr lang="en-US" dirty="0" smtClean="0"/>
              <a:t> ideology</a:t>
            </a:r>
          </a:p>
          <a:p>
            <a:r>
              <a:rPr lang="en-US" dirty="0" smtClean="0"/>
              <a:t>Clerical state   </a:t>
            </a:r>
            <a:endParaRPr lang="en-US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1. Slovak state</a:t>
            </a: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>1939 - 1945</a:t>
            </a:r>
            <a:endParaRPr lang="sk-SK" dirty="0"/>
          </a:p>
        </p:txBody>
      </p:sp>
      <p:pic>
        <p:nvPicPr>
          <p:cNvPr id="6146" name="Picture 2" descr="Výsledok vyhľadávania obrázkov pre dopyt prvý slovenský štá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7651" y="2706292"/>
            <a:ext cx="3305175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082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Hlinka´s</a:t>
            </a:r>
            <a:r>
              <a:rPr lang="en-GB" dirty="0" smtClean="0"/>
              <a:t> Slovak People Party</a:t>
            </a:r>
          </a:p>
          <a:p>
            <a:pPr lvl="1">
              <a:buFont typeface="Arial" pitchFamily="34" charset="0"/>
              <a:buChar char="•"/>
            </a:pPr>
            <a:r>
              <a:rPr lang="en-GB" dirty="0" err="1" smtClean="0"/>
              <a:t>Hlinka´s</a:t>
            </a:r>
            <a:r>
              <a:rPr lang="en-GB" dirty="0" smtClean="0"/>
              <a:t> Guard, </a:t>
            </a:r>
            <a:r>
              <a:rPr lang="en-GB" dirty="0" err="1" smtClean="0"/>
              <a:t>Hlinka´s</a:t>
            </a:r>
            <a:r>
              <a:rPr lang="en-GB" dirty="0" smtClean="0"/>
              <a:t> Youth </a:t>
            </a:r>
          </a:p>
          <a:p>
            <a:r>
              <a:rPr lang="en-GB" dirty="0" smtClean="0"/>
              <a:t>Many democratic organisations and associations were cancelled or incorporated to </a:t>
            </a:r>
            <a:r>
              <a:rPr lang="en-GB" dirty="0" err="1" smtClean="0"/>
              <a:t>Hlinka´s</a:t>
            </a:r>
            <a:r>
              <a:rPr lang="en-GB" dirty="0" smtClean="0"/>
              <a:t> Youth</a:t>
            </a:r>
          </a:p>
          <a:p>
            <a:r>
              <a:rPr lang="en-GB" dirty="0" smtClean="0"/>
              <a:t>Christian organisations were allowed</a:t>
            </a:r>
          </a:p>
          <a:p>
            <a:r>
              <a:rPr lang="en-GB" dirty="0" smtClean="0"/>
              <a:t>Strong control of organisations with forced state officers</a:t>
            </a:r>
          </a:p>
          <a:p>
            <a:r>
              <a:rPr lang="en-GB" dirty="0" smtClean="0"/>
              <a:t>Young/New Czechoslovakia, The Central Union of Czechoslovak Students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sk-SK" b="1" dirty="0" err="1" smtClean="0"/>
              <a:t>Educational</a:t>
            </a:r>
            <a:r>
              <a:rPr lang="sk-SK" b="1" dirty="0" smtClean="0"/>
              <a:t> </a:t>
            </a:r>
            <a:r>
              <a:rPr lang="sk-SK" b="1" dirty="0" err="1" smtClean="0"/>
              <a:t>youth</a:t>
            </a:r>
            <a:r>
              <a:rPr lang="sk-SK" b="1" dirty="0" smtClean="0"/>
              <a:t> </a:t>
            </a:r>
            <a:r>
              <a:rPr lang="en-GB" b="1" dirty="0" smtClean="0"/>
              <a:t>work</a:t>
            </a:r>
            <a:r>
              <a:rPr lang="sk-SK" b="1" dirty="0"/>
              <a:t/>
            </a:r>
            <a:br>
              <a:rPr lang="sk-SK" b="1" dirty="0"/>
            </a:br>
            <a:r>
              <a:rPr lang="sk-SK" sz="3600" dirty="0"/>
              <a:t>1939 - 1945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1283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err="1" smtClean="0"/>
              <a:t>Educational</a:t>
            </a:r>
            <a:r>
              <a:rPr lang="sk-SK" b="1" dirty="0" smtClean="0"/>
              <a:t> </a:t>
            </a:r>
            <a:r>
              <a:rPr lang="sk-SK" b="1" dirty="0" err="1" smtClean="0"/>
              <a:t>youth</a:t>
            </a:r>
            <a:r>
              <a:rPr lang="sk-SK" b="1" dirty="0" smtClean="0"/>
              <a:t> </a:t>
            </a:r>
            <a:r>
              <a:rPr lang="en-GB" b="1" dirty="0" smtClean="0"/>
              <a:t>work</a:t>
            </a:r>
            <a:r>
              <a:rPr lang="sk-SK" b="1" dirty="0"/>
              <a:t/>
            </a:r>
            <a:br>
              <a:rPr lang="sk-SK" b="1" dirty="0"/>
            </a:br>
            <a:r>
              <a:rPr lang="sk-SK" sz="3600" dirty="0"/>
              <a:t>1939 - 1945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The importance of unstructured play and leisure time</a:t>
            </a:r>
          </a:p>
          <a:p>
            <a:r>
              <a:rPr lang="en-GB" dirty="0"/>
              <a:t>Hiking (movement) and </a:t>
            </a:r>
            <a:r>
              <a:rPr lang="en-GB" dirty="0" smtClean="0"/>
              <a:t>hostels/dormitories</a:t>
            </a:r>
            <a:endParaRPr lang="en-GB" dirty="0"/>
          </a:p>
          <a:p>
            <a:r>
              <a:rPr lang="en-GB" dirty="0"/>
              <a:t>J. G. </a:t>
            </a:r>
            <a:r>
              <a:rPr lang="en-GB" dirty="0" err="1"/>
              <a:t>Žatkuliak</a:t>
            </a:r>
            <a:r>
              <a:rPr lang="en-GB" dirty="0"/>
              <a:t> , 1943: triangle of education – family, school, leisure time ... specific forms and methods </a:t>
            </a:r>
          </a:p>
        </p:txBody>
      </p:sp>
    </p:spTree>
    <p:extLst>
      <p:ext uri="{BB962C8B-B14F-4D97-AF65-F5344CB8AC3E}">
        <p14:creationId xmlns:p14="http://schemas.microsoft.com/office/powerpoint/2010/main" xmlns="" val="256902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3200" dirty="0" smtClean="0"/>
              <a:t>Provided by state and by non-</a:t>
            </a:r>
            <a:r>
              <a:rPr lang="en-GB" sz="3200" dirty="0" err="1" smtClean="0"/>
              <a:t>gonvernmenal</a:t>
            </a:r>
            <a:r>
              <a:rPr lang="en-GB" sz="3200" dirty="0" smtClean="0"/>
              <a:t> </a:t>
            </a:r>
            <a:r>
              <a:rPr lang="en-GB" sz="3200" dirty="0" err="1" smtClean="0"/>
              <a:t>organisatios</a:t>
            </a:r>
            <a:endParaRPr lang="en-GB" sz="3200" dirty="0" smtClean="0"/>
          </a:p>
          <a:p>
            <a:pPr lvl="0"/>
            <a:r>
              <a:rPr lang="en-GB" sz="3200" dirty="0" smtClean="0"/>
              <a:t>Important 1941- Law about public youth protection </a:t>
            </a:r>
          </a:p>
          <a:p>
            <a:pPr lvl="1"/>
            <a:r>
              <a:rPr lang="en-GB" sz="2800" dirty="0" smtClean="0"/>
              <a:t>Public guardian </a:t>
            </a:r>
          </a:p>
          <a:p>
            <a:pPr lvl="2"/>
            <a:r>
              <a:rPr lang="en-GB" sz="2400" dirty="0" smtClean="0"/>
              <a:t>social protection of youth in foster care, youth from divorced families, youth under after-care</a:t>
            </a:r>
          </a:p>
          <a:p>
            <a:pPr lvl="2"/>
            <a:r>
              <a:rPr lang="en-GB" sz="2400" dirty="0" smtClean="0"/>
              <a:t>youth workers and social workers</a:t>
            </a:r>
          </a:p>
          <a:p>
            <a:pPr lvl="1"/>
            <a:r>
              <a:rPr lang="en-GB" sz="2800" dirty="0" smtClean="0"/>
              <a:t>After Care</a:t>
            </a:r>
          </a:p>
          <a:p>
            <a:pPr lvl="0"/>
            <a:endParaRPr lang="en-GB" sz="2800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12648" y="137790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b="1" dirty="0" err="1"/>
              <a:t>Social</a:t>
            </a:r>
            <a:r>
              <a:rPr lang="sk-SK" sz="3600" b="1" dirty="0"/>
              <a:t> </a:t>
            </a:r>
            <a:r>
              <a:rPr lang="en-GB" sz="3600" b="1" dirty="0"/>
              <a:t>work</a:t>
            </a:r>
            <a:r>
              <a:rPr lang="sk-SK" sz="3600" b="1" dirty="0"/>
              <a:t> </a:t>
            </a:r>
            <a:r>
              <a:rPr lang="sk-SK" sz="3600" b="1" dirty="0" err="1"/>
              <a:t>with</a:t>
            </a:r>
            <a:r>
              <a:rPr lang="sk-SK" sz="3600" b="1" dirty="0"/>
              <a:t> </a:t>
            </a:r>
            <a:r>
              <a:rPr lang="sk-SK" sz="3600" b="1" dirty="0" err="1"/>
              <a:t>youth</a:t>
            </a:r>
            <a:r>
              <a:rPr lang="sk-SK" sz="3600" b="1" dirty="0"/>
              <a:t/>
            </a:r>
            <a:br>
              <a:rPr lang="sk-SK" sz="3600" b="1" dirty="0"/>
            </a:br>
            <a:r>
              <a:rPr lang="sk-SK" sz="2800" dirty="0" smtClean="0"/>
              <a:t>1939 - 1945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70570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7072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How many residential institutions in social care for youth where in Slovakia in 1941?  </a:t>
            </a:r>
            <a:endParaRPr lang="en-US" sz="36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13 provided by state </a:t>
            </a:r>
          </a:p>
          <a:p>
            <a:r>
              <a:rPr lang="en-GB" dirty="0" smtClean="0"/>
              <a:t>42 provided by volunteer organizations </a:t>
            </a:r>
          </a:p>
          <a:p>
            <a:endParaRPr lang="en-GB" dirty="0" smtClean="0"/>
          </a:p>
          <a:p>
            <a:r>
              <a:rPr lang="en-GB" dirty="0" smtClean="0"/>
              <a:t>55 and more all-together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3799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1945 - 1989</a:t>
            </a:r>
            <a:endParaRPr lang="sk-SK" b="1" dirty="0"/>
          </a:p>
        </p:txBody>
      </p:sp>
      <p:pic>
        <p:nvPicPr>
          <p:cNvPr id="4" name="Picture 4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17625" y="1600200"/>
            <a:ext cx="6743700" cy="44958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xmlns="" val="9999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anchorCtr="1">
            <a:normAutofit fontScale="90000"/>
          </a:bodyPr>
          <a:lstStyle/>
          <a:p>
            <a:pPr lvl="0" algn="ctr"/>
            <a:r>
              <a:rPr lang="sk-SK" sz="2400" dirty="0"/>
              <a:t/>
            </a:r>
            <a:br>
              <a:rPr lang="sk-SK" sz="2400" dirty="0"/>
            </a:br>
            <a:r>
              <a:rPr lang="sk-SK" sz="2400" b="1" cap="small" dirty="0" err="1"/>
              <a:t>fight</a:t>
            </a:r>
            <a:r>
              <a:rPr lang="sk-SK" sz="2400" b="1" cap="small" dirty="0"/>
              <a:t> </a:t>
            </a:r>
            <a:r>
              <a:rPr lang="sk-SK" sz="2400" b="1" cap="small" dirty="0" err="1"/>
              <a:t>for</a:t>
            </a:r>
            <a:r>
              <a:rPr lang="sk-SK" sz="2400" b="1" cap="small" dirty="0"/>
              <a:t> </a:t>
            </a:r>
            <a:r>
              <a:rPr lang="sk-SK" sz="2400" b="1" cap="small" dirty="0" err="1"/>
              <a:t>leadership</a:t>
            </a:r>
            <a:r>
              <a:rPr lang="sk-SK" sz="2400" b="1" cap="small" dirty="0"/>
              <a:t> of </a:t>
            </a:r>
            <a:r>
              <a:rPr lang="sk-SK" sz="2400" b="1" cap="small" dirty="0" err="1"/>
              <a:t>the</a:t>
            </a:r>
            <a:r>
              <a:rPr lang="sk-SK" sz="2400" b="1" cap="small" dirty="0"/>
              <a:t> country</a:t>
            </a:r>
            <a:br>
              <a:rPr lang="sk-SK" sz="2400" b="1" cap="small" dirty="0"/>
            </a:br>
            <a:endParaRPr lang="sk-SK" sz="2400" b="1" cap="small" dirty="0"/>
          </a:p>
        </p:txBody>
      </p:sp>
      <p:pic>
        <p:nvPicPr>
          <p:cNvPr id="3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9208" y="2010183"/>
            <a:ext cx="2912702" cy="2945470"/>
          </a:xfrm>
        </p:spPr>
      </p:pic>
      <p:pic>
        <p:nvPicPr>
          <p:cNvPr id="4" name="Picture 6" descr="Výsledok vyhľadávania obrázkov pre dopyt Ľudové milície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85789" y="2010182"/>
            <a:ext cx="3429000" cy="25374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 descr="Výsledok vyhľadávania obrázkov pre dopyt Boj komunistov o moc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890613" y="3951648"/>
            <a:ext cx="3020332" cy="188309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xmlns="" val="4251766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Time periods 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GB" dirty="0" smtClean="0"/>
              <a:t>End of the 19. and beginning of 20. century </a:t>
            </a:r>
          </a:p>
          <a:p>
            <a:pPr lvl="0"/>
            <a:r>
              <a:rPr lang="en-GB" dirty="0" smtClean="0"/>
              <a:t>1918 – 1939</a:t>
            </a:r>
          </a:p>
          <a:p>
            <a:pPr lvl="0"/>
            <a:r>
              <a:rPr lang="en-GB" dirty="0" smtClean="0"/>
              <a:t>1939 – 1945</a:t>
            </a:r>
          </a:p>
          <a:p>
            <a:pPr lvl="0"/>
            <a:r>
              <a:rPr lang="en-GB" dirty="0" smtClean="0"/>
              <a:t>1945 – 1989</a:t>
            </a:r>
          </a:p>
          <a:p>
            <a:pPr lvl="0"/>
            <a:r>
              <a:rPr lang="en-GB" dirty="0" smtClean="0"/>
              <a:t>After 1989 and current situation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9482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sk-SK" b="1" cap="small"/>
              <a:t>victory of communists (1948)</a:t>
            </a:r>
          </a:p>
        </p:txBody>
      </p:sp>
      <p:pic>
        <p:nvPicPr>
          <p:cNvPr id="3" name="Picture 4" descr="Výsledok vyhľadávania obrázkov pre dopyt Boj komunistov o moc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72914" y="2174507"/>
            <a:ext cx="2742439" cy="3263502"/>
          </a:xfrm>
        </p:spPr>
      </p:pic>
      <p:pic>
        <p:nvPicPr>
          <p:cNvPr id="4" name="Picture 2" descr="Výsledok vyhľadávania obrázkov pre dopyt Boj komunistov o moc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66305" y="2174507"/>
            <a:ext cx="3128962" cy="18788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3503" y="2162855"/>
            <a:ext cx="2143125" cy="150018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xmlns="" val="3053507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sk-SK" b="1" cap="small"/>
              <a:t>ban of traditional youth organisations (1950)</a:t>
            </a:r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0639" y="2615806"/>
            <a:ext cx="1850234" cy="1385885"/>
          </a:xfr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5243" y="3863659"/>
            <a:ext cx="2615291" cy="187035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2" descr="Výsledok vyhľadávania obrázkov pre dopyt Saleziáni a mládež 194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629272" y="3863660"/>
            <a:ext cx="2886072" cy="18930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xmlns="" val="3870802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12807" y="548680"/>
            <a:ext cx="8153400" cy="2088232"/>
          </a:xfrm>
        </p:spPr>
        <p:txBody>
          <a:bodyPr anchorCtr="1">
            <a:noAutofit/>
          </a:bodyPr>
          <a:lstStyle/>
          <a:p>
            <a:pPr lvl="0" algn="ctr"/>
            <a:r>
              <a:rPr lang="sk-SK" b="1" cap="small" dirty="0" err="1"/>
              <a:t>one</a:t>
            </a:r>
            <a:r>
              <a:rPr lang="sk-SK" b="1" cap="small" dirty="0"/>
              <a:t> </a:t>
            </a:r>
            <a:r>
              <a:rPr lang="sk-SK" b="1" cap="small" dirty="0" err="1"/>
              <a:t>unified</a:t>
            </a:r>
            <a:r>
              <a:rPr lang="sk-SK" b="1" cap="small" dirty="0"/>
              <a:t> </a:t>
            </a:r>
            <a:r>
              <a:rPr lang="sk-SK" b="1" cap="small" dirty="0" err="1" smtClean="0"/>
              <a:t>youth</a:t>
            </a:r>
            <a:r>
              <a:rPr lang="sk-SK" b="1" cap="small" dirty="0"/>
              <a:t> </a:t>
            </a:r>
            <a:r>
              <a:rPr lang="sk-SK" b="1" cap="small" dirty="0" err="1" smtClean="0"/>
              <a:t>organisation</a:t>
            </a:r>
            <a:r>
              <a:rPr lang="sk-SK" b="1" cap="small" dirty="0" smtClean="0"/>
              <a:t> </a:t>
            </a:r>
            <a:r>
              <a:rPr lang="sk-SK" b="1" cap="small" dirty="0"/>
              <a:t/>
            </a:r>
            <a:br>
              <a:rPr lang="sk-SK" b="1" cap="small" dirty="0"/>
            </a:br>
            <a:r>
              <a:rPr lang="sk-SK" b="1" cap="small" dirty="0" err="1"/>
              <a:t>czechoslovak</a:t>
            </a:r>
            <a:r>
              <a:rPr lang="sk-SK" b="1" cap="small" dirty="0"/>
              <a:t> </a:t>
            </a:r>
            <a:r>
              <a:rPr lang="sk-SK" b="1" cap="small" dirty="0" err="1"/>
              <a:t>youth</a:t>
            </a:r>
            <a:r>
              <a:rPr lang="sk-SK" b="1" cap="small" dirty="0"/>
              <a:t> </a:t>
            </a:r>
            <a:r>
              <a:rPr lang="sk-SK" b="1" cap="small" dirty="0" err="1"/>
              <a:t>union</a:t>
            </a:r>
            <a:r>
              <a:rPr lang="sk-SK" b="1" cap="small" dirty="0"/>
              <a:t> (1949)</a:t>
            </a:r>
            <a:r>
              <a:rPr lang="sk-SK" b="1" dirty="0"/>
              <a:t/>
            </a:r>
            <a:br>
              <a:rPr lang="sk-SK" b="1" dirty="0"/>
            </a:br>
            <a:endParaRPr lang="sk-SK" b="1" dirty="0"/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9202" y="2727651"/>
            <a:ext cx="4016621" cy="3263502"/>
          </a:xfr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9507" y="2727651"/>
            <a:ext cx="1428747" cy="18002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21526" y="5340055"/>
            <a:ext cx="2050253" cy="12572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4195" y="4772802"/>
            <a:ext cx="2384060" cy="17182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66048" y="2727650"/>
            <a:ext cx="2493171" cy="250031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xmlns="" val="374006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anchorCtr="1">
            <a:normAutofit fontScale="90000"/>
          </a:bodyPr>
          <a:lstStyle/>
          <a:p>
            <a:pPr lvl="0" algn="ctr"/>
            <a:r>
              <a:rPr lang="sk-SK" sz="2700" b="1" cap="small"/>
              <a:t>period of reforms  </a:t>
            </a:r>
            <a:br>
              <a:rPr lang="sk-SK" sz="2700" b="1" cap="small"/>
            </a:br>
            <a:r>
              <a:rPr lang="sk-SK" sz="2700" b="1" cap="small"/>
              <a:t>„short rebirth of youth organisations“ (1960´)</a:t>
            </a:r>
            <a:r>
              <a:rPr lang="sk-SK" sz="2400"/>
              <a:t/>
            </a:r>
            <a:br>
              <a:rPr lang="sk-SK" sz="2400"/>
            </a:br>
            <a:endParaRPr lang="sk-SK" sz="2400"/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4119" y="3956914"/>
            <a:ext cx="1978821" cy="1300160"/>
          </a:xfr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64729" y="3956914"/>
            <a:ext cx="1671638" cy="19392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30990" y="3956915"/>
            <a:ext cx="2243135" cy="16073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9082" y="2105379"/>
            <a:ext cx="2213858" cy="15389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57564" y="2105379"/>
            <a:ext cx="1878803" cy="13644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30990" y="2105378"/>
            <a:ext cx="2187345" cy="134999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xmlns="" val="1701407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anchorCtr="1">
            <a:normAutofit fontScale="90000"/>
          </a:bodyPr>
          <a:lstStyle/>
          <a:p>
            <a:pPr lvl="0" algn="ctr"/>
            <a:r>
              <a:rPr lang="sk-SK" b="1" cap="small"/>
              <a:t>soviet invasion of czechoslovakia and „normalisation</a:t>
            </a:r>
            <a:r>
              <a:rPr lang="sk-SK" b="1"/>
              <a:t>“ (1970´)</a:t>
            </a:r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109" y="2308197"/>
            <a:ext cx="5122069" cy="1750216"/>
          </a:xfr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2665" y="4039787"/>
            <a:ext cx="2957512" cy="19609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42933" y="2308197"/>
            <a:ext cx="2259903" cy="150996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42933" y="4493080"/>
            <a:ext cx="2259903" cy="150767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xmlns="" val="1995275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b="1" cap="all"/>
              <a:t>Iron Curtain </a:t>
            </a:r>
            <a:r>
              <a:rPr lang="sk-SK" b="1" cap="small"/>
              <a:t>– no way out</a:t>
            </a:r>
          </a:p>
        </p:txBody>
      </p:sp>
      <p:pic>
        <p:nvPicPr>
          <p:cNvPr id="3" name="Content Placeholder 2" descr="https://upload.wikimedia.org/wikipedia/commons/thumb/d/d7/%C4%8C%C3%AD%C5%BEov_%28Zaisa%29_-_preserved_part_of_Iron_curtain.JPG/800px-%C4%8C%C3%AD%C5%BEov_%28Zaisa%29_-_preserved_part_of_Iron_curt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9573" y="2258401"/>
            <a:ext cx="5486400" cy="3655314"/>
          </a:xfrm>
        </p:spPr>
      </p:pic>
    </p:spTree>
    <p:extLst>
      <p:ext uri="{BB962C8B-B14F-4D97-AF65-F5344CB8AC3E}">
        <p14:creationId xmlns:p14="http://schemas.microsoft.com/office/powerpoint/2010/main" xmlns="" val="2216296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anchorCtr="1">
            <a:normAutofit fontScale="90000"/>
          </a:bodyPr>
          <a:lstStyle/>
          <a:p>
            <a:pPr lvl="0" algn="ctr"/>
            <a:r>
              <a:rPr lang="sk-SK" b="1" cap="small"/>
              <a:t>velvet revolution 1989</a:t>
            </a:r>
            <a:r>
              <a:rPr lang="sk-SK"/>
              <a:t/>
            </a:r>
            <a:br>
              <a:rPr lang="sk-SK"/>
            </a:br>
            <a:endParaRPr lang="sk-SK"/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75133" y="2444437"/>
            <a:ext cx="1850234" cy="1385885"/>
          </a:xfrm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4658" y="2710460"/>
            <a:ext cx="2343152" cy="109299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7576" y="4202904"/>
            <a:ext cx="1850234" cy="13858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9731" y="4338042"/>
            <a:ext cx="1964528" cy="13073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3904" y="2301565"/>
            <a:ext cx="1543050" cy="16716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0049" y="4102298"/>
            <a:ext cx="2853929" cy="177879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xmlns="" val="91606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anchorCtr="1">
            <a:normAutofit fontScale="90000"/>
          </a:bodyPr>
          <a:lstStyle/>
          <a:p>
            <a:pPr lvl="0" algn="ctr"/>
            <a:r>
              <a:rPr lang="sk-SK" sz="2700" b="1" cap="all"/>
              <a:t/>
            </a:r>
            <a:br>
              <a:rPr lang="sk-SK" sz="2700" b="1" cap="all"/>
            </a:br>
            <a:r>
              <a:rPr lang="sk-SK" sz="2700" b="1" cap="all"/>
              <a:t/>
            </a:r>
            <a:br>
              <a:rPr lang="sk-SK" sz="2700" b="1" cap="all"/>
            </a:br>
            <a:r>
              <a:rPr lang="sk-SK" sz="2700" b="1" cap="all"/>
              <a:t>Youth Work 1949 – 1989</a:t>
            </a:r>
            <a:r>
              <a:rPr lang="sk-SK" sz="2700"/>
              <a:t/>
            </a:r>
            <a:br>
              <a:rPr lang="sk-SK" sz="2700"/>
            </a:br>
            <a:r>
              <a:rPr lang="sk-SK" sz="2700" b="1"/>
              <a:t/>
            </a:r>
            <a:br>
              <a:rPr lang="sk-SK" sz="2700" b="1"/>
            </a:br>
            <a:endParaRPr lang="sk-SK" sz="2700"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538" y="2343660"/>
            <a:ext cx="1950244" cy="1321591"/>
          </a:xfrm>
          <a:prstGeom prst="rect">
            <a:avLst/>
          </a:prstGeom>
          <a:gradFill>
            <a:gsLst>
              <a:gs pos="0">
                <a:srgbClr val="F7FAFD"/>
              </a:gs>
              <a:gs pos="100000">
                <a:srgbClr val="B5D2EC"/>
              </a:gs>
            </a:gsLst>
            <a:lin ang="5400000"/>
          </a:gradFill>
          <a:ln cap="flat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343660"/>
            <a:ext cx="3429000" cy="23717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3148" y="3970390"/>
            <a:ext cx="1343022" cy="12144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ctangle 6"/>
          <p:cNvSpPr/>
          <p:nvPr/>
        </p:nvSpPr>
        <p:spPr>
          <a:xfrm>
            <a:off x="2920088" y="2125267"/>
            <a:ext cx="2446571" cy="3263502"/>
          </a:xfrm>
          <a:prstGeom prst="rect">
            <a:avLst/>
          </a:prstGeom>
          <a:solidFill>
            <a:srgbClr val="F2F2F2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3000">
                <a:solidFill>
                  <a:srgbClr val="000000"/>
                </a:solidFill>
                <a:latin typeface="Calibri"/>
              </a:rPr>
              <a:t>Pioneer – Member of Socialistic Youth Union – future Communist</a:t>
            </a:r>
          </a:p>
        </p:txBody>
      </p:sp>
    </p:spTree>
    <p:extLst>
      <p:ext uri="{BB962C8B-B14F-4D97-AF65-F5344CB8AC3E}">
        <p14:creationId xmlns:p14="http://schemas.microsoft.com/office/powerpoint/2010/main" xmlns="" val="1558026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23528" y="188640"/>
            <a:ext cx="9465130" cy="1358851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sk-SK" sz="3000" b="1" dirty="0" err="1"/>
              <a:t>Infrastructure</a:t>
            </a:r>
            <a:r>
              <a:rPr lang="sk-SK" sz="3000" b="1" dirty="0"/>
              <a:t> of </a:t>
            </a:r>
            <a:r>
              <a:rPr lang="sk-SK" sz="3000" b="1" dirty="0" err="1"/>
              <a:t>Pioneer</a:t>
            </a:r>
            <a:r>
              <a:rPr lang="sk-SK" sz="3000" b="1" dirty="0"/>
              <a:t> </a:t>
            </a:r>
            <a:r>
              <a:rPr lang="sk-SK" sz="3000" b="1" dirty="0" err="1"/>
              <a:t>Organisation</a:t>
            </a:r>
            <a:r>
              <a:rPr lang="sk-SK" sz="3000" b="1" dirty="0"/>
              <a:t/>
            </a:r>
            <a:br>
              <a:rPr lang="sk-SK" sz="3000" b="1" dirty="0"/>
            </a:br>
            <a:r>
              <a:rPr lang="sk-SK" sz="3000" b="1" dirty="0" err="1"/>
              <a:t>Youth</a:t>
            </a:r>
            <a:r>
              <a:rPr lang="sk-SK" sz="3000" b="1" dirty="0"/>
              <a:t> </a:t>
            </a:r>
            <a:r>
              <a:rPr lang="sk-SK" sz="3000" b="1" dirty="0" err="1"/>
              <a:t>Workers</a:t>
            </a:r>
            <a:r>
              <a:rPr lang="sk-SK" sz="3000" b="1" dirty="0"/>
              <a:t> </a:t>
            </a:r>
            <a:r>
              <a:rPr lang="sk-SK" sz="3000" b="1" dirty="0" err="1"/>
              <a:t>Preparation</a:t>
            </a:r>
            <a:r>
              <a:rPr lang="sk-SK" sz="3000" b="1" dirty="0"/>
              <a:t/>
            </a:r>
            <a:br>
              <a:rPr lang="sk-SK" sz="3000" b="1" dirty="0"/>
            </a:br>
            <a:endParaRPr lang="sk-SK" sz="3000" b="1" dirty="0"/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7240" y="2914025"/>
            <a:ext cx="1535903" cy="1671638"/>
          </a:xfr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0736" y="2976448"/>
            <a:ext cx="1585912" cy="162162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6410" y="2960461"/>
            <a:ext cx="1628774" cy="157876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xmlns="" val="3115564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41268" y="188640"/>
            <a:ext cx="8124780" cy="969818"/>
          </a:xfrm>
        </p:spPr>
        <p:txBody>
          <a:bodyPr>
            <a:noAutofit/>
          </a:bodyPr>
          <a:lstStyle/>
          <a:p>
            <a:pPr lvl="0"/>
            <a:r>
              <a:rPr lang="sk-SK" sz="3200" b="1" cap="all" dirty="0" err="1"/>
              <a:t>System</a:t>
            </a:r>
            <a:r>
              <a:rPr lang="sk-SK" sz="3200" b="1" cap="all" dirty="0"/>
              <a:t> of </a:t>
            </a:r>
            <a:r>
              <a:rPr lang="sk-SK" sz="3200" b="1" cap="all" dirty="0" err="1"/>
              <a:t>Education</a:t>
            </a:r>
            <a:r>
              <a:rPr lang="sk-SK" sz="3200" b="1" cap="all" dirty="0"/>
              <a:t> and </a:t>
            </a:r>
            <a:r>
              <a:rPr lang="sk-SK" sz="3200" b="1" cap="all" dirty="0" err="1"/>
              <a:t>Upbringing</a:t>
            </a:r>
            <a:r>
              <a:rPr lang="sk-SK" sz="3200" b="1" cap="all" dirty="0"/>
              <a:t/>
            </a:r>
            <a:br>
              <a:rPr lang="sk-SK" sz="3200" b="1" cap="all" dirty="0"/>
            </a:br>
            <a:r>
              <a:rPr lang="sk-SK" sz="3200" dirty="0" err="1"/>
              <a:t>Eternal</a:t>
            </a:r>
            <a:r>
              <a:rPr lang="sk-SK" sz="3200" dirty="0"/>
              <a:t> </a:t>
            </a:r>
            <a:r>
              <a:rPr lang="sk-SK" sz="3200" dirty="0" err="1"/>
              <a:t>values</a:t>
            </a:r>
            <a:r>
              <a:rPr lang="sk-SK" sz="3200" dirty="0"/>
              <a:t> of </a:t>
            </a:r>
            <a:r>
              <a:rPr lang="sk-SK" sz="3200" dirty="0" err="1"/>
              <a:t>Youth</a:t>
            </a:r>
            <a:r>
              <a:rPr lang="sk-SK" sz="3200" dirty="0"/>
              <a:t> </a:t>
            </a:r>
            <a:r>
              <a:rPr lang="sk-SK" sz="3200" dirty="0" err="1"/>
              <a:t>Work</a:t>
            </a:r>
            <a:r>
              <a:rPr lang="sk-SK" sz="3200" dirty="0"/>
              <a:t>?</a:t>
            </a:r>
            <a:endParaRPr lang="sk-SK" sz="3200" b="1" cap="all" dirty="0"/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8653" y="2353864"/>
            <a:ext cx="1607344" cy="1607344"/>
          </a:xfr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4902" y="2800348"/>
            <a:ext cx="3829047" cy="26860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8784" y="3390424"/>
            <a:ext cx="2893219" cy="209597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xmlns="" val="785154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12648" y="422176"/>
            <a:ext cx="8153400" cy="990600"/>
          </a:xfrm>
        </p:spPr>
        <p:txBody>
          <a:bodyPr>
            <a:noAutofit/>
          </a:bodyPr>
          <a:lstStyle/>
          <a:p>
            <a:r>
              <a:rPr lang="sk-SK" sz="3600" b="1" dirty="0" smtClean="0"/>
              <a:t>(</a:t>
            </a:r>
            <a:r>
              <a:rPr lang="en-GB" sz="3600" b="1" dirty="0" smtClean="0"/>
              <a:t>Educational</a:t>
            </a:r>
            <a:r>
              <a:rPr lang="sk-SK" sz="3600" b="1" dirty="0" smtClean="0"/>
              <a:t>)</a:t>
            </a:r>
            <a:r>
              <a:rPr lang="en-GB" sz="3600" b="1" dirty="0" smtClean="0"/>
              <a:t> </a:t>
            </a:r>
            <a:r>
              <a:rPr lang="sk-SK" sz="3600" b="1" dirty="0" smtClean="0"/>
              <a:t>Y</a:t>
            </a:r>
            <a:r>
              <a:rPr lang="en-GB" sz="3600" b="1" dirty="0" err="1" smtClean="0"/>
              <a:t>outh</a:t>
            </a:r>
            <a:r>
              <a:rPr lang="en-GB" sz="3600" b="1" dirty="0" smtClean="0"/>
              <a:t> work – overview  </a:t>
            </a:r>
            <a:r>
              <a:rPr lang="en-GB" sz="2800" dirty="0" smtClean="0"/>
              <a:t> </a:t>
            </a:r>
            <a:endParaRPr lang="en-GB" sz="2800" b="1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In its broader sense it consists of: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Out-of-school time education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Afterschool education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Non-formal and informal education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Leisure time education</a:t>
            </a:r>
            <a:endParaRPr lang="sk-SK" dirty="0" smtClean="0"/>
          </a:p>
          <a:p>
            <a:pPr lvl="1">
              <a:buNone/>
            </a:pPr>
            <a:endParaRPr lang="en-GB" dirty="0" smtClean="0"/>
          </a:p>
          <a:p>
            <a:r>
              <a:rPr lang="en-GB" dirty="0" smtClean="0"/>
              <a:t>It is/was organised by: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Schools and teachers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Students/young people themselves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Associations/organisations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Church</a:t>
            </a:r>
            <a:r>
              <a:rPr lang="sk-SK" dirty="0" smtClean="0"/>
              <a:t>es and </a:t>
            </a:r>
            <a:r>
              <a:rPr lang="en-GB" dirty="0" smtClean="0"/>
              <a:t>religious groups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Local community / municipalities</a:t>
            </a:r>
          </a:p>
          <a:p>
            <a:endParaRPr lang="sk-SK" dirty="0" smtClean="0"/>
          </a:p>
          <a:p>
            <a:pPr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18415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b="1" dirty="0"/>
              <a:t>10 </a:t>
            </a:r>
            <a:r>
              <a:rPr lang="sk-SK" b="1" dirty="0" err="1"/>
              <a:t>methods</a:t>
            </a:r>
            <a:r>
              <a:rPr lang="sk-SK" b="1" dirty="0"/>
              <a:t> in </a:t>
            </a:r>
            <a:r>
              <a:rPr lang="sk-SK" b="1" dirty="0" err="1"/>
              <a:t>common</a:t>
            </a:r>
            <a:endParaRPr lang="sk-SK" b="1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70000"/>
              </a:lnSpc>
            </a:pPr>
            <a:r>
              <a:rPr lang="sk-SK" sz="1950"/>
              <a:t>Working in educational groups – teams</a:t>
            </a:r>
          </a:p>
          <a:p>
            <a:pPr lvl="0">
              <a:lnSpc>
                <a:spcPct val="70000"/>
              </a:lnSpc>
            </a:pPr>
            <a:r>
              <a:rPr lang="sk-SK" sz="1950"/>
              <a:t>Support of the adults – friend/mentor/leader</a:t>
            </a:r>
          </a:p>
          <a:p>
            <a:pPr lvl="0">
              <a:lnSpc>
                <a:spcPct val="70000"/>
              </a:lnSpc>
            </a:pPr>
            <a:r>
              <a:rPr lang="sk-SK" sz="1950"/>
              <a:t>The nature as educational tool</a:t>
            </a:r>
          </a:p>
          <a:p>
            <a:pPr lvl="0">
              <a:lnSpc>
                <a:spcPct val="70000"/>
              </a:lnSpc>
            </a:pPr>
            <a:r>
              <a:rPr lang="sk-SK" sz="1950"/>
              <a:t>Learning by experience </a:t>
            </a:r>
          </a:p>
          <a:p>
            <a:pPr lvl="0">
              <a:lnSpc>
                <a:spcPct val="70000"/>
              </a:lnSpc>
            </a:pPr>
            <a:r>
              <a:rPr lang="sk-SK" sz="1950"/>
              <a:t>Using traditions</a:t>
            </a:r>
          </a:p>
          <a:p>
            <a:pPr lvl="0">
              <a:lnSpc>
                <a:spcPct val="70000"/>
              </a:lnSpc>
            </a:pPr>
            <a:r>
              <a:rPr lang="sk-SK" sz="1950"/>
              <a:t>Using games</a:t>
            </a:r>
          </a:p>
          <a:p>
            <a:pPr lvl="0">
              <a:lnSpc>
                <a:spcPct val="70000"/>
              </a:lnSpc>
            </a:pPr>
            <a:r>
              <a:rPr lang="sk-SK" sz="1950"/>
              <a:t>Evaluation as the way of learning</a:t>
            </a:r>
          </a:p>
          <a:p>
            <a:pPr lvl="0">
              <a:lnSpc>
                <a:spcPct val="70000"/>
              </a:lnSpc>
            </a:pPr>
            <a:r>
              <a:rPr lang="sk-SK" sz="1950"/>
              <a:t>Personal tasks and goals to reach</a:t>
            </a:r>
          </a:p>
          <a:p>
            <a:pPr lvl="0">
              <a:lnSpc>
                <a:spcPct val="70000"/>
              </a:lnSpc>
            </a:pPr>
            <a:r>
              <a:rPr lang="sk-SK" sz="1950"/>
              <a:t>Positive role models</a:t>
            </a:r>
          </a:p>
          <a:p>
            <a:pPr lvl="0">
              <a:lnSpc>
                <a:spcPct val="70000"/>
              </a:lnSpc>
            </a:pPr>
            <a:r>
              <a:rPr lang="sk-SK" sz="1950"/>
              <a:t>Making good deeds</a:t>
            </a:r>
          </a:p>
        </p:txBody>
      </p:sp>
    </p:spTree>
    <p:extLst>
      <p:ext uri="{BB962C8B-B14F-4D97-AF65-F5344CB8AC3E}">
        <p14:creationId xmlns:p14="http://schemas.microsoft.com/office/powerpoint/2010/main" xmlns="" val="674971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sk-SK" b="1" dirty="0"/>
              <a:t>PROS and CONS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Communist</a:t>
            </a:r>
            <a:r>
              <a:rPr lang="sk-SK" b="1" dirty="0"/>
              <a:t> </a:t>
            </a:r>
            <a:r>
              <a:rPr lang="sk-SK" b="1" dirty="0" err="1"/>
              <a:t>Youth</a:t>
            </a:r>
            <a:r>
              <a:rPr lang="sk-SK" b="1" dirty="0"/>
              <a:t> </a:t>
            </a:r>
            <a:r>
              <a:rPr lang="sk-SK" b="1" dirty="0" err="1"/>
              <a:t>Work</a:t>
            </a:r>
            <a:r>
              <a:rPr lang="sk-SK" b="1" dirty="0"/>
              <a:t> 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+</a:t>
            </a:r>
          </a:p>
          <a:p>
            <a:pPr lvl="0"/>
            <a:r>
              <a:rPr lang="sk-SK" dirty="0" err="1"/>
              <a:t>Proffesionals</a:t>
            </a:r>
            <a:endParaRPr lang="sk-SK" dirty="0"/>
          </a:p>
          <a:p>
            <a:pPr lvl="0"/>
            <a:r>
              <a:rPr lang="sk-SK" dirty="0" err="1"/>
              <a:t>Infrastructure</a:t>
            </a:r>
            <a:r>
              <a:rPr lang="sk-SK" dirty="0"/>
              <a:t> </a:t>
            </a:r>
            <a:r>
              <a:rPr lang="sk-SK" dirty="0" err="1"/>
              <a:t>vs</a:t>
            </a:r>
            <a:r>
              <a:rPr lang="sk-SK" dirty="0"/>
              <a:t>. </a:t>
            </a:r>
            <a:r>
              <a:rPr lang="sk-SK" dirty="0" err="1"/>
              <a:t>financing</a:t>
            </a:r>
            <a:endParaRPr lang="sk-SK" dirty="0"/>
          </a:p>
          <a:p>
            <a:pPr lvl="0"/>
            <a:r>
              <a:rPr lang="sk-SK" dirty="0" err="1"/>
              <a:t>Richness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methodical</a:t>
            </a:r>
            <a:r>
              <a:rPr lang="sk-SK" dirty="0"/>
              <a:t> </a:t>
            </a:r>
            <a:r>
              <a:rPr lang="sk-SK" dirty="0" err="1"/>
              <a:t>sources</a:t>
            </a:r>
            <a:endParaRPr lang="sk-SK" dirty="0"/>
          </a:p>
          <a:p>
            <a:pPr lvl="0"/>
            <a:r>
              <a:rPr lang="sk-SK" dirty="0" err="1"/>
              <a:t>Support</a:t>
            </a:r>
            <a:r>
              <a:rPr lang="sk-SK" dirty="0"/>
              <a:t> </a:t>
            </a:r>
            <a:r>
              <a:rPr lang="sk-SK" dirty="0" err="1"/>
              <a:t>form</a:t>
            </a:r>
            <a:r>
              <a:rPr lang="sk-SK" dirty="0"/>
              <a:t> </a:t>
            </a:r>
            <a:r>
              <a:rPr lang="sk-SK" dirty="0" err="1"/>
              <a:t>other</a:t>
            </a:r>
            <a:r>
              <a:rPr lang="sk-SK" dirty="0"/>
              <a:t> </a:t>
            </a:r>
            <a:r>
              <a:rPr lang="sk-SK" dirty="0" err="1"/>
              <a:t>organisations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- </a:t>
            </a:r>
          </a:p>
          <a:p>
            <a:pPr marL="0" indent="0">
              <a:buNone/>
            </a:pPr>
            <a:r>
              <a:rPr lang="sk-SK" dirty="0" err="1"/>
              <a:t>Principle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voluntary</a:t>
            </a:r>
            <a:r>
              <a:rPr lang="sk-SK" dirty="0"/>
              <a:t> </a:t>
            </a:r>
            <a:r>
              <a:rPr lang="sk-SK" dirty="0" err="1"/>
              <a:t>participation</a:t>
            </a:r>
            <a:r>
              <a:rPr lang="sk-SK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xmlns="" val="3662792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Social </a:t>
            </a:r>
            <a:r>
              <a:rPr lang="en-US" dirty="0"/>
              <a:t>policy and social </a:t>
            </a:r>
            <a:r>
              <a:rPr lang="sk-SK" dirty="0" err="1" smtClean="0"/>
              <a:t>ca</a:t>
            </a:r>
            <a:r>
              <a:rPr lang="en-US" dirty="0" smtClean="0"/>
              <a:t>re </a:t>
            </a:r>
            <a:r>
              <a:rPr lang="en-US" dirty="0"/>
              <a:t>were financed and organized by state </a:t>
            </a:r>
            <a:endParaRPr lang="sk-SK" dirty="0"/>
          </a:p>
          <a:p>
            <a:pPr lvl="0"/>
            <a:r>
              <a:rPr lang="en-US" dirty="0"/>
              <a:t>Social work was not needed (it was assumed that if there are no differences between </a:t>
            </a:r>
            <a:r>
              <a:rPr lang="en-US" dirty="0" smtClean="0"/>
              <a:t>people, </a:t>
            </a:r>
            <a:r>
              <a:rPr lang="en-US" dirty="0"/>
              <a:t>there will be </a:t>
            </a:r>
            <a:r>
              <a:rPr lang="en-US" dirty="0" smtClean="0"/>
              <a:t>no</a:t>
            </a:r>
            <a:r>
              <a:rPr lang="sk-SK" dirty="0" smtClean="0"/>
              <a:t> </a:t>
            </a:r>
            <a:r>
              <a:rPr lang="sk-SK" dirty="0" err="1" smtClean="0"/>
              <a:t>social</a:t>
            </a:r>
            <a:r>
              <a:rPr lang="sk-SK" dirty="0" smtClean="0"/>
              <a:t> </a:t>
            </a:r>
            <a:r>
              <a:rPr lang="sk-SK" dirty="0" err="1" smtClean="0"/>
              <a:t>problems</a:t>
            </a:r>
            <a:r>
              <a:rPr lang="en-US" dirty="0" smtClean="0"/>
              <a:t>)</a:t>
            </a:r>
            <a:endParaRPr lang="sk-SK" dirty="0"/>
          </a:p>
          <a:p>
            <a:pPr lvl="0"/>
            <a:r>
              <a:rPr lang="en-US" dirty="0" smtClean="0"/>
              <a:t>Social </a:t>
            </a:r>
            <a:r>
              <a:rPr lang="en-US" dirty="0"/>
              <a:t>care for abandoned children, orphans, delinquent youth and youth with disabilities was provided in </a:t>
            </a:r>
            <a:r>
              <a:rPr lang="en-US" dirty="0" smtClean="0"/>
              <a:t>residential</a:t>
            </a:r>
            <a:r>
              <a:rPr lang="sk-SK" dirty="0" smtClean="0"/>
              <a:t> </a:t>
            </a:r>
            <a:r>
              <a:rPr lang="en-US" dirty="0" smtClean="0"/>
              <a:t>institutions </a:t>
            </a:r>
            <a:r>
              <a:rPr lang="en-US" dirty="0"/>
              <a:t>based on collective education </a:t>
            </a:r>
            <a:r>
              <a:rPr lang="sk-SK" dirty="0" smtClean="0"/>
              <a:t>(big </a:t>
            </a:r>
            <a:r>
              <a:rPr lang="sk-SK" dirty="0" err="1" smtClean="0"/>
              <a:t>institutions</a:t>
            </a:r>
            <a:r>
              <a:rPr lang="sk-SK" dirty="0" smtClean="0"/>
              <a:t> in </a:t>
            </a:r>
            <a:r>
              <a:rPr lang="sk-SK" dirty="0" err="1" smtClean="0"/>
              <a:t>separate</a:t>
            </a:r>
            <a:r>
              <a:rPr lang="sk-SK" dirty="0" smtClean="0"/>
              <a:t> </a:t>
            </a:r>
            <a:r>
              <a:rPr lang="sk-SK" dirty="0" err="1" smtClean="0"/>
              <a:t>areas</a:t>
            </a:r>
            <a:r>
              <a:rPr lang="sk-SK" dirty="0" smtClean="0"/>
              <a:t>)</a:t>
            </a:r>
            <a:endParaRPr lang="sk-SK" dirty="0"/>
          </a:p>
          <a:p>
            <a:pPr lvl="0"/>
            <a:r>
              <a:rPr lang="sk-SK" dirty="0"/>
              <a:t>I</a:t>
            </a:r>
            <a:r>
              <a:rPr lang="en-US" dirty="0" smtClean="0"/>
              <a:t>n </a:t>
            </a:r>
            <a:r>
              <a:rPr lang="en-US" dirty="0"/>
              <a:t>1952 foster care in families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cancelled</a:t>
            </a:r>
            <a:endParaRPr lang="sk-SK" dirty="0"/>
          </a:p>
          <a:p>
            <a:pPr lvl="0"/>
            <a:r>
              <a:rPr lang="sk-SK" dirty="0" smtClean="0"/>
              <a:t>F</a:t>
            </a:r>
            <a:r>
              <a:rPr lang="en-US" dirty="0" smtClean="0"/>
              <a:t>or </a:t>
            </a:r>
            <a:r>
              <a:rPr lang="en-US" dirty="0"/>
              <a:t>youth social care were responsible different ministries (according to the age of children)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12648" y="137790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b="1" dirty="0" err="1"/>
              <a:t>Social</a:t>
            </a:r>
            <a:r>
              <a:rPr lang="sk-SK" sz="3600" b="1" dirty="0"/>
              <a:t> </a:t>
            </a:r>
            <a:r>
              <a:rPr lang="en-GB" sz="3600" b="1" dirty="0"/>
              <a:t>work</a:t>
            </a:r>
            <a:r>
              <a:rPr lang="sk-SK" sz="3600" b="1" dirty="0"/>
              <a:t> </a:t>
            </a:r>
            <a:r>
              <a:rPr lang="sk-SK" sz="3600" b="1" dirty="0" err="1"/>
              <a:t>with</a:t>
            </a:r>
            <a:r>
              <a:rPr lang="sk-SK" sz="3600" b="1" dirty="0"/>
              <a:t> </a:t>
            </a:r>
            <a:r>
              <a:rPr lang="sk-SK" sz="3600" b="1" dirty="0" err="1"/>
              <a:t>youth</a:t>
            </a:r>
            <a:r>
              <a:rPr lang="sk-SK" sz="3600" b="1" dirty="0"/>
              <a:t/>
            </a:r>
            <a:br>
              <a:rPr lang="sk-SK" sz="3600" b="1" dirty="0"/>
            </a:br>
            <a:r>
              <a:rPr lang="sk-SK" sz="2800" dirty="0" smtClean="0"/>
              <a:t>1945 - 1989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18372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400200"/>
          </a:xfrm>
        </p:spPr>
        <p:txBody>
          <a:bodyPr>
            <a:noAutofit/>
          </a:bodyPr>
          <a:lstStyle/>
          <a:p>
            <a:r>
              <a:rPr lang="sk-SK" sz="3600" b="1" dirty="0" err="1" smtClean="0"/>
              <a:t>How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many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young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people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up</a:t>
            </a:r>
            <a:r>
              <a:rPr lang="sk-SK" sz="3600" b="1" dirty="0" smtClean="0"/>
              <a:t> to 15 </a:t>
            </a:r>
            <a:r>
              <a:rPr lang="sk-SK" sz="3600" b="1" dirty="0" err="1" smtClean="0"/>
              <a:t>were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members</a:t>
            </a:r>
            <a:r>
              <a:rPr lang="sk-SK" sz="3600" b="1" dirty="0" smtClean="0"/>
              <a:t> of </a:t>
            </a:r>
            <a:r>
              <a:rPr lang="sk-SK" sz="3600" b="1" dirty="0" err="1" smtClean="0"/>
              <a:t>Pioneer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Organization</a:t>
            </a:r>
            <a:r>
              <a:rPr lang="sk-SK" sz="3600" b="1" dirty="0" smtClean="0"/>
              <a:t> in 1978 (in %)</a:t>
            </a:r>
            <a:endParaRPr lang="sk-SK" sz="36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916832"/>
            <a:ext cx="8153400" cy="4179168"/>
          </a:xfrm>
        </p:spPr>
        <p:txBody>
          <a:bodyPr/>
          <a:lstStyle/>
          <a:p>
            <a:r>
              <a:rPr lang="sk-SK" dirty="0" smtClean="0"/>
              <a:t>70 %</a:t>
            </a:r>
            <a:endParaRPr lang="sk-SK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651318"/>
            <a:ext cx="5184576" cy="358599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xmlns="" val="269247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After</a:t>
            </a:r>
            <a:r>
              <a:rPr lang="sk-SK" b="1" dirty="0" smtClean="0"/>
              <a:t> 1989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GB" dirty="0" smtClean="0"/>
              <a:t>decentralizations </a:t>
            </a:r>
          </a:p>
          <a:p>
            <a:pPr lvl="0"/>
            <a:r>
              <a:rPr lang="en-GB" dirty="0" smtClean="0"/>
              <a:t>deinstitutionalization </a:t>
            </a:r>
          </a:p>
          <a:p>
            <a:pPr lvl="0"/>
            <a:r>
              <a:rPr lang="en-GB" dirty="0" smtClean="0"/>
              <a:t>democratization </a:t>
            </a:r>
          </a:p>
          <a:p>
            <a:pPr lvl="0"/>
            <a:r>
              <a:rPr lang="en-GB" dirty="0" smtClean="0"/>
              <a:t>humanization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0592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b="1" dirty="0" err="1"/>
              <a:t>Youth</a:t>
            </a:r>
            <a:r>
              <a:rPr lang="sk-SK" b="1" dirty="0"/>
              <a:t> </a:t>
            </a:r>
            <a:r>
              <a:rPr lang="sk-SK" b="1" dirty="0" err="1"/>
              <a:t>Work</a:t>
            </a:r>
            <a:r>
              <a:rPr lang="sk-SK" b="1" dirty="0"/>
              <a:t> </a:t>
            </a:r>
            <a:r>
              <a:rPr lang="sk-SK" b="1" dirty="0" err="1"/>
              <a:t>from</a:t>
            </a:r>
            <a:r>
              <a:rPr lang="sk-SK" b="1" dirty="0"/>
              <a:t> 1989 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</a:pPr>
            <a:r>
              <a:rPr lang="sk-SK" sz="1950" dirty="0"/>
              <a:t>Boom </a:t>
            </a:r>
            <a:r>
              <a:rPr lang="sk-SK" sz="1950" dirty="0" err="1"/>
              <a:t>of</a:t>
            </a:r>
            <a:r>
              <a:rPr lang="sk-SK" sz="1950" dirty="0"/>
              <a:t> </a:t>
            </a:r>
            <a:r>
              <a:rPr lang="sk-SK" sz="1950" dirty="0" err="1"/>
              <a:t>Youth</a:t>
            </a:r>
            <a:r>
              <a:rPr lang="sk-SK" sz="1950" dirty="0"/>
              <a:t> </a:t>
            </a:r>
            <a:r>
              <a:rPr lang="sk-SK" sz="1950" dirty="0" err="1"/>
              <a:t>Organisations</a:t>
            </a:r>
            <a:endParaRPr lang="sk-SK" sz="1950" dirty="0"/>
          </a:p>
          <a:p>
            <a:pPr lvl="0">
              <a:lnSpc>
                <a:spcPct val="80000"/>
              </a:lnSpc>
            </a:pPr>
            <a:r>
              <a:rPr lang="sk-SK" sz="1950" dirty="0" err="1"/>
              <a:t>What</a:t>
            </a:r>
            <a:r>
              <a:rPr lang="sk-SK" sz="1950" dirty="0"/>
              <a:t> </a:t>
            </a:r>
            <a:r>
              <a:rPr lang="sk-SK" sz="1950" dirty="0" err="1"/>
              <a:t>happend</a:t>
            </a:r>
            <a:r>
              <a:rPr lang="sk-SK" sz="1950" dirty="0"/>
              <a:t> to </a:t>
            </a:r>
            <a:r>
              <a:rPr lang="sk-SK" sz="1950" dirty="0" err="1"/>
              <a:t>Pioneer</a:t>
            </a:r>
            <a:r>
              <a:rPr lang="sk-SK" sz="1950" dirty="0"/>
              <a:t> </a:t>
            </a:r>
            <a:r>
              <a:rPr lang="sk-SK" sz="1950" dirty="0" err="1"/>
              <a:t>Organisation</a:t>
            </a:r>
            <a:endParaRPr lang="sk-SK" sz="1950" dirty="0"/>
          </a:p>
          <a:p>
            <a:pPr lvl="0">
              <a:lnSpc>
                <a:spcPct val="80000"/>
              </a:lnSpc>
            </a:pPr>
            <a:r>
              <a:rPr lang="sk-SK" sz="1950" dirty="0"/>
              <a:t> </a:t>
            </a:r>
            <a:r>
              <a:rPr lang="sk-SK" sz="1950" dirty="0" err="1"/>
              <a:t>Youth</a:t>
            </a:r>
            <a:r>
              <a:rPr lang="sk-SK" sz="1950" dirty="0"/>
              <a:t> </a:t>
            </a:r>
            <a:r>
              <a:rPr lang="sk-SK" sz="1950" dirty="0" err="1"/>
              <a:t>Policy</a:t>
            </a:r>
            <a:r>
              <a:rPr lang="sk-SK" sz="1950" dirty="0"/>
              <a:t> 1989 – 2000 </a:t>
            </a:r>
          </a:p>
          <a:p>
            <a:pPr lvl="1">
              <a:lnSpc>
                <a:spcPct val="80000"/>
              </a:lnSpc>
            </a:pPr>
            <a:r>
              <a:rPr lang="sk-SK" sz="1650" dirty="0" err="1"/>
              <a:t>Principles</a:t>
            </a:r>
            <a:r>
              <a:rPr lang="sk-SK" sz="1650" dirty="0"/>
              <a:t> </a:t>
            </a:r>
            <a:r>
              <a:rPr lang="sk-SK" sz="1650" dirty="0" err="1"/>
              <a:t>of</a:t>
            </a:r>
            <a:r>
              <a:rPr lang="sk-SK" sz="1650" dirty="0"/>
              <a:t> </a:t>
            </a:r>
            <a:r>
              <a:rPr lang="sk-SK" sz="1650" dirty="0" err="1"/>
              <a:t>protection</a:t>
            </a:r>
            <a:r>
              <a:rPr lang="sk-SK" sz="1650" dirty="0"/>
              <a:t> and </a:t>
            </a:r>
            <a:r>
              <a:rPr lang="sk-SK" sz="1650" dirty="0" err="1"/>
              <a:t>support</a:t>
            </a:r>
            <a:r>
              <a:rPr lang="sk-SK" sz="1650" dirty="0"/>
              <a:t> </a:t>
            </a:r>
            <a:r>
              <a:rPr lang="sk-SK" sz="1650" dirty="0" err="1"/>
              <a:t>of</a:t>
            </a:r>
            <a:r>
              <a:rPr lang="sk-SK" sz="1650" dirty="0"/>
              <a:t> </a:t>
            </a:r>
            <a:r>
              <a:rPr lang="sk-SK" sz="1650" dirty="0" err="1"/>
              <a:t>children</a:t>
            </a:r>
            <a:r>
              <a:rPr lang="sk-SK" sz="1650" dirty="0"/>
              <a:t>  + </a:t>
            </a:r>
            <a:r>
              <a:rPr lang="sk-SK" sz="1650" dirty="0" err="1"/>
              <a:t>funding</a:t>
            </a:r>
            <a:r>
              <a:rPr lang="sk-SK" sz="1650" dirty="0"/>
              <a:t> </a:t>
            </a:r>
          </a:p>
          <a:p>
            <a:pPr lvl="1">
              <a:lnSpc>
                <a:spcPct val="80000"/>
              </a:lnSpc>
            </a:pPr>
            <a:endParaRPr lang="sk-SK" sz="1650" dirty="0"/>
          </a:p>
          <a:p>
            <a:pPr marL="171450" lvl="1">
              <a:lnSpc>
                <a:spcPct val="80000"/>
              </a:lnSpc>
              <a:spcBef>
                <a:spcPts val="750"/>
              </a:spcBef>
            </a:pPr>
            <a:r>
              <a:rPr lang="sk-SK" sz="1950" dirty="0" err="1"/>
              <a:t>Youth</a:t>
            </a:r>
            <a:r>
              <a:rPr lang="sk-SK" sz="1950" dirty="0"/>
              <a:t> </a:t>
            </a:r>
            <a:r>
              <a:rPr lang="sk-SK" sz="1950" dirty="0" err="1"/>
              <a:t>Policy</a:t>
            </a:r>
            <a:r>
              <a:rPr lang="sk-SK" sz="1950" dirty="0"/>
              <a:t> 2001 – 2020 </a:t>
            </a:r>
          </a:p>
          <a:p>
            <a:pPr marL="514350" lvl="2">
              <a:lnSpc>
                <a:spcPct val="80000"/>
              </a:lnSpc>
              <a:spcBef>
                <a:spcPts val="750"/>
              </a:spcBef>
            </a:pPr>
            <a:r>
              <a:rPr lang="sk-SK" sz="1425" dirty="0" err="1"/>
              <a:t>Youth</a:t>
            </a:r>
            <a:r>
              <a:rPr lang="sk-SK" sz="1425" dirty="0"/>
              <a:t> </a:t>
            </a:r>
            <a:r>
              <a:rPr lang="sk-SK" sz="1425" dirty="0" err="1"/>
              <a:t>Conception</a:t>
            </a:r>
            <a:r>
              <a:rPr lang="sk-SK" sz="1425" dirty="0"/>
              <a:t> (2001 – 2007, 2008 – 2013) + </a:t>
            </a:r>
            <a:r>
              <a:rPr lang="sk-SK" sz="1425" dirty="0" err="1"/>
              <a:t>Funding</a:t>
            </a:r>
            <a:r>
              <a:rPr lang="sk-SK" sz="1425" dirty="0"/>
              <a:t> </a:t>
            </a:r>
          </a:p>
          <a:p>
            <a:pPr marL="514350" lvl="2">
              <a:lnSpc>
                <a:spcPct val="80000"/>
              </a:lnSpc>
              <a:spcBef>
                <a:spcPts val="750"/>
              </a:spcBef>
            </a:pPr>
            <a:r>
              <a:rPr lang="sk-SK" sz="1425" dirty="0" err="1"/>
              <a:t>Youth</a:t>
            </a:r>
            <a:r>
              <a:rPr lang="sk-SK" sz="1425" dirty="0"/>
              <a:t> </a:t>
            </a:r>
            <a:r>
              <a:rPr lang="sk-SK" sz="1425" dirty="0" err="1"/>
              <a:t>Strategy</a:t>
            </a:r>
            <a:r>
              <a:rPr lang="sk-SK" sz="1425" dirty="0"/>
              <a:t> </a:t>
            </a:r>
            <a:r>
              <a:rPr lang="sk-SK" sz="1425" dirty="0" err="1"/>
              <a:t>of</a:t>
            </a:r>
            <a:r>
              <a:rPr lang="sk-SK" sz="1425" dirty="0"/>
              <a:t> Slovak </a:t>
            </a:r>
            <a:r>
              <a:rPr lang="sk-SK" sz="1425" dirty="0" err="1"/>
              <a:t>Republic</a:t>
            </a:r>
            <a:r>
              <a:rPr lang="sk-SK" sz="1425" dirty="0"/>
              <a:t> (2014 – 2020) + </a:t>
            </a:r>
            <a:r>
              <a:rPr lang="sk-SK" sz="1425" dirty="0" err="1"/>
              <a:t>Funding</a:t>
            </a:r>
            <a:endParaRPr lang="sk-SK" sz="1425" dirty="0"/>
          </a:p>
          <a:p>
            <a:pPr marL="514350" lvl="2">
              <a:lnSpc>
                <a:spcPct val="80000"/>
              </a:lnSpc>
              <a:spcBef>
                <a:spcPts val="750"/>
              </a:spcBef>
            </a:pPr>
            <a:r>
              <a:rPr lang="sk-SK" sz="1425" dirty="0"/>
              <a:t>2008 – </a:t>
            </a:r>
            <a:r>
              <a:rPr lang="sk-SK" sz="1425" dirty="0" err="1"/>
              <a:t>Youth</a:t>
            </a:r>
            <a:r>
              <a:rPr lang="sk-SK" sz="1425" dirty="0"/>
              <a:t> </a:t>
            </a:r>
            <a:r>
              <a:rPr lang="sk-SK" sz="1425" dirty="0" err="1"/>
              <a:t>Work</a:t>
            </a:r>
            <a:r>
              <a:rPr lang="sk-SK" sz="1425" dirty="0"/>
              <a:t> </a:t>
            </a:r>
            <a:r>
              <a:rPr lang="sk-SK" sz="1425" dirty="0" err="1"/>
              <a:t>Suport</a:t>
            </a:r>
            <a:r>
              <a:rPr lang="sk-SK" sz="1425" dirty="0"/>
              <a:t> </a:t>
            </a:r>
            <a:r>
              <a:rPr lang="sk-SK" sz="1425" dirty="0" err="1"/>
              <a:t>Law</a:t>
            </a:r>
            <a:endParaRPr lang="sk-SK" sz="1425" dirty="0"/>
          </a:p>
          <a:p>
            <a:pPr marL="514350" lvl="2">
              <a:lnSpc>
                <a:spcPct val="80000"/>
              </a:lnSpc>
              <a:spcBef>
                <a:spcPts val="750"/>
              </a:spcBef>
            </a:pPr>
            <a:r>
              <a:rPr lang="sk-SK" sz="1425" dirty="0"/>
              <a:t>2016 </a:t>
            </a:r>
            <a:r>
              <a:rPr lang="sk-SK" sz="1425" dirty="0" err="1"/>
              <a:t>Conception</a:t>
            </a:r>
            <a:r>
              <a:rPr lang="sk-SK" sz="1425" dirty="0"/>
              <a:t>/</a:t>
            </a:r>
            <a:r>
              <a:rPr lang="sk-SK" sz="1425" dirty="0" err="1"/>
              <a:t>Strategy</a:t>
            </a:r>
            <a:r>
              <a:rPr lang="sk-SK" sz="1425" dirty="0"/>
              <a:t> on </a:t>
            </a:r>
            <a:r>
              <a:rPr lang="sk-SK" sz="1425" dirty="0" err="1"/>
              <a:t>Youth</a:t>
            </a:r>
            <a:r>
              <a:rPr lang="sk-SK" sz="1425" dirty="0"/>
              <a:t> </a:t>
            </a:r>
            <a:r>
              <a:rPr lang="sk-SK" sz="1425" dirty="0" err="1"/>
              <a:t>Work</a:t>
            </a:r>
            <a:r>
              <a:rPr lang="sk-SK" sz="1425" dirty="0"/>
              <a:t> </a:t>
            </a:r>
            <a:r>
              <a:rPr lang="sk-SK" sz="1425" dirty="0" err="1"/>
              <a:t>Development</a:t>
            </a:r>
            <a:endParaRPr lang="sk-SK" sz="1425" dirty="0"/>
          </a:p>
          <a:p>
            <a:pPr marL="514350" lvl="2">
              <a:lnSpc>
                <a:spcPct val="80000"/>
              </a:lnSpc>
              <a:spcBef>
                <a:spcPts val="750"/>
              </a:spcBef>
            </a:pPr>
            <a:r>
              <a:rPr lang="sk-SK" sz="1425" dirty="0"/>
              <a:t>ESF </a:t>
            </a:r>
            <a:r>
              <a:rPr lang="sk-SK" sz="1425" dirty="0" err="1"/>
              <a:t>projects</a:t>
            </a:r>
            <a:r>
              <a:rPr lang="sk-SK" sz="1425" dirty="0"/>
              <a:t>, „</a:t>
            </a:r>
            <a:r>
              <a:rPr lang="sk-SK" sz="1425" dirty="0" err="1"/>
              <a:t>youth</a:t>
            </a:r>
            <a:r>
              <a:rPr lang="sk-SK" sz="1425" dirty="0"/>
              <a:t> </a:t>
            </a:r>
            <a:r>
              <a:rPr lang="sk-SK" sz="1425" dirty="0" err="1"/>
              <a:t>worker</a:t>
            </a:r>
            <a:r>
              <a:rPr lang="sk-SK" sz="1425" dirty="0"/>
              <a:t>“ </a:t>
            </a:r>
            <a:r>
              <a:rPr lang="sk-SK" sz="1425" dirty="0" err="1"/>
              <a:t>as</a:t>
            </a:r>
            <a:r>
              <a:rPr lang="sk-SK" sz="1425" dirty="0"/>
              <a:t> </a:t>
            </a:r>
            <a:r>
              <a:rPr lang="sk-SK" sz="1425" dirty="0" err="1"/>
              <a:t>proffession</a:t>
            </a:r>
            <a:endParaRPr lang="sk-SK" sz="1425" dirty="0"/>
          </a:p>
        </p:txBody>
      </p:sp>
    </p:spTree>
    <p:extLst>
      <p:ext uri="{BB962C8B-B14F-4D97-AF65-F5344CB8AC3E}">
        <p14:creationId xmlns:p14="http://schemas.microsoft.com/office/powerpoint/2010/main" xmlns="" val="2892642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err="1" smtClean="0"/>
              <a:t>Youth</a:t>
            </a:r>
            <a:r>
              <a:rPr lang="sk-SK" b="1" dirty="0" smtClean="0"/>
              <a:t> </a:t>
            </a:r>
            <a:r>
              <a:rPr lang="sk-SK" b="1" dirty="0" err="1" smtClean="0"/>
              <a:t>work</a:t>
            </a:r>
            <a:r>
              <a:rPr lang="sk-SK" b="1" dirty="0" smtClean="0"/>
              <a:t> and </a:t>
            </a:r>
            <a:r>
              <a:rPr lang="sk-SK" b="1" dirty="0" err="1" smtClean="0"/>
              <a:t>social</a:t>
            </a:r>
            <a:r>
              <a:rPr lang="sk-SK" b="1" dirty="0" smtClean="0"/>
              <a:t> </a:t>
            </a:r>
            <a:r>
              <a:rPr lang="sk-SK" b="1" dirty="0" err="1" smtClean="0"/>
              <a:t>work</a:t>
            </a:r>
            <a:r>
              <a:rPr lang="sk-SK" b="1" dirty="0" smtClean="0"/>
              <a:t> </a:t>
            </a:r>
            <a:r>
              <a:rPr lang="sk-SK" b="1" dirty="0" err="1" smtClean="0"/>
              <a:t>with</a:t>
            </a:r>
            <a:r>
              <a:rPr lang="sk-SK" b="1" dirty="0" smtClean="0"/>
              <a:t> </a:t>
            </a:r>
            <a:r>
              <a:rPr lang="sk-SK" b="1" dirty="0" err="1" smtClean="0"/>
              <a:t>youth</a:t>
            </a:r>
            <a:endParaRPr lang="sk-SK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399609627"/>
              </p:ext>
            </p:extLst>
          </p:nvPr>
        </p:nvGraphicFramePr>
        <p:xfrm>
          <a:off x="755576" y="1556792"/>
          <a:ext cx="756084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921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</p:spPr>
        <p:txBody>
          <a:bodyPr/>
          <a:lstStyle/>
          <a:p>
            <a:endParaRPr lang="sk-SK" dirty="0"/>
          </a:p>
        </p:txBody>
      </p:sp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392214"/>
              </p:ext>
            </p:extLst>
          </p:nvPr>
        </p:nvGraphicFramePr>
        <p:xfrm>
          <a:off x="179512" y="228599"/>
          <a:ext cx="8784975" cy="6323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4153"/>
                <a:gridCol w="3403324"/>
                <a:gridCol w="3737498"/>
              </a:tblGrid>
              <a:tr h="334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Youth work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Social work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8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Ministry 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Ministry of </a:t>
                      </a:r>
                      <a:r>
                        <a:rPr lang="sk-SK" sz="2000" dirty="0" smtClean="0">
                          <a:effectLst/>
                        </a:rPr>
                        <a:t>E</a:t>
                      </a:r>
                      <a:r>
                        <a:rPr lang="en-US" sz="2000" dirty="0" err="1" smtClean="0">
                          <a:effectLst/>
                        </a:rPr>
                        <a:t>ducation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sk-SK" sz="2000" dirty="0" smtClean="0">
                          <a:effectLst/>
                        </a:rPr>
                        <a:t>S</a:t>
                      </a:r>
                      <a:r>
                        <a:rPr lang="en-US" sz="2000" dirty="0" err="1" smtClean="0">
                          <a:effectLst/>
                        </a:rPr>
                        <a:t>cience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sk-SK" sz="2000" dirty="0" smtClean="0">
                          <a:effectLst/>
                        </a:rPr>
                        <a:t>R</a:t>
                      </a:r>
                      <a:r>
                        <a:rPr lang="en-US" sz="2000" dirty="0" err="1" smtClean="0">
                          <a:effectLst/>
                        </a:rPr>
                        <a:t>esearch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and </a:t>
                      </a:r>
                      <a:r>
                        <a:rPr lang="sk-SK" sz="2000" dirty="0" smtClean="0">
                          <a:effectLst/>
                        </a:rPr>
                        <a:t>S</a:t>
                      </a:r>
                      <a:r>
                        <a:rPr lang="en-US" sz="2000" dirty="0" smtClean="0">
                          <a:effectLst/>
                        </a:rPr>
                        <a:t>port 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Ministry of labor, family and social </a:t>
                      </a:r>
                      <a:r>
                        <a:rPr lang="sk-SK" sz="2000" dirty="0" err="1" smtClean="0">
                          <a:effectLst/>
                        </a:rPr>
                        <a:t>affairs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8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Legislation 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 smtClean="0">
                          <a:effectLst/>
                        </a:rPr>
                        <a:t>Y</a:t>
                      </a:r>
                      <a:r>
                        <a:rPr lang="en-US" sz="2000" dirty="0" err="1" smtClean="0">
                          <a:effectLst/>
                        </a:rPr>
                        <a:t>outh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sk-SK" sz="2000" dirty="0" smtClean="0">
                          <a:effectLst/>
                        </a:rPr>
                        <a:t>W</a:t>
                      </a:r>
                      <a:r>
                        <a:rPr lang="en-US" sz="2000" dirty="0" err="1" smtClean="0">
                          <a:effectLst/>
                        </a:rPr>
                        <a:t>ork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sk-SK" sz="2000" dirty="0" err="1" smtClean="0">
                          <a:effectLst/>
                        </a:rPr>
                        <a:t>Support</a:t>
                      </a:r>
                      <a:r>
                        <a:rPr lang="sk-SK" sz="2000" baseline="0" dirty="0" smtClean="0">
                          <a:effectLst/>
                        </a:rPr>
                        <a:t> </a:t>
                      </a:r>
                      <a:r>
                        <a:rPr lang="sk-SK" sz="2000" baseline="0" dirty="0" err="1" smtClean="0">
                          <a:effectLst/>
                        </a:rPr>
                        <a:t>Act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 err="1" smtClean="0">
                          <a:effectLst/>
                        </a:rPr>
                        <a:t>Act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on social-low protection of children  </a:t>
                      </a:r>
                      <a:endParaRPr lang="sk-SK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 err="1" smtClean="0">
                          <a:effectLst/>
                        </a:rPr>
                        <a:t>Act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on employment services </a:t>
                      </a:r>
                      <a:endParaRPr lang="sk-SK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 err="1" smtClean="0">
                          <a:effectLst/>
                        </a:rPr>
                        <a:t>Act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on social services </a:t>
                      </a:r>
                      <a:endParaRPr lang="sk-SK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 err="1" smtClean="0">
                          <a:effectLst/>
                        </a:rPr>
                        <a:t>Act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on social work 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0491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Organizations and institutions 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Iuventa</a:t>
                      </a:r>
                      <a:endParaRPr lang="sk-SK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Schools, centers for free time activities (public and private)</a:t>
                      </a:r>
                      <a:endParaRPr lang="sk-SK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 err="1" smtClean="0">
                          <a:effectLst/>
                        </a:rPr>
                        <a:t>Nonprofit</a:t>
                      </a:r>
                      <a:r>
                        <a:rPr lang="en-GB" sz="2000" noProof="0" dirty="0" smtClean="0">
                          <a:effectLst/>
                        </a:rPr>
                        <a:t> and profit organizations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Nonformal</a:t>
                      </a:r>
                      <a:r>
                        <a:rPr lang="en-GB" sz="2000" baseline="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groups </a:t>
                      </a:r>
                      <a:r>
                        <a:rPr lang="en-GB" sz="2400" baseline="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(self-organized)</a:t>
                      </a:r>
                      <a:endParaRPr lang="en-GB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State offices of work, social </a:t>
                      </a:r>
                      <a:r>
                        <a:rPr lang="sk-SK" sz="2000" dirty="0" err="1" smtClean="0">
                          <a:effectLst/>
                        </a:rPr>
                        <a:t>affairs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and family </a:t>
                      </a:r>
                      <a:endParaRPr lang="sk-SK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Regional municipality (responsible for social services)</a:t>
                      </a:r>
                      <a:endParaRPr lang="sk-SK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Local municipality (social services + social protection)</a:t>
                      </a:r>
                      <a:endParaRPr lang="sk-SK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Nonprofit organizations in all areas of social work</a:t>
                      </a:r>
                      <a:endParaRPr lang="sk-SK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sk-SK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110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Low-threshold centers 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5934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7559980"/>
              </p:ext>
            </p:extLst>
          </p:nvPr>
        </p:nvGraphicFramePr>
        <p:xfrm>
          <a:off x="251520" y="332656"/>
          <a:ext cx="8640960" cy="59474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659"/>
                <a:gridCol w="3076182"/>
                <a:gridCol w="2710119"/>
              </a:tblGrid>
              <a:tr h="3861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Youth work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Social work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99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Target groups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children and youth (up to 30) 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poor youth, abandoned youth, youth in foster care, youth on the street, delinquent youth, youth with disabilities, unemployed youth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1374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Features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Education</a:t>
                      </a:r>
                      <a:endParaRPr lang="sk-SK" sz="2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Prevention</a:t>
                      </a:r>
                      <a:endParaRPr lang="sk-SK" sz="2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Helping</a:t>
                      </a:r>
                      <a:endParaRPr lang="sk-SK" sz="2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Counseling</a:t>
                      </a:r>
                      <a:endParaRPr lang="sk-SK" sz="2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Support</a:t>
                      </a:r>
                      <a:endParaRPr lang="sk-SK" sz="2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Guidance</a:t>
                      </a:r>
                      <a:endParaRPr lang="sk-SK" sz="2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Empowerment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790731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Social protection</a:t>
                      </a:r>
                      <a:endParaRPr lang="sk-SK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Control 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2735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7467040"/>
              </p:ext>
            </p:extLst>
          </p:nvPr>
        </p:nvGraphicFramePr>
        <p:xfrm>
          <a:off x="467544" y="404664"/>
          <a:ext cx="8136903" cy="61767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/>
                <a:gridCol w="2592288"/>
                <a:gridCol w="3960439"/>
              </a:tblGrid>
              <a:tr h="6468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Youth work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Social work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02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Principles 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Voluntary participation</a:t>
                      </a:r>
                      <a:endParaRPr lang="sk-SK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Partnership approach</a:t>
                      </a:r>
                      <a:endParaRPr lang="sk-SK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Mutual respect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Human dignity and human rights </a:t>
                      </a:r>
                      <a:endParaRPr lang="sk-SK" sz="2000" dirty="0" smtClean="0">
                        <a:effectLst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Respecting the right to self-determination</a:t>
                      </a:r>
                      <a:endParaRPr kumimoji="0" lang="sk-SK" sz="2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Promoting the right to participation</a:t>
                      </a:r>
                      <a:endParaRPr kumimoji="0" lang="sk-SK" sz="2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Treating each person as a whole </a:t>
                      </a:r>
                      <a:endParaRPr kumimoji="0" lang="sk-SK" sz="2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sk-SK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Identifying</a:t>
                      </a:r>
                      <a:r>
                        <a:rPr kumimoji="0" lang="sk-SK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kumimoji="0" lang="sk-SK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developing</a:t>
                      </a:r>
                      <a:r>
                        <a:rPr kumimoji="0" lang="sk-SK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strengths</a:t>
                      </a:r>
                      <a:endParaRPr lang="sk-SK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Social </a:t>
                      </a:r>
                      <a:r>
                        <a:rPr lang="en-US" sz="2000" dirty="0" smtClean="0">
                          <a:effectLst/>
                        </a:rPr>
                        <a:t>justice</a:t>
                      </a:r>
                      <a:endParaRPr lang="sk-SK" sz="2000" dirty="0" smtClean="0">
                        <a:effectLst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sk-SK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Challenging</a:t>
                      </a:r>
                      <a:r>
                        <a:rPr kumimoji="0" lang="sk-SK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negative</a:t>
                      </a:r>
                      <a:r>
                        <a:rPr kumimoji="0" lang="sk-SK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discrimination</a:t>
                      </a:r>
                      <a:endParaRPr kumimoji="0" lang="sk-SK" sz="2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sk-SK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Recognising</a:t>
                      </a:r>
                      <a:r>
                        <a:rPr kumimoji="0" lang="sk-SK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diversity</a:t>
                      </a:r>
                      <a:r>
                        <a:rPr kumimoji="0" lang="sk-SK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sk-SK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Distributing</a:t>
                      </a:r>
                      <a:r>
                        <a:rPr kumimoji="0" lang="sk-SK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resources</a:t>
                      </a:r>
                      <a:r>
                        <a:rPr kumimoji="0" lang="sk-SK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equitably</a:t>
                      </a:r>
                      <a:r>
                        <a:rPr kumimoji="0" lang="sk-SK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Challenging unjust policies and practices </a:t>
                      </a:r>
                      <a:endParaRPr kumimoji="0" lang="sk-SK" sz="2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sk-SK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Working</a:t>
                      </a:r>
                      <a:r>
                        <a:rPr kumimoji="0" lang="sk-SK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solidarity </a:t>
                      </a:r>
                      <a:endParaRPr lang="sk-SK" sz="2000" dirty="0">
                        <a:effectLst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6083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movement of national revival and unification within the Austrian –an empire</a:t>
            </a:r>
          </a:p>
          <a:p>
            <a:pPr>
              <a:buNone/>
            </a:pPr>
            <a:r>
              <a:rPr lang="en-GB" dirty="0" smtClean="0"/>
              <a:t> </a:t>
            </a:r>
          </a:p>
          <a:p>
            <a:r>
              <a:rPr lang="en-GB" dirty="0" smtClean="0"/>
              <a:t>Organisations and associations contribute to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Increasing of education and literacy 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Developing and strengthening the culture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Spreading and usage of Slovak language 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Civic engagement and nationalist education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Realization of interest activities</a:t>
            </a:r>
            <a:r>
              <a:rPr lang="sk-SK" dirty="0" smtClean="0"/>
              <a:t> -</a:t>
            </a:r>
            <a:r>
              <a:rPr lang="en-GB" dirty="0" smtClean="0"/>
              <a:t> including sport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Nadpis 3"/>
          <p:cNvSpPr txBox="1">
            <a:spLocks/>
          </p:cNvSpPr>
          <p:nvPr/>
        </p:nvSpPr>
        <p:spPr>
          <a:xfrm>
            <a:off x="612648" y="422176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b="1" dirty="0" smtClean="0"/>
              <a:t>Y</a:t>
            </a:r>
            <a:r>
              <a:rPr lang="en-GB" sz="3600" b="1" dirty="0" err="1" smtClean="0"/>
              <a:t>outh</a:t>
            </a:r>
            <a:r>
              <a:rPr lang="en-GB" sz="3600" b="1" dirty="0" smtClean="0"/>
              <a:t> work </a:t>
            </a:r>
            <a:br>
              <a:rPr lang="en-GB" sz="3600" b="1" dirty="0" smtClean="0"/>
            </a:br>
            <a:r>
              <a:rPr lang="en-GB" sz="2800" dirty="0" smtClean="0"/>
              <a:t>End of the 19. and beginning of 20. century </a:t>
            </a:r>
            <a:br>
              <a:rPr lang="en-GB" sz="2800" dirty="0" smtClean="0"/>
            </a:b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xmlns="" val="336235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4830008"/>
              </p:ext>
            </p:extLst>
          </p:nvPr>
        </p:nvGraphicFramePr>
        <p:xfrm>
          <a:off x="179512" y="260648"/>
          <a:ext cx="8568951" cy="5244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2958"/>
                <a:gridCol w="3490691"/>
                <a:gridCol w="3075302"/>
              </a:tblGrid>
              <a:tr h="12125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Youth work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Social work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967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Environment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Open </a:t>
                      </a:r>
                      <a:r>
                        <a:rPr lang="en-US" sz="2000" dirty="0">
                          <a:effectLst/>
                        </a:rPr>
                        <a:t>space and street</a:t>
                      </a:r>
                      <a:endParaRPr lang="sk-SK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Offices and </a:t>
                      </a:r>
                      <a:r>
                        <a:rPr lang="en-US" sz="2000" dirty="0" smtClean="0">
                          <a:effectLst/>
                        </a:rPr>
                        <a:t>organizations</a:t>
                      </a:r>
                      <a:endParaRPr lang="sk-SK" sz="2000" dirty="0" smtClean="0">
                        <a:effectLst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4807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School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Family</a:t>
                      </a:r>
                      <a:endParaRPr lang="sk-SK" sz="20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Residential</a:t>
                      </a:r>
                      <a:r>
                        <a:rPr lang="en-US" sz="2000" baseline="0" noProof="0" dirty="0" smtClean="0">
                          <a:effectLst/>
                        </a:rPr>
                        <a:t> institutions</a:t>
                      </a:r>
                      <a:r>
                        <a:rPr lang="en-US" sz="2000" noProof="0" dirty="0" smtClean="0">
                          <a:effectLst/>
                        </a:rPr>
                        <a:t> </a:t>
                      </a:r>
                      <a:endParaRPr lang="en-US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Forms and methods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Group work 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Individual work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 err="1" smtClean="0">
                          <a:effectLst/>
                        </a:rPr>
                        <a:t>paid</a:t>
                      </a:r>
                      <a:r>
                        <a:rPr lang="en-US" sz="2000" dirty="0" smtClean="0">
                          <a:effectLst/>
                        </a:rPr>
                        <a:t>/</a:t>
                      </a:r>
                      <a:endParaRPr lang="sk-SK" sz="20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voluntary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 smtClean="0">
                          <a:effectLst/>
                        </a:rPr>
                        <a:t>P</a:t>
                      </a:r>
                      <a:r>
                        <a:rPr lang="en-US" sz="2000" dirty="0" smtClean="0">
                          <a:effectLst/>
                        </a:rPr>
                        <a:t>aid</a:t>
                      </a:r>
                      <a:endParaRPr lang="sk-SK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Voluntary  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 smtClean="0">
                          <a:effectLst/>
                        </a:rPr>
                        <a:t>P</a:t>
                      </a:r>
                      <a:r>
                        <a:rPr lang="en-US" sz="2000" dirty="0" smtClean="0">
                          <a:effectLst/>
                        </a:rPr>
                        <a:t>aid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125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Education for workers  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 NGO´s/University (pedagogy)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University level 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623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200" b="1" dirty="0" err="1" smtClean="0"/>
              <a:t>When</a:t>
            </a:r>
            <a:r>
              <a:rPr lang="sk-SK" sz="3200" b="1" dirty="0" smtClean="0"/>
              <a:t> </a:t>
            </a:r>
            <a:r>
              <a:rPr lang="sk-SK" sz="3200" b="1" dirty="0" err="1" smtClean="0"/>
              <a:t>was</a:t>
            </a:r>
            <a:r>
              <a:rPr lang="sk-SK" sz="3200" b="1" dirty="0" smtClean="0"/>
              <a:t> </a:t>
            </a:r>
            <a:r>
              <a:rPr lang="sk-SK" sz="3200" b="1" dirty="0" err="1" smtClean="0"/>
              <a:t>the</a:t>
            </a:r>
            <a:r>
              <a:rPr lang="sk-SK" sz="3200" b="1" dirty="0" smtClean="0"/>
              <a:t> </a:t>
            </a:r>
            <a:r>
              <a:rPr lang="sk-SK" sz="3200" b="1" dirty="0" err="1" smtClean="0"/>
              <a:t>terms</a:t>
            </a:r>
            <a:r>
              <a:rPr lang="sk-SK" sz="3200" b="1" dirty="0" smtClean="0"/>
              <a:t> </a:t>
            </a:r>
            <a:r>
              <a:rPr lang="sk-SK" sz="3200" b="1" dirty="0" err="1" smtClean="0"/>
              <a:t>youth</a:t>
            </a:r>
            <a:r>
              <a:rPr lang="sk-SK" sz="3200" b="1" dirty="0" smtClean="0"/>
              <a:t> </a:t>
            </a:r>
            <a:r>
              <a:rPr lang="sk-SK" sz="3200" b="1" dirty="0" err="1" smtClean="0"/>
              <a:t>work</a:t>
            </a:r>
            <a:r>
              <a:rPr lang="sk-SK" sz="3200" b="1" dirty="0" smtClean="0"/>
              <a:t> and </a:t>
            </a:r>
            <a:r>
              <a:rPr lang="sk-SK" sz="3200" b="1" dirty="0" err="1" smtClean="0"/>
              <a:t>social</a:t>
            </a:r>
            <a:r>
              <a:rPr lang="sk-SK" sz="3200" b="1" dirty="0" smtClean="0"/>
              <a:t> </a:t>
            </a:r>
            <a:r>
              <a:rPr lang="sk-SK" sz="3200" b="1" dirty="0" err="1" smtClean="0"/>
              <a:t>work</a:t>
            </a:r>
            <a:r>
              <a:rPr lang="sk-SK" sz="3200" b="1" dirty="0" smtClean="0"/>
              <a:t> </a:t>
            </a:r>
            <a:r>
              <a:rPr lang="sk-SK" sz="3200" b="1" dirty="0" err="1" smtClean="0"/>
              <a:t>introduced</a:t>
            </a:r>
            <a:r>
              <a:rPr lang="sk-SK" sz="3200" b="1" dirty="0" smtClean="0"/>
              <a:t> in Slovak </a:t>
            </a:r>
            <a:r>
              <a:rPr lang="sk-SK" sz="3200" b="1" dirty="0" err="1" smtClean="0"/>
              <a:t>legislation</a:t>
            </a:r>
            <a:r>
              <a:rPr lang="sk-SK" sz="3200" b="1" dirty="0" smtClean="0"/>
              <a:t>?</a:t>
            </a:r>
            <a:endParaRPr lang="sk-SK" sz="32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  <a:p>
            <a:r>
              <a:rPr lang="sk-SK" dirty="0" err="1" smtClean="0"/>
              <a:t>Social</a:t>
            </a:r>
            <a:r>
              <a:rPr lang="sk-SK" dirty="0" smtClean="0"/>
              <a:t> </a:t>
            </a:r>
            <a:r>
              <a:rPr lang="sk-SK" dirty="0" err="1" smtClean="0"/>
              <a:t>work</a:t>
            </a:r>
            <a:r>
              <a:rPr lang="sk-SK" dirty="0" smtClean="0"/>
              <a:t> 1998</a:t>
            </a:r>
          </a:p>
          <a:p>
            <a:r>
              <a:rPr lang="sk-SK" dirty="0" err="1" smtClean="0"/>
              <a:t>Youh</a:t>
            </a:r>
            <a:r>
              <a:rPr lang="sk-SK" dirty="0" smtClean="0"/>
              <a:t> </a:t>
            </a:r>
            <a:r>
              <a:rPr lang="sk-SK" dirty="0" err="1" smtClean="0"/>
              <a:t>work</a:t>
            </a:r>
            <a:r>
              <a:rPr lang="sk-SK" dirty="0" smtClean="0"/>
              <a:t> 2008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39296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Thank</a:t>
            </a:r>
            <a:r>
              <a:rPr lang="sk-SK" dirty="0" smtClean="0"/>
              <a:t>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your</a:t>
            </a:r>
            <a:r>
              <a:rPr lang="sk-SK" dirty="0" smtClean="0"/>
              <a:t> </a:t>
            </a:r>
            <a:r>
              <a:rPr lang="sk-SK" dirty="0" err="1" smtClean="0"/>
              <a:t>attention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48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Autofit/>
          </a:bodyPr>
          <a:lstStyle/>
          <a:p>
            <a:pPr lvl="0"/>
            <a:r>
              <a:rPr lang="en-GB" sz="2400" dirty="0" smtClean="0"/>
              <a:t>End of 19. century – professionalization and development of social work general</a:t>
            </a:r>
          </a:p>
          <a:p>
            <a:pPr lvl="0"/>
            <a:r>
              <a:rPr lang="en-GB" sz="2400" dirty="0" smtClean="0"/>
              <a:t>Social care about children and youth – one of the key issues in social care </a:t>
            </a:r>
          </a:p>
          <a:p>
            <a:pPr lvl="0"/>
            <a:r>
              <a:rPr lang="en-GB" sz="2400" dirty="0" smtClean="0"/>
              <a:t>Tree groups of children: </a:t>
            </a:r>
          </a:p>
          <a:p>
            <a:pPr lvl="1"/>
            <a:r>
              <a:rPr lang="en-GB" sz="1800" dirty="0" smtClean="0"/>
              <a:t>Abandoned and orphaned youth </a:t>
            </a:r>
          </a:p>
          <a:p>
            <a:pPr lvl="1"/>
            <a:r>
              <a:rPr lang="en-GB" sz="1800" dirty="0" smtClean="0"/>
              <a:t>Youth on the street and delinquent youth </a:t>
            </a:r>
          </a:p>
          <a:p>
            <a:pPr lvl="1"/>
            <a:r>
              <a:rPr lang="en-GB" sz="1800" dirty="0" smtClean="0"/>
              <a:t>Youth with different disabilities </a:t>
            </a:r>
          </a:p>
          <a:p>
            <a:r>
              <a:rPr lang="sk-SK" sz="2700" dirty="0" smtClean="0"/>
              <a:t>C</a:t>
            </a:r>
            <a:r>
              <a:rPr lang="en-GB" sz="2700" dirty="0" err="1" smtClean="0"/>
              <a:t>ivic</a:t>
            </a:r>
            <a:r>
              <a:rPr lang="en-GB" sz="2700" dirty="0" smtClean="0"/>
              <a:t> associations, volunteer organizations, churches</a:t>
            </a:r>
          </a:p>
          <a:p>
            <a:r>
              <a:rPr lang="sk-SK" sz="2400" dirty="0" smtClean="0"/>
              <a:t>S</a:t>
            </a:r>
            <a:r>
              <a:rPr lang="en-GB" sz="2400" dirty="0" err="1" smtClean="0"/>
              <a:t>ince</a:t>
            </a:r>
            <a:r>
              <a:rPr lang="en-GB" sz="2400" dirty="0" smtClean="0"/>
              <a:t> beginning of the 20. </a:t>
            </a:r>
            <a:r>
              <a:rPr lang="sk-SK" sz="2400" dirty="0" smtClean="0"/>
              <a:t>c</a:t>
            </a:r>
            <a:r>
              <a:rPr lang="en-GB" sz="2400" dirty="0" err="1" smtClean="0"/>
              <a:t>entury</a:t>
            </a:r>
            <a:endParaRPr lang="en-GB" sz="2400" dirty="0" smtClean="0"/>
          </a:p>
          <a:p>
            <a:pPr lvl="1"/>
            <a:r>
              <a:rPr lang="en-GB" sz="2000" dirty="0" smtClean="0"/>
              <a:t>social care started to be organized and professionalized and based on the individualization and prevention </a:t>
            </a:r>
          </a:p>
          <a:p>
            <a:pPr lvl="1"/>
            <a:r>
              <a:rPr lang="en-GB" sz="2000" dirty="0" smtClean="0"/>
              <a:t>state as guarantee in social care and protection of youth </a:t>
            </a:r>
            <a:endParaRPr lang="en-GB" sz="2000" dirty="0"/>
          </a:p>
        </p:txBody>
      </p:sp>
      <p:sp>
        <p:nvSpPr>
          <p:cNvPr id="5" name="Nadpis 3"/>
          <p:cNvSpPr txBox="1">
            <a:spLocks/>
          </p:cNvSpPr>
          <p:nvPr/>
        </p:nvSpPr>
        <p:spPr>
          <a:xfrm>
            <a:off x="612648" y="422176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/>
              <a:t>Social work with youth</a:t>
            </a:r>
            <a:br>
              <a:rPr lang="en-GB" sz="3600" b="1" dirty="0" smtClean="0"/>
            </a:br>
            <a:r>
              <a:rPr lang="en-GB" sz="2800" dirty="0" smtClean="0"/>
              <a:t>End of the 19. and beginning of 20. Century </a:t>
            </a:r>
            <a:br>
              <a:rPr lang="en-GB" sz="2800" dirty="0" smtClean="0"/>
            </a:b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xmlns="" val="8839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122" name="Picture 2" descr="C:\Users\Peter\Desktop\Malta\detvan.jpg"/>
          <p:cNvPicPr>
            <a:picLocks noChangeAspect="1" noChangeArrowheads="1"/>
          </p:cNvPicPr>
          <p:nvPr/>
        </p:nvPicPr>
        <p:blipFill>
          <a:blip r:embed="rId2" cstate="print"/>
          <a:srcRect t="-11852"/>
          <a:stretch>
            <a:fillRect/>
          </a:stretch>
        </p:blipFill>
        <p:spPr bwMode="auto">
          <a:xfrm>
            <a:off x="8630" y="988269"/>
            <a:ext cx="9144000" cy="5753099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641470" y="431512"/>
            <a:ext cx="4503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err="1" smtClean="0"/>
              <a:t>Youth</a:t>
            </a:r>
            <a:r>
              <a:rPr lang="sk-SK" sz="3200" dirty="0" smtClean="0"/>
              <a:t> </a:t>
            </a:r>
            <a:r>
              <a:rPr lang="sk-SK" sz="3200" dirty="0" err="1" smtClean="0"/>
              <a:t>work</a:t>
            </a:r>
            <a:r>
              <a:rPr lang="sk-SK" sz="3200" dirty="0" smtClean="0"/>
              <a:t> or </a:t>
            </a:r>
            <a:r>
              <a:rPr lang="sk-SK" sz="3200" dirty="0" err="1" smtClean="0"/>
              <a:t>social</a:t>
            </a:r>
            <a:r>
              <a:rPr lang="sk-SK" sz="3200" dirty="0" smtClean="0"/>
              <a:t> </a:t>
            </a:r>
            <a:r>
              <a:rPr lang="sk-SK" sz="3200" dirty="0" err="1" smtClean="0"/>
              <a:t>work</a:t>
            </a:r>
            <a:r>
              <a:rPr lang="sk-SK" sz="3200" dirty="0" smtClean="0"/>
              <a:t>?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xmlns="" val="125717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1. </a:t>
            </a:r>
            <a:r>
              <a:rPr lang="en-US" dirty="0" smtClean="0"/>
              <a:t>Czechoslovak </a:t>
            </a:r>
            <a:r>
              <a:rPr lang="sk-SK" dirty="0" smtClean="0"/>
              <a:t>R</a:t>
            </a:r>
            <a:r>
              <a:rPr lang="en-US" dirty="0" err="1" smtClean="0"/>
              <a:t>epublic</a:t>
            </a: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>1918 - 1939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GB" dirty="0" smtClean="0"/>
              <a:t>Age of associations  </a:t>
            </a:r>
          </a:p>
          <a:p>
            <a:pPr lvl="0"/>
            <a:r>
              <a:rPr lang="en-GB" dirty="0" smtClean="0"/>
              <a:t>New innovative social policy </a:t>
            </a:r>
          </a:p>
          <a:p>
            <a:pPr lvl="0"/>
            <a:r>
              <a:rPr lang="en-GB" dirty="0" smtClean="0"/>
              <a:t>Democratisation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1691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err="1" smtClean="0"/>
              <a:t>Youth</a:t>
            </a:r>
            <a:r>
              <a:rPr lang="sk-SK" b="1" dirty="0" smtClean="0"/>
              <a:t> w</a:t>
            </a:r>
            <a:r>
              <a:rPr lang="en-GB" b="1" dirty="0" err="1" smtClean="0"/>
              <a:t>ork</a:t>
            </a:r>
            <a:r>
              <a:rPr lang="en-GB" b="1" dirty="0" smtClean="0"/>
              <a:t> </a:t>
            </a:r>
            <a:r>
              <a:rPr lang="sk-SK" b="1" dirty="0"/>
              <a:t/>
            </a:r>
            <a:br>
              <a:rPr lang="sk-SK" b="1" dirty="0"/>
            </a:br>
            <a:r>
              <a:rPr lang="sk-SK" sz="3600" dirty="0"/>
              <a:t>1918 - </a:t>
            </a:r>
            <a:r>
              <a:rPr lang="sk-SK" sz="3600" dirty="0" smtClean="0"/>
              <a:t>1939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Ministry of </a:t>
            </a:r>
            <a:r>
              <a:rPr lang="en-GB" dirty="0" smtClean="0"/>
              <a:t>Education </a:t>
            </a:r>
            <a:r>
              <a:rPr lang="en-GB" dirty="0"/>
              <a:t>and </a:t>
            </a:r>
            <a:r>
              <a:rPr lang="en-GB" dirty="0" smtClean="0"/>
              <a:t>National Edification</a:t>
            </a:r>
            <a:r>
              <a:rPr lang="en-GB" dirty="0"/>
              <a:t>, Department for Slovakia – responsibilities:</a:t>
            </a:r>
          </a:p>
          <a:p>
            <a:pPr lvl="1">
              <a:buFont typeface="Arial" pitchFamily="34" charset="0"/>
              <a:buChar char="•"/>
            </a:pPr>
            <a:r>
              <a:rPr lang="en-GB" dirty="0"/>
              <a:t>Formal education</a:t>
            </a:r>
          </a:p>
          <a:p>
            <a:pPr lvl="1">
              <a:buFont typeface="Arial" pitchFamily="34" charset="0"/>
              <a:buChar char="•"/>
            </a:pPr>
            <a:r>
              <a:rPr lang="en-GB" dirty="0"/>
              <a:t>National edification (including adult education)</a:t>
            </a:r>
          </a:p>
          <a:p>
            <a:pPr lvl="1">
              <a:buFont typeface="Arial" pitchFamily="34" charset="0"/>
              <a:buChar char="•"/>
            </a:pPr>
            <a:r>
              <a:rPr lang="en-GB" dirty="0"/>
              <a:t>Social care aimed at children and young people</a:t>
            </a:r>
          </a:p>
          <a:p>
            <a:pPr lvl="1">
              <a:buFont typeface="Arial" pitchFamily="34" charset="0"/>
              <a:buChar char="•"/>
            </a:pPr>
            <a:r>
              <a:rPr lang="en-GB" dirty="0"/>
              <a:t>Churches and religious organisation</a:t>
            </a:r>
          </a:p>
          <a:p>
            <a:pPr lvl="1">
              <a:buFont typeface="Arial" pitchFamily="34" charset="0"/>
              <a:buChar char="•"/>
            </a:pPr>
            <a:r>
              <a:rPr lang="en-GB" dirty="0"/>
              <a:t>Civic associations and foundations</a:t>
            </a:r>
          </a:p>
          <a:p>
            <a:pPr lvl="1">
              <a:buNone/>
            </a:pPr>
            <a:r>
              <a:rPr lang="en-GB" dirty="0"/>
              <a:t> </a:t>
            </a:r>
          </a:p>
          <a:p>
            <a:r>
              <a:rPr lang="en-GB" dirty="0"/>
              <a:t>School </a:t>
            </a:r>
            <a:r>
              <a:rPr lang="en-GB" dirty="0" smtClean="0"/>
              <a:t>= centre </a:t>
            </a:r>
            <a:r>
              <a:rPr lang="en-GB" dirty="0"/>
              <a:t>of education and community life</a:t>
            </a:r>
          </a:p>
          <a:p>
            <a:r>
              <a:rPr lang="en-GB" dirty="0"/>
              <a:t>Central role of teachers as youth workers</a:t>
            </a:r>
          </a:p>
          <a:p>
            <a:r>
              <a:rPr lang="en-GB" dirty="0"/>
              <a:t>Interventions by the ministry</a:t>
            </a:r>
          </a:p>
        </p:txBody>
      </p:sp>
    </p:spTree>
    <p:extLst>
      <p:ext uri="{BB962C8B-B14F-4D97-AF65-F5344CB8AC3E}">
        <p14:creationId xmlns:p14="http://schemas.microsoft.com/office/powerpoint/2010/main" xmlns="" val="169713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err="1" smtClean="0"/>
              <a:t>Youth</a:t>
            </a:r>
            <a:r>
              <a:rPr lang="sk-SK" b="1" dirty="0" smtClean="0"/>
              <a:t> w</a:t>
            </a:r>
            <a:r>
              <a:rPr lang="en-GB" b="1" dirty="0" err="1" smtClean="0"/>
              <a:t>ork</a:t>
            </a:r>
            <a:r>
              <a:rPr lang="sk-SK" b="1" dirty="0"/>
              <a:t/>
            </a:r>
            <a:br>
              <a:rPr lang="sk-SK" b="1" dirty="0"/>
            </a:br>
            <a:r>
              <a:rPr lang="sk-SK" sz="3600" dirty="0"/>
              <a:t>1918 - 1939</a:t>
            </a:r>
            <a:endParaRPr lang="en-GB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Educational and </a:t>
            </a:r>
            <a:r>
              <a:rPr lang="sk-SK" dirty="0" smtClean="0"/>
              <a:t>    </a:t>
            </a:r>
            <a:r>
              <a:rPr lang="en-GB" dirty="0" smtClean="0"/>
              <a:t>self-study groups </a:t>
            </a:r>
          </a:p>
          <a:p>
            <a:r>
              <a:rPr lang="en-GB" dirty="0" smtClean="0"/>
              <a:t>Cultural and leisure time activities</a:t>
            </a:r>
          </a:p>
          <a:p>
            <a:r>
              <a:rPr lang="en-GB" dirty="0" smtClean="0"/>
              <a:t>Sports, trips, excursions</a:t>
            </a:r>
          </a:p>
          <a:p>
            <a:r>
              <a:rPr lang="en-GB" dirty="0" smtClean="0"/>
              <a:t>Community activities</a:t>
            </a:r>
          </a:p>
          <a:p>
            <a:r>
              <a:rPr lang="en-GB" dirty="0" smtClean="0"/>
              <a:t>School and/or community libraries</a:t>
            </a:r>
          </a:p>
          <a:p>
            <a:r>
              <a:rPr lang="en-GB" dirty="0" smtClean="0"/>
              <a:t>YMCA, YWCA </a:t>
            </a:r>
          </a:p>
          <a:p>
            <a:endParaRPr lang="en-GB" dirty="0" smtClean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Youth of Red Cross</a:t>
            </a:r>
          </a:p>
          <a:p>
            <a:r>
              <a:rPr lang="en-GB" dirty="0" smtClean="0"/>
              <a:t>Summer camps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(</a:t>
            </a:r>
            <a:r>
              <a:rPr lang="en-GB" dirty="0" smtClean="0"/>
              <a:t>also abroad</a:t>
            </a:r>
            <a:r>
              <a:rPr lang="sk-SK" dirty="0" smtClean="0"/>
              <a:t>)</a:t>
            </a:r>
            <a:endParaRPr lang="en-GB" dirty="0" smtClean="0"/>
          </a:p>
          <a:p>
            <a:r>
              <a:rPr lang="en-GB" dirty="0" smtClean="0"/>
              <a:t>Playgrounds</a:t>
            </a:r>
            <a:endParaRPr lang="sk-SK" dirty="0" smtClean="0"/>
          </a:p>
          <a:p>
            <a:r>
              <a:rPr lang="en-GB" dirty="0" smtClean="0"/>
              <a:t>Student organisations</a:t>
            </a:r>
          </a:p>
          <a:p>
            <a:r>
              <a:rPr lang="en-GB" dirty="0" smtClean="0"/>
              <a:t>Youth organisations of political parties </a:t>
            </a:r>
          </a:p>
          <a:p>
            <a:r>
              <a:rPr lang="en-GB" dirty="0" smtClean="0"/>
              <a:t>Youth and student organisations affiliated with religions and churches</a:t>
            </a:r>
          </a:p>
        </p:txBody>
      </p:sp>
    </p:spTree>
    <p:extLst>
      <p:ext uri="{BB962C8B-B14F-4D97-AF65-F5344CB8AC3E}">
        <p14:creationId xmlns:p14="http://schemas.microsoft.com/office/powerpoint/2010/main" xmlns="" val="396524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žný">
  <a:themeElements>
    <a:clrScheme name="Bežný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ežný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ežný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1253</TotalTime>
  <Words>1201</Words>
  <Application>Microsoft Office PowerPoint</Application>
  <PresentationFormat>On-screen Show (4:3)</PresentationFormat>
  <Paragraphs>272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Bežný</vt:lpstr>
      <vt:lpstr>History and present        of youth work           and social work        with youth                    in SlovakiA: connections             and disconnections </vt:lpstr>
      <vt:lpstr>Time periods </vt:lpstr>
      <vt:lpstr>(Educational) Youth work – overview   </vt:lpstr>
      <vt:lpstr>Slide 4</vt:lpstr>
      <vt:lpstr>Slide 5</vt:lpstr>
      <vt:lpstr> </vt:lpstr>
      <vt:lpstr>1. Czechoslovak Republic 1918 - 1939</vt:lpstr>
      <vt:lpstr>Youth work  1918 - 1939</vt:lpstr>
      <vt:lpstr>Youth work 1918 - 1939</vt:lpstr>
      <vt:lpstr>Slide 10</vt:lpstr>
      <vt:lpstr>Slide 11</vt:lpstr>
      <vt:lpstr>Example of connection between youth work and social work?</vt:lpstr>
      <vt:lpstr>1. Slovak state 1939 - 1945</vt:lpstr>
      <vt:lpstr>Educational youth work 1939 - 1945</vt:lpstr>
      <vt:lpstr>Educational youth work 1939 - 1945</vt:lpstr>
      <vt:lpstr>Social work with youth 1939 - 1945</vt:lpstr>
      <vt:lpstr>How many residential institutions in social care for youth where in Slovakia in 1941?  </vt:lpstr>
      <vt:lpstr>1945 - 1989</vt:lpstr>
      <vt:lpstr> fight for leadership of the country </vt:lpstr>
      <vt:lpstr>victory of communists (1948)</vt:lpstr>
      <vt:lpstr>ban of traditional youth organisations (1950)</vt:lpstr>
      <vt:lpstr>one unified youth organisation  czechoslovak youth union (1949) </vt:lpstr>
      <vt:lpstr>period of reforms   „short rebirth of youth organisations“ (1960´) </vt:lpstr>
      <vt:lpstr>soviet invasion of czechoslovakia and „normalisation“ (1970´)</vt:lpstr>
      <vt:lpstr>Iron Curtain – no way out</vt:lpstr>
      <vt:lpstr>velvet revolution 1989 </vt:lpstr>
      <vt:lpstr>  Youth Work 1949 – 1989  </vt:lpstr>
      <vt:lpstr>Infrastructure of Pioneer Organisation Youth Workers Preparation </vt:lpstr>
      <vt:lpstr>System of Education and Upbringing Eternal values of Youth Work?</vt:lpstr>
      <vt:lpstr>10 methods in common</vt:lpstr>
      <vt:lpstr>PROS and CONS of Communist Youth Work </vt:lpstr>
      <vt:lpstr>Social work with youth 1945 - 1989</vt:lpstr>
      <vt:lpstr>How many young people up to 15 were members of Pioneer Organization in 1978 (in %)</vt:lpstr>
      <vt:lpstr>After 1989</vt:lpstr>
      <vt:lpstr>Youth Work from 1989 </vt:lpstr>
      <vt:lpstr>Youth work and social work with youth</vt:lpstr>
      <vt:lpstr>Slide 37</vt:lpstr>
      <vt:lpstr>Slide 38</vt:lpstr>
      <vt:lpstr>Slide 39</vt:lpstr>
      <vt:lpstr>Slide 40</vt:lpstr>
      <vt:lpstr>When was the terms youth work and social work introduced in Slovak legislation?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and present of youth work and social work in Slovakia - connections and disconnections</dc:title>
  <dc:creator>Brozmanová</dc:creator>
  <cp:lastModifiedBy>theum012</cp:lastModifiedBy>
  <cp:revision>49</cp:revision>
  <dcterms:created xsi:type="dcterms:W3CDTF">2016-09-17T17:57:24Z</dcterms:created>
  <dcterms:modified xsi:type="dcterms:W3CDTF">2016-09-22T14:09:37Z</dcterms:modified>
</cp:coreProperties>
</file>