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58" r:id="rId4"/>
    <p:sldId id="259" r:id="rId5"/>
    <p:sldId id="271" r:id="rId6"/>
    <p:sldId id="260" r:id="rId7"/>
    <p:sldId id="264" r:id="rId8"/>
    <p:sldId id="265" r:id="rId9"/>
    <p:sldId id="268" r:id="rId10"/>
    <p:sldId id="266" r:id="rId11"/>
    <p:sldId id="270" r:id="rId12"/>
    <p:sldId id="269" r:id="rId13"/>
    <p:sldId id="267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89" autoAdjust="0"/>
    <p:restoredTop sz="94660"/>
  </p:normalViewPr>
  <p:slideViewPr>
    <p:cSldViewPr snapToGrid="0">
      <p:cViewPr varScale="1">
        <p:scale>
          <a:sx n="76" d="100"/>
          <a:sy n="76" d="100"/>
        </p:scale>
        <p:origin x="-91" y="-1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16-09-20T20:37:56.113"/>
    </inkml:context>
    <inkml:brush xml:id="br0">
      <inkml:brushProperty name="width" value="0.46667" units="cm"/>
      <inkml:brushProperty name="height" value="0.46667" units="cm"/>
      <inkml:brushProperty name="color" value="#00CCFF"/>
    </inkml:brush>
  </inkml:definitions>
  <inkml:traceGroup>
    <inkml:annotationXML>
      <emma:emma xmlns:emma="http://www.w3.org/2003/04/emma" version="1.0">
        <emma:interpretation id="{DE7786EC-AB06-4A5C-8FA5-8F4BF5C02158}" emma:medium="tactile" emma:mode="ink">
          <msink:context xmlns:msink="http://schemas.microsoft.com/ink/2010/main" type="writingRegion" rotatedBoundingBox="18807,12685 17032,14859 16120,14115 17896,11941"/>
        </emma:interpretation>
      </emma:emma>
    </inkml:annotationXML>
    <inkml:traceGroup>
      <inkml:annotationXML>
        <emma:emma xmlns:emma="http://www.w3.org/2003/04/emma" version="1.0">
          <emma:interpretation id="{E0E39640-486A-482D-9ACE-84514A8BBF6B}" emma:medium="tactile" emma:mode="ink">
            <msink:context xmlns:msink="http://schemas.microsoft.com/ink/2010/main" type="paragraph" rotatedBoundingBox="18807,12685 17032,14859 16120,14115 17896,1194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A1CD3F2-E6A6-4C92-8F08-1F6C2640F99D}" emma:medium="tactile" emma:mode="ink">
              <msink:context xmlns:msink="http://schemas.microsoft.com/ink/2010/main" type="line" rotatedBoundingBox="18807,12685 17032,14859 16120,14115 17896,11941"/>
            </emma:interpretation>
          </emma:emma>
        </inkml:annotationXML>
        <inkml:traceGroup>
          <inkml:annotationXML>
            <emma:emma xmlns:emma="http://www.w3.org/2003/04/emma" version="1.0">
              <emma:interpretation id="{3A7751D7-F225-42FC-9BA3-C57C480253C7}" emma:medium="tactile" emma:mode="ink">
                <msink:context xmlns:msink="http://schemas.microsoft.com/ink/2010/main" type="inkWord" rotatedBoundingBox="18807,12685 17032,14859 16120,14115 17896,11941"/>
              </emma:interpretation>
              <emma:one-of disjunction-type="recognition" id="oneOf0">
                <emma:interpretation id="interp0" emma:lang="en-GB" emma:confidence="0">
                  <emma:literal>*if is.</emma:literal>
                </emma:interpretation>
                <emma:interpretation id="interp1" emma:lang="en-GB" emma:confidence="0">
                  <emma:literal>*ready is.</emma:literal>
                </emma:interpretation>
                <emma:interpretation id="interp2" emma:lang="en-GB" emma:confidence="0">
                  <emma:literal>*dog is.</emma:literal>
                </emma:interpretation>
                <emma:interpretation id="interp3" emma:lang="en-GB" emma:confidence="0">
                  <emma:literal>*leg is.</emma:literal>
                </emma:interpretation>
                <emma:interpretation id="interp4" emma:lang="en-GB" emma:confidence="0">
                  <emma:literal>*Bf is.</emma:literal>
                </emma:interpretation>
              </emma:one-of>
            </emma:emma>
          </inkml:annotationXML>
          <inkml:trace contextRef="#ctx0" brushRef="#br0">13884 14500 1408,'-17'7'608,"12"-3"-320,-1-2-416,-2-2 64,2 0-320,-2-2-96,-2 0 192,3-2 128</inkml:trace>
        </inkml:traceGroup>
      </inkml:traceGroup>
      <inkml:traceGroup>
        <inkml:annotationXML>
          <emma:emma xmlns:emma="http://www.w3.org/2003/04/emma" version="1.0">
            <emma:interpretation id="{D11A3688-13F6-43E7-BB63-AE30D4C4AA8B}" emma:medium="tactile" emma:mode="ink">
              <msink:context xmlns:msink="http://schemas.microsoft.com/ink/2010/main" type="line" rotatedBoundingBox="15218,13603 19173,12327 19816,14319 15860,15595"/>
            </emma:interpretation>
          </emma:emma>
        </inkml:annotationXML>
        <inkml:traceGroup>
          <inkml:annotationXML>
            <emma:emma xmlns:emma="http://www.w3.org/2003/04/emma" version="1.0">
              <emma:interpretation id="{FDA5DD97-7E88-49C2-9419-3B4FEF61B50F}" emma:medium="tactile" emma:mode="ink">
                <msink:context xmlns:msink="http://schemas.microsoft.com/ink/2010/main" type="inkWord" rotatedBoundingBox="15218,13603 19173,12327 19816,14319 15860,15595"/>
              </emma:interpretation>
              <emma:one-of disjunction-type="recognition" id="oneOf1">
                <emma:interpretation id="interp5" emma:lang="en-GB" emma:confidence="0">
                  <emma:literal>$lBis*</emma:literal>
                </emma:interpretation>
                <emma:interpretation id="interp6" emma:lang="en-GB" emma:confidence="0">
                  <emma:literal>*Boss*</emma:literal>
                </emma:interpretation>
                <emma:interpretation id="interp7" emma:lang="en-GB" emma:confidence="0">
                  <emma:literal>*Bs*</emma:literal>
                </emma:interpretation>
                <emma:interpretation id="interp8" emma:lang="en-GB" emma:confidence="0">
                  <emma:literal>*Bess*</emma:literal>
                </emma:interpretation>
                <emma:interpretation id="interp9" emma:lang="en-GB" emma:confidence="0">
                  <emma:literal>$lBos*</emma:literal>
                </emma:interpretation>
              </emma:one-of>
            </emma:emma>
          </inkml:annotationXML>
          <inkml:trace contextRef="#ctx0" brushRef="#br0">13884 14500 1408,'-17'7'608,"12"-3"-320,-1-2-416,-2-2 64,2 0-320,-2-2-96,-2 0 192,3-2 128</inkml:trace>
        </inkml:traceGroup>
      </inkml:traceGroup>
    </inkml:traceGroup>
  </inkml:traceGroup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16-09-20T20:37:56.229"/>
    </inkml:context>
    <inkml:brush xml:id="br0">
      <inkml:brushProperty name="width" value="0.46667" units="cm"/>
      <inkml:brushProperty name="height" value="0.46667" units="cm"/>
      <inkml:brushProperty name="color" value="#00CCFF"/>
    </inkml:brush>
  </inkml:definitions>
  <inkml:trace contextRef="#ctx0" brushRef="#br0">13798 14475 3232,'8'-25'1472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9E016143-E03C-4CFD-AFDC-14E5BDEA754C}" type="datetimeFigureOut">
              <a:rPr lang="en-US" dirty="0"/>
              <a:pPr/>
              <a:t>9/22/2016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3E54A-A8CA-48C1-9504-691B58049D29}" type="datetimeFigureOut">
              <a:rPr lang="en-US" dirty="0"/>
              <a:pPr/>
              <a:t>9/22/2016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6C806-BBF7-471C-9527-881CE2266695}" type="datetimeFigureOut">
              <a:rPr lang="en-US" dirty="0"/>
              <a:pPr/>
              <a:t>9/22/2016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94063-DF36-4330-A365-08DA1FA5B7D6}" type="datetimeFigureOut">
              <a:rPr lang="en-US" dirty="0"/>
              <a:pPr/>
              <a:t>9/22/2016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A7C6C-0F39-4D70-8E8D-FE5B9C95FA73}" type="datetimeFigureOut">
              <a:rPr lang="en-US" dirty="0"/>
              <a:pPr/>
              <a:t>9/22/2016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FA4AC-08CC-42CE-BD01-C191750A04EC}" type="datetimeFigureOut">
              <a:rPr lang="en-US" dirty="0"/>
              <a:pPr/>
              <a:t>9/22/2016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7A723-92A7-435B-B681-F25B092FEFEB}" type="datetimeFigureOut">
              <a:rPr lang="en-US" dirty="0"/>
              <a:pPr/>
              <a:t>9/22/2016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70639-886C-4FCF-9EAB-ABB5DA3F3F4A}" type="datetimeFigureOut">
              <a:rPr lang="en-US" dirty="0"/>
              <a:pPr/>
              <a:t>9/22/2016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30651-31F4-45D2-98AE-A2108F41BC07}" type="datetimeFigureOut">
              <a:rPr lang="en-US" dirty="0"/>
              <a:pPr/>
              <a:t>9/22/2016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3789A-C914-4DB1-8815-80B5EC7335C5}" type="datetimeFigureOut">
              <a:rPr lang="en-US" dirty="0"/>
              <a:pPr/>
              <a:t>9/22/2016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  <a:solidFill>
            <a:schemeClr val="accent1"/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440AA-91A0-436F-8FDB-C0F939DCAE21}" type="datetimeFigureOut">
              <a:rPr lang="en-US" dirty="0"/>
              <a:pPr/>
              <a:t>9/22/2016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0E59FD0C-5451-4CA0-86AF-E70AE3279989}" type="datetimeFigureOut">
              <a:rPr lang="en-US" dirty="0"/>
              <a:pPr/>
              <a:t>9/22/2016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gif"/><Relationship Id="rId5" Type="http://schemas.openxmlformats.org/officeDocument/2006/relationships/image" Target="../media/image14.gif"/><Relationship Id="rId4" Type="http://schemas.openxmlformats.org/officeDocument/2006/relationships/customXml" Target="../ink/ink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Youth work in Scotland</a:t>
            </a:r>
            <a:br>
              <a:rPr lang="en-GB" dirty="0"/>
            </a:b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GB" dirty="0"/>
              <a:t>Howard Sercombe, Jim Sweeney, Ted Milburn, Marcus Liddell, Rory McLeod, Phil Denning</a:t>
            </a:r>
          </a:p>
        </p:txBody>
      </p:sp>
    </p:spTree>
    <p:extLst>
      <p:ext uri="{BB962C8B-B14F-4D97-AF65-F5344CB8AC3E}">
        <p14:creationId xmlns:p14="http://schemas.microsoft.com/office/powerpoint/2010/main" xmlns="" val="21762183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 </a:t>
            </a:r>
          </a:p>
        </p:txBody>
      </p:sp>
      <mc:AlternateContent xmlns:mc="http://schemas.openxmlformats.org/markup-compatibility/2006">
        <mc:Choice xmlns:p14="http://schemas.microsoft.com/office/powerpoint/2010/main" xmlns="" Requires="p14">
          <p:contentPart p14:bwMode="auto" r:id="rId2">
            <p14:nvContentPartPr>
              <p14:cNvPr id="9" name="Ink 8"/>
              <p14:cNvContentPartPr/>
              <p14:nvPr/>
            </p14:nvContentPartPr>
            <p14:xfrm>
              <a:off x="5951873" y="5200590"/>
              <a:ext cx="24480" cy="5040"/>
            </p14:xfrm>
          </p:contentPart>
        </mc:Choice>
        <mc:Fallback>
          <p:pic>
            <p:nvPicPr>
              <p:cNvPr id="9" name="Ink 8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927753" y="5174310"/>
                <a:ext cx="74880" cy="60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="" Requires="p14">
          <p:contentPart p14:bwMode="auto" r:id="rId4">
            <p14:nvContentPartPr>
              <p14:cNvPr id="12" name="Ink 11"/>
              <p14:cNvContentPartPr/>
              <p14:nvPr/>
            </p14:nvContentPartPr>
            <p14:xfrm>
              <a:off x="5943233" y="5182230"/>
              <a:ext cx="0" cy="4680"/>
            </p14:xfrm>
          </p:contentPart>
        </mc:Choice>
        <mc:Fallback>
          <p:pic>
            <p:nvPicPr>
              <p:cNvPr id="12" name="Ink 11"/>
              <p:cNvPicPr/>
              <p:nvPr/>
            </p:nvPicPr>
            <p:blipFill/>
            <p:spPr/>
          </p:pic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/>
          <a:srcRect t="2365"/>
          <a:stretch/>
        </p:blipFill>
        <p:spPr>
          <a:xfrm>
            <a:off x="6146099" y="630238"/>
            <a:ext cx="4141522" cy="5815678"/>
          </a:xfrm>
          <a:prstGeom prst="rect">
            <a:avLst/>
          </a:prstGeom>
        </p:spPr>
      </p:pic>
      <p:pic>
        <p:nvPicPr>
          <p:cNvPr id="7" name="Picture 6" descr="http://jonathan.rawle.org/hyperpedia/counties/images/big74.gif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53678"/>
          <a:stretch/>
        </p:blipFill>
        <p:spPr bwMode="auto">
          <a:xfrm>
            <a:off x="242889" y="746635"/>
            <a:ext cx="5472822" cy="443559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27716469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70445" y="-176213"/>
            <a:ext cx="11730294" cy="7034213"/>
          </a:xfrm>
        </p:spPr>
      </p:pic>
    </p:spTree>
    <p:extLst>
      <p:ext uri="{BB962C8B-B14F-4D97-AF65-F5344CB8AC3E}">
        <p14:creationId xmlns:p14="http://schemas.microsoft.com/office/powerpoint/2010/main" xmlns="" val="26566896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900000">
            <a:off x="1348762" y="315259"/>
            <a:ext cx="4156688" cy="5987829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900000">
            <a:off x="5474278" y="451512"/>
            <a:ext cx="4277404" cy="5988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9830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1925" y="-150910"/>
            <a:ext cx="5981700" cy="37528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0575" y="631189"/>
            <a:ext cx="5715000" cy="3810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0714" y="4175664"/>
            <a:ext cx="5410840" cy="268233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51004" y="3948113"/>
            <a:ext cx="4235747" cy="2369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32213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22842" y="5834"/>
            <a:ext cx="8979191" cy="6852166"/>
          </a:xfrm>
        </p:spPr>
      </p:pic>
    </p:spTree>
    <p:extLst>
      <p:ext uri="{BB962C8B-B14F-4D97-AF65-F5344CB8AC3E}">
        <p14:creationId xmlns:p14="http://schemas.microsoft.com/office/powerpoint/2010/main" xmlns="" val="31936532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05" y="0"/>
            <a:ext cx="10966695" cy="6943725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195197" y="1828800"/>
            <a:ext cx="8595360" cy="4351337"/>
          </a:xfrm>
        </p:spPr>
        <p:txBody>
          <a:bodyPr/>
          <a:lstStyle/>
          <a:p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32181416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62616" y="95250"/>
            <a:ext cx="8820151" cy="6615113"/>
          </a:xfrm>
        </p:spPr>
      </p:pic>
    </p:spTree>
    <p:extLst>
      <p:ext uri="{BB962C8B-B14F-4D97-AF65-F5344CB8AC3E}">
        <p14:creationId xmlns:p14="http://schemas.microsoft.com/office/powerpoint/2010/main" xmlns="" val="13117082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Definitions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3200" dirty="0">
                <a:solidFill>
                  <a:srgbClr val="FF0000"/>
                </a:solidFill>
              </a:rPr>
              <a:t>Youth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sz="2800" dirty="0"/>
              <a:t>Social category created by delaying social accreditation as adult (citizen, autonomous actor, agent) to biologically adult persons.</a:t>
            </a:r>
          </a:p>
          <a:p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en-GB" sz="2800" dirty="0">
                <a:solidFill>
                  <a:srgbClr val="FF0000"/>
                </a:solidFill>
              </a:rPr>
              <a:t>Youth work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en-GB" sz="2800" dirty="0"/>
              <a:t>Professional practice which engages young people </a:t>
            </a:r>
            <a:br>
              <a:rPr lang="en-GB" sz="2800" dirty="0"/>
            </a:br>
            <a:r>
              <a:rPr lang="en-GB" sz="2800" dirty="0"/>
              <a:t>in their social context </a:t>
            </a:r>
            <a:br>
              <a:rPr lang="en-GB" sz="2800" dirty="0"/>
            </a:br>
            <a:r>
              <a:rPr lang="en-GB" sz="2800" dirty="0"/>
              <a:t>to facilitate their agency</a:t>
            </a:r>
          </a:p>
        </p:txBody>
      </p:sp>
    </p:spTree>
    <p:extLst>
      <p:ext uri="{BB962C8B-B14F-4D97-AF65-F5344CB8AC3E}">
        <p14:creationId xmlns:p14="http://schemas.microsoft.com/office/powerpoint/2010/main" xmlns="" val="10951677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8136" y="0"/>
            <a:ext cx="3681413" cy="5074380"/>
          </a:xfrm>
        </p:spPr>
      </p:pic>
      <p:pic>
        <p:nvPicPr>
          <p:cNvPr id="5" name="Content Placeholder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6179" y="3293205"/>
            <a:ext cx="5638369" cy="3562350"/>
          </a:xfrm>
          <a:prstGeom prst="rect">
            <a:avLst/>
          </a:prstGeom>
        </p:spPr>
      </p:pic>
      <p:pic>
        <p:nvPicPr>
          <p:cNvPr id="6" name="Content Placeholder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86585" y="62346"/>
            <a:ext cx="4049712" cy="5399616"/>
          </a:xfrm>
          <a:prstGeom prst="rect">
            <a:avLst/>
          </a:prstGeom>
        </p:spPr>
      </p:pic>
      <p:pic>
        <p:nvPicPr>
          <p:cNvPr id="7" name="Content Placeholder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679" y="2486009"/>
            <a:ext cx="3175000" cy="42799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06376" y="558582"/>
            <a:ext cx="3312158" cy="514279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05172" y="4565205"/>
            <a:ext cx="31213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</a:rPr>
              <a:t>David Naismith (1799-1839) </a:t>
            </a:r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585365" y="6300841"/>
            <a:ext cx="41217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</a:rPr>
              <a:t>William Alexander Smith (1854-1914),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2057728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15794" y="1042460"/>
            <a:ext cx="3590925" cy="5621991"/>
          </a:xfrm>
        </p:spPr>
      </p:pic>
      <p:sp>
        <p:nvSpPr>
          <p:cNvPr id="5" name="Text Placeholder 4"/>
          <p:cNvSpPr>
            <a:spLocks noGrp="1"/>
          </p:cNvSpPr>
          <p:nvPr>
            <p:ph type="body" sz="half" idx="2"/>
          </p:nvPr>
        </p:nvSpPr>
        <p:spPr>
          <a:xfrm>
            <a:off x="494581" y="847198"/>
            <a:ext cx="5066305" cy="1412924"/>
          </a:xfrm>
        </p:spPr>
        <p:txBody>
          <a:bodyPr/>
          <a:lstStyle/>
          <a:p>
            <a:r>
              <a:rPr lang="en-GB" dirty="0"/>
              <a:t>Discourse: The frameworks of knowledge and power that create the conditions of possibility for speaking and writing.  Discourse is not just how we speak to one other… it is more a question of what is </a:t>
            </a:r>
            <a:r>
              <a:rPr lang="en-GB" dirty="0" err="1"/>
              <a:t>sayable</a:t>
            </a:r>
            <a:r>
              <a:rPr lang="en-GB" dirty="0"/>
              <a:t> and what gets counted as truth.</a:t>
            </a:r>
          </a:p>
          <a:p>
            <a:pPr algn="r"/>
            <a:r>
              <a:rPr lang="en-GB" dirty="0"/>
              <a:t>Carrington 1993</a:t>
            </a:r>
          </a:p>
          <a:p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7380162" y="342900"/>
            <a:ext cx="25523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The Albemarle Report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509838" y="2366963"/>
            <a:ext cx="173831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Albemarle establishes the discourse of British youth work, including its founding axioms of      informal education, association, the voluntary principle.</a:t>
            </a:r>
          </a:p>
        </p:txBody>
      </p:sp>
    </p:spTree>
    <p:extLst>
      <p:ext uri="{BB962C8B-B14F-4D97-AF65-F5344CB8AC3E}">
        <p14:creationId xmlns:p14="http://schemas.microsoft.com/office/powerpoint/2010/main" xmlns="" val="1370094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 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58863" y="0"/>
            <a:ext cx="5498782" cy="4582318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5354" y="1785938"/>
            <a:ext cx="6332029" cy="503396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962151" y="4648200"/>
            <a:ext cx="25669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Moray House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843838" y="1243013"/>
            <a:ext cx="289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Jordanhill</a:t>
            </a:r>
            <a:r>
              <a:rPr lang="en-GB" dirty="0"/>
              <a:t> College</a:t>
            </a:r>
          </a:p>
        </p:txBody>
      </p:sp>
    </p:spTree>
    <p:extLst>
      <p:ext uri="{BB962C8B-B14F-4D97-AF65-F5344CB8AC3E}">
        <p14:creationId xmlns:p14="http://schemas.microsoft.com/office/powerpoint/2010/main" xmlns="" val="1519493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55046" y="-157162"/>
            <a:ext cx="5752516" cy="723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79837387"/>
      </p:ext>
    </p:extLst>
  </p:cSld>
  <p:clrMapOvr>
    <a:masterClrMapping/>
  </p:clrMapOvr>
</p:sld>
</file>

<file path=ppt/theme/theme1.xml><?xml version="1.0" encoding="utf-8"?>
<a:theme xmlns:a="http://schemas.openxmlformats.org/drawingml/2006/main" name="View">
  <a:themeElements>
    <a:clrScheme name="View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View">
      <a:majorFont>
        <a:latin typeface="Century Schoolbook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View" id="{BA0EB5A6-F2D4-4F82-977B-64ADEE4A2A69}" vid="{3969A8A2-35DB-4E3B-8885-16FD2056867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TM03457515[[fn=View]]</Template>
  <TotalTime>224</TotalTime>
  <Words>156</Words>
  <Application>Microsoft Office PowerPoint</Application>
  <PresentationFormat>Custom</PresentationFormat>
  <Paragraphs>29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View</vt:lpstr>
      <vt:lpstr>Youth work in Scotland </vt:lpstr>
      <vt:lpstr> </vt:lpstr>
      <vt:lpstr> </vt:lpstr>
      <vt:lpstr> </vt:lpstr>
      <vt:lpstr>Definitions</vt:lpstr>
      <vt:lpstr> </vt:lpstr>
      <vt:lpstr> </vt:lpstr>
      <vt:lpstr> </vt:lpstr>
      <vt:lpstr> </vt:lpstr>
      <vt:lpstr> </vt:lpstr>
      <vt:lpstr> </vt:lpstr>
      <vt:lpstr> </vt:lpstr>
      <vt:lpstr>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Youth work in Scotland</dc:title>
  <dc:creator>Howard Sercombe</dc:creator>
  <cp:lastModifiedBy>theum012</cp:lastModifiedBy>
  <cp:revision>18</cp:revision>
  <dcterms:created xsi:type="dcterms:W3CDTF">2016-09-18T15:36:18Z</dcterms:created>
  <dcterms:modified xsi:type="dcterms:W3CDTF">2016-09-22T06:47:26Z</dcterms:modified>
</cp:coreProperties>
</file>