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2" r:id="rId3"/>
    <p:sldId id="329" r:id="rId4"/>
    <p:sldId id="307" r:id="rId5"/>
    <p:sldId id="330" r:id="rId6"/>
    <p:sldId id="308" r:id="rId7"/>
    <p:sldId id="325" r:id="rId8"/>
    <p:sldId id="313" r:id="rId9"/>
    <p:sldId id="314" r:id="rId10"/>
    <p:sldId id="320" r:id="rId11"/>
    <p:sldId id="331" r:id="rId12"/>
    <p:sldId id="332" r:id="rId13"/>
    <p:sldId id="318" r:id="rId14"/>
    <p:sldId id="333" r:id="rId15"/>
    <p:sldId id="334" r:id="rId16"/>
    <p:sldId id="310"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Met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00" autoAdjust="0"/>
  </p:normalViewPr>
  <p:slideViewPr>
    <p:cSldViewPr snapToGrid="0" snapToObjects="1">
      <p:cViewPr varScale="1">
        <p:scale>
          <a:sx n="61" d="100"/>
          <a:sy n="61" d="100"/>
        </p:scale>
        <p:origin x="-1416" y="-77"/>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1816" y="4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4BB5F-973F-45B4-AED3-F89E175E2699}" type="doc">
      <dgm:prSet loTypeId="urn:microsoft.com/office/officeart/2005/8/layout/pyramid4" loCatId="pyramid" qsTypeId="urn:microsoft.com/office/officeart/2005/8/quickstyle/3D5" qsCatId="3D" csTypeId="urn:microsoft.com/office/officeart/2005/8/colors/colorful3" csCatId="colorful" phldr="1"/>
      <dgm:spPr/>
      <dgm:t>
        <a:bodyPr/>
        <a:lstStyle/>
        <a:p>
          <a:endParaRPr lang="en-US"/>
        </a:p>
      </dgm:t>
    </dgm:pt>
    <dgm:pt modelId="{1C6E350C-59A0-4DE7-AEE4-5493876CFA81}">
      <dgm:prSet phldrT="[Text]" custT="1"/>
      <dgm:spPr/>
      <dgm:t>
        <a:bodyPr/>
        <a:lstStyle/>
        <a:p>
          <a:r>
            <a:rPr lang="nl-NL" sz="2000" dirty="0" err="1" smtClean="0"/>
            <a:t>Government</a:t>
          </a:r>
          <a:r>
            <a:rPr lang="nl-NL" sz="2000" dirty="0" smtClean="0"/>
            <a:t> policy</a:t>
          </a:r>
        </a:p>
      </dgm:t>
    </dgm:pt>
    <dgm:pt modelId="{8213FA05-BBCF-4BC4-935C-1C9B8772175B}" type="parTrans" cxnId="{2E6C484C-B1D4-46F4-8748-B7969986DA8A}">
      <dgm:prSet/>
      <dgm:spPr/>
      <dgm:t>
        <a:bodyPr/>
        <a:lstStyle/>
        <a:p>
          <a:endParaRPr lang="en-US" sz="2000"/>
        </a:p>
      </dgm:t>
    </dgm:pt>
    <dgm:pt modelId="{A635125B-3896-4968-A221-8187AC434BA5}" type="sibTrans" cxnId="{2E6C484C-B1D4-46F4-8748-B7969986DA8A}">
      <dgm:prSet/>
      <dgm:spPr/>
      <dgm:t>
        <a:bodyPr/>
        <a:lstStyle/>
        <a:p>
          <a:endParaRPr lang="en-US" sz="2000"/>
        </a:p>
      </dgm:t>
    </dgm:pt>
    <dgm:pt modelId="{8C9FC88E-BE10-4F99-BB8F-0289389077BB}">
      <dgm:prSet phldrT="[Text]" custT="1"/>
      <dgm:spPr/>
      <dgm:t>
        <a:bodyPr/>
        <a:lstStyle/>
        <a:p>
          <a:r>
            <a:rPr lang="en-US" sz="2000" dirty="0" smtClean="0"/>
            <a:t>Youth</a:t>
          </a:r>
          <a:endParaRPr lang="en-US" sz="2000" dirty="0"/>
        </a:p>
      </dgm:t>
    </dgm:pt>
    <dgm:pt modelId="{9DC5A005-A109-46FB-892A-F355BF899792}" type="parTrans" cxnId="{A307A013-70B0-4DFF-8CE9-230C40EECE65}">
      <dgm:prSet/>
      <dgm:spPr/>
      <dgm:t>
        <a:bodyPr/>
        <a:lstStyle/>
        <a:p>
          <a:endParaRPr lang="en-US" sz="2000"/>
        </a:p>
      </dgm:t>
    </dgm:pt>
    <dgm:pt modelId="{D982DE30-AB9B-401D-9FD9-5150EC1098F2}" type="sibTrans" cxnId="{A307A013-70B0-4DFF-8CE9-230C40EECE65}">
      <dgm:prSet/>
      <dgm:spPr/>
      <dgm:t>
        <a:bodyPr/>
        <a:lstStyle/>
        <a:p>
          <a:endParaRPr lang="en-US" sz="2000"/>
        </a:p>
      </dgm:t>
    </dgm:pt>
    <dgm:pt modelId="{E2FA2366-ACD0-4D3A-B9D8-89E7DF1AE192}">
      <dgm:prSet phldrT="[Text]" custT="1"/>
      <dgm:spPr/>
      <dgm:t>
        <a:bodyPr/>
        <a:lstStyle/>
        <a:p>
          <a:r>
            <a:rPr lang="nl-NL" sz="3200" b="1" dirty="0" smtClean="0"/>
            <a:t>YOUTH WORK</a:t>
          </a:r>
        </a:p>
      </dgm:t>
    </dgm:pt>
    <dgm:pt modelId="{2DD76D1A-8BE1-4ED6-9BE7-03871666D6D7}" type="sibTrans" cxnId="{72F994BC-AABE-44DF-A377-E24A4ACFA27D}">
      <dgm:prSet/>
      <dgm:spPr/>
      <dgm:t>
        <a:bodyPr/>
        <a:lstStyle/>
        <a:p>
          <a:endParaRPr lang="en-US" sz="2000"/>
        </a:p>
      </dgm:t>
    </dgm:pt>
    <dgm:pt modelId="{5C6E0FE2-14C9-4DCA-B913-FC82610F0E3F}" type="parTrans" cxnId="{72F994BC-AABE-44DF-A377-E24A4ACFA27D}">
      <dgm:prSet/>
      <dgm:spPr/>
      <dgm:t>
        <a:bodyPr/>
        <a:lstStyle/>
        <a:p>
          <a:endParaRPr lang="en-US" sz="2000"/>
        </a:p>
      </dgm:t>
    </dgm:pt>
    <dgm:pt modelId="{1653B533-3936-4E06-B44C-707D9B01E24B}">
      <dgm:prSet phldrT="[Text]" custT="1"/>
      <dgm:spPr/>
      <dgm:t>
        <a:bodyPr/>
        <a:lstStyle/>
        <a:p>
          <a:r>
            <a:rPr lang="nl-NL" sz="1600" dirty="0" smtClean="0"/>
            <a:t>Society</a:t>
          </a:r>
          <a:endParaRPr lang="en-US" sz="1600" dirty="0"/>
        </a:p>
      </dgm:t>
    </dgm:pt>
    <dgm:pt modelId="{4C0C1CFC-5DE5-4B32-B509-9044FD12A493}" type="sibTrans" cxnId="{ECA7A075-F3D3-4FF2-B37D-431F6DD5EA38}">
      <dgm:prSet/>
      <dgm:spPr/>
      <dgm:t>
        <a:bodyPr/>
        <a:lstStyle/>
        <a:p>
          <a:endParaRPr lang="en-US" sz="2000"/>
        </a:p>
      </dgm:t>
    </dgm:pt>
    <dgm:pt modelId="{1895A2BE-C0E3-4F22-B095-0AE98FA56F23}" type="parTrans" cxnId="{ECA7A075-F3D3-4FF2-B37D-431F6DD5EA38}">
      <dgm:prSet/>
      <dgm:spPr/>
      <dgm:t>
        <a:bodyPr/>
        <a:lstStyle/>
        <a:p>
          <a:endParaRPr lang="en-US" sz="2000"/>
        </a:p>
      </dgm:t>
    </dgm:pt>
    <dgm:pt modelId="{DC9D3F4B-966F-4859-9FCE-F1466C604E0E}" type="pres">
      <dgm:prSet presAssocID="{4F04BB5F-973F-45B4-AED3-F89E175E2699}" presName="compositeShape" presStyleCnt="0">
        <dgm:presLayoutVars>
          <dgm:chMax val="9"/>
          <dgm:dir/>
          <dgm:resizeHandles val="exact"/>
        </dgm:presLayoutVars>
      </dgm:prSet>
      <dgm:spPr/>
      <dgm:t>
        <a:bodyPr/>
        <a:lstStyle/>
        <a:p>
          <a:endParaRPr lang="nl-NL"/>
        </a:p>
      </dgm:t>
    </dgm:pt>
    <dgm:pt modelId="{EAEC9062-EFEE-4856-92E4-A3369B9D637A}" type="pres">
      <dgm:prSet presAssocID="{4F04BB5F-973F-45B4-AED3-F89E175E2699}" presName="triangle1" presStyleLbl="node1" presStyleIdx="0" presStyleCnt="4">
        <dgm:presLayoutVars>
          <dgm:bulletEnabled val="1"/>
        </dgm:presLayoutVars>
      </dgm:prSet>
      <dgm:spPr/>
      <dgm:t>
        <a:bodyPr/>
        <a:lstStyle/>
        <a:p>
          <a:endParaRPr lang="en-US"/>
        </a:p>
      </dgm:t>
    </dgm:pt>
    <dgm:pt modelId="{6C0390D5-EE6E-4F09-A105-D67537B00DF6}" type="pres">
      <dgm:prSet presAssocID="{4F04BB5F-973F-45B4-AED3-F89E175E2699}" presName="triangle2" presStyleLbl="node1" presStyleIdx="1" presStyleCnt="4">
        <dgm:presLayoutVars>
          <dgm:bulletEnabled val="1"/>
        </dgm:presLayoutVars>
      </dgm:prSet>
      <dgm:spPr/>
      <dgm:t>
        <a:bodyPr/>
        <a:lstStyle/>
        <a:p>
          <a:endParaRPr lang="nl-NL"/>
        </a:p>
      </dgm:t>
    </dgm:pt>
    <dgm:pt modelId="{D4CB0077-338F-42A0-8CFF-2F92E2A5F80D}" type="pres">
      <dgm:prSet presAssocID="{4F04BB5F-973F-45B4-AED3-F89E175E2699}" presName="triangle3" presStyleLbl="node1" presStyleIdx="2" presStyleCnt="4">
        <dgm:presLayoutVars>
          <dgm:bulletEnabled val="1"/>
        </dgm:presLayoutVars>
      </dgm:prSet>
      <dgm:spPr/>
      <dgm:t>
        <a:bodyPr/>
        <a:lstStyle/>
        <a:p>
          <a:endParaRPr lang="nl-NL"/>
        </a:p>
      </dgm:t>
    </dgm:pt>
    <dgm:pt modelId="{DB9A824D-F489-440D-B784-3B65B62E10A1}" type="pres">
      <dgm:prSet presAssocID="{4F04BB5F-973F-45B4-AED3-F89E175E2699}" presName="triangle4" presStyleLbl="node1" presStyleIdx="3" presStyleCnt="4">
        <dgm:presLayoutVars>
          <dgm:bulletEnabled val="1"/>
        </dgm:presLayoutVars>
      </dgm:prSet>
      <dgm:spPr/>
      <dgm:t>
        <a:bodyPr/>
        <a:lstStyle/>
        <a:p>
          <a:endParaRPr lang="en-US"/>
        </a:p>
      </dgm:t>
    </dgm:pt>
  </dgm:ptLst>
  <dgm:cxnLst>
    <dgm:cxn modelId="{ECA7A075-F3D3-4FF2-B37D-431F6DD5EA38}" srcId="{4F04BB5F-973F-45B4-AED3-F89E175E2699}" destId="{1653B533-3936-4E06-B44C-707D9B01E24B}" srcOrd="1" destOrd="0" parTransId="{1895A2BE-C0E3-4F22-B095-0AE98FA56F23}" sibTransId="{4C0C1CFC-5DE5-4B32-B509-9044FD12A493}"/>
    <dgm:cxn modelId="{FE16BB05-9C48-B042-8803-9A8E57D163B5}" type="presOf" srcId="{1653B533-3936-4E06-B44C-707D9B01E24B}" destId="{6C0390D5-EE6E-4F09-A105-D67537B00DF6}" srcOrd="0" destOrd="0" presId="urn:microsoft.com/office/officeart/2005/8/layout/pyramid4"/>
    <dgm:cxn modelId="{0FBFD846-33A2-794B-8014-21FBFC8C4E14}" type="presOf" srcId="{4F04BB5F-973F-45B4-AED3-F89E175E2699}" destId="{DC9D3F4B-966F-4859-9FCE-F1466C604E0E}" srcOrd="0" destOrd="0" presId="urn:microsoft.com/office/officeart/2005/8/layout/pyramid4"/>
    <dgm:cxn modelId="{72F994BC-AABE-44DF-A377-E24A4ACFA27D}" srcId="{4F04BB5F-973F-45B4-AED3-F89E175E2699}" destId="{E2FA2366-ACD0-4D3A-B9D8-89E7DF1AE192}" srcOrd="2" destOrd="0" parTransId="{5C6E0FE2-14C9-4DCA-B913-FC82610F0E3F}" sibTransId="{2DD76D1A-8BE1-4ED6-9BE7-03871666D6D7}"/>
    <dgm:cxn modelId="{8C448BDE-4646-D744-AA8D-CB514C9468AF}" type="presOf" srcId="{8C9FC88E-BE10-4F99-BB8F-0289389077BB}" destId="{DB9A824D-F489-440D-B784-3B65B62E10A1}" srcOrd="0" destOrd="0" presId="urn:microsoft.com/office/officeart/2005/8/layout/pyramid4"/>
    <dgm:cxn modelId="{A307A013-70B0-4DFF-8CE9-230C40EECE65}" srcId="{4F04BB5F-973F-45B4-AED3-F89E175E2699}" destId="{8C9FC88E-BE10-4F99-BB8F-0289389077BB}" srcOrd="3" destOrd="0" parTransId="{9DC5A005-A109-46FB-892A-F355BF899792}" sibTransId="{D982DE30-AB9B-401D-9FD9-5150EC1098F2}"/>
    <dgm:cxn modelId="{E49CC634-C3B4-2A40-B5E2-B5EA993BB956}" type="presOf" srcId="{1C6E350C-59A0-4DE7-AEE4-5493876CFA81}" destId="{EAEC9062-EFEE-4856-92E4-A3369B9D637A}" srcOrd="0" destOrd="0" presId="urn:microsoft.com/office/officeart/2005/8/layout/pyramid4"/>
    <dgm:cxn modelId="{436838D5-4412-C742-ACC2-736CA3609C07}" type="presOf" srcId="{E2FA2366-ACD0-4D3A-B9D8-89E7DF1AE192}" destId="{D4CB0077-338F-42A0-8CFF-2F92E2A5F80D}" srcOrd="0" destOrd="0" presId="urn:microsoft.com/office/officeart/2005/8/layout/pyramid4"/>
    <dgm:cxn modelId="{2E6C484C-B1D4-46F4-8748-B7969986DA8A}" srcId="{4F04BB5F-973F-45B4-AED3-F89E175E2699}" destId="{1C6E350C-59A0-4DE7-AEE4-5493876CFA81}" srcOrd="0" destOrd="0" parTransId="{8213FA05-BBCF-4BC4-935C-1C9B8772175B}" sibTransId="{A635125B-3896-4968-A221-8187AC434BA5}"/>
    <dgm:cxn modelId="{507D080F-27ED-DA46-8379-37A053C9DB47}" type="presParOf" srcId="{DC9D3F4B-966F-4859-9FCE-F1466C604E0E}" destId="{EAEC9062-EFEE-4856-92E4-A3369B9D637A}" srcOrd="0" destOrd="0" presId="urn:microsoft.com/office/officeart/2005/8/layout/pyramid4"/>
    <dgm:cxn modelId="{7C4EE8CF-99F3-6447-A624-52E6AEA21407}" type="presParOf" srcId="{DC9D3F4B-966F-4859-9FCE-F1466C604E0E}" destId="{6C0390D5-EE6E-4F09-A105-D67537B00DF6}" srcOrd="1" destOrd="0" presId="urn:microsoft.com/office/officeart/2005/8/layout/pyramid4"/>
    <dgm:cxn modelId="{BBEC8E05-AE59-0F42-B6BC-9D6EC812FF70}" type="presParOf" srcId="{DC9D3F4B-966F-4859-9FCE-F1466C604E0E}" destId="{D4CB0077-338F-42A0-8CFF-2F92E2A5F80D}" srcOrd="2" destOrd="0" presId="urn:microsoft.com/office/officeart/2005/8/layout/pyramid4"/>
    <dgm:cxn modelId="{1B2E997D-2262-CA4F-BAAC-BA915A11C53E}" type="presParOf" srcId="{DC9D3F4B-966F-4859-9FCE-F1466C604E0E}" destId="{DB9A824D-F489-440D-B784-3B65B62E10A1}" srcOrd="3" destOrd="0" presId="urn:microsoft.com/office/officeart/2005/8/layout/pyramid4"/>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C9062-EFEE-4856-92E4-A3369B9D637A}">
      <dsp:nvSpPr>
        <dsp:cNvPr id="0" name=""/>
        <dsp:cNvSpPr/>
      </dsp:nvSpPr>
      <dsp:spPr>
        <a:xfrm>
          <a:off x="3042084" y="0"/>
          <a:ext cx="3168351" cy="3168351"/>
        </a:xfrm>
        <a:prstGeom prst="triangl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kern="1200" dirty="0" err="1" smtClean="0"/>
            <a:t>Government</a:t>
          </a:r>
          <a:r>
            <a:rPr lang="nl-NL" sz="2000" kern="1200" dirty="0" smtClean="0"/>
            <a:t> policy</a:t>
          </a:r>
        </a:p>
      </dsp:txBody>
      <dsp:txXfrm>
        <a:off x="3042084" y="0"/>
        <a:ext cx="3168351" cy="3168351"/>
      </dsp:txXfrm>
    </dsp:sp>
    <dsp:sp modelId="{6C0390D5-EE6E-4F09-A105-D67537B00DF6}">
      <dsp:nvSpPr>
        <dsp:cNvPr id="0" name=""/>
        <dsp:cNvSpPr/>
      </dsp:nvSpPr>
      <dsp:spPr>
        <a:xfrm>
          <a:off x="1457908" y="3168351"/>
          <a:ext cx="3168351" cy="3168351"/>
        </a:xfrm>
        <a:prstGeom prst="triangle">
          <a:avLst/>
        </a:prstGeom>
        <a:solidFill>
          <a:schemeClr val="accent3">
            <a:hueOff val="3750088"/>
            <a:satOff val="-5627"/>
            <a:lumOff val="-9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dirty="0" smtClean="0"/>
            <a:t>Society</a:t>
          </a:r>
          <a:endParaRPr lang="en-US" sz="1600" kern="1200" dirty="0"/>
        </a:p>
      </dsp:txBody>
      <dsp:txXfrm>
        <a:off x="1457908" y="3168351"/>
        <a:ext cx="3168351" cy="3168351"/>
      </dsp:txXfrm>
    </dsp:sp>
    <dsp:sp modelId="{D4CB0077-338F-42A0-8CFF-2F92E2A5F80D}">
      <dsp:nvSpPr>
        <dsp:cNvPr id="0" name=""/>
        <dsp:cNvSpPr/>
      </dsp:nvSpPr>
      <dsp:spPr>
        <a:xfrm rot="10800000">
          <a:off x="3042084" y="3168351"/>
          <a:ext cx="3168351" cy="3168351"/>
        </a:xfrm>
        <a:prstGeom prst="triangle">
          <a:avLst/>
        </a:prstGeom>
        <a:solidFill>
          <a:schemeClr val="accent3">
            <a:hueOff val="7500176"/>
            <a:satOff val="-11253"/>
            <a:lumOff val="-18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nl-NL" sz="3200" b="1" kern="1200" dirty="0" smtClean="0"/>
            <a:t>YOUTH WORK</a:t>
          </a:r>
        </a:p>
      </dsp:txBody>
      <dsp:txXfrm rot="10800000">
        <a:off x="3042084" y="3168351"/>
        <a:ext cx="3168351" cy="3168351"/>
      </dsp:txXfrm>
    </dsp:sp>
    <dsp:sp modelId="{DB9A824D-F489-440D-B784-3B65B62E10A1}">
      <dsp:nvSpPr>
        <dsp:cNvPr id="0" name=""/>
        <dsp:cNvSpPr/>
      </dsp:nvSpPr>
      <dsp:spPr>
        <a:xfrm>
          <a:off x="4626260" y="3168351"/>
          <a:ext cx="3168351" cy="3168351"/>
        </a:xfrm>
        <a:prstGeom prst="triangl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Youth</a:t>
          </a:r>
          <a:endParaRPr lang="en-US" sz="2000" kern="1200" dirty="0"/>
        </a:p>
      </dsp:txBody>
      <dsp:txXfrm>
        <a:off x="4626260" y="3168351"/>
        <a:ext cx="3168351" cy="31683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424B6-0AC3-0D41-87FD-CF7B2E35BFEC}" type="datetimeFigureOut">
              <a:rPr lang="nl-NL" smtClean="0"/>
              <a:pPr/>
              <a:t>21-9-2016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FC8B4B-D6BD-304E-92C0-53B97E7CBA5B}" type="slidenum">
              <a:rPr lang="nl-NL" smtClean="0"/>
              <a:pPr/>
              <a:t>‹#›</a:t>
            </a:fld>
            <a:endParaRPr lang="nl-NL"/>
          </a:p>
        </p:txBody>
      </p:sp>
    </p:spTree>
    <p:extLst>
      <p:ext uri="{BB962C8B-B14F-4D97-AF65-F5344CB8AC3E}">
        <p14:creationId xmlns:p14="http://schemas.microsoft.com/office/powerpoint/2010/main" xmlns="" val="60726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3868" y="4047058"/>
            <a:ext cx="6856413" cy="4418013"/>
          </a:xfrm>
        </p:spPr>
        <p:txBody>
          <a:bodyPr/>
          <a:lstStyle/>
          <a:p>
            <a:r>
              <a:rPr lang="nl-NL" sz="1000" dirty="0" err="1" smtClean="0"/>
              <a:t>Thank</a:t>
            </a:r>
            <a:r>
              <a:rPr lang="nl-NL" sz="1000" baseline="0" dirty="0" smtClean="0"/>
              <a:t> </a:t>
            </a:r>
            <a:r>
              <a:rPr lang="nl-NL" sz="1000" baseline="0" dirty="0" err="1" smtClean="0"/>
              <a:t>you</a:t>
            </a:r>
            <a:r>
              <a:rPr lang="nl-NL" sz="1000" baseline="0" dirty="0" smtClean="0"/>
              <a:t> </a:t>
            </a:r>
            <a:r>
              <a:rPr lang="nl-NL" sz="1000" baseline="0" dirty="0" err="1" smtClean="0"/>
              <a:t>very</a:t>
            </a:r>
            <a:r>
              <a:rPr lang="nl-NL" sz="1000" baseline="0" dirty="0" smtClean="0"/>
              <a:t> </a:t>
            </a:r>
            <a:r>
              <a:rPr lang="nl-NL" sz="1000" baseline="0" dirty="0" err="1" smtClean="0"/>
              <a:t>much</a:t>
            </a:r>
            <a:r>
              <a:rPr lang="nl-NL" sz="1000" baseline="0" dirty="0" smtClean="0"/>
              <a:t>,</a:t>
            </a:r>
          </a:p>
          <a:p>
            <a:r>
              <a:rPr lang="nl-NL" sz="1000" baseline="0" dirty="0" smtClean="0"/>
              <a:t>@Malta, host the </a:t>
            </a:r>
            <a:r>
              <a:rPr lang="nl-NL" sz="1000" baseline="0" dirty="0" err="1" smtClean="0"/>
              <a:t>session</a:t>
            </a:r>
            <a:r>
              <a:rPr lang="nl-NL" sz="1000" baseline="0" dirty="0" smtClean="0"/>
              <a:t>; </a:t>
            </a:r>
            <a:r>
              <a:rPr lang="nl-NL" sz="1000" baseline="0" dirty="0" err="1" smtClean="0"/>
              <a:t>possiblity</a:t>
            </a:r>
            <a:r>
              <a:rPr lang="nl-NL" sz="1000" baseline="0" dirty="0" smtClean="0"/>
              <a:t> </a:t>
            </a:r>
            <a:r>
              <a:rPr lang="nl-NL" sz="1000" baseline="0" dirty="0" err="1" smtClean="0"/>
              <a:t>to</a:t>
            </a:r>
            <a:r>
              <a:rPr lang="nl-NL" sz="1000" baseline="0" dirty="0" smtClean="0"/>
              <a:t> continue the </a:t>
            </a:r>
            <a:r>
              <a:rPr lang="nl-NL" sz="1000" baseline="0" dirty="0" err="1" smtClean="0"/>
              <a:t>conversation</a:t>
            </a:r>
            <a:r>
              <a:rPr lang="nl-NL" sz="1000" baseline="0" dirty="0" smtClean="0"/>
              <a:t> </a:t>
            </a:r>
            <a:r>
              <a:rPr lang="nl-NL" sz="1000" baseline="0" dirty="0" err="1" smtClean="0"/>
              <a:t>about</a:t>
            </a:r>
            <a:r>
              <a:rPr lang="nl-NL" sz="1000" baseline="0" dirty="0" smtClean="0"/>
              <a:t> </a:t>
            </a:r>
            <a:r>
              <a:rPr lang="nl-NL" sz="1000" baseline="0" dirty="0" err="1" smtClean="0"/>
              <a:t>youth</a:t>
            </a:r>
            <a:r>
              <a:rPr lang="nl-NL" sz="1000" baseline="0" dirty="0" smtClean="0"/>
              <a:t> </a:t>
            </a:r>
            <a:r>
              <a:rPr lang="nl-NL" sz="1000" baseline="0" dirty="0" err="1" smtClean="0"/>
              <a:t>work</a:t>
            </a:r>
            <a:r>
              <a:rPr lang="nl-NL" sz="1000" baseline="0" dirty="0" smtClean="0"/>
              <a:t> </a:t>
            </a:r>
            <a:r>
              <a:rPr lang="nl-NL" sz="1000" baseline="0" dirty="0" err="1" smtClean="0"/>
              <a:t>profession</a:t>
            </a:r>
            <a:r>
              <a:rPr lang="nl-NL" sz="1000" baseline="0" dirty="0" smtClean="0"/>
              <a:t> </a:t>
            </a:r>
            <a:r>
              <a:rPr lang="nl-NL" sz="1000" baseline="0" dirty="0" err="1" smtClean="0"/>
              <a:t>and</a:t>
            </a:r>
            <a:r>
              <a:rPr lang="nl-NL" sz="1000" baseline="0" dirty="0" smtClean="0"/>
              <a:t> </a:t>
            </a:r>
            <a:r>
              <a:rPr lang="nl-NL" sz="1000" baseline="0" dirty="0" err="1" smtClean="0"/>
              <a:t>that</a:t>
            </a:r>
            <a:r>
              <a:rPr lang="nl-NL" sz="1000" baseline="0" dirty="0" smtClean="0"/>
              <a:t> in </a:t>
            </a:r>
            <a:r>
              <a:rPr lang="nl-NL" sz="1000" baseline="0" dirty="0" err="1" smtClean="0"/>
              <a:t>such</a:t>
            </a:r>
            <a:r>
              <a:rPr lang="nl-NL" sz="1000" baseline="0" dirty="0" smtClean="0"/>
              <a:t> a </a:t>
            </a:r>
            <a:r>
              <a:rPr lang="nl-NL" sz="1000" baseline="0" dirty="0" err="1" smtClean="0"/>
              <a:t>nice</a:t>
            </a:r>
            <a:r>
              <a:rPr lang="nl-NL" sz="1000" baseline="0" dirty="0" smtClean="0"/>
              <a:t> </a:t>
            </a:r>
            <a:r>
              <a:rPr lang="nl-NL" sz="1000" baseline="0" dirty="0" err="1" smtClean="0"/>
              <a:t>surrounding</a:t>
            </a:r>
            <a:r>
              <a:rPr lang="nl-NL" sz="1000" baseline="0" dirty="0" smtClean="0"/>
              <a:t> </a:t>
            </a:r>
            <a:r>
              <a:rPr lang="nl-NL" sz="1000" baseline="0" dirty="0" err="1" smtClean="0"/>
              <a:t>and</a:t>
            </a:r>
            <a:r>
              <a:rPr lang="nl-NL" sz="1000" baseline="0" dirty="0" smtClean="0"/>
              <a:t> </a:t>
            </a:r>
            <a:r>
              <a:rPr lang="nl-NL" sz="1000" baseline="0" dirty="0" err="1" smtClean="0"/>
              <a:t>beautiful</a:t>
            </a:r>
            <a:r>
              <a:rPr lang="nl-NL" sz="1000" baseline="0" dirty="0" smtClean="0"/>
              <a:t> part of Europe.</a:t>
            </a:r>
          </a:p>
          <a:p>
            <a:r>
              <a:rPr lang="nl-NL" sz="1000" baseline="0" dirty="0" smtClean="0"/>
              <a:t>@ </a:t>
            </a:r>
            <a:r>
              <a:rPr lang="nl-NL" sz="1000" baseline="0" dirty="0" err="1" smtClean="0"/>
              <a:t>organizers</a:t>
            </a:r>
            <a:r>
              <a:rPr lang="nl-NL" sz="1000" baseline="0" dirty="0" smtClean="0"/>
              <a:t>, </a:t>
            </a:r>
            <a:r>
              <a:rPr lang="nl-NL" sz="1000" baseline="0" dirty="0" err="1" smtClean="0"/>
              <a:t>starting</a:t>
            </a:r>
            <a:r>
              <a:rPr lang="nl-NL" sz="1000" baseline="0" dirty="0" smtClean="0"/>
              <a:t> the </a:t>
            </a:r>
            <a:r>
              <a:rPr lang="nl-NL" sz="1000" baseline="0" dirty="0" err="1" smtClean="0"/>
              <a:t>conversation</a:t>
            </a:r>
            <a:r>
              <a:rPr lang="nl-NL" sz="1000" baseline="0" dirty="0" smtClean="0"/>
              <a:t> </a:t>
            </a:r>
            <a:r>
              <a:rPr lang="nl-NL" sz="1000" baseline="0" dirty="0" err="1" smtClean="0"/>
              <a:t>quite</a:t>
            </a:r>
            <a:r>
              <a:rPr lang="nl-NL" sz="1000" baseline="0" dirty="0" smtClean="0"/>
              <a:t> a </a:t>
            </a:r>
            <a:r>
              <a:rPr lang="nl-NL" sz="1000" baseline="0" dirty="0" err="1" smtClean="0"/>
              <a:t>while</a:t>
            </a:r>
            <a:r>
              <a:rPr lang="nl-NL" sz="1000" baseline="0" dirty="0" smtClean="0"/>
              <a:t> </a:t>
            </a:r>
            <a:r>
              <a:rPr lang="nl-NL" sz="1000" baseline="0" dirty="0" err="1" smtClean="0"/>
              <a:t>ago</a:t>
            </a:r>
            <a:r>
              <a:rPr lang="nl-NL" sz="1000" baseline="0" dirty="0" smtClean="0"/>
              <a:t> </a:t>
            </a:r>
            <a:r>
              <a:rPr lang="nl-NL" sz="1000" baseline="0" dirty="0" err="1" smtClean="0"/>
              <a:t>and</a:t>
            </a:r>
            <a:r>
              <a:rPr lang="nl-NL" sz="1000" baseline="0" dirty="0" smtClean="0"/>
              <a:t> </a:t>
            </a:r>
            <a:r>
              <a:rPr lang="nl-NL" sz="1000" baseline="0" dirty="0" err="1" smtClean="0"/>
              <a:t>providing</a:t>
            </a:r>
            <a:r>
              <a:rPr lang="nl-NL" sz="1000" baseline="0" dirty="0" smtClean="0"/>
              <a:t> </a:t>
            </a:r>
            <a:r>
              <a:rPr lang="nl-NL" sz="1000" baseline="0" dirty="0" err="1" smtClean="0"/>
              <a:t>again</a:t>
            </a:r>
            <a:r>
              <a:rPr lang="nl-NL" sz="1000" baseline="0" dirty="0" smtClean="0"/>
              <a:t> </a:t>
            </a:r>
            <a:r>
              <a:rPr lang="nl-NL" sz="1000" baseline="0" dirty="0" err="1" smtClean="0"/>
              <a:t>such</a:t>
            </a:r>
            <a:r>
              <a:rPr lang="nl-NL" sz="1000" baseline="0" dirty="0" smtClean="0"/>
              <a:t> </a:t>
            </a:r>
            <a:r>
              <a:rPr lang="nl-NL" sz="1000" baseline="0" dirty="0" err="1" smtClean="0"/>
              <a:t>an</a:t>
            </a:r>
            <a:r>
              <a:rPr lang="nl-NL" sz="1000" baseline="0" dirty="0" smtClean="0"/>
              <a:t> </a:t>
            </a:r>
            <a:r>
              <a:rPr lang="nl-NL" sz="1000" baseline="0" dirty="0" err="1" smtClean="0"/>
              <a:t>inspiring</a:t>
            </a:r>
            <a:r>
              <a:rPr lang="nl-NL" sz="1000" baseline="0" dirty="0" smtClean="0"/>
              <a:t> </a:t>
            </a:r>
            <a:r>
              <a:rPr lang="nl-NL" sz="1000" baseline="0" dirty="0" err="1" smtClean="0"/>
              <a:t>programm</a:t>
            </a:r>
            <a:r>
              <a:rPr lang="nl-NL" sz="1000" baseline="0" dirty="0" smtClean="0"/>
              <a:t> </a:t>
            </a:r>
            <a:r>
              <a:rPr lang="nl-NL" sz="1000" baseline="0" dirty="0" err="1" smtClean="0"/>
              <a:t>and</a:t>
            </a:r>
            <a:r>
              <a:rPr lang="nl-NL" sz="1000" baseline="0" dirty="0" smtClean="0"/>
              <a:t> </a:t>
            </a:r>
            <a:r>
              <a:rPr lang="nl-NL" sz="1000" baseline="0" dirty="0" err="1" smtClean="0"/>
              <a:t>giving</a:t>
            </a:r>
            <a:r>
              <a:rPr lang="nl-NL" sz="1000" baseline="0" dirty="0" smtClean="0"/>
              <a:t> me the opportunity </a:t>
            </a:r>
            <a:r>
              <a:rPr lang="nl-NL" sz="1000" baseline="0" dirty="0" err="1" smtClean="0"/>
              <a:t>to</a:t>
            </a:r>
            <a:r>
              <a:rPr lang="nl-NL" sz="1000" baseline="0" dirty="0" smtClean="0"/>
              <a:t> share </a:t>
            </a:r>
            <a:r>
              <a:rPr lang="nl-NL" sz="1000" baseline="0" dirty="0" err="1" smtClean="0"/>
              <a:t>my</a:t>
            </a:r>
            <a:r>
              <a:rPr lang="nl-NL" sz="1000" baseline="0" dirty="0" smtClean="0"/>
              <a:t> </a:t>
            </a:r>
            <a:r>
              <a:rPr lang="nl-NL" sz="1000" baseline="0" dirty="0" err="1" smtClean="0"/>
              <a:t>thoughts</a:t>
            </a:r>
            <a:r>
              <a:rPr lang="nl-NL" sz="1000" baseline="0" dirty="0" smtClean="0"/>
              <a:t> </a:t>
            </a:r>
            <a:r>
              <a:rPr lang="nl-NL" sz="1000" baseline="0" dirty="0" err="1" smtClean="0"/>
              <a:t>about</a:t>
            </a:r>
            <a:r>
              <a:rPr lang="nl-NL" sz="1000" baseline="0" dirty="0" smtClean="0"/>
              <a:t> </a:t>
            </a:r>
            <a:r>
              <a:rPr lang="nl-NL" sz="1000" baseline="0" dirty="0" err="1" smtClean="0"/>
              <a:t>an</a:t>
            </a:r>
            <a:r>
              <a:rPr lang="nl-NL" sz="1000" baseline="0" dirty="0" smtClean="0"/>
              <a:t> issue </a:t>
            </a:r>
            <a:r>
              <a:rPr lang="nl-NL" sz="1000" baseline="0" dirty="0" err="1" smtClean="0"/>
              <a:t>that</a:t>
            </a:r>
            <a:r>
              <a:rPr lang="nl-NL" sz="1000" baseline="0" dirty="0" smtClean="0"/>
              <a:t> is close </a:t>
            </a:r>
            <a:r>
              <a:rPr lang="nl-NL" sz="1000" baseline="0" dirty="0" err="1" smtClean="0"/>
              <a:t>to</a:t>
            </a:r>
            <a:r>
              <a:rPr lang="nl-NL" sz="1000" baseline="0" dirty="0" smtClean="0"/>
              <a:t> </a:t>
            </a:r>
            <a:r>
              <a:rPr lang="nl-NL" sz="1000" baseline="0" dirty="0" err="1" smtClean="0"/>
              <a:t>my</a:t>
            </a:r>
            <a:r>
              <a:rPr lang="nl-NL" sz="1000" baseline="0" dirty="0" smtClean="0"/>
              <a:t> </a:t>
            </a:r>
            <a:r>
              <a:rPr lang="nl-NL" sz="1000" baseline="0" dirty="0" err="1" smtClean="0"/>
              <a:t>heart</a:t>
            </a:r>
            <a:r>
              <a:rPr lang="nl-NL" sz="1000" baseline="0" dirty="0" smtClean="0"/>
              <a:t>.</a:t>
            </a:r>
          </a:p>
          <a:p>
            <a:endParaRPr lang="nl-NL" sz="1000" baseline="0" dirty="0" smtClean="0"/>
          </a:p>
          <a:p>
            <a:r>
              <a:rPr lang="nl-NL" sz="1000" baseline="0" dirty="0" err="1" smtClean="0"/>
              <a:t>Title</a:t>
            </a:r>
            <a:r>
              <a:rPr lang="nl-NL" sz="1000" baseline="0" dirty="0" smtClean="0"/>
              <a:t> of </a:t>
            </a:r>
            <a:r>
              <a:rPr lang="nl-NL" sz="1000" baseline="0" dirty="0" err="1" smtClean="0"/>
              <a:t>my</a:t>
            </a:r>
            <a:r>
              <a:rPr lang="nl-NL" sz="1000" baseline="0" dirty="0" smtClean="0"/>
              <a:t> </a:t>
            </a:r>
            <a:r>
              <a:rPr lang="nl-NL" sz="1000" baseline="0" dirty="0" err="1" smtClean="0"/>
              <a:t>contribution</a:t>
            </a:r>
            <a:r>
              <a:rPr lang="nl-NL" sz="1000" baseline="0" dirty="0" smtClean="0"/>
              <a:t> </a:t>
            </a:r>
            <a:r>
              <a:rPr lang="nl-NL" sz="1000" baseline="0" dirty="0" err="1" smtClean="0"/>
              <a:t>may</a:t>
            </a:r>
            <a:r>
              <a:rPr lang="nl-NL" sz="1000" baseline="0" dirty="0" smtClean="0"/>
              <a:t> sound a bit </a:t>
            </a:r>
            <a:r>
              <a:rPr lang="nl-NL" sz="1000" baseline="0" dirty="0" err="1" smtClean="0"/>
              <a:t>provoking</a:t>
            </a:r>
            <a:r>
              <a:rPr lang="nl-NL" sz="1000" baseline="0" dirty="0" smtClean="0"/>
              <a:t>. </a:t>
            </a:r>
            <a:r>
              <a:rPr lang="nl-NL" sz="1000" baseline="0" dirty="0" err="1" smtClean="0"/>
              <a:t>And</a:t>
            </a:r>
            <a:r>
              <a:rPr lang="nl-NL" sz="1000" baseline="0" dirty="0" smtClean="0"/>
              <a:t> </a:t>
            </a:r>
            <a:r>
              <a:rPr lang="nl-NL" sz="1000" baseline="0" dirty="0" err="1" smtClean="0"/>
              <a:t>maybe</a:t>
            </a:r>
            <a:r>
              <a:rPr lang="nl-NL" sz="1000" baseline="0" dirty="0" smtClean="0"/>
              <a:t> </a:t>
            </a:r>
            <a:r>
              <a:rPr lang="nl-NL" sz="1000" baseline="0" dirty="0" err="1" smtClean="0"/>
              <a:t>it</a:t>
            </a:r>
            <a:r>
              <a:rPr lang="nl-NL" sz="1000" baseline="0" dirty="0" smtClean="0"/>
              <a:t> is. </a:t>
            </a:r>
            <a:r>
              <a:rPr lang="nl-NL" sz="1000" dirty="0" smtClean="0"/>
              <a:t> My </a:t>
            </a:r>
            <a:r>
              <a:rPr lang="nl-NL" sz="1000" dirty="0" err="1" smtClean="0"/>
              <a:t>main</a:t>
            </a:r>
            <a:r>
              <a:rPr lang="nl-NL" sz="1000" dirty="0" smtClean="0"/>
              <a:t> point is </a:t>
            </a:r>
            <a:r>
              <a:rPr lang="nl-NL" sz="1000" dirty="0" err="1" smtClean="0"/>
              <a:t>that</a:t>
            </a:r>
            <a:r>
              <a:rPr lang="nl-NL" sz="1000" dirty="0" smtClean="0"/>
              <a:t> we </a:t>
            </a:r>
            <a:r>
              <a:rPr lang="nl-NL" sz="1000" dirty="0" err="1" smtClean="0"/>
              <a:t>know</a:t>
            </a:r>
            <a:r>
              <a:rPr lang="nl-NL" sz="1000" dirty="0" smtClean="0"/>
              <a:t> </a:t>
            </a:r>
            <a:r>
              <a:rPr lang="nl-NL" sz="1000" dirty="0" err="1" smtClean="0"/>
              <a:t>much</a:t>
            </a:r>
            <a:r>
              <a:rPr lang="nl-NL" sz="1000" dirty="0" smtClean="0"/>
              <a:t> more </a:t>
            </a:r>
            <a:r>
              <a:rPr lang="nl-NL" sz="1000" dirty="0" err="1" smtClean="0"/>
              <a:t>about</a:t>
            </a:r>
            <a:r>
              <a:rPr lang="nl-NL" sz="1000" dirty="0" smtClean="0"/>
              <a:t> </a:t>
            </a:r>
            <a:r>
              <a:rPr lang="nl-NL" sz="1000" dirty="0" err="1" smtClean="0"/>
              <a:t>youth</a:t>
            </a:r>
            <a:r>
              <a:rPr lang="nl-NL" sz="1000" dirty="0" smtClean="0"/>
              <a:t> </a:t>
            </a:r>
            <a:r>
              <a:rPr lang="nl-NL" sz="1000" dirty="0" err="1" smtClean="0"/>
              <a:t>work</a:t>
            </a:r>
            <a:r>
              <a:rPr lang="nl-NL" sz="1000" dirty="0" smtClean="0"/>
              <a:t> as separate </a:t>
            </a:r>
            <a:r>
              <a:rPr lang="nl-NL" sz="1000" dirty="0" err="1" smtClean="0"/>
              <a:t>profession</a:t>
            </a:r>
            <a:r>
              <a:rPr lang="nl-NL" sz="1000" dirty="0" smtClean="0"/>
              <a:t> </a:t>
            </a:r>
            <a:r>
              <a:rPr lang="nl-NL" sz="1000" dirty="0" err="1" smtClean="0"/>
              <a:t>than</a:t>
            </a:r>
            <a:r>
              <a:rPr lang="nl-NL" sz="1000" dirty="0" smtClean="0"/>
              <a:t> we show. But </a:t>
            </a:r>
            <a:r>
              <a:rPr lang="nl-NL" sz="1000" dirty="0" err="1" smtClean="0"/>
              <a:t>for</a:t>
            </a:r>
            <a:r>
              <a:rPr lang="nl-NL" sz="1000" dirty="0" smtClean="0"/>
              <a:t> </a:t>
            </a:r>
            <a:r>
              <a:rPr lang="nl-NL" sz="1000" dirty="0" err="1" smtClean="0"/>
              <a:t>some</a:t>
            </a:r>
            <a:r>
              <a:rPr lang="nl-NL" sz="1000" dirty="0" smtClean="0"/>
              <a:t> </a:t>
            </a:r>
            <a:r>
              <a:rPr lang="nl-NL" sz="1000" dirty="0" err="1" smtClean="0"/>
              <a:t>reasons</a:t>
            </a:r>
            <a:r>
              <a:rPr lang="nl-NL" sz="1000" dirty="0" smtClean="0"/>
              <a:t> we </a:t>
            </a:r>
            <a:r>
              <a:rPr lang="nl-NL" sz="1000" dirty="0" err="1" smtClean="0"/>
              <a:t>hide</a:t>
            </a:r>
            <a:r>
              <a:rPr lang="nl-NL" sz="1000" dirty="0" smtClean="0"/>
              <a:t>, </a:t>
            </a:r>
            <a:r>
              <a:rPr lang="nl-NL" sz="1000" dirty="0" err="1" smtClean="0"/>
              <a:t>connect</a:t>
            </a:r>
            <a:r>
              <a:rPr lang="nl-NL" sz="1000" dirty="0" smtClean="0"/>
              <a:t> </a:t>
            </a:r>
            <a:r>
              <a:rPr lang="nl-NL" sz="1000" dirty="0" err="1" smtClean="0"/>
              <a:t>and</a:t>
            </a:r>
            <a:r>
              <a:rPr lang="nl-NL" sz="1000" dirty="0" smtClean="0"/>
              <a:t> </a:t>
            </a:r>
            <a:r>
              <a:rPr lang="nl-NL" sz="1000" dirty="0" err="1" smtClean="0"/>
              <a:t>create</a:t>
            </a:r>
            <a:r>
              <a:rPr lang="nl-NL" sz="1000" dirty="0" smtClean="0"/>
              <a:t> </a:t>
            </a:r>
            <a:r>
              <a:rPr lang="nl-NL" sz="1000" dirty="0" err="1" smtClean="0"/>
              <a:t>confusion</a:t>
            </a:r>
            <a:r>
              <a:rPr lang="nl-NL" sz="1000" dirty="0" smtClean="0"/>
              <a:t> </a:t>
            </a:r>
            <a:r>
              <a:rPr lang="nl-NL" sz="1000" dirty="0" err="1" smtClean="0"/>
              <a:t>about</a:t>
            </a:r>
            <a:r>
              <a:rPr lang="nl-NL" sz="1000" dirty="0" smtClean="0"/>
              <a:t> </a:t>
            </a:r>
            <a:r>
              <a:rPr lang="nl-NL" sz="1000" dirty="0" err="1" smtClean="0"/>
              <a:t>spaces</a:t>
            </a:r>
            <a:r>
              <a:rPr lang="nl-NL" sz="1000" dirty="0" smtClean="0"/>
              <a:t> </a:t>
            </a:r>
            <a:r>
              <a:rPr lang="nl-NL" sz="1000" dirty="0" err="1" smtClean="0"/>
              <a:t>and</a:t>
            </a:r>
            <a:r>
              <a:rPr lang="nl-NL" sz="1000" dirty="0" smtClean="0"/>
              <a:t> </a:t>
            </a:r>
            <a:r>
              <a:rPr lang="nl-NL" sz="1000" dirty="0" err="1" smtClean="0"/>
              <a:t>boundaries</a:t>
            </a:r>
            <a:r>
              <a:rPr lang="nl-NL" sz="1000" dirty="0" smtClean="0"/>
              <a:t>. </a:t>
            </a:r>
          </a:p>
          <a:p>
            <a:r>
              <a:rPr lang="nl-NL" sz="1000" dirty="0" err="1" smtClean="0"/>
              <a:t>What</a:t>
            </a:r>
            <a:r>
              <a:rPr lang="nl-NL" sz="1000" dirty="0" smtClean="0"/>
              <a:t>  i </a:t>
            </a:r>
            <a:r>
              <a:rPr lang="nl-NL" sz="1000" dirty="0" err="1" smtClean="0"/>
              <a:t>see</a:t>
            </a:r>
            <a:r>
              <a:rPr lang="nl-NL" sz="1000" dirty="0" smtClean="0"/>
              <a:t> is </a:t>
            </a:r>
            <a:r>
              <a:rPr lang="nl-NL" sz="1000" dirty="0" err="1" smtClean="0"/>
              <a:t>that</a:t>
            </a:r>
            <a:r>
              <a:rPr lang="nl-NL" sz="1000" dirty="0" smtClean="0"/>
              <a:t> </a:t>
            </a:r>
            <a:r>
              <a:rPr lang="nl-NL" sz="1000" baseline="0" dirty="0" err="1" smtClean="0"/>
              <a:t>governments</a:t>
            </a:r>
            <a:r>
              <a:rPr lang="nl-NL" sz="1000" baseline="0" dirty="0" smtClean="0"/>
              <a:t>, </a:t>
            </a:r>
            <a:r>
              <a:rPr lang="nl-NL" sz="1000" baseline="0" dirty="0" err="1" smtClean="0"/>
              <a:t>education</a:t>
            </a:r>
            <a:r>
              <a:rPr lang="nl-NL" sz="1000" baseline="0" dirty="0" smtClean="0"/>
              <a:t>, </a:t>
            </a:r>
            <a:r>
              <a:rPr lang="nl-NL" sz="1000" baseline="0" dirty="0" err="1" smtClean="0"/>
              <a:t>social</a:t>
            </a:r>
            <a:r>
              <a:rPr lang="nl-NL" sz="1000" baseline="0" dirty="0" smtClean="0"/>
              <a:t> </a:t>
            </a:r>
            <a:r>
              <a:rPr lang="nl-NL" sz="1000" baseline="0" dirty="0" err="1" smtClean="0"/>
              <a:t>work</a:t>
            </a:r>
            <a:r>
              <a:rPr lang="nl-NL" sz="1000" baseline="0" dirty="0" smtClean="0"/>
              <a:t>, </a:t>
            </a:r>
            <a:r>
              <a:rPr lang="nl-NL" sz="1000" baseline="0" dirty="0" err="1" smtClean="0"/>
              <a:t>youth</a:t>
            </a:r>
            <a:r>
              <a:rPr lang="nl-NL" sz="1000" baseline="0" dirty="0" smtClean="0"/>
              <a:t> policy, care, </a:t>
            </a:r>
            <a:r>
              <a:rPr lang="nl-NL" sz="1000" baseline="0" dirty="0" err="1" smtClean="0"/>
              <a:t>leisure</a:t>
            </a:r>
            <a:r>
              <a:rPr lang="nl-NL" sz="1000" baseline="0" dirty="0" smtClean="0"/>
              <a:t> </a:t>
            </a:r>
            <a:r>
              <a:rPr lang="nl-NL" sz="1000" baseline="0" dirty="0" err="1" smtClean="0"/>
              <a:t>activities</a:t>
            </a:r>
            <a:r>
              <a:rPr lang="nl-NL" sz="1000" baseline="0" dirty="0" smtClean="0"/>
              <a:t>, </a:t>
            </a:r>
            <a:r>
              <a:rPr lang="nl-NL" sz="1000" baseline="0" dirty="0" err="1" smtClean="0"/>
              <a:t>sports</a:t>
            </a:r>
            <a:r>
              <a:rPr lang="nl-NL" sz="1000" baseline="0" dirty="0" smtClean="0"/>
              <a:t>, health care, </a:t>
            </a:r>
            <a:r>
              <a:rPr lang="nl-NL" sz="1000" baseline="0" dirty="0" err="1" smtClean="0"/>
              <a:t>harm</a:t>
            </a:r>
            <a:r>
              <a:rPr lang="nl-NL" sz="1000" baseline="0" dirty="0" smtClean="0"/>
              <a:t> </a:t>
            </a:r>
            <a:r>
              <a:rPr lang="nl-NL" sz="1000" baseline="0" dirty="0" err="1" smtClean="0"/>
              <a:t>reduction</a:t>
            </a:r>
            <a:r>
              <a:rPr lang="nl-NL" sz="1000" dirty="0"/>
              <a:t> </a:t>
            </a:r>
            <a:r>
              <a:rPr lang="nl-NL" sz="1000" dirty="0" err="1" smtClean="0"/>
              <a:t>and</a:t>
            </a:r>
            <a:r>
              <a:rPr lang="nl-NL" sz="1000" dirty="0" smtClean="0"/>
              <a:t> even the </a:t>
            </a:r>
            <a:r>
              <a:rPr lang="nl-NL" sz="1000" dirty="0" err="1" smtClean="0"/>
              <a:t>police</a:t>
            </a:r>
            <a:r>
              <a:rPr lang="nl-NL" sz="1000" dirty="0" smtClean="0"/>
              <a:t> </a:t>
            </a:r>
            <a:r>
              <a:rPr lang="nl-NL" sz="1000" dirty="0" err="1" smtClean="0"/>
              <a:t>all</a:t>
            </a:r>
            <a:r>
              <a:rPr lang="nl-NL" sz="1000" dirty="0" smtClean="0"/>
              <a:t> claim </a:t>
            </a:r>
            <a:r>
              <a:rPr lang="nl-NL" sz="1000" dirty="0" err="1" smtClean="0"/>
              <a:t>to</a:t>
            </a:r>
            <a:r>
              <a:rPr lang="nl-NL" sz="1000" dirty="0" smtClean="0"/>
              <a:t> do/</a:t>
            </a:r>
            <a:r>
              <a:rPr lang="nl-NL" sz="1000" dirty="0" err="1" smtClean="0"/>
              <a:t>be</a:t>
            </a:r>
            <a:r>
              <a:rPr lang="nl-NL" sz="1000" dirty="0" smtClean="0"/>
              <a:t> (</a:t>
            </a:r>
            <a:r>
              <a:rPr lang="nl-NL" sz="1000" dirty="0" err="1" smtClean="0"/>
              <a:t>some</a:t>
            </a:r>
            <a:r>
              <a:rPr lang="nl-NL" sz="1000" dirty="0" smtClean="0"/>
              <a:t>) </a:t>
            </a:r>
            <a:r>
              <a:rPr lang="nl-NL" sz="1000" dirty="0" err="1" smtClean="0"/>
              <a:t>youth</a:t>
            </a:r>
            <a:r>
              <a:rPr lang="nl-NL" sz="1000" dirty="0" smtClean="0"/>
              <a:t> </a:t>
            </a:r>
            <a:r>
              <a:rPr lang="nl-NL" sz="1000" dirty="0" err="1" smtClean="0"/>
              <a:t>work</a:t>
            </a:r>
            <a:r>
              <a:rPr lang="nl-NL" sz="1000" dirty="0" smtClean="0"/>
              <a:t> </a:t>
            </a:r>
            <a:r>
              <a:rPr lang="nl-NL" sz="1000" dirty="0" err="1" smtClean="0"/>
              <a:t>while</a:t>
            </a:r>
            <a:r>
              <a:rPr lang="nl-NL" sz="1000" dirty="0" smtClean="0"/>
              <a:t> </a:t>
            </a:r>
            <a:r>
              <a:rPr lang="nl-NL" sz="1000" dirty="0" err="1" smtClean="0"/>
              <a:t>it</a:t>
            </a:r>
            <a:r>
              <a:rPr lang="nl-NL" sz="1000" dirty="0" smtClean="0"/>
              <a:t> is </a:t>
            </a:r>
            <a:r>
              <a:rPr lang="nl-NL" sz="1000" dirty="0" err="1" smtClean="0"/>
              <a:t>quite</a:t>
            </a:r>
            <a:r>
              <a:rPr lang="nl-NL" sz="1000" dirty="0" smtClean="0"/>
              <a:t> </a:t>
            </a:r>
            <a:r>
              <a:rPr lang="nl-NL" sz="1000" dirty="0" err="1" smtClean="0"/>
              <a:t>clear</a:t>
            </a:r>
            <a:r>
              <a:rPr lang="nl-NL" sz="1000" dirty="0" smtClean="0"/>
              <a:t> </a:t>
            </a:r>
            <a:r>
              <a:rPr lang="nl-NL" sz="1000" dirty="0" err="1" smtClean="0"/>
              <a:t>that</a:t>
            </a:r>
            <a:r>
              <a:rPr lang="nl-NL" sz="1000" dirty="0" smtClean="0"/>
              <a:t> yes, </a:t>
            </a:r>
            <a:r>
              <a:rPr lang="nl-NL" sz="1000" dirty="0" err="1" smtClean="0"/>
              <a:t>there</a:t>
            </a:r>
            <a:r>
              <a:rPr lang="nl-NL" sz="1000" dirty="0" smtClean="0"/>
              <a:t> are </a:t>
            </a:r>
            <a:r>
              <a:rPr lang="nl-NL" sz="1000" dirty="0" err="1" smtClean="0"/>
              <a:t>similarities</a:t>
            </a:r>
            <a:r>
              <a:rPr lang="nl-NL" sz="1000" dirty="0" smtClean="0"/>
              <a:t>, but </a:t>
            </a:r>
            <a:r>
              <a:rPr lang="nl-NL" sz="1000" dirty="0" err="1" smtClean="0"/>
              <a:t>for</a:t>
            </a:r>
            <a:r>
              <a:rPr lang="nl-NL" sz="1000" dirty="0" smtClean="0"/>
              <a:t> </a:t>
            </a:r>
            <a:r>
              <a:rPr lang="nl-NL" sz="1000" dirty="0" err="1" smtClean="0"/>
              <a:t>sure</a:t>
            </a:r>
            <a:r>
              <a:rPr lang="nl-NL" sz="1000" dirty="0" smtClean="0"/>
              <a:t> </a:t>
            </a:r>
            <a:r>
              <a:rPr lang="nl-NL" sz="1000" dirty="0" err="1" smtClean="0"/>
              <a:t>also</a:t>
            </a:r>
            <a:r>
              <a:rPr lang="nl-NL" sz="1000" dirty="0" smtClean="0"/>
              <a:t> </a:t>
            </a:r>
            <a:r>
              <a:rPr lang="nl-NL" sz="1000" dirty="0" err="1" smtClean="0"/>
              <a:t>differences</a:t>
            </a:r>
            <a:r>
              <a:rPr lang="nl-NL" sz="1000" dirty="0" smtClean="0"/>
              <a:t>. </a:t>
            </a:r>
            <a:r>
              <a:rPr lang="nl-NL" sz="1000" dirty="0" err="1" smtClean="0"/>
              <a:t>What</a:t>
            </a:r>
            <a:r>
              <a:rPr lang="nl-NL" sz="1000" dirty="0" smtClean="0"/>
              <a:t> is </a:t>
            </a:r>
            <a:r>
              <a:rPr lang="nl-NL" sz="1000" dirty="0" err="1" smtClean="0"/>
              <a:t>it</a:t>
            </a:r>
            <a:r>
              <a:rPr lang="nl-NL" sz="1000" dirty="0" smtClean="0"/>
              <a:t> </a:t>
            </a:r>
            <a:r>
              <a:rPr lang="nl-NL" sz="1000" dirty="0" err="1" smtClean="0"/>
              <a:t>that</a:t>
            </a:r>
            <a:r>
              <a:rPr lang="nl-NL" sz="1000" dirty="0" smtClean="0"/>
              <a:t> </a:t>
            </a:r>
            <a:r>
              <a:rPr lang="nl-NL" sz="1000" dirty="0" err="1" smtClean="0"/>
              <a:t>all</a:t>
            </a:r>
            <a:r>
              <a:rPr lang="nl-NL" sz="1000" dirty="0" smtClean="0"/>
              <a:t> </a:t>
            </a:r>
            <a:r>
              <a:rPr lang="nl-NL" sz="1000" dirty="0" err="1" smtClean="0"/>
              <a:t>those</a:t>
            </a:r>
            <a:r>
              <a:rPr lang="nl-NL" sz="1000" dirty="0" smtClean="0"/>
              <a:t> </a:t>
            </a:r>
            <a:r>
              <a:rPr lang="nl-NL" sz="1000" dirty="0" err="1" smtClean="0"/>
              <a:t>parties</a:t>
            </a:r>
            <a:r>
              <a:rPr lang="nl-NL" sz="1000" dirty="0" smtClean="0"/>
              <a:t> do </a:t>
            </a:r>
            <a:r>
              <a:rPr lang="nl-NL" sz="1000" dirty="0" err="1" smtClean="0"/>
              <a:t>so</a:t>
            </a:r>
            <a:r>
              <a:rPr lang="nl-NL" sz="1000" dirty="0" smtClean="0"/>
              <a:t> </a:t>
            </a:r>
            <a:r>
              <a:rPr lang="nl-NL" sz="1000" dirty="0" err="1" smtClean="0"/>
              <a:t>much</a:t>
            </a:r>
            <a:r>
              <a:rPr lang="nl-NL" sz="1000" dirty="0" smtClean="0"/>
              <a:t> effort </a:t>
            </a:r>
            <a:r>
              <a:rPr lang="nl-NL" sz="1000" dirty="0" err="1" smtClean="0"/>
              <a:t>to</a:t>
            </a:r>
            <a:r>
              <a:rPr lang="nl-NL" sz="1000" dirty="0" smtClean="0"/>
              <a:t> claim </a:t>
            </a:r>
            <a:r>
              <a:rPr lang="nl-NL" sz="1000" dirty="0" err="1" smtClean="0"/>
              <a:t>youth</a:t>
            </a:r>
            <a:r>
              <a:rPr lang="nl-NL" sz="1000" dirty="0" smtClean="0"/>
              <a:t> </a:t>
            </a:r>
            <a:r>
              <a:rPr lang="nl-NL" sz="1000" dirty="0" err="1" smtClean="0"/>
              <a:t>work</a:t>
            </a:r>
            <a:r>
              <a:rPr lang="nl-NL" sz="1000" dirty="0" smtClean="0"/>
              <a:t>?  </a:t>
            </a:r>
          </a:p>
          <a:p>
            <a:r>
              <a:rPr lang="nl-NL" sz="1000" dirty="0" smtClean="0"/>
              <a:t>As </a:t>
            </a:r>
            <a:r>
              <a:rPr lang="nl-NL" sz="1000" dirty="0" err="1" smtClean="0"/>
              <a:t>fare</a:t>
            </a:r>
            <a:r>
              <a:rPr lang="nl-NL" sz="1000" dirty="0" smtClean="0"/>
              <a:t> as </a:t>
            </a:r>
            <a:r>
              <a:rPr lang="nl-NL" sz="1000" dirty="0" err="1" smtClean="0"/>
              <a:t>it</a:t>
            </a:r>
            <a:r>
              <a:rPr lang="nl-NL" sz="1000" dirty="0" smtClean="0"/>
              <a:t> concern </a:t>
            </a:r>
            <a:r>
              <a:rPr lang="nl-NL" sz="1000" dirty="0" err="1" smtClean="0"/>
              <a:t>youth</a:t>
            </a:r>
            <a:r>
              <a:rPr lang="nl-NL" sz="1000" dirty="0" smtClean="0"/>
              <a:t> </a:t>
            </a:r>
            <a:r>
              <a:rPr lang="nl-NL" sz="1000" dirty="0" err="1" smtClean="0"/>
              <a:t>work</a:t>
            </a:r>
            <a:r>
              <a:rPr lang="nl-NL" sz="1000" dirty="0" smtClean="0"/>
              <a:t> </a:t>
            </a:r>
            <a:r>
              <a:rPr lang="nl-NL" sz="1000" dirty="0" err="1" smtClean="0"/>
              <a:t>itself</a:t>
            </a:r>
            <a:r>
              <a:rPr lang="nl-NL" sz="1000" dirty="0" smtClean="0"/>
              <a:t>, </a:t>
            </a:r>
            <a:r>
              <a:rPr lang="nl-NL" sz="1000" dirty="0" err="1" smtClean="0"/>
              <a:t>it</a:t>
            </a:r>
            <a:r>
              <a:rPr lang="nl-NL" sz="1000" dirty="0" smtClean="0"/>
              <a:t> strikes me </a:t>
            </a:r>
            <a:r>
              <a:rPr lang="nl-NL" sz="1000" dirty="0" err="1" smtClean="0"/>
              <a:t>that</a:t>
            </a:r>
            <a:r>
              <a:rPr lang="nl-NL" sz="1000" dirty="0" smtClean="0"/>
              <a:t> </a:t>
            </a:r>
            <a:r>
              <a:rPr lang="nl-NL" sz="1000" dirty="0" err="1" smtClean="0"/>
              <a:t>youth</a:t>
            </a:r>
            <a:r>
              <a:rPr lang="nl-NL" sz="1000" dirty="0" smtClean="0"/>
              <a:t> </a:t>
            </a:r>
            <a:r>
              <a:rPr lang="nl-NL" sz="1000" dirty="0" err="1" smtClean="0"/>
              <a:t>work</a:t>
            </a:r>
            <a:r>
              <a:rPr lang="nl-NL" sz="1000" dirty="0" smtClean="0"/>
              <a:t> </a:t>
            </a:r>
            <a:r>
              <a:rPr lang="nl-NL" sz="1000" dirty="0" err="1" smtClean="0"/>
              <a:t>seems</a:t>
            </a:r>
            <a:r>
              <a:rPr lang="nl-NL" sz="1000" dirty="0" smtClean="0"/>
              <a:t> </a:t>
            </a:r>
            <a:r>
              <a:rPr lang="nl-NL" sz="1000" dirty="0" err="1" smtClean="0"/>
              <a:t>to</a:t>
            </a:r>
            <a:r>
              <a:rPr lang="nl-NL" sz="1000" dirty="0" smtClean="0"/>
              <a:t> </a:t>
            </a:r>
            <a:r>
              <a:rPr lang="nl-NL" sz="1000" dirty="0" err="1" smtClean="0"/>
              <a:t>be</a:t>
            </a:r>
            <a:r>
              <a:rPr lang="nl-NL" sz="1000" dirty="0" smtClean="0"/>
              <a:t> </a:t>
            </a:r>
            <a:r>
              <a:rPr lang="nl-NL" sz="1000" dirty="0" err="1" smtClean="0"/>
              <a:t>scared</a:t>
            </a:r>
            <a:r>
              <a:rPr lang="nl-NL" sz="1000" dirty="0" smtClean="0"/>
              <a:t> </a:t>
            </a:r>
            <a:r>
              <a:rPr lang="nl-NL" sz="1000" dirty="0" err="1" smtClean="0"/>
              <a:t>to</a:t>
            </a:r>
            <a:r>
              <a:rPr lang="nl-NL" sz="1000" dirty="0" smtClean="0"/>
              <a:t> take a </a:t>
            </a:r>
            <a:r>
              <a:rPr lang="nl-NL" sz="1000" dirty="0" err="1" smtClean="0"/>
              <a:t>position</a:t>
            </a:r>
            <a:r>
              <a:rPr lang="nl-NL" sz="1000" dirty="0" smtClean="0"/>
              <a:t>. Even on the </a:t>
            </a:r>
            <a:r>
              <a:rPr lang="nl-NL" sz="1000" dirty="0" err="1" smtClean="0"/>
              <a:t>local</a:t>
            </a:r>
            <a:r>
              <a:rPr lang="nl-NL" sz="1000" dirty="0" smtClean="0"/>
              <a:t> level </a:t>
            </a:r>
            <a:r>
              <a:rPr lang="nl-NL" sz="1000" dirty="0" err="1" smtClean="0"/>
              <a:t>within</a:t>
            </a:r>
            <a:r>
              <a:rPr lang="nl-NL" sz="1000" dirty="0" smtClean="0"/>
              <a:t> </a:t>
            </a:r>
            <a:r>
              <a:rPr lang="nl-NL" sz="1000" dirty="0" err="1" smtClean="0"/>
              <a:t>countries</a:t>
            </a:r>
            <a:r>
              <a:rPr lang="nl-NL" sz="1000" dirty="0" smtClean="0"/>
              <a:t> </a:t>
            </a:r>
            <a:r>
              <a:rPr lang="nl-NL" sz="1000" dirty="0" err="1" smtClean="0"/>
              <a:t>there</a:t>
            </a:r>
            <a:r>
              <a:rPr lang="nl-NL" sz="1000" dirty="0" smtClean="0"/>
              <a:t> are </a:t>
            </a:r>
            <a:r>
              <a:rPr lang="nl-NL" sz="1000" dirty="0" err="1" smtClean="0"/>
              <a:t>cirkling</a:t>
            </a:r>
            <a:r>
              <a:rPr lang="nl-NL" sz="1000" dirty="0" smtClean="0"/>
              <a:t> </a:t>
            </a:r>
            <a:r>
              <a:rPr lang="nl-NL" sz="1000" dirty="0" err="1" smtClean="0"/>
              <a:t>debates</a:t>
            </a:r>
            <a:r>
              <a:rPr lang="nl-NL" sz="1000" dirty="0" smtClean="0"/>
              <a:t> </a:t>
            </a:r>
            <a:r>
              <a:rPr lang="nl-NL" sz="1000" dirty="0" err="1" smtClean="0"/>
              <a:t>about</a:t>
            </a:r>
            <a:r>
              <a:rPr lang="nl-NL" sz="1000" dirty="0" smtClean="0"/>
              <a:t> </a:t>
            </a:r>
            <a:r>
              <a:rPr lang="nl-NL" sz="1000" dirty="0" err="1" smtClean="0"/>
              <a:t>youth</a:t>
            </a:r>
            <a:r>
              <a:rPr lang="nl-NL" sz="1000" dirty="0" smtClean="0"/>
              <a:t> </a:t>
            </a:r>
            <a:r>
              <a:rPr lang="nl-NL" sz="1000" dirty="0" err="1" smtClean="0"/>
              <a:t>work</a:t>
            </a:r>
            <a:r>
              <a:rPr lang="nl-NL" sz="1000" dirty="0" smtClean="0"/>
              <a:t> </a:t>
            </a:r>
            <a:r>
              <a:rPr lang="nl-NL" sz="1000" dirty="0" err="1" smtClean="0"/>
              <a:t>identity</a:t>
            </a:r>
            <a:r>
              <a:rPr lang="nl-NL" sz="1000" dirty="0" smtClean="0"/>
              <a:t>, </a:t>
            </a:r>
            <a:r>
              <a:rPr lang="nl-NL" sz="1000" dirty="0" err="1" smtClean="0"/>
              <a:t>all</a:t>
            </a:r>
            <a:r>
              <a:rPr lang="nl-NL" sz="1000" dirty="0" smtClean="0"/>
              <a:t> </a:t>
            </a:r>
            <a:r>
              <a:rPr lang="nl-NL" sz="1000" dirty="0" err="1" smtClean="0"/>
              <a:t>appearently</a:t>
            </a:r>
            <a:r>
              <a:rPr lang="nl-NL" sz="1000" dirty="0" smtClean="0"/>
              <a:t> </a:t>
            </a:r>
            <a:r>
              <a:rPr lang="nl-NL" sz="1000" dirty="0" err="1" smtClean="0"/>
              <a:t>aiming</a:t>
            </a:r>
            <a:r>
              <a:rPr lang="nl-NL" sz="1000" dirty="0" smtClean="0"/>
              <a:t> at </a:t>
            </a:r>
            <a:r>
              <a:rPr lang="nl-NL" sz="1000" dirty="0" err="1" smtClean="0"/>
              <a:t>excluding</a:t>
            </a:r>
            <a:r>
              <a:rPr lang="nl-NL" sz="1000" dirty="0" smtClean="0"/>
              <a:t> the </a:t>
            </a:r>
            <a:r>
              <a:rPr lang="nl-NL" sz="1000" dirty="0" err="1" smtClean="0"/>
              <a:t>other</a:t>
            </a:r>
            <a:r>
              <a:rPr lang="nl-NL" sz="1000" dirty="0" smtClean="0"/>
              <a:t> </a:t>
            </a:r>
            <a:r>
              <a:rPr lang="nl-NL" sz="1000" dirty="0" err="1" smtClean="0"/>
              <a:t>from</a:t>
            </a:r>
            <a:r>
              <a:rPr lang="nl-NL" sz="1000" dirty="0" smtClean="0"/>
              <a:t> </a:t>
            </a:r>
            <a:r>
              <a:rPr lang="nl-NL" sz="1000" dirty="0" err="1" smtClean="0"/>
              <a:t>being</a:t>
            </a:r>
            <a:r>
              <a:rPr lang="nl-NL" sz="1000" dirty="0" smtClean="0"/>
              <a:t> a real </a:t>
            </a:r>
            <a:r>
              <a:rPr lang="nl-NL" sz="1000" dirty="0" err="1" smtClean="0"/>
              <a:t>youth</a:t>
            </a:r>
            <a:r>
              <a:rPr lang="nl-NL" sz="1000" dirty="0" smtClean="0"/>
              <a:t> </a:t>
            </a:r>
            <a:r>
              <a:rPr lang="nl-NL" sz="1000" dirty="0" err="1" smtClean="0"/>
              <a:t>worker</a:t>
            </a:r>
            <a:r>
              <a:rPr lang="nl-NL" sz="1000" dirty="0" smtClean="0"/>
              <a:t>. Even in the paper </a:t>
            </a:r>
            <a:r>
              <a:rPr lang="nl-NL" sz="1000" dirty="0" err="1" smtClean="0"/>
              <a:t>written</a:t>
            </a:r>
            <a:r>
              <a:rPr lang="nl-NL" sz="1000" dirty="0" smtClean="0"/>
              <a:t> in </a:t>
            </a:r>
            <a:r>
              <a:rPr lang="nl-NL" sz="1000" dirty="0" err="1" smtClean="0"/>
              <a:t>preparation</a:t>
            </a:r>
            <a:r>
              <a:rPr lang="nl-NL" sz="1000" dirty="0" smtClean="0"/>
              <a:t> of </a:t>
            </a:r>
            <a:r>
              <a:rPr lang="nl-NL" sz="1000" dirty="0" err="1" smtClean="0"/>
              <a:t>this</a:t>
            </a:r>
            <a:r>
              <a:rPr lang="nl-NL" sz="1000" dirty="0"/>
              <a:t> </a:t>
            </a:r>
            <a:r>
              <a:rPr lang="nl-NL" sz="1000" dirty="0" smtClean="0"/>
              <a:t>seminar is </a:t>
            </a:r>
            <a:r>
              <a:rPr lang="nl-NL" sz="1000" dirty="0" err="1" smtClean="0"/>
              <a:t>filled</a:t>
            </a:r>
            <a:r>
              <a:rPr lang="nl-NL" sz="1000" dirty="0" smtClean="0"/>
              <a:t> </a:t>
            </a:r>
            <a:r>
              <a:rPr lang="nl-NL" sz="1000" dirty="0" err="1" smtClean="0"/>
              <a:t>with</a:t>
            </a:r>
            <a:r>
              <a:rPr lang="nl-NL" sz="1000" dirty="0" smtClean="0"/>
              <a:t> statements </a:t>
            </a:r>
            <a:r>
              <a:rPr lang="nl-NL" sz="1000" dirty="0" err="1" smtClean="0"/>
              <a:t>like</a:t>
            </a:r>
            <a:r>
              <a:rPr lang="nl-NL" sz="1000" dirty="0"/>
              <a:t> </a:t>
            </a:r>
            <a:r>
              <a:rPr lang="nl-NL" sz="1000" dirty="0" smtClean="0"/>
              <a:t>‘</a:t>
            </a:r>
            <a:r>
              <a:rPr lang="nl-NL" sz="1000" dirty="0" err="1" smtClean="0"/>
              <a:t>not</a:t>
            </a:r>
            <a:r>
              <a:rPr lang="nl-NL" sz="1000" dirty="0" smtClean="0"/>
              <a:t> </a:t>
            </a:r>
            <a:r>
              <a:rPr lang="nl-NL" sz="1000" dirty="0" err="1" smtClean="0"/>
              <a:t>aim</a:t>
            </a:r>
            <a:r>
              <a:rPr lang="nl-NL" sz="1000" dirty="0" smtClean="0"/>
              <a:t> at </a:t>
            </a:r>
            <a:r>
              <a:rPr lang="nl-NL" sz="1000" dirty="0" err="1" smtClean="0"/>
              <a:t>purifying</a:t>
            </a:r>
            <a:r>
              <a:rPr lang="nl-NL" sz="1000" dirty="0" smtClean="0"/>
              <a:t> </a:t>
            </a:r>
            <a:r>
              <a:rPr lang="nl-NL" sz="1000" dirty="0" err="1" smtClean="0"/>
              <a:t>an</a:t>
            </a:r>
            <a:r>
              <a:rPr lang="nl-NL" sz="1000" dirty="0"/>
              <a:t> </a:t>
            </a:r>
            <a:r>
              <a:rPr lang="nl-NL" sz="1000" dirty="0" err="1" smtClean="0"/>
              <a:t>essential</a:t>
            </a:r>
            <a:r>
              <a:rPr lang="nl-NL" sz="1000" dirty="0" smtClean="0"/>
              <a:t> </a:t>
            </a:r>
            <a:r>
              <a:rPr lang="nl-NL" sz="1000" dirty="0" err="1" smtClean="0"/>
              <a:t>youth</a:t>
            </a:r>
            <a:r>
              <a:rPr lang="nl-NL" sz="1000" dirty="0" smtClean="0"/>
              <a:t> </a:t>
            </a:r>
            <a:r>
              <a:rPr lang="nl-NL" sz="1000" dirty="0" err="1" smtClean="0"/>
              <a:t>work</a:t>
            </a:r>
            <a:r>
              <a:rPr lang="nl-NL" sz="1000" dirty="0" smtClean="0"/>
              <a:t> concept’ </a:t>
            </a:r>
            <a:r>
              <a:rPr lang="nl-NL" sz="1000" dirty="0" err="1" smtClean="0"/>
              <a:t>and</a:t>
            </a:r>
            <a:r>
              <a:rPr lang="nl-NL" sz="1000" dirty="0" smtClean="0"/>
              <a:t> ‘</a:t>
            </a:r>
            <a:r>
              <a:rPr lang="nl-NL" sz="1000" dirty="0" err="1" smtClean="0"/>
              <a:t>there</a:t>
            </a:r>
            <a:r>
              <a:rPr lang="nl-NL" sz="1000" dirty="0" smtClean="0"/>
              <a:t> </a:t>
            </a:r>
            <a:r>
              <a:rPr lang="nl-NL" sz="1000" dirty="0" err="1" smtClean="0"/>
              <a:t>might</a:t>
            </a:r>
            <a:r>
              <a:rPr lang="nl-NL" sz="1000" dirty="0" smtClean="0"/>
              <a:t> </a:t>
            </a:r>
            <a:r>
              <a:rPr lang="nl-NL" sz="1000" dirty="0" err="1" smtClean="0"/>
              <a:t>be</a:t>
            </a:r>
            <a:r>
              <a:rPr lang="nl-NL" sz="1000" dirty="0" smtClean="0"/>
              <a:t> “</a:t>
            </a:r>
            <a:r>
              <a:rPr lang="nl-NL" sz="1000" dirty="0" err="1" smtClean="0"/>
              <a:t>sacred</a:t>
            </a:r>
            <a:r>
              <a:rPr lang="nl-NL" sz="1000" dirty="0" smtClean="0"/>
              <a:t> </a:t>
            </a:r>
            <a:r>
              <a:rPr lang="nl-NL" sz="1000" dirty="0" err="1" smtClean="0"/>
              <a:t>cows</a:t>
            </a:r>
            <a:r>
              <a:rPr lang="nl-NL" sz="1000" dirty="0" smtClean="0"/>
              <a:t>” </a:t>
            </a:r>
            <a:r>
              <a:rPr lang="nl-NL" sz="1000" dirty="0" err="1" smtClean="0"/>
              <a:t>to</a:t>
            </a:r>
            <a:r>
              <a:rPr lang="nl-NL" sz="1000" dirty="0" smtClean="0"/>
              <a:t> </a:t>
            </a:r>
            <a:r>
              <a:rPr lang="nl-NL" sz="1000" dirty="0" err="1" smtClean="0"/>
              <a:t>be</a:t>
            </a:r>
            <a:r>
              <a:rPr lang="nl-NL" sz="1000" dirty="0" smtClean="0"/>
              <a:t> </a:t>
            </a:r>
            <a:r>
              <a:rPr lang="nl-NL" sz="1000" dirty="0" err="1" smtClean="0"/>
              <a:t>slain</a:t>
            </a:r>
            <a:r>
              <a:rPr lang="nl-NL" sz="1000" dirty="0" smtClean="0"/>
              <a:t> but </a:t>
            </a:r>
            <a:r>
              <a:rPr lang="nl-NL" sz="1000" dirty="0" err="1" smtClean="0"/>
              <a:t>there</a:t>
            </a:r>
            <a:r>
              <a:rPr lang="nl-NL" sz="1000" dirty="0" smtClean="0"/>
              <a:t> are </a:t>
            </a:r>
            <a:r>
              <a:rPr lang="nl-NL" sz="1000" dirty="0" err="1" smtClean="0"/>
              <a:t>definitely</a:t>
            </a:r>
            <a:r>
              <a:rPr lang="nl-NL" sz="1000" dirty="0" smtClean="0"/>
              <a:t> “</a:t>
            </a:r>
            <a:r>
              <a:rPr lang="nl-NL" sz="1000" dirty="0" err="1" smtClean="0"/>
              <a:t>cherished</a:t>
            </a:r>
            <a:r>
              <a:rPr lang="nl-NL" sz="1000" dirty="0" smtClean="0"/>
              <a:t> </a:t>
            </a:r>
            <a:r>
              <a:rPr lang="nl-NL" sz="1000" dirty="0" err="1" smtClean="0"/>
              <a:t>value”s</a:t>
            </a:r>
            <a:r>
              <a:rPr lang="nl-NL" sz="1000" dirty="0" smtClean="0"/>
              <a:t> </a:t>
            </a:r>
            <a:r>
              <a:rPr lang="nl-NL" sz="1000" dirty="0" err="1" smtClean="0"/>
              <a:t>to</a:t>
            </a:r>
            <a:r>
              <a:rPr lang="nl-NL" sz="1000" dirty="0" smtClean="0"/>
              <a:t> </a:t>
            </a:r>
            <a:r>
              <a:rPr lang="nl-NL" sz="1000" dirty="0" err="1" smtClean="0"/>
              <a:t>be</a:t>
            </a:r>
            <a:r>
              <a:rPr lang="nl-NL" sz="1000" dirty="0" smtClean="0"/>
              <a:t> </a:t>
            </a:r>
            <a:r>
              <a:rPr lang="nl-NL" sz="1000" dirty="0" err="1" smtClean="0"/>
              <a:t>defended</a:t>
            </a:r>
            <a:r>
              <a:rPr lang="nl-NL" sz="1000" dirty="0" smtClean="0"/>
              <a:t>. It </a:t>
            </a:r>
            <a:r>
              <a:rPr lang="nl-NL" sz="1000" dirty="0" err="1" smtClean="0"/>
              <a:t>might</a:t>
            </a:r>
            <a:r>
              <a:rPr lang="nl-NL" sz="1000" dirty="0" smtClean="0"/>
              <a:t> well </a:t>
            </a:r>
            <a:r>
              <a:rPr lang="nl-NL" sz="1000" dirty="0" err="1" smtClean="0"/>
              <a:t>be</a:t>
            </a:r>
            <a:r>
              <a:rPr lang="nl-NL" sz="1000" dirty="0" smtClean="0"/>
              <a:t> </a:t>
            </a:r>
            <a:r>
              <a:rPr lang="nl-NL" sz="1000" dirty="0" err="1" smtClean="0"/>
              <a:t>that</a:t>
            </a:r>
            <a:r>
              <a:rPr lang="nl-NL" sz="1000" dirty="0" smtClean="0"/>
              <a:t> </a:t>
            </a:r>
            <a:r>
              <a:rPr lang="nl-NL" sz="1000" dirty="0" err="1" smtClean="0"/>
              <a:t>identifying</a:t>
            </a:r>
            <a:r>
              <a:rPr lang="nl-NL" sz="1000" dirty="0" smtClean="0"/>
              <a:t> </a:t>
            </a:r>
            <a:r>
              <a:rPr lang="nl-NL" sz="1000" dirty="0" err="1" smtClean="0"/>
              <a:t>cows</a:t>
            </a:r>
            <a:r>
              <a:rPr lang="nl-NL" sz="1000" dirty="0" smtClean="0"/>
              <a:t> </a:t>
            </a:r>
            <a:r>
              <a:rPr lang="nl-NL" sz="1000" dirty="0" err="1" smtClean="0"/>
              <a:t>and</a:t>
            </a:r>
            <a:r>
              <a:rPr lang="nl-NL" sz="1000" dirty="0" smtClean="0"/>
              <a:t> </a:t>
            </a:r>
            <a:r>
              <a:rPr lang="nl-NL" sz="1000" dirty="0" err="1" smtClean="0"/>
              <a:t>values</a:t>
            </a:r>
            <a:r>
              <a:rPr lang="nl-NL" sz="1000" dirty="0" smtClean="0"/>
              <a:t> </a:t>
            </a:r>
            <a:r>
              <a:rPr lang="nl-NL" sz="1000" dirty="0" err="1" smtClean="0"/>
              <a:t>would</a:t>
            </a:r>
            <a:r>
              <a:rPr lang="nl-NL" sz="1000" dirty="0" smtClean="0"/>
              <a:t> </a:t>
            </a:r>
            <a:r>
              <a:rPr lang="nl-NL" sz="1000" dirty="0" err="1" smtClean="0"/>
              <a:t>be</a:t>
            </a:r>
            <a:r>
              <a:rPr lang="nl-NL" sz="1000" dirty="0" smtClean="0"/>
              <a:t> different </a:t>
            </a:r>
            <a:r>
              <a:rPr lang="nl-NL" sz="1000" dirty="0" err="1" smtClean="0"/>
              <a:t>depending</a:t>
            </a:r>
            <a:r>
              <a:rPr lang="nl-NL" sz="1000" dirty="0" smtClean="0"/>
              <a:t> on the </a:t>
            </a:r>
            <a:r>
              <a:rPr lang="nl-NL" sz="1000" dirty="0" err="1" smtClean="0"/>
              <a:t>perspective</a:t>
            </a:r>
            <a:r>
              <a:rPr lang="nl-NL" sz="1000" dirty="0" smtClean="0"/>
              <a:t> </a:t>
            </a:r>
            <a:r>
              <a:rPr lang="nl-NL" sz="1000" dirty="0" err="1" smtClean="0"/>
              <a:t>depending</a:t>
            </a:r>
            <a:r>
              <a:rPr lang="nl-NL" sz="1000" dirty="0" smtClean="0"/>
              <a:t> on the </a:t>
            </a:r>
            <a:r>
              <a:rPr lang="nl-NL" sz="1000" dirty="0" err="1" smtClean="0"/>
              <a:t>one</a:t>
            </a:r>
            <a:r>
              <a:rPr lang="nl-NL" sz="1000" dirty="0" smtClean="0"/>
              <a:t> </a:t>
            </a:r>
            <a:r>
              <a:rPr lang="nl-NL" sz="1000" dirty="0" err="1" smtClean="0"/>
              <a:t>who</a:t>
            </a:r>
            <a:r>
              <a:rPr lang="nl-NL" sz="1000" dirty="0" smtClean="0"/>
              <a:t> </a:t>
            </a:r>
            <a:r>
              <a:rPr lang="nl-NL" sz="1000" dirty="0" err="1" smtClean="0"/>
              <a:t>defines</a:t>
            </a:r>
            <a:r>
              <a:rPr lang="nl-NL" sz="1000" dirty="0" smtClean="0"/>
              <a:t>’. In </a:t>
            </a:r>
            <a:r>
              <a:rPr lang="nl-NL" sz="1000" dirty="0" err="1" smtClean="0"/>
              <a:t>international</a:t>
            </a:r>
            <a:r>
              <a:rPr lang="nl-NL" sz="1000" dirty="0" smtClean="0"/>
              <a:t> </a:t>
            </a:r>
            <a:r>
              <a:rPr lang="nl-NL" sz="1000" dirty="0" err="1" smtClean="0"/>
              <a:t>contexts</a:t>
            </a:r>
            <a:r>
              <a:rPr lang="nl-NL" sz="1000" dirty="0" smtClean="0"/>
              <a:t> we </a:t>
            </a:r>
            <a:r>
              <a:rPr lang="nl-NL" sz="1000" dirty="0" err="1" smtClean="0"/>
              <a:t>seem</a:t>
            </a:r>
            <a:r>
              <a:rPr lang="nl-NL" sz="1000" dirty="0" smtClean="0"/>
              <a:t> </a:t>
            </a:r>
            <a:r>
              <a:rPr lang="nl-NL" sz="1000" dirty="0" err="1" smtClean="0"/>
              <a:t>to</a:t>
            </a:r>
            <a:r>
              <a:rPr lang="nl-NL" sz="1000" dirty="0" smtClean="0"/>
              <a:t> get lost in </a:t>
            </a:r>
            <a:r>
              <a:rPr lang="nl-NL" sz="1000" dirty="0" err="1" smtClean="0"/>
              <a:t>translations</a:t>
            </a:r>
            <a:r>
              <a:rPr lang="nl-NL" sz="1000" dirty="0" smtClean="0"/>
              <a:t>. </a:t>
            </a:r>
            <a:r>
              <a:rPr lang="nl-NL" sz="1000" dirty="0" err="1" smtClean="0"/>
              <a:t>What</a:t>
            </a:r>
            <a:r>
              <a:rPr lang="nl-NL" sz="1000" dirty="0" smtClean="0"/>
              <a:t> is </a:t>
            </a:r>
            <a:r>
              <a:rPr lang="nl-NL" sz="1000" dirty="0" err="1" smtClean="0"/>
              <a:t>it</a:t>
            </a:r>
            <a:r>
              <a:rPr lang="nl-NL" sz="1000" dirty="0" smtClean="0"/>
              <a:t> </a:t>
            </a:r>
            <a:r>
              <a:rPr lang="nl-NL" sz="1000" dirty="0" err="1" smtClean="0"/>
              <a:t>that</a:t>
            </a:r>
            <a:r>
              <a:rPr lang="nl-NL" sz="1000" dirty="0" smtClean="0"/>
              <a:t> </a:t>
            </a:r>
            <a:r>
              <a:rPr lang="nl-NL" sz="1000" dirty="0" err="1" smtClean="0"/>
              <a:t>youth</a:t>
            </a:r>
            <a:r>
              <a:rPr lang="nl-NL" sz="1000" dirty="0" smtClean="0"/>
              <a:t> </a:t>
            </a:r>
            <a:r>
              <a:rPr lang="nl-NL" sz="1000" dirty="0" err="1" smtClean="0"/>
              <a:t>work</a:t>
            </a:r>
            <a:r>
              <a:rPr lang="nl-NL" sz="1000" dirty="0" smtClean="0"/>
              <a:t> </a:t>
            </a:r>
            <a:r>
              <a:rPr lang="nl-NL" sz="1000" dirty="0" err="1" smtClean="0"/>
              <a:t>seems</a:t>
            </a:r>
            <a:r>
              <a:rPr lang="nl-NL" sz="1000" dirty="0" smtClean="0"/>
              <a:t> </a:t>
            </a:r>
            <a:r>
              <a:rPr lang="nl-NL" sz="1000" dirty="0" err="1" smtClean="0"/>
              <a:t>afraid</a:t>
            </a:r>
            <a:r>
              <a:rPr lang="nl-NL" sz="1000" dirty="0"/>
              <a:t> </a:t>
            </a:r>
            <a:r>
              <a:rPr lang="nl-NL" sz="1000" dirty="0" smtClean="0"/>
              <a:t>of </a:t>
            </a:r>
            <a:r>
              <a:rPr lang="nl-NL" sz="1000" dirty="0" err="1" smtClean="0"/>
              <a:t>defining</a:t>
            </a:r>
            <a:r>
              <a:rPr lang="nl-NL" sz="1000" dirty="0" smtClean="0"/>
              <a:t> </a:t>
            </a:r>
            <a:r>
              <a:rPr lang="nl-NL" sz="1000" dirty="0" err="1" smtClean="0"/>
              <a:t>it’s</a:t>
            </a:r>
            <a:r>
              <a:rPr lang="nl-NL" sz="1000" dirty="0" smtClean="0"/>
              <a:t> </a:t>
            </a:r>
            <a:r>
              <a:rPr lang="nl-NL" sz="1000" dirty="0" err="1" smtClean="0"/>
              <a:t>own</a:t>
            </a:r>
            <a:r>
              <a:rPr lang="nl-NL" sz="1000" dirty="0" smtClean="0"/>
              <a:t> </a:t>
            </a:r>
            <a:r>
              <a:rPr lang="nl-NL" sz="1000" dirty="0" err="1" smtClean="0"/>
              <a:t>identity</a:t>
            </a:r>
            <a:r>
              <a:rPr lang="nl-NL" sz="1000" dirty="0" smtClean="0"/>
              <a:t>? </a:t>
            </a:r>
            <a:endParaRPr lang="nl-NL" sz="1000" dirty="0"/>
          </a:p>
          <a:p>
            <a:endParaRPr lang="nl-NL" sz="1000" dirty="0"/>
          </a:p>
          <a:p>
            <a:r>
              <a:rPr lang="nl-NL" sz="1000" dirty="0" smtClean="0"/>
              <a:t>As </a:t>
            </a:r>
            <a:r>
              <a:rPr lang="nl-NL" sz="1000" dirty="0" err="1" smtClean="0"/>
              <a:t>already</a:t>
            </a:r>
            <a:r>
              <a:rPr lang="nl-NL" sz="1000" dirty="0" smtClean="0"/>
              <a:t> </a:t>
            </a:r>
            <a:r>
              <a:rPr lang="nl-NL" sz="1000" dirty="0" err="1" smtClean="0"/>
              <a:t>said</a:t>
            </a:r>
            <a:r>
              <a:rPr lang="nl-NL" sz="1000" dirty="0" smtClean="0"/>
              <a:t>, I </a:t>
            </a:r>
            <a:r>
              <a:rPr lang="nl-NL" sz="1000" dirty="0" err="1" smtClean="0"/>
              <a:t>think</a:t>
            </a:r>
            <a:r>
              <a:rPr lang="nl-NL" sz="1000" dirty="0" smtClean="0"/>
              <a:t> </a:t>
            </a:r>
            <a:r>
              <a:rPr lang="nl-NL" sz="1000" dirty="0" err="1" smtClean="0"/>
              <a:t>that</a:t>
            </a:r>
            <a:r>
              <a:rPr lang="nl-NL" sz="1000" dirty="0" smtClean="0"/>
              <a:t> we are </a:t>
            </a:r>
            <a:r>
              <a:rPr lang="nl-NL" sz="1000" dirty="0" err="1" smtClean="0"/>
              <a:t>further</a:t>
            </a:r>
            <a:r>
              <a:rPr lang="nl-NL" sz="1000" dirty="0" smtClean="0"/>
              <a:t> </a:t>
            </a:r>
            <a:r>
              <a:rPr lang="nl-NL" sz="1000" dirty="0" err="1" smtClean="0"/>
              <a:t>than</a:t>
            </a:r>
            <a:r>
              <a:rPr lang="nl-NL" sz="1000" dirty="0" smtClean="0"/>
              <a:t> </a:t>
            </a:r>
            <a:r>
              <a:rPr lang="nl-NL" sz="1000" dirty="0" err="1" smtClean="0"/>
              <a:t>this</a:t>
            </a:r>
            <a:r>
              <a:rPr lang="nl-NL" sz="1000" dirty="0" smtClean="0"/>
              <a:t>. </a:t>
            </a:r>
            <a:r>
              <a:rPr lang="nl-NL" sz="1000" dirty="0" err="1" smtClean="0"/>
              <a:t>Also</a:t>
            </a:r>
            <a:r>
              <a:rPr lang="nl-NL" sz="1000" dirty="0" smtClean="0"/>
              <a:t> i </a:t>
            </a:r>
            <a:r>
              <a:rPr lang="nl-NL" sz="1000" dirty="0" err="1" smtClean="0"/>
              <a:t>think</a:t>
            </a:r>
            <a:r>
              <a:rPr lang="nl-NL" sz="1000" dirty="0" smtClean="0"/>
              <a:t> </a:t>
            </a:r>
            <a:r>
              <a:rPr lang="nl-NL" sz="1000" dirty="0" err="1" smtClean="0"/>
              <a:t>that</a:t>
            </a:r>
            <a:r>
              <a:rPr lang="nl-NL" sz="1000" dirty="0" smtClean="0"/>
              <a:t> </a:t>
            </a:r>
            <a:r>
              <a:rPr lang="nl-NL" sz="1000" dirty="0" err="1" smtClean="0"/>
              <a:t>both</a:t>
            </a:r>
            <a:r>
              <a:rPr lang="nl-NL" sz="1000" dirty="0" smtClean="0"/>
              <a:t> the </a:t>
            </a:r>
            <a:r>
              <a:rPr lang="nl-NL" sz="1000" dirty="0" err="1" smtClean="0"/>
              <a:t>claiming</a:t>
            </a:r>
            <a:r>
              <a:rPr lang="nl-NL" sz="1000" dirty="0" smtClean="0"/>
              <a:t> </a:t>
            </a:r>
            <a:r>
              <a:rPr lang="nl-NL" sz="1000" dirty="0" err="1" smtClean="0"/>
              <a:t>and</a:t>
            </a:r>
            <a:r>
              <a:rPr lang="nl-NL" sz="1000" dirty="0" smtClean="0"/>
              <a:t> </a:t>
            </a:r>
            <a:r>
              <a:rPr lang="nl-NL" sz="1000" dirty="0" err="1" smtClean="0"/>
              <a:t>escaping</a:t>
            </a:r>
            <a:r>
              <a:rPr lang="nl-NL" sz="1000" dirty="0" smtClean="0"/>
              <a:t> </a:t>
            </a:r>
            <a:r>
              <a:rPr lang="nl-NL" sz="1000" dirty="0" err="1" smtClean="0"/>
              <a:t>hinders</a:t>
            </a:r>
            <a:r>
              <a:rPr lang="nl-NL" sz="1000" dirty="0" smtClean="0"/>
              <a:t>/</a:t>
            </a:r>
            <a:r>
              <a:rPr lang="nl-NL" sz="1000" dirty="0" err="1" smtClean="0"/>
              <a:t>troubles</a:t>
            </a:r>
            <a:r>
              <a:rPr lang="nl-NL" sz="1000" dirty="0" smtClean="0"/>
              <a:t> the </a:t>
            </a:r>
            <a:r>
              <a:rPr lang="nl-NL" sz="1000" dirty="0" err="1" smtClean="0"/>
              <a:t>becoming</a:t>
            </a:r>
            <a:r>
              <a:rPr lang="nl-NL" sz="1000" dirty="0" smtClean="0"/>
              <a:t> of </a:t>
            </a:r>
            <a:r>
              <a:rPr lang="nl-NL" sz="1000" dirty="0" err="1" smtClean="0"/>
              <a:t>youth</a:t>
            </a:r>
            <a:r>
              <a:rPr lang="nl-NL" sz="1000" dirty="0" smtClean="0"/>
              <a:t> </a:t>
            </a:r>
            <a:r>
              <a:rPr lang="nl-NL" sz="1000" dirty="0" err="1" smtClean="0"/>
              <a:t>work</a:t>
            </a:r>
            <a:r>
              <a:rPr lang="nl-NL" sz="1000" dirty="0" smtClean="0"/>
              <a:t> </a:t>
            </a:r>
            <a:r>
              <a:rPr lang="nl-NL" sz="1000" dirty="0" err="1" smtClean="0"/>
              <a:t>profession</a:t>
            </a:r>
            <a:r>
              <a:rPr lang="nl-NL" sz="1000" dirty="0" smtClean="0"/>
              <a:t> </a:t>
            </a:r>
            <a:r>
              <a:rPr lang="nl-NL" sz="1000" dirty="0" err="1" smtClean="0"/>
              <a:t>and</a:t>
            </a:r>
            <a:r>
              <a:rPr lang="nl-NL" sz="1000" dirty="0" smtClean="0"/>
              <a:t> as a </a:t>
            </a:r>
            <a:r>
              <a:rPr lang="nl-NL" sz="1000" dirty="0" err="1" smtClean="0"/>
              <a:t>result</a:t>
            </a:r>
            <a:r>
              <a:rPr lang="nl-NL" sz="1000" dirty="0" smtClean="0"/>
              <a:t> of </a:t>
            </a:r>
            <a:r>
              <a:rPr lang="nl-NL" sz="1000" dirty="0" err="1" smtClean="0"/>
              <a:t>that</a:t>
            </a:r>
            <a:r>
              <a:rPr lang="nl-NL" sz="1000" dirty="0" smtClean="0"/>
              <a:t> </a:t>
            </a:r>
            <a:r>
              <a:rPr lang="nl-NL" sz="1000" dirty="0" err="1" smtClean="0"/>
              <a:t>harms</a:t>
            </a:r>
            <a:r>
              <a:rPr lang="nl-NL" sz="1000" dirty="0" smtClean="0"/>
              <a:t> the </a:t>
            </a:r>
            <a:r>
              <a:rPr lang="nl-NL" sz="1000" dirty="0" err="1" smtClean="0"/>
              <a:t>future</a:t>
            </a:r>
            <a:r>
              <a:rPr lang="nl-NL" sz="1000" dirty="0" smtClean="0"/>
              <a:t> of </a:t>
            </a:r>
            <a:r>
              <a:rPr lang="nl-NL" sz="1000" dirty="0" err="1" smtClean="0"/>
              <a:t>young</a:t>
            </a:r>
            <a:r>
              <a:rPr lang="nl-NL" sz="1000" dirty="0" smtClean="0"/>
              <a:t> </a:t>
            </a:r>
            <a:r>
              <a:rPr lang="nl-NL" sz="1000" dirty="0" err="1" smtClean="0"/>
              <a:t>people</a:t>
            </a:r>
            <a:r>
              <a:rPr lang="nl-NL" sz="1000" dirty="0" smtClean="0"/>
              <a:t>. </a:t>
            </a:r>
            <a:r>
              <a:rPr lang="nl-NL" sz="1000" dirty="0" err="1" smtClean="0"/>
              <a:t>This</a:t>
            </a:r>
            <a:r>
              <a:rPr lang="nl-NL" sz="1000" dirty="0" smtClean="0"/>
              <a:t>, </a:t>
            </a:r>
            <a:r>
              <a:rPr lang="nl-NL" sz="1000" dirty="0" err="1" smtClean="0"/>
              <a:t>because</a:t>
            </a:r>
            <a:r>
              <a:rPr lang="nl-NL" sz="1000" dirty="0" smtClean="0"/>
              <a:t> </a:t>
            </a:r>
            <a:r>
              <a:rPr lang="nl-NL" sz="1000" dirty="0" err="1" smtClean="0"/>
              <a:t>all</a:t>
            </a:r>
            <a:r>
              <a:rPr lang="nl-NL" sz="1000" dirty="0" smtClean="0"/>
              <a:t> of </a:t>
            </a:r>
            <a:r>
              <a:rPr lang="nl-NL" sz="1000" dirty="0" err="1" smtClean="0"/>
              <a:t>us</a:t>
            </a:r>
            <a:r>
              <a:rPr lang="nl-NL" sz="1000" dirty="0" smtClean="0"/>
              <a:t>, </a:t>
            </a:r>
            <a:r>
              <a:rPr lang="nl-NL" sz="1000" dirty="0" err="1" smtClean="0"/>
              <a:t>people</a:t>
            </a:r>
            <a:r>
              <a:rPr lang="nl-NL" sz="1000" dirty="0" smtClean="0"/>
              <a:t> </a:t>
            </a:r>
            <a:r>
              <a:rPr lang="nl-NL" sz="1000" dirty="0" err="1" smtClean="0"/>
              <a:t>from</a:t>
            </a:r>
            <a:r>
              <a:rPr lang="nl-NL" sz="1000" dirty="0" smtClean="0"/>
              <a:t> the </a:t>
            </a:r>
            <a:r>
              <a:rPr lang="nl-NL" sz="1000" dirty="0" err="1" smtClean="0"/>
              <a:t>governments</a:t>
            </a:r>
            <a:r>
              <a:rPr lang="nl-NL" sz="1000" dirty="0" smtClean="0"/>
              <a:t>, </a:t>
            </a:r>
            <a:r>
              <a:rPr lang="nl-NL" sz="1000" dirty="0" err="1" smtClean="0"/>
              <a:t>youth</a:t>
            </a:r>
            <a:r>
              <a:rPr lang="nl-NL" sz="1000" dirty="0" smtClean="0"/>
              <a:t> policy, </a:t>
            </a:r>
            <a:r>
              <a:rPr lang="nl-NL" sz="1000" dirty="0" err="1" smtClean="0"/>
              <a:t>youth</a:t>
            </a:r>
            <a:r>
              <a:rPr lang="nl-NL" sz="1000" dirty="0" smtClean="0"/>
              <a:t> care, </a:t>
            </a:r>
            <a:r>
              <a:rPr lang="nl-NL" sz="1000" dirty="0" err="1" smtClean="0"/>
              <a:t>sports</a:t>
            </a:r>
            <a:r>
              <a:rPr lang="nl-NL" sz="1000" dirty="0" smtClean="0"/>
              <a:t>, </a:t>
            </a:r>
            <a:r>
              <a:rPr lang="nl-NL" sz="1000" dirty="0" err="1" smtClean="0"/>
              <a:t>leisure</a:t>
            </a:r>
            <a:r>
              <a:rPr lang="nl-NL" sz="1000" dirty="0" smtClean="0"/>
              <a:t> </a:t>
            </a:r>
            <a:r>
              <a:rPr lang="nl-NL" sz="1000" dirty="0" err="1" smtClean="0"/>
              <a:t>activities</a:t>
            </a:r>
            <a:r>
              <a:rPr lang="nl-NL" sz="1000" dirty="0" smtClean="0"/>
              <a:t> </a:t>
            </a:r>
            <a:r>
              <a:rPr lang="nl-NL" sz="1000" dirty="0" err="1" smtClean="0"/>
              <a:t>and</a:t>
            </a:r>
            <a:r>
              <a:rPr lang="nl-NL" sz="1000" dirty="0" smtClean="0"/>
              <a:t> </a:t>
            </a:r>
            <a:r>
              <a:rPr lang="nl-NL" sz="1000" dirty="0" err="1" smtClean="0"/>
              <a:t>youth</a:t>
            </a:r>
            <a:r>
              <a:rPr lang="nl-NL" sz="1000" dirty="0" smtClean="0"/>
              <a:t> </a:t>
            </a:r>
            <a:r>
              <a:rPr lang="nl-NL" sz="1000" dirty="0" err="1" smtClean="0"/>
              <a:t>workers</a:t>
            </a:r>
            <a:r>
              <a:rPr lang="nl-NL" sz="1000" dirty="0" smtClean="0"/>
              <a:t> are </a:t>
            </a:r>
            <a:r>
              <a:rPr lang="nl-NL" sz="1000" dirty="0" err="1" smtClean="0"/>
              <a:t>not</a:t>
            </a:r>
            <a:r>
              <a:rPr lang="nl-NL" sz="1000" dirty="0" smtClean="0"/>
              <a:t> </a:t>
            </a:r>
            <a:r>
              <a:rPr lang="nl-NL" sz="1000" dirty="0" err="1" smtClean="0"/>
              <a:t>taking</a:t>
            </a:r>
            <a:r>
              <a:rPr lang="nl-NL" sz="1000" dirty="0" smtClean="0"/>
              <a:t> account of </a:t>
            </a:r>
            <a:r>
              <a:rPr lang="nl-NL" sz="1000" dirty="0" err="1" smtClean="0"/>
              <a:t>our</a:t>
            </a:r>
            <a:r>
              <a:rPr lang="nl-NL" sz="1000" dirty="0" smtClean="0"/>
              <a:t> </a:t>
            </a:r>
            <a:r>
              <a:rPr lang="nl-NL" sz="1000" dirty="0" err="1" smtClean="0"/>
              <a:t>own</a:t>
            </a:r>
            <a:r>
              <a:rPr lang="nl-NL" sz="1000" dirty="0" smtClean="0"/>
              <a:t> </a:t>
            </a:r>
            <a:r>
              <a:rPr lang="nl-NL" sz="1000" dirty="0" err="1" smtClean="0"/>
              <a:t>practices</a:t>
            </a:r>
            <a:r>
              <a:rPr lang="nl-NL" sz="1000" dirty="0" smtClean="0"/>
              <a:t> </a:t>
            </a:r>
            <a:r>
              <a:rPr lang="nl-NL" sz="1000" dirty="0" err="1" smtClean="0"/>
              <a:t>and</a:t>
            </a:r>
            <a:r>
              <a:rPr lang="nl-NL" sz="1000" dirty="0" smtClean="0"/>
              <a:t> </a:t>
            </a:r>
            <a:r>
              <a:rPr lang="nl-NL" sz="1000" dirty="0" err="1" smtClean="0"/>
              <a:t>our</a:t>
            </a:r>
            <a:r>
              <a:rPr lang="nl-NL" sz="1000" dirty="0" smtClean="0"/>
              <a:t> </a:t>
            </a:r>
            <a:r>
              <a:rPr lang="nl-NL" sz="1000" dirty="0" err="1" smtClean="0"/>
              <a:t>own</a:t>
            </a:r>
            <a:r>
              <a:rPr lang="nl-NL" sz="1000" dirty="0" smtClean="0"/>
              <a:t> </a:t>
            </a:r>
            <a:r>
              <a:rPr lang="nl-NL" sz="1000" dirty="0" err="1" smtClean="0"/>
              <a:t>responsabilities</a:t>
            </a:r>
            <a:r>
              <a:rPr lang="nl-NL" sz="1000" dirty="0" smtClean="0"/>
              <a:t> </a:t>
            </a:r>
            <a:r>
              <a:rPr lang="nl-NL" sz="1000" dirty="0" err="1" smtClean="0"/>
              <a:t>and</a:t>
            </a:r>
            <a:r>
              <a:rPr lang="nl-NL" sz="1000" dirty="0" smtClean="0"/>
              <a:t> are </a:t>
            </a:r>
            <a:r>
              <a:rPr lang="nl-NL" sz="1000" dirty="0" err="1" smtClean="0"/>
              <a:t>not</a:t>
            </a:r>
            <a:r>
              <a:rPr lang="nl-NL" sz="1000" dirty="0" smtClean="0"/>
              <a:t> </a:t>
            </a:r>
            <a:r>
              <a:rPr lang="nl-NL" sz="1000" dirty="0" err="1" smtClean="0"/>
              <a:t>really</a:t>
            </a:r>
            <a:r>
              <a:rPr lang="nl-NL" sz="1000" dirty="0" smtClean="0"/>
              <a:t> </a:t>
            </a:r>
            <a:r>
              <a:rPr lang="nl-NL" sz="1000" dirty="0" err="1" smtClean="0"/>
              <a:t>attempting</a:t>
            </a:r>
            <a:r>
              <a:rPr lang="nl-NL" sz="1000" dirty="0" smtClean="0"/>
              <a:t> </a:t>
            </a:r>
            <a:r>
              <a:rPr lang="nl-NL" sz="1000" dirty="0" err="1" smtClean="0"/>
              <a:t>to</a:t>
            </a:r>
            <a:r>
              <a:rPr lang="nl-NL" sz="1000" dirty="0" smtClean="0"/>
              <a:t> </a:t>
            </a:r>
            <a:r>
              <a:rPr lang="nl-NL" sz="1000" dirty="0" err="1" smtClean="0"/>
              <a:t>strengthen</a:t>
            </a:r>
            <a:r>
              <a:rPr lang="nl-NL" sz="1000" dirty="0" smtClean="0"/>
              <a:t> </a:t>
            </a:r>
            <a:r>
              <a:rPr lang="nl-NL" sz="1000" dirty="0" err="1" smtClean="0"/>
              <a:t>youth</a:t>
            </a:r>
            <a:r>
              <a:rPr lang="nl-NL" sz="1000" dirty="0" smtClean="0"/>
              <a:t> </a:t>
            </a:r>
            <a:r>
              <a:rPr lang="nl-NL" sz="1000" dirty="0" err="1" smtClean="0"/>
              <a:t>work</a:t>
            </a:r>
            <a:r>
              <a:rPr lang="nl-NL" sz="1000" dirty="0" smtClean="0"/>
              <a:t>.</a:t>
            </a:r>
          </a:p>
          <a:p>
            <a:endParaRPr lang="nl-NL" sz="1000" baseline="0" dirty="0"/>
          </a:p>
          <a:p>
            <a:r>
              <a:rPr lang="nl-NL" sz="1000" dirty="0" err="1"/>
              <a:t>What</a:t>
            </a:r>
            <a:r>
              <a:rPr lang="nl-NL" sz="1000" dirty="0"/>
              <a:t> i </a:t>
            </a:r>
            <a:r>
              <a:rPr lang="nl-NL" sz="1000" dirty="0" err="1"/>
              <a:t>will</a:t>
            </a:r>
            <a:r>
              <a:rPr lang="nl-NL" sz="1000" dirty="0"/>
              <a:t> do in </a:t>
            </a:r>
            <a:r>
              <a:rPr lang="nl-NL" sz="1000" dirty="0" err="1"/>
              <a:t>this</a:t>
            </a:r>
            <a:r>
              <a:rPr lang="nl-NL" sz="1000" dirty="0"/>
              <a:t> </a:t>
            </a:r>
            <a:r>
              <a:rPr lang="nl-NL" sz="1000" dirty="0" err="1"/>
              <a:t>key</a:t>
            </a:r>
            <a:r>
              <a:rPr lang="nl-NL" sz="1000" dirty="0"/>
              <a:t> </a:t>
            </a:r>
            <a:r>
              <a:rPr lang="nl-NL" sz="1000" dirty="0" err="1"/>
              <a:t>note</a:t>
            </a:r>
            <a:r>
              <a:rPr lang="nl-NL" sz="1000" dirty="0"/>
              <a:t> is present a </a:t>
            </a:r>
            <a:r>
              <a:rPr lang="nl-NL" sz="1000" dirty="0" err="1"/>
              <a:t>framework</a:t>
            </a:r>
            <a:r>
              <a:rPr lang="nl-NL" sz="1000" dirty="0"/>
              <a:t> </a:t>
            </a:r>
            <a:r>
              <a:rPr lang="nl-NL" sz="1000" dirty="0" err="1"/>
              <a:t>for</a:t>
            </a:r>
            <a:r>
              <a:rPr lang="nl-NL" sz="1000" dirty="0"/>
              <a:t> the </a:t>
            </a:r>
            <a:r>
              <a:rPr lang="nl-NL" sz="1000" dirty="0" err="1"/>
              <a:t>understanding</a:t>
            </a:r>
            <a:r>
              <a:rPr lang="nl-NL" sz="1000" dirty="0"/>
              <a:t> of </a:t>
            </a:r>
            <a:r>
              <a:rPr lang="nl-NL" sz="1000" dirty="0" err="1"/>
              <a:t>youth</a:t>
            </a:r>
            <a:r>
              <a:rPr lang="nl-NL" sz="1000" dirty="0"/>
              <a:t> </a:t>
            </a:r>
            <a:r>
              <a:rPr lang="nl-NL" sz="1000" dirty="0" err="1"/>
              <a:t>work</a:t>
            </a:r>
            <a:r>
              <a:rPr lang="nl-NL" sz="1000" dirty="0"/>
              <a:t> </a:t>
            </a:r>
            <a:r>
              <a:rPr lang="nl-NL" sz="1000" dirty="0" err="1"/>
              <a:t>profession</a:t>
            </a:r>
            <a:r>
              <a:rPr lang="nl-NL" sz="1000" dirty="0"/>
              <a:t> in </a:t>
            </a:r>
            <a:r>
              <a:rPr lang="nl-NL" sz="1000" dirty="0" err="1"/>
              <a:t>relation</a:t>
            </a:r>
            <a:r>
              <a:rPr lang="nl-NL" sz="1000" dirty="0"/>
              <a:t> </a:t>
            </a:r>
            <a:r>
              <a:rPr lang="nl-NL" sz="1000" dirty="0" err="1"/>
              <a:t>to</a:t>
            </a:r>
            <a:r>
              <a:rPr lang="nl-NL" sz="1000" dirty="0"/>
              <a:t> her context: </a:t>
            </a:r>
            <a:r>
              <a:rPr lang="nl-NL" sz="1000" dirty="0" err="1"/>
              <a:t>government</a:t>
            </a:r>
            <a:r>
              <a:rPr lang="nl-NL" sz="1000" dirty="0"/>
              <a:t> policy, society (</a:t>
            </a:r>
            <a:r>
              <a:rPr lang="nl-NL" sz="1000" dirty="0" err="1"/>
              <a:t>including</a:t>
            </a:r>
            <a:r>
              <a:rPr lang="nl-NL" sz="1000" dirty="0"/>
              <a:t> </a:t>
            </a:r>
            <a:r>
              <a:rPr lang="nl-NL" sz="1000" dirty="0" err="1"/>
              <a:t>institutions</a:t>
            </a:r>
            <a:r>
              <a:rPr lang="nl-NL" sz="1000" dirty="0"/>
              <a:t> </a:t>
            </a:r>
            <a:r>
              <a:rPr lang="nl-NL" sz="1000" dirty="0" err="1"/>
              <a:t>like</a:t>
            </a:r>
            <a:r>
              <a:rPr lang="nl-NL" sz="1000" dirty="0"/>
              <a:t> school </a:t>
            </a:r>
            <a:r>
              <a:rPr lang="nl-NL" sz="1000" dirty="0" err="1"/>
              <a:t>and</a:t>
            </a:r>
            <a:r>
              <a:rPr lang="nl-NL" sz="1000" dirty="0"/>
              <a:t> </a:t>
            </a:r>
            <a:r>
              <a:rPr lang="nl-NL" sz="1000" dirty="0" err="1"/>
              <a:t>police</a:t>
            </a:r>
            <a:r>
              <a:rPr lang="nl-NL" sz="1000" dirty="0"/>
              <a:t>), </a:t>
            </a:r>
            <a:r>
              <a:rPr lang="nl-NL" sz="1000" dirty="0" err="1"/>
              <a:t>and</a:t>
            </a:r>
            <a:r>
              <a:rPr lang="nl-NL" sz="1000" dirty="0"/>
              <a:t> </a:t>
            </a:r>
            <a:r>
              <a:rPr lang="nl-NL" sz="1000" dirty="0" err="1" smtClean="0"/>
              <a:t>youth</a:t>
            </a:r>
            <a:r>
              <a:rPr lang="nl-NL" sz="1000" dirty="0" smtClean="0"/>
              <a:t>. </a:t>
            </a:r>
            <a:r>
              <a:rPr lang="nl-NL" sz="1000" dirty="0" err="1" smtClean="0"/>
              <a:t>Based</a:t>
            </a:r>
            <a:r>
              <a:rPr lang="nl-NL" sz="1000" dirty="0" smtClean="0"/>
              <a:t> </a:t>
            </a:r>
            <a:r>
              <a:rPr lang="nl-NL" sz="1000" dirty="0"/>
              <a:t>on </a:t>
            </a:r>
            <a:r>
              <a:rPr lang="nl-NL" sz="1000" dirty="0" err="1"/>
              <a:t>this</a:t>
            </a:r>
            <a:r>
              <a:rPr lang="nl-NL" sz="1000" dirty="0"/>
              <a:t> </a:t>
            </a:r>
            <a:r>
              <a:rPr lang="nl-NL" sz="1000" dirty="0" err="1"/>
              <a:t>framework</a:t>
            </a:r>
            <a:r>
              <a:rPr lang="nl-NL" sz="1000" dirty="0"/>
              <a:t> i </a:t>
            </a:r>
            <a:r>
              <a:rPr lang="nl-NL" sz="1000" dirty="0" err="1"/>
              <a:t>identify</a:t>
            </a:r>
            <a:r>
              <a:rPr lang="nl-NL" sz="1000" dirty="0"/>
              <a:t> routes </a:t>
            </a:r>
            <a:r>
              <a:rPr lang="nl-NL" sz="1000" dirty="0" err="1"/>
              <a:t>for</a:t>
            </a:r>
            <a:r>
              <a:rPr lang="nl-NL" sz="1000" dirty="0"/>
              <a:t> the </a:t>
            </a:r>
            <a:r>
              <a:rPr lang="nl-NL" sz="1000" dirty="0" err="1"/>
              <a:t>future</a:t>
            </a:r>
            <a:r>
              <a:rPr lang="nl-NL" sz="1000" dirty="0"/>
              <a:t>, </a:t>
            </a:r>
            <a:r>
              <a:rPr lang="nl-NL" sz="1000" dirty="0" err="1"/>
              <a:t>for</a:t>
            </a:r>
            <a:r>
              <a:rPr lang="nl-NL" sz="1000" dirty="0"/>
              <a:t> </a:t>
            </a:r>
            <a:r>
              <a:rPr lang="nl-NL" sz="1000" dirty="0" err="1"/>
              <a:t>both</a:t>
            </a:r>
            <a:r>
              <a:rPr lang="nl-NL" sz="1000" dirty="0"/>
              <a:t> </a:t>
            </a:r>
            <a:r>
              <a:rPr lang="nl-NL" sz="1000" dirty="0" err="1"/>
              <a:t>youth</a:t>
            </a:r>
            <a:r>
              <a:rPr lang="nl-NL" sz="1000" dirty="0"/>
              <a:t> </a:t>
            </a:r>
            <a:r>
              <a:rPr lang="nl-NL" sz="1000" dirty="0" err="1"/>
              <a:t>work</a:t>
            </a:r>
            <a:r>
              <a:rPr lang="nl-NL" sz="1000" dirty="0"/>
              <a:t> </a:t>
            </a:r>
            <a:r>
              <a:rPr lang="nl-NL" sz="1000" dirty="0" err="1"/>
              <a:t>and</a:t>
            </a:r>
            <a:r>
              <a:rPr lang="nl-NL" sz="1000" dirty="0"/>
              <a:t> </a:t>
            </a:r>
            <a:r>
              <a:rPr lang="nl-NL" sz="1000" dirty="0" err="1"/>
              <a:t>youth</a:t>
            </a:r>
            <a:r>
              <a:rPr lang="nl-NL" sz="1000" dirty="0"/>
              <a:t> </a:t>
            </a:r>
            <a:r>
              <a:rPr lang="nl-NL" sz="1000" dirty="0" smtClean="0"/>
              <a:t>policy. For </a:t>
            </a:r>
            <a:r>
              <a:rPr lang="nl-NL" sz="1000" dirty="0" err="1"/>
              <a:t>sure</a:t>
            </a:r>
            <a:r>
              <a:rPr lang="nl-NL" sz="1000" dirty="0"/>
              <a:t>, we </a:t>
            </a:r>
            <a:r>
              <a:rPr lang="nl-NL" sz="1000" dirty="0" err="1"/>
              <a:t>need</a:t>
            </a:r>
            <a:r>
              <a:rPr lang="nl-NL" sz="1000" dirty="0"/>
              <a:t> </a:t>
            </a:r>
            <a:r>
              <a:rPr lang="nl-NL" sz="1000" dirty="0" err="1"/>
              <a:t>to</a:t>
            </a:r>
            <a:r>
              <a:rPr lang="nl-NL" sz="1000" dirty="0"/>
              <a:t> </a:t>
            </a:r>
            <a:r>
              <a:rPr lang="nl-NL" sz="1000" dirty="0" err="1"/>
              <a:t>know</a:t>
            </a:r>
            <a:r>
              <a:rPr lang="nl-NL" sz="1000" dirty="0"/>
              <a:t> </a:t>
            </a:r>
            <a:r>
              <a:rPr lang="nl-NL" sz="1000" dirty="0" err="1"/>
              <a:t>our</a:t>
            </a:r>
            <a:r>
              <a:rPr lang="nl-NL" sz="1000" dirty="0"/>
              <a:t> </a:t>
            </a:r>
            <a:r>
              <a:rPr lang="nl-NL" sz="1000" dirty="0" err="1"/>
              <a:t>history</a:t>
            </a:r>
            <a:r>
              <a:rPr lang="nl-NL" sz="1000" dirty="0"/>
              <a:t> </a:t>
            </a:r>
            <a:r>
              <a:rPr lang="nl-NL" sz="1000" dirty="0" err="1"/>
              <a:t>to</a:t>
            </a:r>
            <a:r>
              <a:rPr lang="nl-NL" sz="1000" dirty="0"/>
              <a:t> </a:t>
            </a:r>
            <a:r>
              <a:rPr lang="nl-NL" sz="1000" dirty="0" err="1"/>
              <a:t>understand</a:t>
            </a:r>
            <a:r>
              <a:rPr lang="nl-NL" sz="1000" dirty="0"/>
              <a:t> </a:t>
            </a:r>
            <a:r>
              <a:rPr lang="nl-NL" sz="1000" dirty="0" err="1"/>
              <a:t>who</a:t>
            </a:r>
            <a:r>
              <a:rPr lang="nl-NL" sz="1000" dirty="0"/>
              <a:t> we are </a:t>
            </a:r>
            <a:r>
              <a:rPr lang="nl-NL" sz="1000" dirty="0" err="1"/>
              <a:t>and</a:t>
            </a:r>
            <a:r>
              <a:rPr lang="nl-NL" sz="1000" dirty="0"/>
              <a:t> </a:t>
            </a:r>
            <a:r>
              <a:rPr lang="nl-NL" sz="1000" dirty="0" err="1"/>
              <a:t>where</a:t>
            </a:r>
            <a:r>
              <a:rPr lang="nl-NL" sz="1000" dirty="0"/>
              <a:t> we are </a:t>
            </a:r>
            <a:r>
              <a:rPr lang="nl-NL" sz="1000" dirty="0" err="1"/>
              <a:t>going</a:t>
            </a:r>
            <a:r>
              <a:rPr lang="nl-NL" sz="1000" dirty="0"/>
              <a:t>. </a:t>
            </a:r>
            <a:r>
              <a:rPr lang="nl-NL" sz="1000" dirty="0" err="1"/>
              <a:t>Besides</a:t>
            </a:r>
            <a:r>
              <a:rPr lang="nl-NL" sz="1000" dirty="0"/>
              <a:t> storytelling </a:t>
            </a:r>
            <a:r>
              <a:rPr lang="nl-NL" sz="1000" dirty="0" err="1"/>
              <a:t>about</a:t>
            </a:r>
            <a:r>
              <a:rPr lang="nl-NL" sz="1000" dirty="0"/>
              <a:t> </a:t>
            </a:r>
            <a:r>
              <a:rPr lang="nl-NL" sz="1000" dirty="0" err="1"/>
              <a:t>our</a:t>
            </a:r>
            <a:r>
              <a:rPr lang="nl-NL" sz="1000" dirty="0"/>
              <a:t> past we </a:t>
            </a:r>
            <a:r>
              <a:rPr lang="nl-NL" sz="1000" dirty="0" err="1"/>
              <a:t>need</a:t>
            </a:r>
            <a:r>
              <a:rPr lang="nl-NL" sz="1000" dirty="0"/>
              <a:t> </a:t>
            </a:r>
            <a:r>
              <a:rPr lang="nl-NL" sz="1000" dirty="0" err="1"/>
              <a:t>to</a:t>
            </a:r>
            <a:r>
              <a:rPr lang="nl-NL" sz="1000" dirty="0"/>
              <a:t> take time </a:t>
            </a:r>
            <a:r>
              <a:rPr lang="nl-NL" sz="1000" dirty="0" err="1"/>
              <a:t>to</a:t>
            </a:r>
            <a:r>
              <a:rPr lang="nl-NL" sz="1000" dirty="0"/>
              <a:t> </a:t>
            </a:r>
            <a:r>
              <a:rPr lang="nl-NL" sz="1000" dirty="0" smtClean="0"/>
              <a:t>handle</a:t>
            </a:r>
            <a:r>
              <a:rPr lang="nl-NL" sz="1000" dirty="0"/>
              <a:t> </a:t>
            </a:r>
            <a:r>
              <a:rPr lang="nl-NL" sz="1000" dirty="0" err="1" smtClean="0"/>
              <a:t>and</a:t>
            </a:r>
            <a:r>
              <a:rPr lang="nl-NL" sz="1000" dirty="0" smtClean="0"/>
              <a:t> </a:t>
            </a:r>
            <a:r>
              <a:rPr lang="nl-NL" sz="1000" dirty="0" err="1"/>
              <a:t>process</a:t>
            </a:r>
            <a:r>
              <a:rPr lang="nl-NL" sz="1000" dirty="0"/>
              <a:t> </a:t>
            </a:r>
            <a:r>
              <a:rPr lang="nl-NL" sz="1000" dirty="0" err="1"/>
              <a:t>our</a:t>
            </a:r>
            <a:r>
              <a:rPr lang="nl-NL" sz="1000" dirty="0"/>
              <a:t> </a:t>
            </a:r>
            <a:r>
              <a:rPr lang="nl-NL" sz="1000" dirty="0" err="1"/>
              <a:t>history</a:t>
            </a:r>
            <a:r>
              <a:rPr lang="nl-NL" sz="1000" dirty="0"/>
              <a:t> </a:t>
            </a:r>
            <a:r>
              <a:rPr lang="nl-NL" sz="1000" dirty="0" err="1"/>
              <a:t>and</a:t>
            </a:r>
            <a:r>
              <a:rPr lang="nl-NL" sz="1000" dirty="0"/>
              <a:t> </a:t>
            </a:r>
            <a:r>
              <a:rPr lang="nl-NL" sz="1000" dirty="0" err="1"/>
              <a:t>outline</a:t>
            </a:r>
            <a:r>
              <a:rPr lang="nl-NL" sz="1000" dirty="0"/>
              <a:t> </a:t>
            </a:r>
            <a:r>
              <a:rPr lang="nl-NL" sz="1000" dirty="0" err="1"/>
              <a:t>future</a:t>
            </a:r>
            <a:r>
              <a:rPr lang="nl-NL" sz="1000" dirty="0"/>
              <a:t> </a:t>
            </a:r>
            <a:r>
              <a:rPr lang="nl-NL" sz="1000" dirty="0" err="1"/>
              <a:t>strategy</a:t>
            </a:r>
            <a:r>
              <a:rPr lang="nl-NL" sz="1000" dirty="0"/>
              <a:t>.  </a:t>
            </a:r>
            <a:endParaRPr lang="nl-NL" sz="1000" dirty="0" smtClean="0"/>
          </a:p>
          <a:p>
            <a:endParaRPr lang="nl-NL" sz="1000" dirty="0"/>
          </a:p>
          <a:p>
            <a:r>
              <a:rPr lang="nl-NL" sz="1000" dirty="0" smtClean="0"/>
              <a:t>My </a:t>
            </a:r>
            <a:r>
              <a:rPr lang="nl-NL" sz="1000" dirty="0" err="1"/>
              <a:t>work</a:t>
            </a:r>
            <a:r>
              <a:rPr lang="nl-NL" sz="1000" dirty="0"/>
              <a:t> </a:t>
            </a:r>
            <a:r>
              <a:rPr lang="nl-NL" sz="1000" dirty="0" err="1"/>
              <a:t>presented</a:t>
            </a:r>
            <a:r>
              <a:rPr lang="nl-NL" sz="1000" dirty="0"/>
              <a:t> </a:t>
            </a:r>
            <a:r>
              <a:rPr lang="nl-NL" sz="1000" dirty="0" err="1"/>
              <a:t>here</a:t>
            </a:r>
            <a:r>
              <a:rPr lang="nl-NL" sz="1000" dirty="0"/>
              <a:t> is </a:t>
            </a:r>
            <a:r>
              <a:rPr lang="nl-NL" sz="1000" dirty="0" err="1"/>
              <a:t>based</a:t>
            </a:r>
            <a:r>
              <a:rPr lang="nl-NL" sz="1000" dirty="0"/>
              <a:t> on </a:t>
            </a:r>
            <a:r>
              <a:rPr lang="nl-NL" sz="1000" dirty="0" err="1"/>
              <a:t>sociological</a:t>
            </a:r>
            <a:r>
              <a:rPr lang="nl-NL" sz="1000" dirty="0"/>
              <a:t> </a:t>
            </a:r>
            <a:r>
              <a:rPr lang="nl-NL" sz="1000" dirty="0" err="1"/>
              <a:t>theory</a:t>
            </a:r>
            <a:r>
              <a:rPr lang="nl-NL" sz="1000" dirty="0"/>
              <a:t> of </a:t>
            </a:r>
            <a:r>
              <a:rPr lang="nl-NL" sz="1000" dirty="0" err="1"/>
              <a:t>professions</a:t>
            </a:r>
            <a:r>
              <a:rPr lang="nl-NL" sz="1000" dirty="0"/>
              <a:t> </a:t>
            </a:r>
            <a:r>
              <a:rPr lang="nl-NL" sz="1000" dirty="0" err="1"/>
              <a:t>and</a:t>
            </a:r>
            <a:r>
              <a:rPr lang="nl-NL" sz="1000" dirty="0"/>
              <a:t> research on the </a:t>
            </a:r>
            <a:r>
              <a:rPr lang="nl-NL" sz="1000" dirty="0" err="1"/>
              <a:t>history</a:t>
            </a:r>
            <a:r>
              <a:rPr lang="nl-NL" sz="1000" dirty="0"/>
              <a:t> of </a:t>
            </a:r>
            <a:r>
              <a:rPr lang="nl-NL" sz="1000" dirty="0" err="1"/>
              <a:t>youth</a:t>
            </a:r>
            <a:r>
              <a:rPr lang="nl-NL" sz="1000" dirty="0"/>
              <a:t> </a:t>
            </a:r>
            <a:r>
              <a:rPr lang="nl-NL" sz="1000" dirty="0" err="1"/>
              <a:t>work</a:t>
            </a:r>
            <a:r>
              <a:rPr lang="nl-NL" sz="1000" dirty="0"/>
              <a:t>. </a:t>
            </a:r>
            <a:r>
              <a:rPr lang="nl-NL" sz="1000" dirty="0" err="1"/>
              <a:t>Because</a:t>
            </a:r>
            <a:r>
              <a:rPr lang="nl-NL" sz="1000" dirty="0"/>
              <a:t> the </a:t>
            </a:r>
            <a:r>
              <a:rPr lang="nl-NL" sz="1000" dirty="0" err="1"/>
              <a:t>limitation</a:t>
            </a:r>
            <a:r>
              <a:rPr lang="nl-NL" sz="1000" dirty="0"/>
              <a:t> in time, i </a:t>
            </a:r>
            <a:r>
              <a:rPr lang="nl-NL" sz="1000" dirty="0" err="1"/>
              <a:t>will</a:t>
            </a:r>
            <a:r>
              <a:rPr lang="nl-NL" sz="1000" dirty="0"/>
              <a:t> </a:t>
            </a:r>
            <a:r>
              <a:rPr lang="nl-NL" sz="1000" dirty="0" err="1"/>
              <a:t>not</a:t>
            </a:r>
            <a:r>
              <a:rPr lang="nl-NL" sz="1000" dirty="0"/>
              <a:t> </a:t>
            </a:r>
            <a:r>
              <a:rPr lang="nl-NL" sz="1000" dirty="0" err="1"/>
              <a:t>elaborate</a:t>
            </a:r>
            <a:r>
              <a:rPr lang="nl-NL" sz="1000" dirty="0"/>
              <a:t> on the </a:t>
            </a:r>
            <a:r>
              <a:rPr lang="nl-NL" sz="1000" dirty="0" err="1"/>
              <a:t>specific</a:t>
            </a:r>
            <a:r>
              <a:rPr lang="nl-NL" sz="1000" dirty="0"/>
              <a:t> research </a:t>
            </a:r>
            <a:r>
              <a:rPr lang="nl-NL" sz="1000" dirty="0" err="1"/>
              <a:t>findings</a:t>
            </a:r>
            <a:r>
              <a:rPr lang="nl-NL" sz="1000" dirty="0"/>
              <a:t>. </a:t>
            </a:r>
            <a:r>
              <a:rPr lang="nl-NL" sz="1000" dirty="0" err="1"/>
              <a:t>If</a:t>
            </a:r>
            <a:r>
              <a:rPr lang="nl-NL" sz="1000" dirty="0"/>
              <a:t> </a:t>
            </a:r>
            <a:r>
              <a:rPr lang="nl-NL" sz="1000" dirty="0" err="1"/>
              <a:t>you</a:t>
            </a:r>
            <a:r>
              <a:rPr lang="nl-NL" sz="1000" dirty="0"/>
              <a:t> are </a:t>
            </a:r>
            <a:r>
              <a:rPr lang="nl-NL" sz="1000" dirty="0" err="1"/>
              <a:t>interested</a:t>
            </a:r>
            <a:r>
              <a:rPr lang="nl-NL" sz="1000" dirty="0"/>
              <a:t> in </a:t>
            </a:r>
            <a:r>
              <a:rPr lang="nl-NL" sz="1000" dirty="0" err="1"/>
              <a:t>it</a:t>
            </a:r>
            <a:r>
              <a:rPr lang="nl-NL" sz="1000" dirty="0"/>
              <a:t>, </a:t>
            </a:r>
            <a:r>
              <a:rPr lang="nl-NL" sz="1000" dirty="0" err="1"/>
              <a:t>please</a:t>
            </a:r>
            <a:r>
              <a:rPr lang="nl-NL" sz="1000" dirty="0"/>
              <a:t> contact me </a:t>
            </a:r>
            <a:r>
              <a:rPr lang="nl-NL" sz="1000" dirty="0" err="1"/>
              <a:t>afterwards</a:t>
            </a:r>
            <a:r>
              <a:rPr lang="nl-NL" sz="1000" dirty="0"/>
              <a:t>.</a:t>
            </a:r>
          </a:p>
          <a:p>
            <a:endParaRPr lang="nl-NL" sz="1000" baseline="0" dirty="0" smtClean="0"/>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1</a:t>
            </a:fld>
            <a:endParaRPr lang="nl-NL" dirty="0"/>
          </a:p>
        </p:txBody>
      </p:sp>
    </p:spTree>
    <p:extLst>
      <p:ext uri="{BB962C8B-B14F-4D97-AF65-F5344CB8AC3E}">
        <p14:creationId xmlns:p14="http://schemas.microsoft.com/office/powerpoint/2010/main" xmlns="" val="213311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Development-oriented is a key value in youth work because youth work is occupied with young people who are developing into adulthood (Metz, 2011a; </a:t>
            </a:r>
            <a:r>
              <a:rPr lang="en-GB" dirty="0" err="1"/>
              <a:t>Coussee</a:t>
            </a:r>
            <a:r>
              <a:rPr lang="en-GB" dirty="0"/>
              <a:t> et al., 2010). I define development-oriented as paying attention to the – broad, positive and long-term – development of young people. In my view this concerns the personal, social and societal development into becoming a fully-fledged human being, which consists of a combination of identity formation with emotional and moral development, the learning of life skills and social and civic participation (Bradford, 2012; </a:t>
            </a:r>
            <a:r>
              <a:rPr lang="en-GB" dirty="0" err="1"/>
              <a:t>Dieleman</a:t>
            </a:r>
            <a:r>
              <a:rPr lang="en-GB" dirty="0"/>
              <a:t>, 2012; </a:t>
            </a:r>
            <a:r>
              <a:rPr lang="en-GB" dirty="0" err="1"/>
              <a:t>Veugelers</a:t>
            </a:r>
            <a:r>
              <a:rPr lang="en-GB" dirty="0"/>
              <a:t>, </a:t>
            </a:r>
            <a:r>
              <a:rPr lang="en-GB" dirty="0" err="1"/>
              <a:t>Derriks</a:t>
            </a:r>
            <a:r>
              <a:rPr lang="en-GB" dirty="0"/>
              <a:t>, Kat, &amp; </a:t>
            </a:r>
            <a:r>
              <a:rPr lang="en-GB" dirty="0" err="1"/>
              <a:t>Leenders</a:t>
            </a:r>
            <a:r>
              <a:rPr lang="en-GB" dirty="0"/>
              <a:t>, 2007; Waal, 2009). This can contribute to citizenship formation, prevention or cure, but that is not the primary focus. For citizenship formation, prevention and cure, the development has a specific objective established in advance. Development-oriented requires that young people themselves direct the process of becoming an adult. In the personal development to independence it currently concerns the acquisition of </a:t>
            </a:r>
            <a:r>
              <a:rPr lang="en-GB" i="1" dirty="0"/>
              <a:t>agency</a:t>
            </a:r>
            <a:r>
              <a:rPr lang="en-GB" dirty="0"/>
              <a:t> (Beck, 1992; </a:t>
            </a:r>
            <a:r>
              <a:rPr lang="en-GB" dirty="0" err="1"/>
              <a:t>Dieleman</a:t>
            </a:r>
            <a:r>
              <a:rPr lang="en-GB" dirty="0"/>
              <a:t>, 2012; Lash, 1999): from today’s adults it is expected that they are able to make choices independently, seize opportunities and take responsibility for themselves in relation to others and society as a whole. </a:t>
            </a:r>
            <a:endParaRPr lang="nl-NL" dirty="0"/>
          </a:p>
          <a:p>
            <a:r>
              <a:rPr lang="en-GB" dirty="0"/>
              <a:t>Development-orientation has always been an important value in youth work. Along with the awareness that being young is a separate life phase comes the insight that young people should be given the opportunity to learn what they need to become a fully-fledged human being as adult (Metz, 2013c). The necessity for working with a development-orientation in professional youth work is still growing. Due to individualization and economisation of the welfare state, people become more and more on their own. To be able to face future expectations young people need the maximum opportunities to develop them selves. Youth work is the only welfare provision that supports young people on their own terms. </a:t>
            </a:r>
            <a:endParaRPr lang="nl-NL" dirty="0"/>
          </a:p>
          <a:p>
            <a:r>
              <a:rPr lang="en-GB" dirty="0"/>
              <a:t>What does this mean in practice for professional youth work? Youth work always works with a development-orientation also when specific problems are the reason for the deployment of professional youth work. This involves that youth workers ensure that young people direct their own development processes, address every question, issue or dream as an opportunity for exploration, experiment and learning, and finally work on the enlargement of the possibilities for young people to explore, experiment and learn.</a:t>
            </a:r>
            <a:endParaRPr lang="nl-NL" dirty="0"/>
          </a:p>
          <a:p>
            <a:endParaRPr lang="nl-NL"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27AE7A-AEAA-4CF1-A677-2DA4D56AF0C2}"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6201" y="4216400"/>
            <a:ext cx="6780212" cy="4241800"/>
          </a:xfrm>
        </p:spPr>
        <p:txBody>
          <a:bodyPr/>
          <a:lstStyle/>
          <a:p>
            <a:r>
              <a:rPr lang="en-GB" sz="1000" dirty="0"/>
              <a:t>Social justice is the second key value in youth work because youth work is directed at those young people, individuals and groups, who are in need for support in becoming adults as part of society. Social justice as key value consists of three matters: (1) striving for equality in outcomes as opposed to equality in opportunities; (2) striving for an honest division of social facilities, sources of help and power in a manner which is in accordance with what is needed; (3) the recognition of diversity and difference (in terms of gender, ethnicity, class, limitations and sexuality) (Banks, 2011). The guiding principle of social justice consists of a combination of self-determination, social responsibility and human rights (</a:t>
            </a:r>
            <a:r>
              <a:rPr lang="en-GB" sz="1000" dirty="0" err="1"/>
              <a:t>Ewijk</a:t>
            </a:r>
            <a:r>
              <a:rPr lang="en-GB" sz="1000" dirty="0"/>
              <a:t>, 2009, 2010).</a:t>
            </a:r>
            <a:endParaRPr lang="nl-NL" sz="1000" dirty="0"/>
          </a:p>
          <a:p>
            <a:r>
              <a:rPr lang="en-GB" sz="1000" dirty="0"/>
              <a:t>Social justice as value stems from the originating of professional youth work when at the end of the nineteenth century rising industrialization changed society and young people became estranged from their communities, hang around on the streets and undergo radicalization (</a:t>
            </a:r>
            <a:r>
              <a:rPr lang="en-GB" sz="1000" dirty="0" err="1"/>
              <a:t>Coussée</a:t>
            </a:r>
            <a:r>
              <a:rPr lang="en-GB" sz="1000" dirty="0"/>
              <a:t> et al 2009; Metz, 2011a). Ever since, the needs of  young people in support of becoming as part of society has been the reason for initiating (professional) youth work provisions. The underlying cause can be a matter of generation (youth as category), of social issues (youth facing deprivation) or of diversity (the recognition of difference both within youth as well as within society). In the years to come, a growing appeal on social justice is to be expected. The reformation of Northwest European welfare states results in a clash between generations in which until now young people lose ground. Also in matters of climate change or environmental pollution it are the next generations who face the consequences. The widening gap within welfare states calls upon the social dimension of social justice. An increasing amount of young people grows up in precarious circumstances. Besides the need to overcome a form of deprivation, these youngsters also face social exclusion and a lack of resources and possibilities. When it comes to the recognition of difference, Northwest Europe faces a completely new situation in which big cities have become official minority-cities where no ethnic group can claim to be the dominant group while the smaller cities and rural regions stay mainly unchanged except for the arrival of refugees. </a:t>
            </a:r>
            <a:endParaRPr lang="nl-NL" sz="1000" dirty="0"/>
          </a:p>
          <a:p>
            <a:r>
              <a:rPr lang="en-GB" sz="1000" dirty="0"/>
              <a:t>For professional youth work practice this has three consequences. The first is the choice of the target group. Although professional youth work is a facility for all young people, young people in need will require the primary and probably most attention. The second consequence is that professional youth work itself should be an inclusive practice where young people of different backgrounds meet and together develop democratic ways in how to deal with diversity. The third consequence is that youth work supports young people in (1) understanding how social structures produce oppression, inequality, social exclusion and the isms like racism, sexism, homophobia and </a:t>
            </a:r>
            <a:r>
              <a:rPr lang="en-GB" sz="1000" dirty="0" err="1"/>
              <a:t>Islamophobia</a:t>
            </a:r>
            <a:r>
              <a:rPr lang="en-GB" sz="1000" dirty="0"/>
              <a:t>; (2) find out how this all affects their life in person and as group, and (3) search for ways to overcome this both on the personal and on the structural level.</a:t>
            </a:r>
            <a:endParaRPr lang="nl-NL" sz="1000" dirty="0"/>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11</a:t>
            </a:fld>
            <a:endParaRPr lang="nl-NL"/>
          </a:p>
        </p:txBody>
      </p:sp>
    </p:spTree>
    <p:extLst>
      <p:ext uri="{BB962C8B-B14F-4D97-AF65-F5344CB8AC3E}">
        <p14:creationId xmlns:p14="http://schemas.microsoft.com/office/powerpoint/2010/main" xmlns="" val="258810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 y="4334936"/>
            <a:ext cx="6856412" cy="4182533"/>
          </a:xfrm>
        </p:spPr>
        <p:txBody>
          <a:bodyPr/>
          <a:lstStyle/>
          <a:p>
            <a:r>
              <a:rPr lang="en-GB" sz="1000" kern="1200" dirty="0" smtClean="0">
                <a:solidFill>
                  <a:schemeClr val="tx1"/>
                </a:solidFill>
                <a:effectLst/>
                <a:latin typeface="+mn-lt"/>
                <a:ea typeface="+mn-ea"/>
                <a:cs typeface="+mn-cs"/>
              </a:rPr>
              <a:t>Because professional youth work is directed at supervising young people in becoming adults within society, full participation is the third value. Full participation refers to the perspective on the way in which young people now and later as adult are part of democratic society. Full participation means to be able to take part in and give shape to society. This expects from young people to participate in society and from society to open up for the being, aims, dreams and needs from young people (participation as democratic process) (Du Bois - </a:t>
            </a:r>
            <a:r>
              <a:rPr lang="en-GB" sz="1000" kern="1200" dirty="0" err="1" smtClean="0">
                <a:solidFill>
                  <a:schemeClr val="tx1"/>
                </a:solidFill>
                <a:effectLst/>
                <a:latin typeface="+mn-lt"/>
                <a:ea typeface="+mn-ea"/>
                <a:cs typeface="+mn-cs"/>
              </a:rPr>
              <a:t>Reymond</a:t>
            </a:r>
            <a:r>
              <a:rPr lang="en-GB" sz="1000" kern="1200" dirty="0" smtClean="0">
                <a:solidFill>
                  <a:schemeClr val="tx1"/>
                </a:solidFill>
                <a:effectLst/>
                <a:latin typeface="+mn-lt"/>
                <a:ea typeface="+mn-ea"/>
                <a:cs typeface="+mn-cs"/>
              </a:rPr>
              <a:t>, </a:t>
            </a:r>
            <a:r>
              <a:rPr lang="en-GB" sz="1000" kern="1200" dirty="0" err="1" smtClean="0">
                <a:solidFill>
                  <a:schemeClr val="tx1"/>
                </a:solidFill>
                <a:effectLst/>
                <a:latin typeface="+mn-lt"/>
                <a:ea typeface="+mn-ea"/>
                <a:cs typeface="+mn-cs"/>
              </a:rPr>
              <a:t>Poel</a:t>
            </a:r>
            <a:r>
              <a:rPr lang="en-GB" sz="1000" kern="1200" dirty="0" smtClean="0">
                <a:solidFill>
                  <a:schemeClr val="tx1"/>
                </a:solidFill>
                <a:effectLst/>
                <a:latin typeface="+mn-lt"/>
                <a:ea typeface="+mn-ea"/>
                <a:cs typeface="+mn-cs"/>
              </a:rPr>
              <a:t>, &amp; </a:t>
            </a:r>
            <a:r>
              <a:rPr lang="en-GB" sz="1000" kern="1200" dirty="0" err="1" smtClean="0">
                <a:solidFill>
                  <a:schemeClr val="tx1"/>
                </a:solidFill>
                <a:effectLst/>
                <a:latin typeface="+mn-lt"/>
                <a:ea typeface="+mn-ea"/>
                <a:cs typeface="+mn-cs"/>
              </a:rPr>
              <a:t>Ravesloot</a:t>
            </a:r>
            <a:r>
              <a:rPr lang="en-GB" sz="1000" kern="1200" dirty="0" smtClean="0">
                <a:solidFill>
                  <a:schemeClr val="tx1"/>
                </a:solidFill>
                <a:effectLst/>
                <a:latin typeface="+mn-lt"/>
                <a:ea typeface="+mn-ea"/>
                <a:cs typeface="+mn-cs"/>
              </a:rPr>
              <a:t>, 1998; Winter, 2000, 2007) (Lorenz, 2009); (</a:t>
            </a:r>
            <a:r>
              <a:rPr lang="en-GB" sz="1000" kern="1200" dirty="0" err="1" smtClean="0">
                <a:solidFill>
                  <a:schemeClr val="tx1"/>
                </a:solidFill>
                <a:effectLst/>
                <a:latin typeface="+mn-lt"/>
                <a:ea typeface="+mn-ea"/>
                <a:cs typeface="+mn-cs"/>
              </a:rPr>
              <a:t>Verschelden</a:t>
            </a:r>
            <a:r>
              <a:rPr lang="en-GB" sz="1000" kern="1200" dirty="0" smtClean="0">
                <a:solidFill>
                  <a:schemeClr val="tx1"/>
                </a:solidFill>
                <a:effectLst/>
                <a:latin typeface="+mn-lt"/>
                <a:ea typeface="+mn-ea"/>
                <a:cs typeface="+mn-cs"/>
              </a:rPr>
              <a:t> et al., 2009).</a:t>
            </a:r>
            <a:endParaRPr lang="nl-NL"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Like development-oriented and social justice, full participation has always been an important value in youth work. Full participation stems from the legitimacy of professional youth work and is well-understood self-interest in the continued existence of democratic society. Because young people are growing up in current times, they are better equipped than older generations for dealing with contemporary questions and manners and are therefore the bearers of social innovation.  According to Dewey (1923) and underlined by contemporary political theorists and pedagogues like </a:t>
            </a:r>
            <a:r>
              <a:rPr lang="en-GB" sz="1000" kern="1200" dirty="0" err="1" smtClean="0">
                <a:solidFill>
                  <a:schemeClr val="tx1"/>
                </a:solidFill>
                <a:effectLst/>
                <a:latin typeface="+mn-lt"/>
                <a:ea typeface="+mn-ea"/>
                <a:cs typeface="+mn-cs"/>
              </a:rPr>
              <a:t>Dzur</a:t>
            </a:r>
            <a:r>
              <a:rPr lang="en-GB" sz="1000" kern="1200" dirty="0" smtClean="0">
                <a:solidFill>
                  <a:schemeClr val="tx1"/>
                </a:solidFill>
                <a:effectLst/>
                <a:latin typeface="+mn-lt"/>
                <a:ea typeface="+mn-ea"/>
                <a:cs typeface="+mn-cs"/>
              </a:rPr>
              <a:t> (2004; 2008) and De Winter (2000; 2012): democracy cannot be learned but has to be found out by each generation themselves. Finally in the face of the increase of terror and repression, it is important to remember that social stability is an important achievement of Northwest European welfare states that until now makes it possible that people living in Northwest European welfare states are safe and can live in peace and freedom.</a:t>
            </a:r>
            <a:endParaRPr lang="nl-NL"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	In practice, full participation means that youth work has an assignment to both young people and society.  Support young people in taking part and have influence in society bears both an aspect of self-development as well as one of adaption. Self-development concerns helping young people to discover their capabilities, develop them and find out how they want and are able to use them in within society. Adaption concerns giving young people the opportunity to become aware of social codes and norms of democratic practice and mastering the skills for being able to meet them. Support society in opening up for young people means support in becoming aware of the human rights, needs, dreams and aims of young people, support in the creation of separate spaces for the being of young people, support in opening up contemporary practices like neighbourhood councils, labour market or volunteering for the participation of young people and finally when needed support in the provision of specific services for young people like school mentoring projects, housing opportunities or youth </a:t>
            </a:r>
            <a:r>
              <a:rPr lang="en-GB" sz="1000" kern="1200" dirty="0" err="1" smtClean="0">
                <a:solidFill>
                  <a:schemeClr val="tx1"/>
                </a:solidFill>
                <a:effectLst/>
                <a:latin typeface="+mn-lt"/>
                <a:ea typeface="+mn-ea"/>
                <a:cs typeface="+mn-cs"/>
              </a:rPr>
              <a:t>dept</a:t>
            </a:r>
            <a:r>
              <a:rPr lang="en-GB" sz="1000" kern="1200" dirty="0" smtClean="0">
                <a:solidFill>
                  <a:schemeClr val="tx1"/>
                </a:solidFill>
                <a:effectLst/>
                <a:latin typeface="+mn-lt"/>
                <a:ea typeface="+mn-ea"/>
                <a:cs typeface="+mn-cs"/>
              </a:rPr>
              <a:t> counselling. </a:t>
            </a:r>
            <a:endParaRPr lang="nl-NL" sz="10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12</a:t>
            </a:fld>
            <a:endParaRPr lang="nl-NL"/>
          </a:p>
        </p:txBody>
      </p:sp>
    </p:spTree>
    <p:extLst>
      <p:ext uri="{BB962C8B-B14F-4D97-AF65-F5344CB8AC3E}">
        <p14:creationId xmlns:p14="http://schemas.microsoft.com/office/powerpoint/2010/main" xmlns="" val="64830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68338"/>
            <a:ext cx="4572000" cy="3429000"/>
          </a:xfrm>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D17F90F-515A-1F49-A654-94AB3343DFC5}" type="slidenum">
              <a:rPr lang="nl-NL" smtClean="0"/>
              <a:pPr/>
              <a:t>13</a:t>
            </a:fld>
            <a:endParaRPr lang="nl-NL"/>
          </a:p>
        </p:txBody>
      </p:sp>
    </p:spTree>
    <p:extLst>
      <p:ext uri="{BB962C8B-B14F-4D97-AF65-F5344CB8AC3E}">
        <p14:creationId xmlns:p14="http://schemas.microsoft.com/office/powerpoint/2010/main" xmlns="" val="94966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14</a:t>
            </a:fld>
            <a:endParaRPr lang="nl-NL"/>
          </a:p>
        </p:txBody>
      </p:sp>
    </p:spTree>
    <p:extLst>
      <p:ext uri="{BB962C8B-B14F-4D97-AF65-F5344CB8AC3E}">
        <p14:creationId xmlns:p14="http://schemas.microsoft.com/office/powerpoint/2010/main" xmlns="" val="67651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35063" y="685800"/>
            <a:ext cx="4572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15</a:t>
            </a:fld>
            <a:endParaRPr lang="nl-NL"/>
          </a:p>
        </p:txBody>
      </p:sp>
    </p:spTree>
    <p:extLst>
      <p:ext uri="{BB962C8B-B14F-4D97-AF65-F5344CB8AC3E}">
        <p14:creationId xmlns:p14="http://schemas.microsoft.com/office/powerpoint/2010/main" xmlns="" val="138171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35A52C64-AE96-4B4E-AA62-73B9D784F733}" type="slidenum">
              <a:rPr lang="nl-NL" smtClean="0"/>
              <a:pPr/>
              <a:t>16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latin typeface="Calibri" pitchFamily="34" charset="0"/>
                <a:ea typeface="ＭＳ Ｐゴシック" charset="-128"/>
              </a:rPr>
              <a:t>How is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work</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positioned</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within</a:t>
            </a:r>
            <a:r>
              <a:rPr lang="nl-NL" dirty="0" smtClean="0">
                <a:latin typeface="Calibri" pitchFamily="34" charset="0"/>
                <a:ea typeface="ＭＳ Ｐゴシック" charset="-128"/>
              </a:rPr>
              <a:t> society? </a:t>
            </a:r>
          </a:p>
          <a:p>
            <a:r>
              <a:rPr lang="nl-NL" dirty="0" err="1" smtClean="0">
                <a:latin typeface="Calibri" pitchFamily="34" charset="0"/>
                <a:ea typeface="ＭＳ Ｐゴシック" charset="-128"/>
              </a:rPr>
              <a:t>This</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triangle</a:t>
            </a:r>
            <a:r>
              <a:rPr lang="nl-NL" dirty="0" smtClean="0">
                <a:latin typeface="Calibri" pitchFamily="34" charset="0"/>
                <a:ea typeface="ＭＳ Ｐゴシック" charset="-128"/>
              </a:rPr>
              <a:t> shows </a:t>
            </a:r>
            <a:r>
              <a:rPr lang="nl-NL" dirty="0" err="1" smtClean="0">
                <a:latin typeface="Calibri" pitchFamily="34" charset="0"/>
                <a:ea typeface="ＭＳ Ｐゴシック" charset="-128"/>
              </a:rPr>
              <a:t>that</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work</a:t>
            </a:r>
            <a:r>
              <a:rPr lang="nl-NL" dirty="0" smtClean="0">
                <a:latin typeface="Calibri" pitchFamily="34" charset="0"/>
                <a:ea typeface="ＭＳ Ｐゴシック" charset="-128"/>
              </a:rPr>
              <a:t> has </a:t>
            </a:r>
            <a:r>
              <a:rPr lang="nl-NL" dirty="0" err="1" smtClean="0">
                <a:latin typeface="Calibri" pitchFamily="34" charset="0"/>
                <a:ea typeface="ＭＳ Ｐゴシック" charset="-128"/>
              </a:rPr>
              <a:t>it’s</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own</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position</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within</a:t>
            </a:r>
            <a:r>
              <a:rPr lang="nl-NL" dirty="0" smtClean="0">
                <a:latin typeface="Calibri" pitchFamily="34" charset="0"/>
                <a:ea typeface="ＭＳ Ｐゴシック" charset="-128"/>
              </a:rPr>
              <a:t> the </a:t>
            </a:r>
            <a:r>
              <a:rPr lang="nl-NL" dirty="0" err="1" smtClean="0">
                <a:latin typeface="Calibri" pitchFamily="34" charset="0"/>
                <a:ea typeface="ＭＳ Ｐゴシック" charset="-128"/>
              </a:rPr>
              <a:t>triangle</a:t>
            </a:r>
            <a:r>
              <a:rPr lang="nl-NL" dirty="0" smtClean="0">
                <a:latin typeface="Calibri" pitchFamily="34" charset="0"/>
                <a:ea typeface="ＭＳ Ｐゴシック" charset="-128"/>
              </a:rPr>
              <a:t> of society, </a:t>
            </a:r>
            <a:r>
              <a:rPr lang="nl-NL" dirty="0" err="1" smtClean="0">
                <a:latin typeface="Calibri" pitchFamily="34" charset="0"/>
                <a:ea typeface="ＭＳ Ｐゴシック" charset="-128"/>
              </a:rPr>
              <a:t>government</a:t>
            </a:r>
            <a:r>
              <a:rPr lang="nl-NL" dirty="0" smtClean="0">
                <a:latin typeface="Calibri" pitchFamily="34" charset="0"/>
                <a:ea typeface="ＭＳ Ｐゴシック" charset="-128"/>
              </a:rPr>
              <a:t> policy </a:t>
            </a:r>
            <a:r>
              <a:rPr lang="nl-NL" dirty="0" err="1" smtClean="0">
                <a:latin typeface="Calibri" pitchFamily="34" charset="0"/>
                <a:ea typeface="ＭＳ Ｐゴシック" charset="-128"/>
              </a:rPr>
              <a:t>and</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a:t>
            </a:r>
            <a:endParaRPr lang="nl-NL" dirty="0">
              <a:latin typeface="Calibri" pitchFamily="34" charset="0"/>
              <a:ea typeface="ＭＳ Ｐゴシック" charset="-128"/>
            </a:endParaRPr>
          </a:p>
          <a:p>
            <a:endParaRPr lang="nl-NL" dirty="0">
              <a:latin typeface="Calibri" pitchFamily="34" charset="0"/>
              <a:ea typeface="ＭＳ Ｐゴシック" charset="-128"/>
            </a:endParaRPr>
          </a:p>
          <a:p>
            <a:r>
              <a:rPr lang="nl-NL" dirty="0" smtClean="0">
                <a:latin typeface="Calibri" pitchFamily="34" charset="0"/>
                <a:ea typeface="ＭＳ Ｐゴシック" charset="-128"/>
              </a:rPr>
              <a:t>Kenmerkend van een beroep zijn, is dat professionals samen met hun organisaties, invulling geven aan de inhoud van het beroep. Het jongerenwerk doet dat niet voor zich zelf, maar voor de samenleving en voor jongeren. In Nederland heeft de overheid de rol voor het aansturen van publieke voorzieningen, namens de bevolking. Dat betekent dat het jongerenwerk zich ontwikkeld in verhouding tot jongeren, de doelgroep, de maatschappelijke ontwikkelingen en het overheidsbeleid. </a:t>
            </a:r>
          </a:p>
          <a:p>
            <a:endParaRPr lang="nl-NL" dirty="0" smtClean="0">
              <a:latin typeface="Calibri" pitchFamily="34" charset="0"/>
              <a:ea typeface="ＭＳ Ｐゴシック" charset="-128"/>
            </a:endParaRPr>
          </a:p>
          <a:p>
            <a:r>
              <a:rPr lang="nl-NL" dirty="0" err="1" smtClean="0">
                <a:latin typeface="Calibri" pitchFamily="34" charset="0"/>
                <a:ea typeface="ＭＳ Ｐゴシック" charset="-128"/>
              </a:rPr>
              <a:t>This</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directly</a:t>
            </a:r>
            <a:r>
              <a:rPr lang="nl-NL" dirty="0" smtClean="0">
                <a:latin typeface="Calibri" pitchFamily="34" charset="0"/>
                <a:ea typeface="ＭＳ Ｐゴシック" charset="-128"/>
              </a:rPr>
              <a:t> shows </a:t>
            </a:r>
            <a:r>
              <a:rPr lang="nl-NL" dirty="0" err="1" smtClean="0">
                <a:latin typeface="Calibri" pitchFamily="34" charset="0"/>
                <a:ea typeface="ＭＳ Ｐゴシック" charset="-128"/>
              </a:rPr>
              <a:t>that</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work</a:t>
            </a:r>
            <a:r>
              <a:rPr lang="nl-NL" dirty="0" smtClean="0">
                <a:latin typeface="Calibri" pitchFamily="34" charset="0"/>
                <a:ea typeface="ＭＳ Ｐゴシック" charset="-128"/>
              </a:rPr>
              <a:t> is separate </a:t>
            </a:r>
            <a:r>
              <a:rPr lang="nl-NL" dirty="0" err="1" smtClean="0">
                <a:latin typeface="Calibri" pitchFamily="34" charset="0"/>
                <a:ea typeface="ＭＳ Ｐゴシック" charset="-128"/>
              </a:rPr>
              <a:t>from</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social</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work</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because</a:t>
            </a:r>
            <a:r>
              <a:rPr lang="nl-NL" dirty="0" smtClean="0">
                <a:latin typeface="Calibri" pitchFamily="34" charset="0"/>
                <a:ea typeface="ＭＳ Ｐゴシック" charset="-128"/>
              </a:rPr>
              <a:t> of the </a:t>
            </a:r>
            <a:r>
              <a:rPr lang="nl-NL" dirty="0" err="1" smtClean="0">
                <a:latin typeface="Calibri" pitchFamily="34" charset="0"/>
                <a:ea typeface="ＭＳ Ｐゴシック" charset="-128"/>
              </a:rPr>
              <a:t>entwinement</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with</a:t>
            </a:r>
            <a:r>
              <a:rPr lang="nl-NL" dirty="0" smtClean="0">
                <a:latin typeface="Calibri" pitchFamily="34" charset="0"/>
                <a:ea typeface="ＭＳ Ｐゴシック" charset="-128"/>
              </a:rPr>
              <a:t> society,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and</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government</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Social</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work</a:t>
            </a:r>
            <a:r>
              <a:rPr lang="nl-NL" dirty="0" smtClean="0">
                <a:latin typeface="Calibri" pitchFamily="34" charset="0"/>
                <a:ea typeface="ＭＳ Ｐゴシック" charset="-128"/>
              </a:rPr>
              <a:t> is </a:t>
            </a:r>
            <a:r>
              <a:rPr lang="nl-NL" dirty="0" err="1" smtClean="0">
                <a:latin typeface="Calibri" pitchFamily="34" charset="0"/>
                <a:ea typeface="ＭＳ Ｐゴシック" charset="-128"/>
              </a:rPr>
              <a:t>not</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only</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related</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with</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specific</a:t>
            </a:r>
            <a:r>
              <a:rPr lang="nl-NL" dirty="0" smtClean="0">
                <a:latin typeface="Calibri" pitchFamily="34" charset="0"/>
                <a:ea typeface="ＭＳ Ｐゴシック" charset="-128"/>
              </a:rPr>
              <a:t> the </a:t>
            </a:r>
            <a:r>
              <a:rPr lang="nl-NL" dirty="0" err="1" smtClean="0">
                <a:latin typeface="Calibri" pitchFamily="34" charset="0"/>
                <a:ea typeface="ＭＳ Ｐゴシック" charset="-128"/>
              </a:rPr>
              <a:t>youth</a:t>
            </a:r>
            <a:r>
              <a:rPr lang="nl-NL" dirty="0" smtClean="0">
                <a:latin typeface="Calibri" pitchFamily="34" charset="0"/>
                <a:ea typeface="ＭＳ Ｐゴシック" charset="-128"/>
              </a:rPr>
              <a:t> question in </a:t>
            </a:r>
            <a:r>
              <a:rPr lang="nl-NL" dirty="0" err="1" smtClean="0">
                <a:latin typeface="Calibri" pitchFamily="34" charset="0"/>
                <a:ea typeface="ＭＳ Ｐゴシック" charset="-128"/>
              </a:rPr>
              <a:t>relation</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to</a:t>
            </a:r>
            <a:r>
              <a:rPr lang="nl-NL" dirty="0" smtClean="0">
                <a:latin typeface="Calibri" pitchFamily="34" charset="0"/>
                <a:ea typeface="ＭＳ Ｐゴシック" charset="-128"/>
              </a:rPr>
              <a:t> society </a:t>
            </a:r>
            <a:r>
              <a:rPr lang="nl-NL" dirty="0" err="1" smtClean="0">
                <a:latin typeface="Calibri" pitchFamily="34" charset="0"/>
                <a:ea typeface="ＭＳ Ｐゴシック" charset="-128"/>
              </a:rPr>
              <a:t>and</a:t>
            </a:r>
            <a:r>
              <a:rPr lang="nl-NL" dirty="0" smtClean="0">
                <a:latin typeface="Calibri" pitchFamily="34" charset="0"/>
                <a:ea typeface="ＭＳ Ｐゴシック" charset="-128"/>
              </a:rPr>
              <a:t> </a:t>
            </a:r>
            <a:r>
              <a:rPr lang="nl-NL" dirty="0" err="1" smtClean="0">
                <a:latin typeface="Calibri" pitchFamily="34" charset="0"/>
                <a:ea typeface="ＭＳ Ｐゴシック" charset="-128"/>
              </a:rPr>
              <a:t>government</a:t>
            </a:r>
            <a:r>
              <a:rPr lang="nl-NL" dirty="0" smtClean="0">
                <a:latin typeface="Calibri" pitchFamily="34" charset="0"/>
                <a:ea typeface="ＭＳ Ｐゴシック" charset="-128"/>
              </a:rPr>
              <a:t>.</a:t>
            </a:r>
          </a:p>
          <a:p>
            <a:endParaRPr lang="nl-NL" dirty="0">
              <a:latin typeface="Calibri" pitchFamily="34" charset="0"/>
              <a:ea typeface="ＭＳ Ｐゴシック" charset="-128"/>
            </a:endParaRPr>
          </a:p>
        </p:txBody>
      </p:sp>
      <p:sp>
        <p:nvSpPr>
          <p:cNvPr id="4" name="Slide Number Placeholder 3"/>
          <p:cNvSpPr>
            <a:spLocks noGrp="1"/>
          </p:cNvSpPr>
          <p:nvPr>
            <p:ph type="sldNum" sz="quarter" idx="10"/>
          </p:nvPr>
        </p:nvSpPr>
        <p:spPr/>
        <p:txBody>
          <a:bodyPr/>
          <a:lstStyle/>
          <a:p>
            <a:pPr>
              <a:defRPr/>
            </a:pPr>
            <a:fld id="{1A168558-23D4-44B4-A854-9FB01630844B}" type="slidenum">
              <a:rPr lang="en-US" smtClean="0"/>
              <a:pPr>
                <a:defRPr/>
              </a:pPr>
              <a:t>2</a:t>
            </a:fld>
            <a:endParaRPr lang="en-US"/>
          </a:p>
        </p:txBody>
      </p:sp>
    </p:spTree>
    <p:extLst>
      <p:ext uri="{BB962C8B-B14F-4D97-AF65-F5344CB8AC3E}">
        <p14:creationId xmlns:p14="http://schemas.microsoft.com/office/powerpoint/2010/main" xmlns="" val="236750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What</a:t>
            </a:r>
            <a:r>
              <a:rPr lang="nl-NL" dirty="0" smtClean="0"/>
              <a:t> </a:t>
            </a:r>
            <a:r>
              <a:rPr lang="nl-NL" dirty="0" err="1" smtClean="0"/>
              <a:t>learns</a:t>
            </a:r>
            <a:r>
              <a:rPr lang="nl-NL" dirty="0" smtClean="0"/>
              <a:t> the </a:t>
            </a:r>
            <a:r>
              <a:rPr lang="nl-NL" dirty="0" err="1" smtClean="0"/>
              <a:t>history</a:t>
            </a:r>
            <a:r>
              <a:rPr lang="nl-NL" dirty="0" smtClean="0"/>
              <a:t> </a:t>
            </a:r>
            <a:r>
              <a:rPr lang="nl-NL" dirty="0" err="1" smtClean="0"/>
              <a:t>about</a:t>
            </a:r>
            <a:r>
              <a:rPr lang="nl-NL" dirty="0" smtClean="0"/>
              <a:t> the</a:t>
            </a:r>
            <a:r>
              <a:rPr lang="nl-NL" baseline="0" dirty="0" smtClean="0"/>
              <a:t> </a:t>
            </a:r>
            <a:r>
              <a:rPr lang="nl-NL" baseline="0" dirty="0" err="1" smtClean="0"/>
              <a:t>legitimation</a:t>
            </a:r>
            <a:r>
              <a:rPr lang="nl-NL" baseline="0" dirty="0" smtClean="0"/>
              <a:t> of </a:t>
            </a:r>
            <a:r>
              <a:rPr lang="nl-NL" baseline="0" dirty="0" err="1" smtClean="0"/>
              <a:t>youth</a:t>
            </a:r>
            <a:r>
              <a:rPr lang="nl-NL" baseline="0" dirty="0" smtClean="0"/>
              <a:t> </a:t>
            </a:r>
            <a:r>
              <a:rPr lang="nl-NL" baseline="0" dirty="0" err="1" smtClean="0"/>
              <a:t>work</a:t>
            </a:r>
            <a:r>
              <a:rPr lang="nl-NL" baseline="0" dirty="0" smtClean="0"/>
              <a:t>?</a:t>
            </a:r>
          </a:p>
          <a:p>
            <a:r>
              <a:rPr lang="nl-NL" baseline="0" dirty="0" smtClean="0"/>
              <a:t>It shows </a:t>
            </a:r>
            <a:r>
              <a:rPr lang="nl-NL" baseline="0" dirty="0" err="1" smtClean="0"/>
              <a:t>that</a:t>
            </a:r>
            <a:r>
              <a:rPr lang="nl-NL" baseline="0" dirty="0" smtClean="0"/>
              <a:t> </a:t>
            </a:r>
            <a:r>
              <a:rPr lang="nl-NL" baseline="0" dirty="0" err="1" smtClean="0"/>
              <a:t>every</a:t>
            </a:r>
            <a:r>
              <a:rPr lang="nl-NL" baseline="0" dirty="0" smtClean="0"/>
              <a:t> </a:t>
            </a:r>
            <a:r>
              <a:rPr lang="nl-NL" baseline="0" dirty="0" err="1" smtClean="0"/>
              <a:t>where</a:t>
            </a:r>
            <a:r>
              <a:rPr lang="nl-NL" baseline="0" dirty="0" smtClean="0"/>
              <a:t> </a:t>
            </a:r>
            <a:r>
              <a:rPr lang="nl-NL" baseline="0" dirty="0" err="1" smtClean="0"/>
              <a:t>and</a:t>
            </a:r>
            <a:r>
              <a:rPr lang="nl-NL" baseline="0" dirty="0" smtClean="0"/>
              <a:t> </a:t>
            </a:r>
            <a:r>
              <a:rPr lang="nl-NL" baseline="0" dirty="0" err="1" smtClean="0"/>
              <a:t>every</a:t>
            </a:r>
            <a:r>
              <a:rPr lang="nl-NL" baseline="0" dirty="0" smtClean="0"/>
              <a:t> time </a:t>
            </a:r>
            <a:r>
              <a:rPr lang="nl-NL" baseline="0" dirty="0" err="1" smtClean="0"/>
              <a:t>youth</a:t>
            </a:r>
            <a:r>
              <a:rPr lang="nl-NL" baseline="0" dirty="0" smtClean="0"/>
              <a:t> </a:t>
            </a:r>
            <a:r>
              <a:rPr lang="nl-NL" baseline="0" dirty="0" err="1" smtClean="0"/>
              <a:t>work</a:t>
            </a:r>
            <a:r>
              <a:rPr lang="nl-NL" baseline="0" dirty="0" smtClean="0"/>
              <a:t> is, </a:t>
            </a:r>
            <a:r>
              <a:rPr lang="nl-NL" baseline="0" dirty="0" err="1" smtClean="0"/>
              <a:t>youth</a:t>
            </a:r>
            <a:r>
              <a:rPr lang="nl-NL" baseline="0" dirty="0" smtClean="0"/>
              <a:t> </a:t>
            </a:r>
            <a:r>
              <a:rPr lang="nl-NL" baseline="0" dirty="0" err="1" smtClean="0"/>
              <a:t>work</a:t>
            </a:r>
            <a:r>
              <a:rPr lang="nl-NL" baseline="0" dirty="0" smtClean="0"/>
              <a:t> supports </a:t>
            </a:r>
            <a:r>
              <a:rPr lang="nl-NL" baseline="0" dirty="0" err="1" smtClean="0"/>
              <a:t>young</a:t>
            </a:r>
            <a:r>
              <a:rPr lang="nl-NL" baseline="0" dirty="0" smtClean="0"/>
              <a:t> </a:t>
            </a:r>
            <a:r>
              <a:rPr lang="nl-NL" baseline="0" dirty="0" err="1" smtClean="0"/>
              <a:t>people</a:t>
            </a:r>
            <a:r>
              <a:rPr lang="nl-NL" baseline="0" dirty="0" smtClean="0"/>
              <a:t> (</a:t>
            </a:r>
            <a:r>
              <a:rPr lang="nl-NL" baseline="0" dirty="0" err="1" smtClean="0"/>
              <a:t>not</a:t>
            </a:r>
            <a:r>
              <a:rPr lang="nl-NL" baseline="0" dirty="0" smtClean="0"/>
              <a:t> </a:t>
            </a:r>
            <a:r>
              <a:rPr lang="nl-NL" baseline="0" dirty="0" err="1" smtClean="0"/>
              <a:t>supervise</a:t>
            </a:r>
            <a:r>
              <a:rPr lang="nl-NL" baseline="0" dirty="0" smtClean="0"/>
              <a:t>!) in </a:t>
            </a:r>
            <a:r>
              <a:rPr lang="nl-NL" baseline="0" dirty="0" err="1" smtClean="0"/>
              <a:t>their</a:t>
            </a:r>
            <a:r>
              <a:rPr lang="nl-NL" baseline="0" dirty="0" smtClean="0"/>
              <a:t> </a:t>
            </a:r>
            <a:r>
              <a:rPr lang="nl-NL" baseline="0" dirty="0" err="1" smtClean="0"/>
              <a:t>process</a:t>
            </a:r>
            <a:r>
              <a:rPr lang="nl-NL" baseline="0" dirty="0" smtClean="0"/>
              <a:t> of </a:t>
            </a:r>
            <a:r>
              <a:rPr lang="nl-NL" baseline="0" dirty="0" err="1" smtClean="0"/>
              <a:t>becoming</a:t>
            </a:r>
            <a:r>
              <a:rPr lang="nl-NL" baseline="0" dirty="0" smtClean="0"/>
              <a:t> as part of society.</a:t>
            </a:r>
          </a:p>
          <a:p>
            <a:endParaRPr lang="nl-NL" baseline="0" dirty="0" smtClean="0"/>
          </a:p>
          <a:p>
            <a:r>
              <a:rPr lang="nl-NL" baseline="0" dirty="0" err="1" smtClean="0"/>
              <a:t>What</a:t>
            </a:r>
            <a:r>
              <a:rPr lang="nl-NL" baseline="0" dirty="0" smtClean="0"/>
              <a:t> is </a:t>
            </a:r>
            <a:r>
              <a:rPr lang="nl-NL" baseline="0" dirty="0" err="1" smtClean="0"/>
              <a:t>specific</a:t>
            </a:r>
            <a:r>
              <a:rPr lang="nl-NL" baseline="0" dirty="0" smtClean="0"/>
              <a:t> </a:t>
            </a:r>
            <a:r>
              <a:rPr lang="nl-NL" baseline="0" dirty="0" err="1" smtClean="0"/>
              <a:t>about</a:t>
            </a:r>
            <a:r>
              <a:rPr lang="nl-NL" baseline="0" dirty="0" smtClean="0"/>
              <a:t> </a:t>
            </a:r>
            <a:r>
              <a:rPr lang="nl-NL" baseline="0" dirty="0" err="1" smtClean="0"/>
              <a:t>youth</a:t>
            </a:r>
            <a:r>
              <a:rPr lang="nl-NL" baseline="0" dirty="0" smtClean="0"/>
              <a:t> </a:t>
            </a:r>
            <a:r>
              <a:rPr lang="nl-NL" baseline="0" dirty="0" err="1" smtClean="0"/>
              <a:t>work</a:t>
            </a:r>
            <a:r>
              <a:rPr lang="nl-NL" baseline="0" dirty="0" smtClean="0"/>
              <a:t> is </a:t>
            </a:r>
            <a:r>
              <a:rPr lang="nl-NL" baseline="0" dirty="0" err="1" smtClean="0"/>
              <a:t>that</a:t>
            </a:r>
            <a:r>
              <a:rPr lang="nl-NL" baseline="0" dirty="0" smtClean="0"/>
              <a:t> </a:t>
            </a:r>
            <a:r>
              <a:rPr lang="nl-NL" baseline="0" dirty="0" err="1" smtClean="0"/>
              <a:t>it</a:t>
            </a:r>
            <a:r>
              <a:rPr lang="nl-NL" baseline="0" dirty="0" smtClean="0"/>
              <a:t> is </a:t>
            </a:r>
            <a:r>
              <a:rPr lang="nl-NL" baseline="0" dirty="0" err="1" smtClean="0"/>
              <a:t>about</a:t>
            </a:r>
            <a:r>
              <a:rPr lang="nl-NL" baseline="0" dirty="0" smtClean="0"/>
              <a:t> the </a:t>
            </a:r>
            <a:r>
              <a:rPr lang="nl-NL" baseline="0" dirty="0" err="1" smtClean="0"/>
              <a:t>daily</a:t>
            </a:r>
            <a:r>
              <a:rPr lang="nl-NL" baseline="0" dirty="0" smtClean="0"/>
              <a:t>, </a:t>
            </a:r>
            <a:r>
              <a:rPr lang="nl-NL" baseline="0" dirty="0" err="1" smtClean="0"/>
              <a:t>completely</a:t>
            </a:r>
            <a:r>
              <a:rPr lang="nl-NL" baseline="0" dirty="0" smtClean="0"/>
              <a:t> </a:t>
            </a:r>
            <a:r>
              <a:rPr lang="nl-NL" baseline="0" dirty="0" err="1" smtClean="0"/>
              <a:t>normal</a:t>
            </a:r>
            <a:r>
              <a:rPr lang="nl-NL" baseline="0" dirty="0" smtClean="0"/>
              <a:t> </a:t>
            </a:r>
            <a:r>
              <a:rPr lang="nl-NL" baseline="0" dirty="0" err="1" smtClean="0"/>
              <a:t>process</a:t>
            </a:r>
            <a:r>
              <a:rPr lang="nl-NL" baseline="0" dirty="0" smtClean="0"/>
              <a:t> of </a:t>
            </a:r>
            <a:r>
              <a:rPr lang="nl-NL" baseline="0" dirty="0" err="1" smtClean="0"/>
              <a:t>growing</a:t>
            </a:r>
            <a:r>
              <a:rPr lang="nl-NL" baseline="0" dirty="0" smtClean="0"/>
              <a:t> up; </a:t>
            </a:r>
            <a:r>
              <a:rPr lang="nl-NL" baseline="0" dirty="0" err="1" smtClean="0"/>
              <a:t>which</a:t>
            </a:r>
            <a:r>
              <a:rPr lang="nl-NL" baseline="0" dirty="0" smtClean="0"/>
              <a:t> is hard </a:t>
            </a:r>
            <a:r>
              <a:rPr lang="nl-NL" baseline="0" dirty="0" err="1" smtClean="0"/>
              <a:t>enough</a:t>
            </a:r>
            <a:r>
              <a:rPr lang="nl-NL" baseline="0" dirty="0" smtClean="0"/>
              <a:t>; </a:t>
            </a:r>
            <a:r>
              <a:rPr lang="nl-NL" baseline="0" dirty="0" err="1" smtClean="0"/>
              <a:t>youth</a:t>
            </a:r>
            <a:r>
              <a:rPr lang="nl-NL" baseline="0" dirty="0" smtClean="0"/>
              <a:t> </a:t>
            </a:r>
            <a:r>
              <a:rPr lang="nl-NL" baseline="0" dirty="0" err="1" smtClean="0"/>
              <a:t>work</a:t>
            </a:r>
            <a:r>
              <a:rPr lang="nl-NL" baseline="0" dirty="0" smtClean="0"/>
              <a:t> is </a:t>
            </a:r>
            <a:r>
              <a:rPr lang="nl-NL" baseline="0" dirty="0" err="1" smtClean="0"/>
              <a:t>not</a:t>
            </a:r>
            <a:r>
              <a:rPr lang="nl-NL" baseline="0" dirty="0" smtClean="0"/>
              <a:t> </a:t>
            </a:r>
            <a:r>
              <a:rPr lang="nl-NL" baseline="0" dirty="0" err="1" smtClean="0"/>
              <a:t>about</a:t>
            </a:r>
            <a:r>
              <a:rPr lang="nl-NL" baseline="0" dirty="0" smtClean="0"/>
              <a:t> </a:t>
            </a:r>
            <a:r>
              <a:rPr lang="nl-NL" baseline="0" dirty="0" err="1" smtClean="0"/>
              <a:t>specific</a:t>
            </a:r>
            <a:r>
              <a:rPr lang="nl-NL" baseline="0" dirty="0" smtClean="0"/>
              <a:t> </a:t>
            </a:r>
            <a:r>
              <a:rPr lang="nl-NL" baseline="0" dirty="0" err="1" smtClean="0"/>
              <a:t>problems</a:t>
            </a:r>
            <a:r>
              <a:rPr lang="nl-NL" baseline="0" dirty="0" smtClean="0"/>
              <a:t> </a:t>
            </a:r>
            <a:r>
              <a:rPr lang="nl-NL" baseline="0" dirty="0" err="1" smtClean="0"/>
              <a:t>for</a:t>
            </a:r>
            <a:r>
              <a:rPr lang="nl-NL" baseline="0" dirty="0" smtClean="0"/>
              <a:t> </a:t>
            </a:r>
            <a:r>
              <a:rPr lang="nl-NL" baseline="0" dirty="0" err="1" smtClean="0"/>
              <a:t>example</a:t>
            </a:r>
            <a:r>
              <a:rPr lang="nl-NL" baseline="0" dirty="0" smtClean="0"/>
              <a:t> at school or </a:t>
            </a:r>
            <a:r>
              <a:rPr lang="nl-NL" baseline="0" dirty="0" err="1" smtClean="0"/>
              <a:t>with</a:t>
            </a:r>
            <a:r>
              <a:rPr lang="nl-NL" baseline="0" dirty="0" smtClean="0"/>
              <a:t> health.</a:t>
            </a:r>
          </a:p>
          <a:p>
            <a:endParaRPr lang="nl-NL" baseline="0" dirty="0" smtClean="0"/>
          </a:p>
          <a:p>
            <a:r>
              <a:rPr lang="nl-NL" baseline="0" dirty="0" smtClean="0"/>
              <a:t>It is </a:t>
            </a:r>
            <a:r>
              <a:rPr lang="nl-NL" baseline="0" dirty="0" err="1" smtClean="0"/>
              <a:t>not</a:t>
            </a:r>
            <a:r>
              <a:rPr lang="nl-NL" baseline="0" dirty="0" smtClean="0"/>
              <a:t> </a:t>
            </a:r>
            <a:r>
              <a:rPr lang="nl-NL" baseline="0" dirty="0" err="1" smtClean="0"/>
              <a:t>simply</a:t>
            </a:r>
            <a:r>
              <a:rPr lang="nl-NL" baseline="0" dirty="0" smtClean="0"/>
              <a:t> </a:t>
            </a:r>
            <a:r>
              <a:rPr lang="nl-NL" baseline="0" dirty="0" err="1" smtClean="0"/>
              <a:t>about</a:t>
            </a:r>
            <a:r>
              <a:rPr lang="nl-NL" baseline="0" dirty="0" smtClean="0"/>
              <a:t> </a:t>
            </a:r>
            <a:r>
              <a:rPr lang="nl-NL" baseline="0" dirty="0" err="1" smtClean="0"/>
              <a:t>reaching</a:t>
            </a:r>
            <a:r>
              <a:rPr lang="nl-NL" baseline="0" dirty="0" smtClean="0"/>
              <a:t> the </a:t>
            </a:r>
            <a:r>
              <a:rPr lang="nl-NL" baseline="0" dirty="0" err="1" smtClean="0"/>
              <a:t>age</a:t>
            </a:r>
            <a:r>
              <a:rPr lang="nl-NL" baseline="0" dirty="0" smtClean="0"/>
              <a:t> of 18, but </a:t>
            </a:r>
            <a:r>
              <a:rPr lang="nl-NL" baseline="0" dirty="0" err="1" smtClean="0"/>
              <a:t>about</a:t>
            </a:r>
            <a:r>
              <a:rPr lang="nl-NL" baseline="0" dirty="0" smtClean="0"/>
              <a:t> </a:t>
            </a:r>
            <a:r>
              <a:rPr lang="nl-NL" baseline="0" dirty="0" err="1" smtClean="0"/>
              <a:t>growing</a:t>
            </a:r>
            <a:r>
              <a:rPr lang="nl-NL" baseline="0" dirty="0" smtClean="0"/>
              <a:t> up as part of society – </a:t>
            </a:r>
            <a:r>
              <a:rPr lang="nl-NL" baseline="0" dirty="0" err="1" smtClean="0"/>
              <a:t>because</a:t>
            </a:r>
            <a:r>
              <a:rPr lang="nl-NL" baseline="0" dirty="0" smtClean="0"/>
              <a:t> </a:t>
            </a:r>
            <a:r>
              <a:rPr lang="nl-NL" baseline="0" dirty="0" err="1" smtClean="0"/>
              <a:t>that</a:t>
            </a:r>
            <a:r>
              <a:rPr lang="nl-NL" baseline="0" dirty="0" smtClean="0"/>
              <a:t> is the </a:t>
            </a:r>
            <a:r>
              <a:rPr lang="nl-NL" baseline="0" dirty="0" err="1" smtClean="0"/>
              <a:t>main</a:t>
            </a:r>
            <a:r>
              <a:rPr lang="nl-NL" baseline="0" dirty="0" smtClean="0"/>
              <a:t> issue of </a:t>
            </a:r>
            <a:r>
              <a:rPr lang="nl-NL" baseline="0" dirty="0" err="1" smtClean="0"/>
              <a:t>becoming</a:t>
            </a:r>
            <a:r>
              <a:rPr lang="nl-NL" baseline="0" dirty="0" smtClean="0"/>
              <a:t>: the change in </a:t>
            </a:r>
            <a:r>
              <a:rPr lang="nl-NL" baseline="0" dirty="0" err="1" smtClean="0"/>
              <a:t>position</a:t>
            </a:r>
            <a:r>
              <a:rPr lang="nl-NL" baseline="0" dirty="0" smtClean="0"/>
              <a:t> of </a:t>
            </a:r>
            <a:r>
              <a:rPr lang="nl-NL" baseline="0" dirty="0" err="1" smtClean="0"/>
              <a:t>being</a:t>
            </a:r>
            <a:r>
              <a:rPr lang="nl-NL" baseline="0" dirty="0" smtClean="0"/>
              <a:t> a </a:t>
            </a:r>
            <a:r>
              <a:rPr lang="nl-NL" baseline="0" dirty="0" err="1" smtClean="0"/>
              <a:t>child</a:t>
            </a:r>
            <a:r>
              <a:rPr lang="nl-NL" baseline="0" dirty="0" smtClean="0"/>
              <a:t> </a:t>
            </a:r>
            <a:r>
              <a:rPr lang="nl-NL" baseline="0" dirty="0" err="1" smtClean="0"/>
              <a:t>and</a:t>
            </a:r>
            <a:r>
              <a:rPr lang="nl-NL" baseline="0" dirty="0" smtClean="0"/>
              <a:t> </a:t>
            </a:r>
            <a:r>
              <a:rPr lang="nl-NL" baseline="0" dirty="0" err="1" smtClean="0"/>
              <a:t>dependent</a:t>
            </a:r>
            <a:r>
              <a:rPr lang="nl-NL" baseline="0" dirty="0" smtClean="0"/>
              <a:t> of </a:t>
            </a:r>
            <a:r>
              <a:rPr lang="nl-NL" baseline="0" dirty="0" err="1" smtClean="0"/>
              <a:t>adults</a:t>
            </a:r>
            <a:r>
              <a:rPr lang="nl-NL" baseline="0" dirty="0" smtClean="0"/>
              <a:t> </a:t>
            </a:r>
            <a:r>
              <a:rPr lang="nl-NL" baseline="0" dirty="0" err="1" smtClean="0"/>
              <a:t>and</a:t>
            </a:r>
            <a:r>
              <a:rPr lang="nl-NL" baseline="0" dirty="0" smtClean="0"/>
              <a:t> </a:t>
            </a:r>
            <a:r>
              <a:rPr lang="nl-NL" baseline="0" dirty="0" err="1" smtClean="0"/>
              <a:t>being</a:t>
            </a:r>
            <a:r>
              <a:rPr lang="nl-NL" baseline="0" dirty="0" smtClean="0"/>
              <a:t> </a:t>
            </a:r>
            <a:r>
              <a:rPr lang="nl-NL" baseline="0" dirty="0" err="1" smtClean="0"/>
              <a:t>an</a:t>
            </a:r>
            <a:r>
              <a:rPr lang="nl-NL" baseline="0" dirty="0" smtClean="0"/>
              <a:t> adult </a:t>
            </a:r>
            <a:r>
              <a:rPr lang="nl-NL" baseline="0" dirty="0" err="1" smtClean="0"/>
              <a:t>and</a:t>
            </a:r>
            <a:r>
              <a:rPr lang="nl-NL" baseline="0" dirty="0" smtClean="0"/>
              <a:t> </a:t>
            </a:r>
            <a:r>
              <a:rPr lang="nl-NL" baseline="0" dirty="0" err="1" smtClean="0"/>
              <a:t>being</a:t>
            </a:r>
            <a:r>
              <a:rPr lang="nl-NL" baseline="0" dirty="0" smtClean="0"/>
              <a:t> </a:t>
            </a:r>
            <a:r>
              <a:rPr lang="nl-NL" baseline="0" dirty="0" err="1" smtClean="0"/>
              <a:t>responsable</a:t>
            </a:r>
            <a:r>
              <a:rPr lang="nl-NL" baseline="0" dirty="0" smtClean="0"/>
              <a:t> </a:t>
            </a:r>
            <a:r>
              <a:rPr lang="nl-NL" baseline="0" dirty="0" err="1" smtClean="0"/>
              <a:t>for</a:t>
            </a:r>
            <a:r>
              <a:rPr lang="nl-NL" baseline="0" dirty="0" smtClean="0"/>
              <a:t> </a:t>
            </a:r>
            <a:r>
              <a:rPr lang="nl-NL" baseline="0" dirty="0" err="1" smtClean="0"/>
              <a:t>your</a:t>
            </a:r>
            <a:r>
              <a:rPr lang="nl-NL" baseline="0" dirty="0" smtClean="0"/>
              <a:t> </a:t>
            </a:r>
            <a:r>
              <a:rPr lang="nl-NL" baseline="0" dirty="0" err="1" smtClean="0"/>
              <a:t>self</a:t>
            </a:r>
            <a:r>
              <a:rPr lang="nl-NL" baseline="0" dirty="0" smtClean="0"/>
              <a:t> </a:t>
            </a:r>
            <a:r>
              <a:rPr lang="nl-NL" baseline="0" dirty="0" err="1" smtClean="0"/>
              <a:t>and</a:t>
            </a:r>
            <a:r>
              <a:rPr lang="nl-NL" baseline="0" dirty="0" smtClean="0"/>
              <a:t> </a:t>
            </a:r>
            <a:r>
              <a:rPr lang="nl-NL" baseline="0" dirty="0" err="1" smtClean="0"/>
              <a:t>others</a:t>
            </a:r>
            <a:r>
              <a:rPr lang="nl-NL" baseline="0" dirty="0" smtClean="0"/>
              <a:t>. </a:t>
            </a:r>
          </a:p>
          <a:p>
            <a:endParaRPr lang="nl-NL" baseline="0" dirty="0" smtClean="0"/>
          </a:p>
          <a:p>
            <a:r>
              <a:rPr lang="nl-NL" baseline="0" dirty="0" smtClean="0"/>
              <a:t>The </a:t>
            </a:r>
            <a:r>
              <a:rPr lang="nl-NL" baseline="0" dirty="0" err="1" smtClean="0"/>
              <a:t>cause</a:t>
            </a:r>
            <a:r>
              <a:rPr lang="nl-NL" dirty="0" smtClean="0"/>
              <a:t> </a:t>
            </a:r>
            <a:r>
              <a:rPr lang="nl-NL" dirty="0" err="1" smtClean="0"/>
              <a:t>for</a:t>
            </a:r>
            <a:r>
              <a:rPr lang="nl-NL" dirty="0" smtClean="0"/>
              <a:t> </a:t>
            </a:r>
            <a:r>
              <a:rPr lang="nl-NL" dirty="0" err="1" smtClean="0"/>
              <a:t>youth</a:t>
            </a:r>
            <a:r>
              <a:rPr lang="nl-NL" dirty="0" smtClean="0"/>
              <a:t> </a:t>
            </a:r>
            <a:r>
              <a:rPr lang="nl-NL" dirty="0" err="1" smtClean="0"/>
              <a:t>work</a:t>
            </a:r>
            <a:r>
              <a:rPr lang="nl-NL" dirty="0" smtClean="0"/>
              <a:t>, </a:t>
            </a:r>
            <a:r>
              <a:rPr lang="nl-NL" dirty="0" err="1" smtClean="0"/>
              <a:t>can</a:t>
            </a:r>
            <a:r>
              <a:rPr lang="nl-NL" dirty="0" smtClean="0"/>
              <a:t> </a:t>
            </a:r>
            <a:r>
              <a:rPr lang="nl-NL" dirty="0" err="1" smtClean="0"/>
              <a:t>be</a:t>
            </a:r>
            <a:r>
              <a:rPr lang="nl-NL" dirty="0" smtClean="0"/>
              <a:t> </a:t>
            </a:r>
            <a:r>
              <a:rPr lang="nl-NL" dirty="0" err="1" smtClean="0"/>
              <a:t>both</a:t>
            </a:r>
            <a:r>
              <a:rPr lang="nl-NL" dirty="0" smtClean="0"/>
              <a:t> </a:t>
            </a:r>
            <a:r>
              <a:rPr lang="nl-NL" dirty="0" err="1" smtClean="0"/>
              <a:t>from</a:t>
            </a:r>
            <a:r>
              <a:rPr lang="nl-NL" dirty="0" smtClean="0"/>
              <a:t> the side of </a:t>
            </a:r>
            <a:r>
              <a:rPr lang="nl-NL" dirty="0" err="1" smtClean="0"/>
              <a:t>youngers</a:t>
            </a:r>
            <a:r>
              <a:rPr lang="nl-NL" dirty="0" smtClean="0"/>
              <a:t> </a:t>
            </a:r>
            <a:r>
              <a:rPr lang="nl-NL" dirty="0" err="1" smtClean="0"/>
              <a:t>and</a:t>
            </a:r>
            <a:r>
              <a:rPr lang="nl-NL" dirty="0" smtClean="0"/>
              <a:t> the side </a:t>
            </a:r>
            <a:r>
              <a:rPr lang="nl-NL" dirty="0" err="1" smtClean="0"/>
              <a:t>from</a:t>
            </a:r>
            <a:r>
              <a:rPr lang="nl-NL" dirty="0" smtClean="0"/>
              <a:t> society. </a:t>
            </a:r>
            <a:r>
              <a:rPr lang="nl-NL" dirty="0" err="1" smtClean="0"/>
              <a:t>Also</a:t>
            </a:r>
            <a:r>
              <a:rPr lang="nl-NL" dirty="0" smtClean="0"/>
              <a:t> is </a:t>
            </a:r>
            <a:r>
              <a:rPr lang="nl-NL" dirty="0" err="1" smtClean="0"/>
              <a:t>youth</a:t>
            </a:r>
            <a:r>
              <a:rPr lang="nl-NL" dirty="0" smtClean="0"/>
              <a:t> </a:t>
            </a:r>
            <a:r>
              <a:rPr lang="nl-NL" dirty="0" err="1" smtClean="0"/>
              <a:t>work</a:t>
            </a:r>
            <a:r>
              <a:rPr lang="nl-NL" dirty="0" smtClean="0"/>
              <a:t> </a:t>
            </a:r>
            <a:r>
              <a:rPr lang="nl-NL" dirty="0" err="1" smtClean="0"/>
              <a:t>not</a:t>
            </a:r>
            <a:r>
              <a:rPr lang="nl-NL" dirty="0" smtClean="0"/>
              <a:t> </a:t>
            </a:r>
            <a:r>
              <a:rPr lang="nl-NL" dirty="0" err="1" smtClean="0"/>
              <a:t>only</a:t>
            </a:r>
            <a:r>
              <a:rPr lang="nl-NL" dirty="0" smtClean="0"/>
              <a:t> </a:t>
            </a:r>
            <a:r>
              <a:rPr lang="nl-NL" dirty="0" err="1" smtClean="0"/>
              <a:t>working</a:t>
            </a:r>
            <a:r>
              <a:rPr lang="nl-NL" dirty="0" smtClean="0"/>
              <a:t> </a:t>
            </a:r>
            <a:r>
              <a:rPr lang="nl-NL" dirty="0" err="1" smtClean="0"/>
              <a:t>with</a:t>
            </a:r>
            <a:r>
              <a:rPr lang="nl-NL" dirty="0" smtClean="0"/>
              <a:t> </a:t>
            </a:r>
            <a:r>
              <a:rPr lang="nl-NL" dirty="0" err="1" smtClean="0"/>
              <a:t>young</a:t>
            </a:r>
            <a:r>
              <a:rPr lang="nl-NL" dirty="0" smtClean="0"/>
              <a:t> </a:t>
            </a:r>
            <a:r>
              <a:rPr lang="nl-NL" dirty="0" err="1" smtClean="0"/>
              <a:t>people</a:t>
            </a:r>
            <a:r>
              <a:rPr lang="nl-NL" dirty="0" smtClean="0"/>
              <a:t>, but </a:t>
            </a:r>
            <a:r>
              <a:rPr lang="nl-NL" dirty="0" err="1" smtClean="0"/>
              <a:t>also</a:t>
            </a:r>
            <a:r>
              <a:rPr lang="nl-NL" dirty="0" smtClean="0"/>
              <a:t> </a:t>
            </a:r>
            <a:r>
              <a:rPr lang="nl-NL" dirty="0" err="1" smtClean="0"/>
              <a:t>with</a:t>
            </a:r>
            <a:r>
              <a:rPr lang="nl-NL" dirty="0" smtClean="0"/>
              <a:t> society. It </a:t>
            </a:r>
            <a:r>
              <a:rPr lang="nl-NL" dirty="0" err="1" smtClean="0"/>
              <a:t>depends</a:t>
            </a:r>
            <a:r>
              <a:rPr lang="nl-NL" dirty="0" smtClean="0"/>
              <a:t> on </a:t>
            </a:r>
            <a:r>
              <a:rPr lang="nl-NL" dirty="0" err="1" smtClean="0"/>
              <a:t>what</a:t>
            </a:r>
            <a:r>
              <a:rPr lang="nl-NL" dirty="0" smtClean="0"/>
              <a:t> is </a:t>
            </a:r>
            <a:r>
              <a:rPr lang="nl-NL" dirty="0" err="1" smtClean="0"/>
              <a:t>needed</a:t>
            </a:r>
            <a:r>
              <a:rPr lang="nl-NL" dirty="0" smtClean="0"/>
              <a:t>.</a:t>
            </a:r>
            <a:endParaRPr lang="nl-NL" dirty="0"/>
          </a:p>
          <a:p>
            <a:endParaRPr lang="nl-NL" baseline="0" dirty="0" smtClean="0"/>
          </a:p>
          <a:p>
            <a:r>
              <a:rPr lang="nl-NL" baseline="0" dirty="0" err="1" smtClean="0"/>
              <a:t>And</a:t>
            </a:r>
            <a:r>
              <a:rPr lang="nl-NL" baseline="0" dirty="0" smtClean="0"/>
              <a:t> </a:t>
            </a:r>
            <a:r>
              <a:rPr lang="nl-NL" baseline="0" dirty="0" err="1" smtClean="0"/>
              <a:t>finally</a:t>
            </a:r>
            <a:r>
              <a:rPr lang="nl-NL" baseline="0" dirty="0" smtClean="0"/>
              <a:t> </a:t>
            </a:r>
            <a:r>
              <a:rPr lang="nl-NL" baseline="0" dirty="0" err="1" smtClean="0"/>
              <a:t>it</a:t>
            </a:r>
            <a:r>
              <a:rPr lang="nl-NL" baseline="0" dirty="0" smtClean="0"/>
              <a:t> is </a:t>
            </a:r>
            <a:r>
              <a:rPr lang="nl-NL" baseline="0" dirty="0" err="1" smtClean="0"/>
              <a:t>about</a:t>
            </a:r>
            <a:r>
              <a:rPr lang="nl-NL" baseline="0" dirty="0" smtClean="0"/>
              <a:t> the support </a:t>
            </a:r>
            <a:r>
              <a:rPr lang="nl-NL" baseline="0" dirty="0" err="1" smtClean="0"/>
              <a:t>within</a:t>
            </a:r>
            <a:r>
              <a:rPr lang="nl-NL" baseline="0" dirty="0" smtClean="0"/>
              <a:t> </a:t>
            </a:r>
            <a:r>
              <a:rPr lang="nl-NL" baseline="0" dirty="0" err="1" smtClean="0"/>
              <a:t>this</a:t>
            </a:r>
            <a:r>
              <a:rPr lang="nl-NL" baseline="0" dirty="0" smtClean="0"/>
              <a:t> proces, </a:t>
            </a:r>
            <a:r>
              <a:rPr lang="nl-NL" i="1" baseline="0" dirty="0" err="1" smtClean="0"/>
              <a:t>not</a:t>
            </a:r>
            <a:r>
              <a:rPr lang="nl-NL" i="0" baseline="0" dirty="0" smtClean="0"/>
              <a:t> </a:t>
            </a:r>
            <a:r>
              <a:rPr lang="nl-NL" i="0" baseline="0" dirty="0" err="1" smtClean="0"/>
              <a:t>about</a:t>
            </a:r>
            <a:r>
              <a:rPr lang="nl-NL" i="0" baseline="0" dirty="0" smtClean="0"/>
              <a:t> </a:t>
            </a:r>
            <a:r>
              <a:rPr lang="nl-NL" i="0" baseline="0" dirty="0" err="1" smtClean="0"/>
              <a:t>supervision</a:t>
            </a:r>
            <a:r>
              <a:rPr lang="nl-NL" i="0" baseline="0" dirty="0" smtClean="0"/>
              <a:t>. </a:t>
            </a:r>
            <a:r>
              <a:rPr lang="nl-NL" i="0" baseline="0" dirty="0" err="1" smtClean="0"/>
              <a:t>By</a:t>
            </a:r>
            <a:r>
              <a:rPr lang="nl-NL" i="0" baseline="0" dirty="0" smtClean="0"/>
              <a:t> support i </a:t>
            </a:r>
            <a:r>
              <a:rPr lang="nl-NL" i="0" baseline="0" dirty="0" err="1" smtClean="0"/>
              <a:t>mean</a:t>
            </a:r>
            <a:r>
              <a:rPr lang="nl-NL" i="0" baseline="0" dirty="0" smtClean="0"/>
              <a:t> </a:t>
            </a:r>
            <a:r>
              <a:rPr lang="nl-NL" i="0" baseline="0" dirty="0" err="1" smtClean="0"/>
              <a:t>that</a:t>
            </a:r>
            <a:r>
              <a:rPr lang="nl-NL" i="0" baseline="0" dirty="0" smtClean="0"/>
              <a:t> </a:t>
            </a:r>
            <a:r>
              <a:rPr lang="nl-NL" i="0" baseline="0" dirty="0" err="1" smtClean="0"/>
              <a:t>youth</a:t>
            </a:r>
            <a:r>
              <a:rPr lang="nl-NL" i="0" baseline="0" dirty="0" smtClean="0"/>
              <a:t> </a:t>
            </a:r>
            <a:r>
              <a:rPr lang="nl-NL" i="0" baseline="0" dirty="0" err="1" smtClean="0"/>
              <a:t>workers</a:t>
            </a:r>
            <a:r>
              <a:rPr lang="nl-NL" i="0" baseline="0" dirty="0" smtClean="0"/>
              <a:t> are </a:t>
            </a:r>
            <a:r>
              <a:rPr lang="nl-NL" i="0" baseline="0" dirty="0" err="1" smtClean="0"/>
              <a:t>working</a:t>
            </a:r>
            <a:r>
              <a:rPr lang="nl-NL" i="0" baseline="0" dirty="0" smtClean="0"/>
              <a:t> </a:t>
            </a:r>
            <a:r>
              <a:rPr lang="nl-NL" i="0" baseline="0" dirty="0" err="1" smtClean="0"/>
              <a:t>to</a:t>
            </a:r>
            <a:r>
              <a:rPr lang="nl-NL" i="0" baseline="0" dirty="0" smtClean="0"/>
              <a:t> </a:t>
            </a:r>
            <a:r>
              <a:rPr lang="nl-NL" i="0" baseline="0" dirty="0" err="1" smtClean="0"/>
              <a:t>facilitate</a:t>
            </a:r>
            <a:r>
              <a:rPr lang="nl-NL" i="0" baseline="0" dirty="0" smtClean="0"/>
              <a:t>,</a:t>
            </a:r>
            <a:r>
              <a:rPr lang="nl-NL" i="0" dirty="0" smtClean="0"/>
              <a:t> </a:t>
            </a:r>
            <a:r>
              <a:rPr lang="nl-NL" i="0" dirty="0" err="1" smtClean="0"/>
              <a:t>ease</a:t>
            </a:r>
            <a:r>
              <a:rPr lang="nl-NL" i="0" dirty="0" smtClean="0"/>
              <a:t> </a:t>
            </a:r>
            <a:r>
              <a:rPr lang="nl-NL" i="0" dirty="0" err="1" smtClean="0"/>
              <a:t>and</a:t>
            </a:r>
            <a:r>
              <a:rPr lang="nl-NL" i="0" dirty="0" smtClean="0"/>
              <a:t> </a:t>
            </a:r>
            <a:r>
              <a:rPr lang="nl-NL" i="0" dirty="0" err="1" smtClean="0"/>
              <a:t>mediate</a:t>
            </a:r>
            <a:r>
              <a:rPr lang="nl-NL" i="0" dirty="0" smtClean="0"/>
              <a:t> the proces </a:t>
            </a:r>
            <a:r>
              <a:rPr lang="nl-NL" i="0" dirty="0" err="1" smtClean="0"/>
              <a:t>not</a:t>
            </a:r>
            <a:r>
              <a:rPr lang="nl-NL" i="0" dirty="0" smtClean="0"/>
              <a:t> </a:t>
            </a:r>
            <a:r>
              <a:rPr lang="nl-NL" i="0" dirty="0" err="1" smtClean="0"/>
              <a:t>just</a:t>
            </a:r>
            <a:r>
              <a:rPr lang="nl-NL" i="0" dirty="0" smtClean="0"/>
              <a:t> make </a:t>
            </a:r>
            <a:r>
              <a:rPr lang="nl-NL" i="0" dirty="0" err="1" smtClean="0"/>
              <a:t>it</a:t>
            </a:r>
            <a:r>
              <a:rPr lang="nl-NL" i="0" dirty="0" smtClean="0"/>
              <a:t> happen.</a:t>
            </a:r>
            <a:r>
              <a:rPr lang="nl-NL" i="0" baseline="0" dirty="0" smtClean="0"/>
              <a:t> </a:t>
            </a:r>
          </a:p>
          <a:p>
            <a:endParaRPr lang="nl-NL" i="0" baseline="0" dirty="0" smtClean="0"/>
          </a:p>
          <a:p>
            <a:r>
              <a:rPr lang="nl-NL" i="0" baseline="0" dirty="0" smtClean="0"/>
              <a:t>Youth </a:t>
            </a:r>
            <a:r>
              <a:rPr lang="nl-NL" i="0" baseline="0" dirty="0" err="1" smtClean="0"/>
              <a:t>Work</a:t>
            </a:r>
            <a:r>
              <a:rPr lang="nl-NL" i="0" baseline="0" dirty="0" smtClean="0"/>
              <a:t> is the </a:t>
            </a:r>
            <a:r>
              <a:rPr lang="nl-NL" i="0" baseline="0" dirty="0" err="1" smtClean="0"/>
              <a:t>only</a:t>
            </a:r>
            <a:r>
              <a:rPr lang="nl-NL" i="0" baseline="0" dirty="0" smtClean="0"/>
              <a:t> </a:t>
            </a:r>
            <a:r>
              <a:rPr lang="nl-NL" i="0" baseline="0" dirty="0" err="1" smtClean="0"/>
              <a:t>profession</a:t>
            </a:r>
            <a:r>
              <a:rPr lang="nl-NL" i="0" baseline="0" dirty="0" smtClean="0"/>
              <a:t> </a:t>
            </a:r>
            <a:r>
              <a:rPr lang="nl-NL" i="0" baseline="0" dirty="0" err="1" smtClean="0"/>
              <a:t>that</a:t>
            </a:r>
            <a:r>
              <a:rPr lang="nl-NL" i="0" baseline="0" dirty="0" smtClean="0"/>
              <a:t> </a:t>
            </a:r>
            <a:r>
              <a:rPr lang="nl-NL" i="0" baseline="0" dirty="0" err="1" smtClean="0"/>
              <a:t>focusses</a:t>
            </a:r>
            <a:r>
              <a:rPr lang="nl-NL" i="0" baseline="0" dirty="0" smtClean="0"/>
              <a:t> </a:t>
            </a:r>
            <a:r>
              <a:rPr lang="nl-NL" i="0" baseline="0" dirty="0" err="1" smtClean="0"/>
              <a:t>separately</a:t>
            </a:r>
            <a:r>
              <a:rPr lang="nl-NL" i="0" baseline="0" dirty="0" smtClean="0"/>
              <a:t> on the proces of </a:t>
            </a:r>
            <a:r>
              <a:rPr lang="nl-NL" i="0" baseline="0" dirty="0" err="1" smtClean="0"/>
              <a:t>becoming</a:t>
            </a:r>
            <a:r>
              <a:rPr lang="nl-NL" i="0" baseline="0" dirty="0" smtClean="0"/>
              <a:t> </a:t>
            </a:r>
            <a:r>
              <a:rPr lang="nl-NL" i="0" baseline="0" dirty="0" err="1" smtClean="0"/>
              <a:t>within</a:t>
            </a:r>
            <a:r>
              <a:rPr lang="nl-NL" i="0" baseline="0" dirty="0" smtClean="0"/>
              <a:t> society.</a:t>
            </a:r>
            <a:endParaRPr lang="nl-NL" dirty="0"/>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3</a:t>
            </a:fld>
            <a:endParaRPr lang="nl-NL"/>
          </a:p>
        </p:txBody>
      </p:sp>
    </p:spTree>
    <p:extLst>
      <p:ext uri="{BB962C8B-B14F-4D97-AF65-F5344CB8AC3E}">
        <p14:creationId xmlns:p14="http://schemas.microsoft.com/office/powerpoint/2010/main" xmlns="" val="378058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4</a:t>
            </a:fld>
            <a:endParaRPr lang="nl-NL"/>
          </a:p>
        </p:txBody>
      </p:sp>
    </p:spTree>
    <p:extLst>
      <p:ext uri="{BB962C8B-B14F-4D97-AF65-F5344CB8AC3E}">
        <p14:creationId xmlns:p14="http://schemas.microsoft.com/office/powerpoint/2010/main" xmlns="" val="200891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5</a:t>
            </a:fld>
            <a:endParaRPr lang="nl-NL"/>
          </a:p>
        </p:txBody>
      </p:sp>
    </p:spTree>
    <p:extLst>
      <p:ext uri="{BB962C8B-B14F-4D97-AF65-F5344CB8AC3E}">
        <p14:creationId xmlns:p14="http://schemas.microsoft.com/office/powerpoint/2010/main" xmlns="" val="393534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 y="4182533"/>
            <a:ext cx="6856412" cy="4275667"/>
          </a:xfrm>
        </p:spPr>
        <p:txBody>
          <a:bodyPr/>
          <a:lstStyle/>
          <a:p>
            <a:r>
              <a:rPr lang="nl-NL" sz="800" dirty="0" smtClean="0"/>
              <a:t>How </a:t>
            </a:r>
            <a:r>
              <a:rPr lang="nl-NL" sz="800" dirty="0" err="1" smtClean="0"/>
              <a:t>to</a:t>
            </a:r>
            <a:r>
              <a:rPr lang="nl-NL" sz="800" dirty="0" smtClean="0"/>
              <a:t> </a:t>
            </a:r>
            <a:r>
              <a:rPr lang="nl-NL" sz="800" dirty="0" err="1" smtClean="0"/>
              <a:t>define</a:t>
            </a:r>
            <a:r>
              <a:rPr lang="nl-NL" sz="800" dirty="0" smtClean="0"/>
              <a:t> </a:t>
            </a:r>
            <a:r>
              <a:rPr lang="nl-NL" sz="800" dirty="0" err="1" smtClean="0"/>
              <a:t>youth</a:t>
            </a:r>
            <a:r>
              <a:rPr lang="nl-NL" sz="800" dirty="0" smtClean="0"/>
              <a:t> </a:t>
            </a:r>
            <a:r>
              <a:rPr lang="nl-NL" sz="800" dirty="0" err="1" smtClean="0"/>
              <a:t>work</a:t>
            </a:r>
            <a:r>
              <a:rPr lang="nl-NL" sz="800" dirty="0" smtClean="0"/>
              <a:t>?</a:t>
            </a:r>
          </a:p>
          <a:p>
            <a:endParaRPr lang="nl-NL" sz="800" dirty="0" smtClean="0"/>
          </a:p>
          <a:p>
            <a:r>
              <a:rPr lang="en-GB" sz="800" kern="1200" dirty="0" smtClean="0">
                <a:solidFill>
                  <a:schemeClr val="tx1"/>
                </a:solidFill>
                <a:effectLst/>
              </a:rPr>
              <a:t>Professional youth work within Northwest European welfare states has many appearances and consists of a diverse range of activities, topics and measures that take place in different spaces. On the streets, in malls and sport facilities, in community centres, online or in separate youth centres professional youth workers offer young people places to be and to meet, scope for exploration, activities in the area of urban culture and sport, the opportunity to learn or to organise activities themselves, information and advice, practical help and individual counselling. The diversity is the result of differences in traditions, in geography (country-specificities, urban </a:t>
            </a:r>
            <a:r>
              <a:rPr lang="en-GB" sz="800" kern="1200" dirty="0" err="1" smtClean="0">
                <a:solidFill>
                  <a:schemeClr val="tx1"/>
                </a:solidFill>
                <a:effectLst/>
              </a:rPr>
              <a:t>vs</a:t>
            </a:r>
            <a:r>
              <a:rPr lang="en-GB" sz="800" kern="1200" dirty="0" smtClean="0">
                <a:solidFill>
                  <a:schemeClr val="tx1"/>
                </a:solidFill>
                <a:effectLst/>
              </a:rPr>
              <a:t> rural, and regional specificities), in needs, dreams and living conditions of young people and in changes in society (</a:t>
            </a:r>
            <a:r>
              <a:rPr lang="en-GB" sz="800" kern="1200" dirty="0" err="1" smtClean="0">
                <a:solidFill>
                  <a:schemeClr val="tx1"/>
                </a:solidFill>
                <a:effectLst/>
              </a:rPr>
              <a:t>Coussee</a:t>
            </a:r>
            <a:r>
              <a:rPr lang="en-GB" sz="800" kern="1200" dirty="0" smtClean="0">
                <a:solidFill>
                  <a:schemeClr val="tx1"/>
                </a:solidFill>
                <a:effectLst/>
              </a:rPr>
              <a:t>, </a:t>
            </a:r>
            <a:r>
              <a:rPr lang="en-GB" sz="800" kern="1200" dirty="0" err="1" smtClean="0">
                <a:solidFill>
                  <a:schemeClr val="tx1"/>
                </a:solidFill>
                <a:effectLst/>
              </a:rPr>
              <a:t>Verschelden</a:t>
            </a:r>
            <a:r>
              <a:rPr lang="en-GB" sz="800" kern="1200" dirty="0" smtClean="0">
                <a:solidFill>
                  <a:schemeClr val="tx1"/>
                </a:solidFill>
                <a:effectLst/>
              </a:rPr>
              <a:t>, </a:t>
            </a:r>
            <a:r>
              <a:rPr lang="en-GB" sz="800" kern="1200" dirty="0" err="1" smtClean="0">
                <a:solidFill>
                  <a:schemeClr val="tx1"/>
                </a:solidFill>
                <a:effectLst/>
              </a:rPr>
              <a:t>Walle</a:t>
            </a:r>
            <a:r>
              <a:rPr lang="en-GB" sz="800" kern="1200" dirty="0" smtClean="0">
                <a:solidFill>
                  <a:schemeClr val="tx1"/>
                </a:solidFill>
                <a:effectLst/>
              </a:rPr>
              <a:t>, </a:t>
            </a:r>
            <a:r>
              <a:rPr lang="en-GB" sz="800" kern="1200" dirty="0" err="1" smtClean="0">
                <a:solidFill>
                  <a:schemeClr val="tx1"/>
                </a:solidFill>
                <a:effectLst/>
              </a:rPr>
              <a:t>Medlinska</a:t>
            </a:r>
            <a:r>
              <a:rPr lang="en-GB" sz="800" kern="1200" dirty="0" smtClean="0">
                <a:solidFill>
                  <a:schemeClr val="tx1"/>
                </a:solidFill>
                <a:effectLst/>
              </a:rPr>
              <a:t>, &amp; Williamson 2010a; Metz 2011a; Dunne, </a:t>
            </a:r>
            <a:r>
              <a:rPr lang="en-GB" sz="800" kern="1200" dirty="0" err="1" smtClean="0">
                <a:solidFill>
                  <a:schemeClr val="tx1"/>
                </a:solidFill>
                <a:effectLst/>
              </a:rPr>
              <a:t>Ulicna</a:t>
            </a:r>
            <a:r>
              <a:rPr lang="en-GB" sz="800" kern="1200" dirty="0" smtClean="0">
                <a:solidFill>
                  <a:schemeClr val="tx1"/>
                </a:solidFill>
                <a:effectLst/>
              </a:rPr>
              <a:t>, Murphy &amp; </a:t>
            </a:r>
            <a:r>
              <a:rPr lang="en-GB" sz="800" kern="1200" dirty="0" err="1" smtClean="0">
                <a:solidFill>
                  <a:schemeClr val="tx1"/>
                </a:solidFill>
                <a:effectLst/>
              </a:rPr>
              <a:t>Golubeva</a:t>
            </a:r>
            <a:r>
              <a:rPr lang="en-GB" sz="800" kern="1200" dirty="0" smtClean="0">
                <a:solidFill>
                  <a:schemeClr val="tx1"/>
                </a:solidFill>
                <a:effectLst/>
              </a:rPr>
              <a:t>, 2014). Within these differences there are five marks that identify professional youth work.</a:t>
            </a:r>
            <a:endParaRPr lang="nl-NL" sz="800" kern="1200" dirty="0" smtClean="0">
              <a:solidFill>
                <a:schemeClr val="tx1"/>
              </a:solidFill>
              <a:effectLst/>
            </a:endParaRPr>
          </a:p>
          <a:p>
            <a:r>
              <a:rPr lang="en-GB" sz="800" kern="1200" dirty="0" smtClean="0">
                <a:solidFill>
                  <a:schemeClr val="tx1"/>
                </a:solidFill>
                <a:effectLst/>
              </a:rPr>
              <a:t>Professional Youth work: </a:t>
            </a:r>
            <a:endParaRPr lang="nl-NL" sz="800" kern="1200" dirty="0" smtClean="0">
              <a:solidFill>
                <a:schemeClr val="tx1"/>
              </a:solidFill>
              <a:effectLst/>
            </a:endParaRPr>
          </a:p>
          <a:p>
            <a:pPr lvl="0"/>
            <a:r>
              <a:rPr lang="en-GB" sz="800" kern="1200" dirty="0" smtClean="0">
                <a:solidFill>
                  <a:schemeClr val="tx1"/>
                </a:solidFill>
                <a:effectLst/>
              </a:rPr>
              <a:t>is positioned in the third domain (Metz, 2011a), also known as the extracurricular area (Council of Europe, 2010) that compared to the home-situation (first environment) and school and work (second environment) offers a separate pedagogical regime with a strong sense of freedom, a great appeal of independence and personnel initiative and opportunities for experimentation (Bakker et al., 2010; Waal 2008).</a:t>
            </a:r>
            <a:endParaRPr lang="nl-NL" sz="800" kern="1200" dirty="0" smtClean="0">
              <a:solidFill>
                <a:schemeClr val="tx1"/>
              </a:solidFill>
              <a:effectLst/>
            </a:endParaRPr>
          </a:p>
          <a:p>
            <a:pPr lvl="0"/>
            <a:r>
              <a:rPr lang="en-GB" sz="800" kern="1200" dirty="0" smtClean="0">
                <a:solidFill>
                  <a:schemeClr val="tx1"/>
                </a:solidFill>
                <a:effectLst/>
              </a:rPr>
              <a:t>starting point is the </a:t>
            </a:r>
            <a:r>
              <a:rPr lang="en-GB" sz="800" kern="1200" dirty="0" err="1" smtClean="0">
                <a:solidFill>
                  <a:schemeClr val="tx1"/>
                </a:solidFill>
                <a:effectLst/>
              </a:rPr>
              <a:t>lifeworld</a:t>
            </a:r>
            <a:r>
              <a:rPr lang="en-GB" sz="800" kern="1200" dirty="0" smtClean="0">
                <a:solidFill>
                  <a:schemeClr val="tx1"/>
                </a:solidFill>
                <a:effectLst/>
              </a:rPr>
              <a:t> of young people (Metz, 2011a; 2013), also described as “were young people are” (Smith 2013). Physically by working in spaces where young people remain (Dunne </a:t>
            </a:r>
            <a:r>
              <a:rPr lang="en-GB" sz="800" kern="1200" dirty="0" err="1" smtClean="0">
                <a:solidFill>
                  <a:schemeClr val="tx1"/>
                </a:solidFill>
                <a:effectLst/>
              </a:rPr>
              <a:t>e.a</a:t>
            </a:r>
            <a:r>
              <a:rPr lang="en-GB" sz="800" kern="1200" dirty="0" smtClean="0">
                <a:solidFill>
                  <a:schemeClr val="tx1"/>
                </a:solidFill>
                <a:effectLst/>
              </a:rPr>
              <a:t>. 2014). Symbolically by working from the perspectives, experiences, questions and aims from young people (Metz, 2011a; Smith 2013; 1</a:t>
            </a:r>
            <a:r>
              <a:rPr lang="en-GB" sz="800" kern="1200" baseline="30000" dirty="0" smtClean="0">
                <a:solidFill>
                  <a:schemeClr val="tx1"/>
                </a:solidFill>
                <a:effectLst/>
              </a:rPr>
              <a:t>st</a:t>
            </a:r>
            <a:r>
              <a:rPr lang="en-GB" sz="800" kern="1200" dirty="0" smtClean="0">
                <a:solidFill>
                  <a:schemeClr val="tx1"/>
                </a:solidFill>
                <a:effectLst/>
              </a:rPr>
              <a:t> and 2</a:t>
            </a:r>
            <a:r>
              <a:rPr lang="en-GB" sz="800" kern="1200" baseline="30000" dirty="0" smtClean="0">
                <a:solidFill>
                  <a:schemeClr val="tx1"/>
                </a:solidFill>
                <a:effectLst/>
              </a:rPr>
              <a:t>nd</a:t>
            </a:r>
            <a:r>
              <a:rPr lang="en-GB" sz="800" kern="1200" dirty="0" smtClean="0">
                <a:solidFill>
                  <a:schemeClr val="tx1"/>
                </a:solidFill>
                <a:effectLst/>
              </a:rPr>
              <a:t> Declaration European Youth Work Convention 2010; 2015). As a consequence, participation in youth work is voluntarily (1</a:t>
            </a:r>
            <a:r>
              <a:rPr lang="en-GB" sz="800" kern="1200" baseline="30000" dirty="0" smtClean="0">
                <a:solidFill>
                  <a:schemeClr val="tx1"/>
                </a:solidFill>
                <a:effectLst/>
              </a:rPr>
              <a:t>st</a:t>
            </a:r>
            <a:r>
              <a:rPr lang="en-GB" sz="800" kern="1200" dirty="0" smtClean="0">
                <a:solidFill>
                  <a:schemeClr val="tx1"/>
                </a:solidFill>
                <a:effectLst/>
              </a:rPr>
              <a:t> Declaration European Youth Work Convention 2010; Smith 2013).</a:t>
            </a:r>
            <a:endParaRPr lang="nl-NL" sz="800" kern="1200" dirty="0" smtClean="0">
              <a:solidFill>
                <a:schemeClr val="tx1"/>
              </a:solidFill>
              <a:effectLst/>
            </a:endParaRPr>
          </a:p>
          <a:p>
            <a:pPr lvl="0"/>
            <a:r>
              <a:rPr lang="en-GB" sz="800" kern="1200" dirty="0" smtClean="0">
                <a:solidFill>
                  <a:schemeClr val="tx1"/>
                </a:solidFill>
                <a:effectLst/>
              </a:rPr>
              <a:t>focuses primary on young people living in precarious circumstances (Metz 2011a; 2</a:t>
            </a:r>
            <a:r>
              <a:rPr lang="en-GB" sz="800" kern="1200" baseline="30000" dirty="0" smtClean="0">
                <a:solidFill>
                  <a:schemeClr val="tx1"/>
                </a:solidFill>
                <a:effectLst/>
              </a:rPr>
              <a:t>nd</a:t>
            </a:r>
            <a:r>
              <a:rPr lang="en-GB" sz="800" kern="1200" dirty="0" smtClean="0">
                <a:solidFill>
                  <a:schemeClr val="tx1"/>
                </a:solidFill>
                <a:effectLst/>
              </a:rPr>
              <a:t> Declaration European Youth Work Convention). Beside the transition from childhood to adulthood (Metz 2011a; Dunne </a:t>
            </a:r>
            <a:r>
              <a:rPr lang="en-GB" sz="800" kern="1200" dirty="0" err="1" smtClean="0">
                <a:solidFill>
                  <a:schemeClr val="tx1"/>
                </a:solidFill>
                <a:effectLst/>
              </a:rPr>
              <a:t>e.a</a:t>
            </a:r>
            <a:r>
              <a:rPr lang="en-GB" sz="800" kern="1200" dirty="0" smtClean="0">
                <a:solidFill>
                  <a:schemeClr val="tx1"/>
                </a:solidFill>
                <a:effectLst/>
              </a:rPr>
              <a:t>. 2014), these youngsters face a form of marginalization as a result of deprivation or of a lack of skills, capabilities or possibilities. The age that demarcates youth as category varies between 10 years and 27 years, with the core at 15-24 years.</a:t>
            </a:r>
            <a:endParaRPr lang="nl-NL" sz="800" kern="1200" dirty="0" smtClean="0">
              <a:solidFill>
                <a:schemeClr val="tx1"/>
              </a:solidFill>
              <a:effectLst/>
            </a:endParaRPr>
          </a:p>
          <a:p>
            <a:pPr lvl="0"/>
            <a:r>
              <a:rPr lang="en-GB" sz="800" kern="1200" dirty="0" smtClean="0">
                <a:solidFill>
                  <a:schemeClr val="tx1"/>
                </a:solidFill>
                <a:effectLst/>
              </a:rPr>
              <a:t>aim is the personal development of young people and the strengthening of their participation on all levels in society, nowadays as youngster and later as adult (Metz 2011a, 2013; Dunne </a:t>
            </a:r>
            <a:r>
              <a:rPr lang="en-GB" sz="800" kern="1200" dirty="0" err="1" smtClean="0">
                <a:solidFill>
                  <a:schemeClr val="tx1"/>
                </a:solidFill>
                <a:effectLst/>
              </a:rPr>
              <a:t>e.a</a:t>
            </a:r>
            <a:r>
              <a:rPr lang="en-GB" sz="800" kern="1200" dirty="0" smtClean="0">
                <a:solidFill>
                  <a:schemeClr val="tx1"/>
                </a:solidFill>
                <a:effectLst/>
              </a:rPr>
              <a:t>. 2014; 2</a:t>
            </a:r>
            <a:r>
              <a:rPr lang="en-GB" sz="800" kern="1200" baseline="30000" dirty="0" smtClean="0">
                <a:solidFill>
                  <a:schemeClr val="tx1"/>
                </a:solidFill>
                <a:effectLst/>
              </a:rPr>
              <a:t>nd</a:t>
            </a:r>
            <a:r>
              <a:rPr lang="en-GB" sz="800" kern="1200" dirty="0" smtClean="0">
                <a:solidFill>
                  <a:schemeClr val="tx1"/>
                </a:solidFill>
                <a:effectLst/>
              </a:rPr>
              <a:t> Declaration European Youth Work Convention 2015);</a:t>
            </a:r>
            <a:endParaRPr lang="nl-NL" sz="800" kern="1200" dirty="0" smtClean="0">
              <a:solidFill>
                <a:schemeClr val="tx1"/>
              </a:solidFill>
              <a:effectLst/>
            </a:endParaRPr>
          </a:p>
          <a:p>
            <a:pPr lvl="0"/>
            <a:r>
              <a:rPr lang="en-GB" sz="800" kern="1200" dirty="0" smtClean="0">
                <a:solidFill>
                  <a:schemeClr val="tx1"/>
                </a:solidFill>
                <a:effectLst/>
              </a:rPr>
              <a:t>is carried out by paid workers who demonstrably master relevant knowledge, skills and attitudes obtained through a combination of formal education, peer-learning and experience in working with young people. In most countries there is no homogenous training system for youth workers (Declaration of 1</a:t>
            </a:r>
            <a:r>
              <a:rPr lang="en-GB" sz="800" kern="1200" baseline="30000" dirty="0" smtClean="0">
                <a:solidFill>
                  <a:schemeClr val="tx1"/>
                </a:solidFill>
                <a:effectLst/>
              </a:rPr>
              <a:t>st</a:t>
            </a:r>
            <a:r>
              <a:rPr lang="en-GB" sz="800" kern="1200" dirty="0" smtClean="0">
                <a:solidFill>
                  <a:schemeClr val="tx1"/>
                </a:solidFill>
                <a:effectLst/>
              </a:rPr>
              <a:t> European Youth Work Convention, 2010; Dunne </a:t>
            </a:r>
            <a:r>
              <a:rPr lang="en-GB" sz="800" kern="1200" dirty="0" err="1" smtClean="0">
                <a:solidFill>
                  <a:schemeClr val="tx1"/>
                </a:solidFill>
                <a:effectLst/>
              </a:rPr>
              <a:t>e.a</a:t>
            </a:r>
            <a:r>
              <a:rPr lang="en-GB" sz="800" kern="1200" dirty="0" smtClean="0">
                <a:solidFill>
                  <a:schemeClr val="tx1"/>
                </a:solidFill>
                <a:effectLst/>
              </a:rPr>
              <a:t>. 2014).</a:t>
            </a:r>
          </a:p>
          <a:p>
            <a:pPr lvl="0"/>
            <a:endParaRPr lang="en-GB" sz="800" kern="1200" dirty="0" smtClean="0">
              <a:solidFill>
                <a:schemeClr val="tx1"/>
              </a:solidFill>
              <a:effectLst/>
            </a:endParaRPr>
          </a:p>
          <a:p>
            <a:r>
              <a:rPr lang="en-GB" sz="800" kern="1200" dirty="0" smtClean="0">
                <a:solidFill>
                  <a:schemeClr val="tx1"/>
                </a:solidFill>
                <a:effectLst/>
              </a:rPr>
              <a:t>Further, within youth work there is still doubt about the need to make a division between professional youth work (delivered by paid workers) and volunteer youth work (delivered by volunteers) (see also 1</a:t>
            </a:r>
            <a:r>
              <a:rPr lang="en-GB" sz="800" kern="1200" baseline="30000" dirty="0" smtClean="0">
                <a:solidFill>
                  <a:schemeClr val="tx1"/>
                </a:solidFill>
                <a:effectLst/>
              </a:rPr>
              <a:t>st</a:t>
            </a:r>
            <a:r>
              <a:rPr lang="en-GB" sz="800" kern="1200" dirty="0" smtClean="0">
                <a:solidFill>
                  <a:schemeClr val="tx1"/>
                </a:solidFill>
                <a:effectLst/>
              </a:rPr>
              <a:t> &amp; 2</a:t>
            </a:r>
            <a:r>
              <a:rPr lang="en-GB" sz="800" kern="1200" baseline="30000" dirty="0" smtClean="0">
                <a:solidFill>
                  <a:schemeClr val="tx1"/>
                </a:solidFill>
                <a:effectLst/>
              </a:rPr>
              <a:t>nd</a:t>
            </a:r>
            <a:r>
              <a:rPr lang="en-GB" sz="800" kern="1200" dirty="0" smtClean="0">
                <a:solidFill>
                  <a:schemeClr val="tx1"/>
                </a:solidFill>
                <a:effectLst/>
              </a:rPr>
              <a:t> Declaration European Youth Work Convention 2010, 2015). About the need to make a distinction between professional youth work and volunteer youth work: it cannot be denied that there is a difference. Because professional youth workers get paid for their job, professional youth work is more expensive and faces other expectations on for example quality and effectiveness. This does not mean that volunteers are not important for professional youth work. Historically and nowadays, separate youth work provisions were initiated by paid workers as well as by volunteers. Most initiatives that were started by volunteers become professional over time. Still, in most professional youth work settings, volunteers play an important role – besides the paid youth worker(s). There is a big variation in the amount of volunteers that take part in professional youth work. This depends on the availability of money for youth work provided by governments or charity. Also Identity-driven youth work organisations and youth work provisions in rural areas mostly count relatively more volunteers than youth work in urban areas. </a:t>
            </a:r>
            <a:endParaRPr lang="nl-NL" sz="800" kern="1200" dirty="0" smtClean="0">
              <a:solidFill>
                <a:schemeClr val="tx1"/>
              </a:solidFill>
              <a:effectLst/>
            </a:endParaRPr>
          </a:p>
          <a:p>
            <a:pPr lvl="0"/>
            <a:endParaRPr lang="nl-NL" sz="800" kern="1200" dirty="0" smtClean="0">
              <a:solidFill>
                <a:schemeClr val="tx1"/>
              </a:solidFill>
              <a:effectLst/>
            </a:endParaRPr>
          </a:p>
        </p:txBody>
      </p:sp>
      <p:sp>
        <p:nvSpPr>
          <p:cNvPr id="4" name="Tijdelijke aanduiding voor dianummer 3"/>
          <p:cNvSpPr>
            <a:spLocks noGrp="1"/>
          </p:cNvSpPr>
          <p:nvPr>
            <p:ph type="sldNum" sz="quarter" idx="10"/>
          </p:nvPr>
        </p:nvSpPr>
        <p:spPr/>
        <p:txBody>
          <a:bodyPr/>
          <a:lstStyle/>
          <a:p>
            <a:fld id="{AFFC8B4B-D6BD-304E-92C0-53B97E7CBA5B}" type="slidenum">
              <a:rPr lang="nl-NL" smtClean="0"/>
              <a:pPr/>
              <a:t>6</a:t>
            </a:fld>
            <a:endParaRPr lang="nl-NL"/>
          </a:p>
        </p:txBody>
      </p:sp>
    </p:spTree>
    <p:extLst>
      <p:ext uri="{BB962C8B-B14F-4D97-AF65-F5344CB8AC3E}">
        <p14:creationId xmlns:p14="http://schemas.microsoft.com/office/powerpoint/2010/main" xmlns="" val="128880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74688"/>
            <a:ext cx="4572000" cy="3429000"/>
          </a:xfrm>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4827AE7A-AEAA-4CF1-A677-2DA4D56AF0C2}"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0" y="4114800"/>
            <a:ext cx="7024778" cy="4343103"/>
          </a:xfrm>
        </p:spPr>
        <p:txBody>
          <a:bodyPr/>
          <a:lstStyle/>
          <a:p>
            <a:r>
              <a:rPr lang="en-GB" sz="800" kern="1200" baseline="0" dirty="0" smtClean="0">
                <a:solidFill>
                  <a:schemeClr val="tx1"/>
                </a:solidFill>
                <a:effectLst/>
              </a:rPr>
              <a:t>As result of the circling debates about the boundaries, spaces and identity there is little attention to the specific professionalism of youth work while in my opinion it is important for both the future of youth and youth work. </a:t>
            </a:r>
            <a:r>
              <a:rPr lang="en-GB" sz="800" kern="1200" dirty="0" smtClean="0">
                <a:solidFill>
                  <a:schemeClr val="tx1"/>
                </a:solidFill>
                <a:effectLst/>
              </a:rPr>
              <a:t>On the basic level I believe that the articulation and strengthening of the specific professionalism of professional youth work is the only route for survival of contemporary practice in which specific professional youth work appears one of the few actors that are able to bridge the extending gap between young people and society (of which radicalisation is an expression). A clear identity contributes to the acknowledgement of youth work as separate profession by governments, other social work provisions and schools. Also it functions as starting point for the further development of professional youth works specific body of knowledge and skills that fits to practice of working with young people in the third domain and forms an answer to the development to evidence based practice. The clarity of the specific professionalism makes it possible for professional youth work to take account for it’s own practice, which in my view is needed because youth work is of considerable influence on both the life of young people and society as a whole. The combination of the (more) clear identity, the stronger accountability and the growing acknowledgement together strengthens the position of youth work in society. This is needed to protect young people from the increase in the violation of their basic human rights by both increasing globalisation and changing regimes of Northwest European welfare states.</a:t>
            </a:r>
            <a:endParaRPr lang="nl-NL" sz="800" kern="1200" dirty="0" smtClean="0">
              <a:solidFill>
                <a:schemeClr val="tx1"/>
              </a:solidFill>
              <a:effectLst/>
            </a:endParaRPr>
          </a:p>
          <a:p>
            <a:endParaRPr lang="en-GB" sz="800" kern="1200" dirty="0" smtClean="0">
              <a:solidFill>
                <a:schemeClr val="tx1"/>
              </a:solidFill>
              <a:effectLst/>
            </a:endParaRPr>
          </a:p>
          <a:p>
            <a:r>
              <a:rPr lang="en-GB" sz="800" kern="1200" dirty="0" smtClean="0">
                <a:solidFill>
                  <a:schemeClr val="tx1"/>
                </a:solidFill>
                <a:effectLst/>
              </a:rPr>
              <a:t>The central values form the core of professional practice and are both applicable to the youth workers individually as well as to youth work as a profession. This explicit normative positioning is important because youth work is of great influence on the lives of young people and groups of them and society as a whole. Because youth work is carried out in changing situations and contexts, for both its general employment as well as on an action level the consideration has to be continually made about what has to be done. The key values of youth work provide the direction for these considerations. At the same time they provide an anchor point for the dialogue with social forces and/or personal convictions. This is probably redundant: the key values which form the guiding principle for professional practice are not a matter of discussion in this dialogue. Before I elaborate on the key values of youth work, I will first deal with the five pre-conditions.</a:t>
            </a:r>
            <a:endParaRPr lang="nl-NL" sz="800" kern="1200" dirty="0" smtClean="0">
              <a:solidFill>
                <a:schemeClr val="tx1"/>
              </a:solidFill>
              <a:effectLst/>
            </a:endParaRPr>
          </a:p>
          <a:p>
            <a:r>
              <a:rPr lang="en-GB" sz="800" kern="1200" dirty="0" smtClean="0">
                <a:solidFill>
                  <a:schemeClr val="tx1"/>
                </a:solidFill>
                <a:effectLst/>
              </a:rPr>
              <a:t>The five pre-conditions ensure that professional practice is good quality. The first pre-condition is the personal commitment to young people, because young people (and their life worlds) constitute the point of departure for the professional practice of youth work (also see part 1 of this lecture). Subsequently normative reflection is necessary. Normative reflection refers to the moral consciousness and evaluation capacity which is necessary for being able to make decisions about practicing the profession when in contact with young people and their environment in daily practice, in keeping with the key values. Afterwards workmanship and knowledge are needed for a qualitatively good implementation of the decision. Workmanship refers to being able to master the work in such a way that professionals in action are able to respond to the unexpected, and the sometimes unmanageable material with which they are confronted (</a:t>
            </a:r>
            <a:r>
              <a:rPr lang="en-GB" sz="800" kern="1200" dirty="0" err="1" smtClean="0">
                <a:solidFill>
                  <a:schemeClr val="tx1"/>
                </a:solidFill>
                <a:effectLst/>
              </a:rPr>
              <a:t>Gradener</a:t>
            </a:r>
            <a:r>
              <a:rPr lang="en-GB" sz="800" kern="1200" dirty="0" smtClean="0">
                <a:solidFill>
                  <a:schemeClr val="tx1"/>
                </a:solidFill>
                <a:effectLst/>
              </a:rPr>
              <a:t>, 2013; </a:t>
            </a:r>
            <a:r>
              <a:rPr lang="en-GB" sz="800" kern="1200" dirty="0" err="1" smtClean="0">
                <a:solidFill>
                  <a:schemeClr val="tx1"/>
                </a:solidFill>
                <a:effectLst/>
              </a:rPr>
              <a:t>Sennet</a:t>
            </a:r>
            <a:r>
              <a:rPr lang="en-GB" sz="800" kern="1200" dirty="0" smtClean="0">
                <a:solidFill>
                  <a:schemeClr val="tx1"/>
                </a:solidFill>
                <a:effectLst/>
              </a:rPr>
              <a:t>, 2008)</a:t>
            </a:r>
            <a:r>
              <a:rPr lang="en-GB" sz="800" i="1" kern="1200" dirty="0" smtClean="0">
                <a:solidFill>
                  <a:schemeClr val="tx1"/>
                </a:solidFill>
                <a:effectLst/>
              </a:rPr>
              <a:t>. </a:t>
            </a:r>
            <a:r>
              <a:rPr lang="en-GB" sz="800" kern="1200" dirty="0" smtClean="0">
                <a:solidFill>
                  <a:schemeClr val="tx1"/>
                </a:solidFill>
                <a:effectLst/>
              </a:rPr>
              <a:t>Knowledge is the most important merit of objective rationality: the possibility of having better knowledge about what does and what does not work via scientific research. Youth workers are expected to be aware of the latest insights and are able to apply them in the implementation of their work. Finally, legitimacy refers to providing accountability about the application of youth work. This takes place on three levels: 1) in contact with young people, as counter weight to the professionals’ position of power in relation to clients (</a:t>
            </a:r>
            <a:r>
              <a:rPr lang="en-GB" sz="800" kern="1200" dirty="0" err="1" smtClean="0">
                <a:solidFill>
                  <a:schemeClr val="tx1"/>
                </a:solidFill>
                <a:effectLst/>
              </a:rPr>
              <a:t>Dzur</a:t>
            </a:r>
            <a:r>
              <a:rPr lang="en-GB" sz="800" kern="1200" dirty="0" smtClean="0">
                <a:solidFill>
                  <a:schemeClr val="tx1"/>
                </a:solidFill>
                <a:effectLst/>
              </a:rPr>
              <a:t>, 2004, 2008; </a:t>
            </a:r>
            <a:r>
              <a:rPr lang="en-GB" sz="800" kern="1200" dirty="0" err="1" smtClean="0">
                <a:solidFill>
                  <a:schemeClr val="tx1"/>
                </a:solidFill>
                <a:effectLst/>
              </a:rPr>
              <a:t>Illich</a:t>
            </a:r>
            <a:r>
              <a:rPr lang="en-GB" sz="800" kern="1200" dirty="0" smtClean="0">
                <a:solidFill>
                  <a:schemeClr val="tx1"/>
                </a:solidFill>
                <a:effectLst/>
              </a:rPr>
              <a:t>, 1977; </a:t>
            </a:r>
            <a:r>
              <a:rPr lang="en-GB" sz="800" kern="1200" dirty="0" err="1" smtClean="0">
                <a:solidFill>
                  <a:schemeClr val="tx1"/>
                </a:solidFill>
                <a:effectLst/>
              </a:rPr>
              <a:t>Tonkens</a:t>
            </a:r>
            <a:r>
              <a:rPr lang="en-GB" sz="800" kern="1200" dirty="0" smtClean="0">
                <a:solidFill>
                  <a:schemeClr val="tx1"/>
                </a:solidFill>
                <a:effectLst/>
              </a:rPr>
              <a:t>, </a:t>
            </a:r>
            <a:r>
              <a:rPr lang="en-GB" sz="800" kern="1200" dirty="0" err="1" smtClean="0">
                <a:solidFill>
                  <a:schemeClr val="tx1"/>
                </a:solidFill>
                <a:effectLst/>
              </a:rPr>
              <a:t>Hoijtink</a:t>
            </a:r>
            <a:r>
              <a:rPr lang="en-GB" sz="800" kern="1200" dirty="0" smtClean="0">
                <a:solidFill>
                  <a:schemeClr val="tx1"/>
                </a:solidFill>
                <a:effectLst/>
              </a:rPr>
              <a:t>, &amp; </a:t>
            </a:r>
            <a:r>
              <a:rPr lang="en-GB" sz="800" kern="1200" dirty="0" err="1" smtClean="0">
                <a:solidFill>
                  <a:schemeClr val="tx1"/>
                </a:solidFill>
                <a:effectLst/>
              </a:rPr>
              <a:t>Gulikers</a:t>
            </a:r>
            <a:r>
              <a:rPr lang="en-GB" sz="800" kern="1200" dirty="0" smtClean="0">
                <a:solidFill>
                  <a:schemeClr val="tx1"/>
                </a:solidFill>
                <a:effectLst/>
              </a:rPr>
              <a:t>, 2013) and as part of the educational assignment to make young people part owner of the process of becoming an adult (J.W. Metz &amp; </a:t>
            </a:r>
            <a:r>
              <a:rPr lang="en-GB" sz="800" kern="1200" dirty="0" err="1" smtClean="0">
                <a:solidFill>
                  <a:schemeClr val="tx1"/>
                </a:solidFill>
                <a:effectLst/>
              </a:rPr>
              <a:t>Sonneveld</a:t>
            </a:r>
            <a:r>
              <a:rPr lang="en-GB" sz="800" kern="1200" dirty="0" smtClean="0">
                <a:solidFill>
                  <a:schemeClr val="tx1"/>
                </a:solidFill>
                <a:effectLst/>
              </a:rPr>
              <a:t>, 2013); 2) in discussions with colleagues (as a form of monitoring the quality and jointly learning about how diverse methods work) and 3) with regard to financiers (transparency  in spending public financial resources). </a:t>
            </a:r>
          </a:p>
          <a:p>
            <a:endParaRPr lang="en-GB" sz="800" kern="1200" dirty="0" smtClean="0">
              <a:solidFill>
                <a:schemeClr val="tx1"/>
              </a:solidFill>
              <a:effectLst/>
            </a:endParaRPr>
          </a:p>
          <a:p>
            <a:r>
              <a:rPr lang="en-GB" sz="800" dirty="0" err="1" smtClean="0"/>
              <a:t>Allthough</a:t>
            </a:r>
            <a:r>
              <a:rPr lang="en-GB" sz="800" dirty="0" smtClean="0"/>
              <a:t> the model of professionalism can be transferred to other professions such as social work, it is the contend of the model that separates youth work as specific profession. </a:t>
            </a:r>
            <a:endParaRPr lang="nl-NL" sz="800" kern="1200" dirty="0">
              <a:solidFill>
                <a:schemeClr val="tx1"/>
              </a:solidFill>
              <a:effectLst/>
            </a:endParaRPr>
          </a:p>
        </p:txBody>
      </p:sp>
      <p:sp>
        <p:nvSpPr>
          <p:cNvPr id="4" name="Tijdelijke aanduiding voor dianummer 3"/>
          <p:cNvSpPr>
            <a:spLocks noGrp="1"/>
          </p:cNvSpPr>
          <p:nvPr>
            <p:ph type="sldNum" sz="quarter" idx="10"/>
          </p:nvPr>
        </p:nvSpPr>
        <p:spPr/>
        <p:txBody>
          <a:bodyPr/>
          <a:lstStyle/>
          <a:p>
            <a:fld id="{0D17F90F-515A-1F49-A654-94AB3343DFC5}" type="slidenum">
              <a:rPr lang="nl-NL" smtClean="0"/>
              <a:pPr/>
              <a:t>8</a:t>
            </a:fld>
            <a:endParaRPr lang="nl-NL"/>
          </a:p>
        </p:txBody>
      </p:sp>
    </p:spTree>
    <p:extLst>
      <p:ext uri="{BB962C8B-B14F-4D97-AF65-F5344CB8AC3E}">
        <p14:creationId xmlns:p14="http://schemas.microsoft.com/office/powerpoint/2010/main" xmlns="" val="267592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bij de kern, de waarden.</a:t>
            </a:r>
          </a:p>
          <a:p>
            <a:r>
              <a:rPr lang="nl-NL" dirty="0" smtClean="0"/>
              <a:t>Weet iemand wat waarden zijn?</a:t>
            </a:r>
            <a:r>
              <a:rPr lang="nl-NL" baseline="0" dirty="0" smtClean="0"/>
              <a:t> </a:t>
            </a:r>
            <a:r>
              <a:rPr lang="nl-NL" baseline="0" dirty="0" err="1" smtClean="0"/>
              <a:t>Ideeen</a:t>
            </a:r>
            <a:r>
              <a:rPr lang="nl-NL" baseline="0" dirty="0" smtClean="0"/>
              <a:t>, uitgangspunten heel belangrijk voor je leven. Bijvoorbeeld ..</a:t>
            </a:r>
          </a:p>
          <a:p>
            <a:r>
              <a:rPr lang="nl-NL" baseline="0" dirty="0" smtClean="0"/>
              <a:t>Waarden in de kern van het model betekent heel belangrijk voor het beroep. Uiteindelijk bepalen de waarden of je je werk goed hebt gedaan ..</a:t>
            </a:r>
          </a:p>
          <a:p>
            <a:endParaRPr lang="nl-NL" baseline="0" dirty="0" smtClean="0"/>
          </a:p>
          <a:p>
            <a:r>
              <a:rPr lang="nl-NL" baseline="0" dirty="0" smtClean="0"/>
              <a:t>Neem paar minuten de tijd, wat is volgens jou belangrijke waarde van het jongerenwerk als beroep?</a:t>
            </a:r>
            <a:r>
              <a:rPr lang="en-GB"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are the key values of professional youth work which form the heart of its professionalism and provide direction in daily professional practice? The international dialogue about the key values of professional youth work is slowly starting (Banks, 2004, 2012; </a:t>
            </a:r>
            <a:r>
              <a:rPr lang="en-GB" sz="1200" kern="1200" dirty="0" err="1" smtClean="0">
                <a:solidFill>
                  <a:schemeClr val="tx1"/>
                </a:solidFill>
                <a:effectLst/>
                <a:latin typeface="+mn-lt"/>
                <a:ea typeface="+mn-ea"/>
                <a:cs typeface="+mn-cs"/>
              </a:rPr>
              <a:t>Ewijk</a:t>
            </a:r>
            <a:r>
              <a:rPr lang="en-GB" sz="1200" kern="1200" dirty="0" smtClean="0">
                <a:solidFill>
                  <a:schemeClr val="tx1"/>
                </a:solidFill>
                <a:effectLst/>
                <a:latin typeface="+mn-lt"/>
                <a:ea typeface="+mn-ea"/>
                <a:cs typeface="+mn-cs"/>
              </a:rPr>
              <a:t>, 2009; </a:t>
            </a:r>
            <a:r>
              <a:rPr lang="en-GB" sz="1200" kern="1200" dirty="0" err="1" smtClean="0">
                <a:solidFill>
                  <a:schemeClr val="tx1"/>
                </a:solidFill>
                <a:effectLst/>
                <a:latin typeface="+mn-lt"/>
                <a:ea typeface="+mn-ea"/>
                <a:cs typeface="+mn-cs"/>
              </a:rPr>
              <a:t>Verschelden</a:t>
            </a:r>
            <a:r>
              <a:rPr lang="en-GB" sz="1200" kern="1200" dirty="0" smtClean="0">
                <a:solidFill>
                  <a:schemeClr val="tx1"/>
                </a:solidFill>
                <a:effectLst/>
                <a:latin typeface="+mn-lt"/>
                <a:ea typeface="+mn-ea"/>
                <a:cs typeface="+mn-cs"/>
              </a:rPr>
              <a:t> et al., 2009; Walker &amp; Walker, 2012). In this article I underline the existence of an independent moral responsibility of professional youth work that is not negotiable. At the same time I provide a contribution to the beginning dialogue with the identification of three key values. From the perspective of the legitimacy of professional youth work I come to three key values:  </a:t>
            </a:r>
            <a:r>
              <a:rPr lang="en-GB" sz="1200" i="1" kern="1200" dirty="0" smtClean="0">
                <a:solidFill>
                  <a:schemeClr val="tx1"/>
                </a:solidFill>
                <a:effectLst/>
                <a:latin typeface="+mn-lt"/>
                <a:ea typeface="+mn-ea"/>
                <a:cs typeface="+mn-cs"/>
              </a:rPr>
              <a:t>development-oriented</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social justice</a:t>
            </a:r>
            <a:r>
              <a:rPr lang="en-GB" sz="1200" kern="1200" dirty="0" smtClean="0">
                <a:solidFill>
                  <a:schemeClr val="tx1"/>
                </a:solidFill>
                <a:effectLst/>
                <a:latin typeface="+mn-lt"/>
                <a:ea typeface="+mn-ea"/>
                <a:cs typeface="+mn-cs"/>
              </a:rPr>
              <a:t> and </a:t>
            </a:r>
            <a:r>
              <a:rPr lang="en-GB" sz="1200" i="1" kern="1200" dirty="0" smtClean="0">
                <a:solidFill>
                  <a:schemeClr val="tx1"/>
                </a:solidFill>
                <a:effectLst/>
                <a:latin typeface="+mn-lt"/>
                <a:ea typeface="+mn-ea"/>
                <a:cs typeface="+mn-cs"/>
              </a:rPr>
              <a:t>full participation.</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D17F90F-515A-1F49-A654-94AB3343DFC5}" type="slidenum">
              <a:rPr lang="nl-NL" smtClean="0"/>
              <a:pPr/>
              <a:t>9</a:t>
            </a:fld>
            <a:endParaRPr lang="nl-NL"/>
          </a:p>
        </p:txBody>
      </p:sp>
    </p:spTree>
    <p:extLst>
      <p:ext uri="{BB962C8B-B14F-4D97-AF65-F5344CB8AC3E}">
        <p14:creationId xmlns:p14="http://schemas.microsoft.com/office/powerpoint/2010/main" xmlns="" val="396808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94396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30028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30758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1779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67545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8D0798F8-02D1-B046-A51D-B8F42A13E90E}" type="datetimeFigureOut">
              <a:rPr lang="nl-NL" smtClean="0"/>
              <a:pPr/>
              <a:t>21-9-2016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110095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8D0798F8-02D1-B046-A51D-B8F42A13E90E}" type="datetimeFigureOut">
              <a:rPr lang="nl-NL" smtClean="0"/>
              <a:pPr/>
              <a:t>21-9-2016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100815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8D0798F8-02D1-B046-A51D-B8F42A13E90E}" type="datetimeFigureOut">
              <a:rPr lang="nl-NL" smtClean="0"/>
              <a:pPr/>
              <a:t>21-9-2016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256033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D0798F8-02D1-B046-A51D-B8F42A13E90E}" type="datetimeFigureOut">
              <a:rPr lang="nl-NL" smtClean="0"/>
              <a:pPr/>
              <a:t>21-9-2016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302006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D0798F8-02D1-B046-A51D-B8F42A13E90E}" type="datetimeFigureOut">
              <a:rPr lang="nl-NL" smtClean="0"/>
              <a:pPr/>
              <a:t>21-9-2016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7101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D0798F8-02D1-B046-A51D-B8F42A13E90E}" type="datetimeFigureOut">
              <a:rPr lang="nl-NL" smtClean="0"/>
              <a:pPr/>
              <a:t>21-9-2016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169003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798F8-02D1-B046-A51D-B8F42A13E90E}" type="datetimeFigureOut">
              <a:rPr lang="nl-NL" smtClean="0"/>
              <a:pPr/>
              <a:t>21-9-2016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322AF-2DED-4544-80FC-9427AB24FEB7}" type="slidenum">
              <a:rPr lang="nl-NL" smtClean="0"/>
              <a:pPr/>
              <a:t>‹#›</a:t>
            </a:fld>
            <a:endParaRPr lang="nl-NL"/>
          </a:p>
        </p:txBody>
      </p:sp>
    </p:spTree>
    <p:extLst>
      <p:ext uri="{BB962C8B-B14F-4D97-AF65-F5344CB8AC3E}">
        <p14:creationId xmlns:p14="http://schemas.microsoft.com/office/powerpoint/2010/main" xmlns="" val="3082896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va.nl/akmi/gedeelde-content/lectoraten/lectoraat-youth-spot/youth_spot.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707596"/>
            <a:ext cx="9144000" cy="1470025"/>
          </a:xfrm>
        </p:spPr>
        <p:txBody>
          <a:bodyPr>
            <a:normAutofit/>
          </a:bodyPr>
          <a:lstStyle/>
          <a:p>
            <a:r>
              <a:rPr lang="nl-NL" sz="2700" dirty="0" smtClean="0"/>
              <a:t/>
            </a:r>
            <a:br>
              <a:rPr lang="nl-NL" sz="2700" dirty="0" smtClean="0"/>
            </a:br>
            <a:r>
              <a:rPr lang="nl-NL" sz="2700" dirty="0" err="1" smtClean="0"/>
              <a:t>From</a:t>
            </a:r>
            <a:r>
              <a:rPr lang="nl-NL" sz="2700" dirty="0" smtClean="0"/>
              <a:t> ESCAPISM TO AGENCY </a:t>
            </a:r>
            <a:br>
              <a:rPr lang="nl-NL" sz="2700" dirty="0" smtClean="0"/>
            </a:br>
            <a:r>
              <a:rPr lang="nl-NL" sz="2700" dirty="0" smtClean="0"/>
              <a:t>THE BECOMING OF YOUTH WORK PROFESSION</a:t>
            </a:r>
            <a:endParaRPr lang="nl-NL" dirty="0"/>
          </a:p>
        </p:txBody>
      </p:sp>
      <p:sp>
        <p:nvSpPr>
          <p:cNvPr id="3" name="Subtitel 2"/>
          <p:cNvSpPr>
            <a:spLocks noGrp="1"/>
          </p:cNvSpPr>
          <p:nvPr>
            <p:ph type="subTitle" idx="1"/>
          </p:nvPr>
        </p:nvSpPr>
        <p:spPr>
          <a:xfrm>
            <a:off x="81934" y="6082357"/>
            <a:ext cx="9062066" cy="901527"/>
          </a:xfrm>
        </p:spPr>
        <p:txBody>
          <a:bodyPr>
            <a:normAutofit/>
          </a:bodyPr>
          <a:lstStyle/>
          <a:p>
            <a:r>
              <a:rPr lang="en-US" sz="1400" dirty="0" smtClean="0"/>
              <a:t>Connections, disconnections and reconnections. The social dimension of Youth work in history and today, 6</a:t>
            </a:r>
            <a:r>
              <a:rPr lang="en-US" sz="1400" baseline="30000" dirty="0" smtClean="0"/>
              <a:t>th</a:t>
            </a:r>
            <a:r>
              <a:rPr lang="en-US" sz="1400" dirty="0" smtClean="0"/>
              <a:t> session in the series “ the history of youth work in Europe and its relevance for today’s youth work policy. </a:t>
            </a:r>
          </a:p>
          <a:p>
            <a:r>
              <a:rPr lang="en-US" sz="1400" dirty="0" smtClean="0"/>
              <a:t>Malta, 21</a:t>
            </a:r>
            <a:r>
              <a:rPr lang="en-US" sz="1400" baseline="30000" dirty="0" smtClean="0"/>
              <a:t>st</a:t>
            </a:r>
            <a:r>
              <a:rPr lang="en-US" sz="1400" dirty="0" smtClean="0"/>
              <a:t> – 23</a:t>
            </a:r>
            <a:r>
              <a:rPr lang="en-US" sz="1400" baseline="30000" dirty="0" smtClean="0"/>
              <a:t>rd</a:t>
            </a:r>
            <a:r>
              <a:rPr lang="en-US" sz="1400" dirty="0" smtClean="0"/>
              <a:t> </a:t>
            </a:r>
            <a:r>
              <a:rPr lang="en-US" sz="1400" dirty="0" err="1" smtClean="0"/>
              <a:t>september</a:t>
            </a:r>
            <a:r>
              <a:rPr lang="en-US" sz="1400" dirty="0" smtClean="0"/>
              <a:t> 2016 </a:t>
            </a:r>
            <a:endParaRPr lang="nl-NL" sz="1400" dirty="0" smtClean="0"/>
          </a:p>
        </p:txBody>
      </p:sp>
      <p:sp>
        <p:nvSpPr>
          <p:cNvPr id="4" name="Rechthoek 3"/>
          <p:cNvSpPr/>
          <p:nvPr/>
        </p:nvSpPr>
        <p:spPr>
          <a:xfrm>
            <a:off x="2286000" y="3412102"/>
            <a:ext cx="4572000" cy="369332"/>
          </a:xfrm>
          <a:prstGeom prst="rect">
            <a:avLst/>
          </a:prstGeom>
        </p:spPr>
        <p:txBody>
          <a:bodyPr>
            <a:spAutoFit/>
          </a:bodyPr>
          <a:lstStyle/>
          <a:p>
            <a:endParaRPr lang="nl-NL" dirty="0"/>
          </a:p>
        </p:txBody>
      </p:sp>
      <p:pic>
        <p:nvPicPr>
          <p:cNvPr id="5" name="Afbeelding 4"/>
          <p:cNvPicPr/>
          <p:nvPr/>
        </p:nvPicPr>
        <p:blipFill>
          <a:blip r:embed="rId3">
            <a:extLst>
              <a:ext uri="{28A0092B-C50C-407E-A947-70E740481C1C}">
                <a14:useLocalDpi xmlns:a14="http://schemas.microsoft.com/office/drawing/2010/main" xmlns="" val="0"/>
              </a:ext>
            </a:extLst>
          </a:blip>
          <a:stretch>
            <a:fillRect/>
          </a:stretch>
        </p:blipFill>
        <p:spPr>
          <a:xfrm>
            <a:off x="1511935" y="369112"/>
            <a:ext cx="6120130" cy="4590415"/>
          </a:xfrm>
          <a:prstGeom prst="rect">
            <a:avLst/>
          </a:prstGeom>
        </p:spPr>
      </p:pic>
    </p:spTree>
    <p:extLst>
      <p:ext uri="{BB962C8B-B14F-4D97-AF65-F5344CB8AC3E}">
        <p14:creationId xmlns:p14="http://schemas.microsoft.com/office/powerpoint/2010/main" xmlns="" val="415416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67028"/>
            <a:ext cx="8229600" cy="1143000"/>
          </a:xfrm>
        </p:spPr>
        <p:txBody>
          <a:bodyPr>
            <a:normAutofit/>
          </a:bodyPr>
          <a:lstStyle/>
          <a:p>
            <a:r>
              <a:rPr lang="nl-NL" sz="4800" b="1" dirty="0" err="1" smtClean="0">
                <a:solidFill>
                  <a:srgbClr val="000000"/>
                </a:solidFill>
              </a:rPr>
              <a:t>Developmental</a:t>
            </a:r>
            <a:r>
              <a:rPr lang="nl-NL" sz="4800" b="1" dirty="0" smtClean="0">
                <a:solidFill>
                  <a:srgbClr val="000000"/>
                </a:solidFill>
              </a:rPr>
              <a:t> </a:t>
            </a:r>
            <a:r>
              <a:rPr lang="nl-NL" sz="4800" b="1" dirty="0" err="1" smtClean="0">
                <a:solidFill>
                  <a:srgbClr val="000000"/>
                </a:solidFill>
              </a:rPr>
              <a:t>oriented</a:t>
            </a:r>
            <a:endParaRPr lang="nl-NL" sz="4800" b="1" dirty="0">
              <a:solidFill>
                <a:srgbClr val="000000"/>
              </a:solidFill>
            </a:endParaRPr>
          </a:p>
        </p:txBody>
      </p:sp>
      <p:sp>
        <p:nvSpPr>
          <p:cNvPr id="6" name="Content Placeholder 2"/>
          <p:cNvSpPr txBox="1">
            <a:spLocks/>
          </p:cNvSpPr>
          <p:nvPr/>
        </p:nvSpPr>
        <p:spPr>
          <a:xfrm>
            <a:off x="-223281" y="911353"/>
            <a:ext cx="9350574" cy="49114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nl-NL" sz="3000" b="1" i="1" dirty="0" smtClean="0">
                <a:solidFill>
                  <a:srgbClr val="00B050"/>
                </a:solidFill>
              </a:rPr>
              <a:t>   </a:t>
            </a:r>
            <a:r>
              <a:rPr lang="nl-NL" sz="3000" i="1" dirty="0" smtClean="0">
                <a:solidFill>
                  <a:srgbClr val="008000"/>
                </a:solidFill>
              </a:rPr>
              <a:t> </a:t>
            </a:r>
            <a:r>
              <a:rPr lang="nl-NL" sz="3000" i="1" dirty="0" smtClean="0"/>
              <a:t>The </a:t>
            </a:r>
            <a:r>
              <a:rPr lang="en-GB" sz="3000" i="1" dirty="0" smtClean="0"/>
              <a:t>attention to the – broad, positive and long-term – development of young people. In my view this concerns the personal, social and societal development into becoming a fully-fledged human being, which consists of a combination of identity formation with emotional and moral development, the learning of life skills and participation </a:t>
            </a:r>
            <a:r>
              <a:rPr lang="en-GB" sz="1800" i="1" dirty="0" smtClean="0"/>
              <a:t>(Metz, 2013, 18-19)</a:t>
            </a:r>
            <a:endParaRPr lang="nl-NL" sz="1800" b="1" i="1" dirty="0" smtClean="0"/>
          </a:p>
        </p:txBody>
      </p:sp>
      <p:pic>
        <p:nvPicPr>
          <p:cNvPr id="7" name="Afbeelding 6" descr="youthDev_bw.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69" y="4204009"/>
            <a:ext cx="5628187" cy="3977252"/>
          </a:xfrm>
          <a:prstGeom prst="rect">
            <a:avLst/>
          </a:prstGeom>
        </p:spPr>
      </p:pic>
      <p:pic>
        <p:nvPicPr>
          <p:cNvPr id="8" name="Afbeelding 7" descr="youthDev_bw.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29292" y="4212109"/>
            <a:ext cx="5628187" cy="3977252"/>
          </a:xfrm>
          <a:prstGeom prst="rect">
            <a:avLst/>
          </a:prstGeom>
        </p:spPr>
      </p:pic>
    </p:spTree>
    <p:extLst>
      <p:ext uri="{BB962C8B-B14F-4D97-AF65-F5344CB8AC3E}">
        <p14:creationId xmlns:p14="http://schemas.microsoft.com/office/powerpoint/2010/main" xmlns="" val="11124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0338"/>
            <a:ext cx="8229600" cy="1143000"/>
          </a:xfrm>
        </p:spPr>
        <p:txBody>
          <a:bodyPr>
            <a:normAutofit/>
          </a:bodyPr>
          <a:lstStyle/>
          <a:p>
            <a:r>
              <a:rPr lang="nl-NL" sz="4800" b="1" dirty="0" err="1" smtClean="0"/>
              <a:t>Social</a:t>
            </a:r>
            <a:r>
              <a:rPr lang="nl-NL" sz="4800" b="1" dirty="0" smtClean="0"/>
              <a:t> </a:t>
            </a:r>
            <a:r>
              <a:rPr lang="nl-NL" sz="4800" b="1" dirty="0" err="1" smtClean="0"/>
              <a:t>justice</a:t>
            </a:r>
            <a:endParaRPr lang="nl-NL" sz="4800" b="1" dirty="0"/>
          </a:p>
        </p:txBody>
      </p:sp>
      <p:pic>
        <p:nvPicPr>
          <p:cNvPr id="5" name="Afbeelding 4" descr="12565465_10153122533365904_797235010121734_n.jpg"/>
          <p:cNvPicPr>
            <a:picLocks noChangeAspect="1"/>
          </p:cNvPicPr>
          <p:nvPr/>
        </p:nvPicPr>
        <p:blipFill rotWithShape="1">
          <a:blip r:embed="rId3">
            <a:extLst>
              <a:ext uri="{28A0092B-C50C-407E-A947-70E740481C1C}">
                <a14:useLocalDpi xmlns:a14="http://schemas.microsoft.com/office/drawing/2010/main" xmlns="" val="0"/>
              </a:ext>
            </a:extLst>
          </a:blip>
          <a:srcRect t="6324" b="44290"/>
          <a:stretch/>
        </p:blipFill>
        <p:spPr>
          <a:xfrm>
            <a:off x="1140704" y="4704278"/>
            <a:ext cx="7218784" cy="2164496"/>
          </a:xfrm>
          <a:prstGeom prst="rect">
            <a:avLst/>
          </a:prstGeom>
        </p:spPr>
      </p:pic>
      <p:sp>
        <p:nvSpPr>
          <p:cNvPr id="4" name="Rechthoek 3"/>
          <p:cNvSpPr/>
          <p:nvPr/>
        </p:nvSpPr>
        <p:spPr>
          <a:xfrm>
            <a:off x="303055" y="1287769"/>
            <a:ext cx="8840945" cy="3600986"/>
          </a:xfrm>
          <a:prstGeom prst="rect">
            <a:avLst/>
          </a:prstGeom>
        </p:spPr>
        <p:txBody>
          <a:bodyPr wrap="square">
            <a:spAutoFit/>
          </a:bodyPr>
          <a:lstStyle/>
          <a:p>
            <a:pPr marL="514350" indent="-514350">
              <a:buFont typeface="+mj-lt"/>
              <a:buAutoNum type="arabicPeriod"/>
            </a:pPr>
            <a:r>
              <a:rPr lang="en-GB" sz="3000" i="1" dirty="0" smtClean="0"/>
              <a:t>striving </a:t>
            </a:r>
            <a:r>
              <a:rPr lang="en-GB" sz="3000" i="1" dirty="0"/>
              <a:t>for equality in outcomes as opposed to equality in opportunities</a:t>
            </a:r>
            <a:r>
              <a:rPr lang="nl-NL" sz="3000" b="1" i="1" dirty="0" smtClean="0"/>
              <a:t>;</a:t>
            </a:r>
          </a:p>
          <a:p>
            <a:pPr marL="514350" indent="-514350">
              <a:buFont typeface="+mj-lt"/>
              <a:buAutoNum type="arabicPeriod"/>
            </a:pPr>
            <a:r>
              <a:rPr lang="en-GB" sz="3000" i="1" dirty="0" smtClean="0"/>
              <a:t>striving </a:t>
            </a:r>
            <a:r>
              <a:rPr lang="en-GB" sz="3000" i="1" dirty="0"/>
              <a:t>for an honest division of social facilities, sources of help and power in a manner which is in accordance with what is needed</a:t>
            </a:r>
            <a:r>
              <a:rPr lang="nl-NL" sz="3000" b="1" i="1" dirty="0"/>
              <a:t>;</a:t>
            </a:r>
          </a:p>
          <a:p>
            <a:pPr marL="514350" indent="-514350">
              <a:buFont typeface="+mj-lt"/>
              <a:buAutoNum type="arabicPeriod"/>
            </a:pPr>
            <a:r>
              <a:rPr lang="en-GB" sz="3000" i="1" dirty="0" smtClean="0"/>
              <a:t>the </a:t>
            </a:r>
            <a:r>
              <a:rPr lang="en-GB" sz="3000" i="1" dirty="0"/>
              <a:t>recognition of diversity and difference (in terms of gender, ethnicity, class, limitations and sexuality</a:t>
            </a:r>
            <a:r>
              <a:rPr lang="en-GB" sz="3000" i="1" dirty="0" smtClean="0"/>
              <a:t>).</a:t>
            </a:r>
            <a:r>
              <a:rPr lang="nl-NL" sz="3000" b="1" i="1" dirty="0" smtClean="0"/>
              <a:t>  </a:t>
            </a:r>
          </a:p>
          <a:p>
            <a:pPr>
              <a:buNone/>
            </a:pPr>
            <a:r>
              <a:rPr lang="nl-NL" dirty="0" smtClean="0"/>
              <a:t>(</a:t>
            </a:r>
            <a:r>
              <a:rPr lang="nl-NL" dirty="0"/>
              <a:t>Metz, 2013, p19-20)</a:t>
            </a:r>
          </a:p>
        </p:txBody>
      </p:sp>
    </p:spTree>
    <p:extLst>
      <p:ext uri="{BB962C8B-B14F-4D97-AF65-F5344CB8AC3E}">
        <p14:creationId xmlns:p14="http://schemas.microsoft.com/office/powerpoint/2010/main" xmlns="" val="42022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2822"/>
            <a:ext cx="8229600" cy="1143000"/>
          </a:xfrm>
        </p:spPr>
        <p:txBody>
          <a:bodyPr>
            <a:normAutofit/>
          </a:bodyPr>
          <a:lstStyle/>
          <a:p>
            <a:r>
              <a:rPr lang="nl-NL" sz="4800" b="1" dirty="0" smtClean="0"/>
              <a:t>Full </a:t>
            </a:r>
            <a:r>
              <a:rPr lang="nl-NL" sz="4800" b="1" dirty="0" err="1" smtClean="0"/>
              <a:t>participation</a:t>
            </a:r>
            <a:endParaRPr lang="nl-NL" sz="4800" b="1" dirty="0"/>
          </a:p>
        </p:txBody>
      </p:sp>
      <p:sp>
        <p:nvSpPr>
          <p:cNvPr id="3" name="Tijdelijke aanduiding voor inhoud 2"/>
          <p:cNvSpPr>
            <a:spLocks noGrp="1"/>
          </p:cNvSpPr>
          <p:nvPr>
            <p:ph idx="1"/>
          </p:nvPr>
        </p:nvSpPr>
        <p:spPr>
          <a:xfrm>
            <a:off x="0" y="1010122"/>
            <a:ext cx="9127292" cy="4639852"/>
          </a:xfrm>
        </p:spPr>
        <p:txBody>
          <a:bodyPr/>
          <a:lstStyle/>
          <a:p>
            <a:pPr marL="0" indent="0">
              <a:buNone/>
            </a:pPr>
            <a:r>
              <a:rPr lang="en-GB" sz="2800" i="1" dirty="0" smtClean="0"/>
              <a:t>“Full </a:t>
            </a:r>
            <a:r>
              <a:rPr lang="en-GB" sz="2800" i="1" dirty="0"/>
              <a:t>participation refers to the perspective on the way in which young people now and later as adult are part of democratic society. Full participation means to be able to take part in and give shape to society. This expects from young people to participate in society and from society to open up for the being, aims, dreams and needs from young people (participation as democratic process</a:t>
            </a:r>
            <a:r>
              <a:rPr lang="en-GB" sz="2800" i="1" dirty="0" smtClean="0"/>
              <a:t>)” </a:t>
            </a:r>
            <a:r>
              <a:rPr lang="en-GB" sz="1800" dirty="0" smtClean="0"/>
              <a:t>(Metz, forthcoming) </a:t>
            </a:r>
            <a:endParaRPr lang="nl-NL" sz="1800" dirty="0"/>
          </a:p>
        </p:txBody>
      </p:sp>
      <p:pic>
        <p:nvPicPr>
          <p:cNvPr id="4" name="Picture 15" descr="http://www.whatkidscando.org/archives/images/whatslearned/YOpaperstop.jpg"/>
          <p:cNvPicPr>
            <a:picLocks noChangeAspect="1" noChangeArrowheads="1"/>
          </p:cNvPicPr>
          <p:nvPr/>
        </p:nvPicPr>
        <p:blipFill rotWithShape="1">
          <a:blip r:embed="rId3">
            <a:extLst>
              <a:ext uri="{28A0092B-C50C-407E-A947-70E740481C1C}">
                <a14:useLocalDpi xmlns:a14="http://schemas.microsoft.com/office/drawing/2010/main" xmlns=""/>
              </a:ext>
            </a:extLst>
          </a:blip>
          <a:srcRect l="-183" t="-1" r="183" b="27124"/>
          <a:stretch/>
        </p:blipFill>
        <p:spPr bwMode="auto">
          <a:xfrm>
            <a:off x="-16709" y="4083214"/>
            <a:ext cx="9144001" cy="2862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428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irkel professionele identiteit 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10" y="110053"/>
            <a:ext cx="5537200" cy="5537200"/>
          </a:xfrm>
          <a:prstGeom prst="rect">
            <a:avLst/>
          </a:prstGeom>
        </p:spPr>
      </p:pic>
      <p:sp>
        <p:nvSpPr>
          <p:cNvPr id="9" name="Tijdelijke aanduiding voor inhoud 8"/>
          <p:cNvSpPr>
            <a:spLocks noGrp="1"/>
          </p:cNvSpPr>
          <p:nvPr>
            <p:ph idx="1"/>
          </p:nvPr>
        </p:nvSpPr>
        <p:spPr>
          <a:xfrm>
            <a:off x="4823491" y="4585087"/>
            <a:ext cx="4434771" cy="4606902"/>
          </a:xfrm>
        </p:spPr>
        <p:txBody>
          <a:bodyPr>
            <a:noAutofit/>
          </a:bodyPr>
          <a:lstStyle/>
          <a:p>
            <a:pPr>
              <a:buFont typeface="Wingdings" charset="2"/>
              <a:buChar char="Ø"/>
            </a:pPr>
            <a:r>
              <a:rPr lang="nl-NL" dirty="0" smtClean="0">
                <a:solidFill>
                  <a:srgbClr val="FF6600"/>
                </a:solidFill>
              </a:rPr>
              <a:t>Development-</a:t>
            </a:r>
            <a:r>
              <a:rPr lang="nl-NL" dirty="0" err="1" smtClean="0">
                <a:solidFill>
                  <a:srgbClr val="FF6600"/>
                </a:solidFill>
              </a:rPr>
              <a:t>oriented</a:t>
            </a:r>
            <a:endParaRPr lang="nl-NL" dirty="0" smtClean="0">
              <a:solidFill>
                <a:srgbClr val="FF6600"/>
              </a:solidFill>
            </a:endParaRPr>
          </a:p>
          <a:p>
            <a:pPr>
              <a:buFont typeface="Wingdings" charset="2"/>
              <a:buChar char="Ø"/>
            </a:pPr>
            <a:r>
              <a:rPr lang="nl-NL" dirty="0" err="1" smtClean="0">
                <a:solidFill>
                  <a:srgbClr val="FF6600"/>
                </a:solidFill>
              </a:rPr>
              <a:t>Social</a:t>
            </a:r>
            <a:r>
              <a:rPr lang="nl-NL" dirty="0" smtClean="0">
                <a:solidFill>
                  <a:srgbClr val="FF6600"/>
                </a:solidFill>
              </a:rPr>
              <a:t> </a:t>
            </a:r>
            <a:r>
              <a:rPr lang="nl-NL" dirty="0" err="1" smtClean="0">
                <a:solidFill>
                  <a:srgbClr val="FF6600"/>
                </a:solidFill>
              </a:rPr>
              <a:t>justice</a:t>
            </a:r>
            <a:endParaRPr lang="nl-NL" dirty="0" smtClean="0">
              <a:solidFill>
                <a:srgbClr val="FF6600"/>
              </a:solidFill>
            </a:endParaRPr>
          </a:p>
          <a:p>
            <a:pPr>
              <a:buFont typeface="Wingdings" charset="2"/>
              <a:buChar char="Ø"/>
            </a:pPr>
            <a:r>
              <a:rPr lang="nl-NL" dirty="0" err="1" smtClean="0">
                <a:solidFill>
                  <a:srgbClr val="FF6600"/>
                </a:solidFill>
              </a:rPr>
              <a:t>Between</a:t>
            </a:r>
            <a:r>
              <a:rPr lang="nl-NL" dirty="0" smtClean="0">
                <a:solidFill>
                  <a:srgbClr val="FF6600"/>
                </a:solidFill>
              </a:rPr>
              <a:t> </a:t>
            </a:r>
            <a:r>
              <a:rPr lang="nl-NL" dirty="0" err="1" smtClean="0">
                <a:solidFill>
                  <a:srgbClr val="FF6600"/>
                </a:solidFill>
              </a:rPr>
              <a:t>emancipation</a:t>
            </a:r>
            <a:r>
              <a:rPr lang="nl-NL" dirty="0" smtClean="0">
                <a:solidFill>
                  <a:srgbClr val="FF6600"/>
                </a:solidFill>
              </a:rPr>
              <a:t> </a:t>
            </a:r>
            <a:r>
              <a:rPr lang="nl-NL" dirty="0" err="1" smtClean="0">
                <a:solidFill>
                  <a:srgbClr val="FF6600"/>
                </a:solidFill>
              </a:rPr>
              <a:t>and</a:t>
            </a:r>
            <a:r>
              <a:rPr lang="nl-NL" dirty="0" smtClean="0">
                <a:solidFill>
                  <a:srgbClr val="FF6600"/>
                </a:solidFill>
              </a:rPr>
              <a:t> discipline</a:t>
            </a:r>
          </a:p>
        </p:txBody>
      </p:sp>
    </p:spTree>
    <p:extLst>
      <p:ext uri="{BB962C8B-B14F-4D97-AF65-F5344CB8AC3E}">
        <p14:creationId xmlns:p14="http://schemas.microsoft.com/office/powerpoint/2010/main" xmlns="" val="4204249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wegen-scheiden.jp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316" b="-21"/>
          <a:stretch/>
        </p:blipFill>
        <p:spPr>
          <a:xfrm>
            <a:off x="15348" y="14430"/>
            <a:ext cx="5072868" cy="6843570"/>
          </a:xfrm>
        </p:spPr>
      </p:pic>
      <p:sp>
        <p:nvSpPr>
          <p:cNvPr id="5" name="Titel 1"/>
          <p:cNvSpPr>
            <a:spLocks noGrp="1"/>
          </p:cNvSpPr>
          <p:nvPr>
            <p:ph type="title"/>
          </p:nvPr>
        </p:nvSpPr>
        <p:spPr>
          <a:xfrm>
            <a:off x="5397283" y="1472327"/>
            <a:ext cx="3448257" cy="4011161"/>
          </a:xfrm>
        </p:spPr>
        <p:txBody>
          <a:bodyPr/>
          <a:lstStyle/>
          <a:p>
            <a:r>
              <a:rPr lang="nl-NL" dirty="0" smtClean="0"/>
              <a:t>(separate) Routes </a:t>
            </a:r>
            <a:br>
              <a:rPr lang="nl-NL" dirty="0" smtClean="0"/>
            </a:br>
            <a:r>
              <a:rPr lang="nl-NL" dirty="0" err="1" smtClean="0"/>
              <a:t>to</a:t>
            </a:r>
            <a:r>
              <a:rPr lang="nl-NL" dirty="0" smtClean="0"/>
              <a:t> the </a:t>
            </a:r>
            <a:r>
              <a:rPr lang="nl-NL" dirty="0" err="1" smtClean="0"/>
              <a:t>future</a:t>
            </a:r>
            <a:endParaRPr lang="nl-NL" dirty="0"/>
          </a:p>
        </p:txBody>
      </p:sp>
    </p:spTree>
    <p:extLst>
      <p:ext uri="{BB962C8B-B14F-4D97-AF65-F5344CB8AC3E}">
        <p14:creationId xmlns:p14="http://schemas.microsoft.com/office/powerpoint/2010/main" xmlns="" val="182732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xmlns="" val="2087665899"/>
              </p:ext>
            </p:extLst>
          </p:nvPr>
        </p:nvGraphicFramePr>
        <p:xfrm>
          <a:off x="0" y="421968"/>
          <a:ext cx="9144000" cy="6400800"/>
        </p:xfrm>
        <a:graphic>
          <a:graphicData uri="http://schemas.openxmlformats.org/drawingml/2006/table">
            <a:tbl>
              <a:tblPr firstRow="1" bandRow="1">
                <a:tableStyleId>{073A0DAA-6AF3-43AB-8588-CEC1D06C72B9}</a:tableStyleId>
              </a:tblPr>
              <a:tblGrid>
                <a:gridCol w="4537961"/>
                <a:gridCol w="4606039"/>
              </a:tblGrid>
              <a:tr h="370840">
                <a:tc>
                  <a:txBody>
                    <a:bodyPr/>
                    <a:lstStyle/>
                    <a:p>
                      <a:r>
                        <a:rPr lang="nl-NL" sz="3600" dirty="0" smtClean="0"/>
                        <a:t>Youth </a:t>
                      </a:r>
                      <a:r>
                        <a:rPr lang="nl-NL" sz="3600" dirty="0" err="1" smtClean="0"/>
                        <a:t>Work</a:t>
                      </a:r>
                      <a:endParaRPr lang="nl-NL" sz="3600" dirty="0"/>
                    </a:p>
                  </a:txBody>
                  <a:tcPr/>
                </a:tc>
                <a:tc>
                  <a:txBody>
                    <a:bodyPr/>
                    <a:lstStyle/>
                    <a:p>
                      <a:r>
                        <a:rPr lang="nl-NL" sz="3600" dirty="0" smtClean="0"/>
                        <a:t>Youth Policy</a:t>
                      </a:r>
                      <a:endParaRPr lang="nl-NL" sz="3600" dirty="0"/>
                    </a:p>
                  </a:txBody>
                  <a:tcPr/>
                </a:tc>
              </a:tr>
              <a:tr h="370840">
                <a:tc>
                  <a:txBody>
                    <a:bodyPr/>
                    <a:lstStyle/>
                    <a:p>
                      <a:endParaRPr lang="nl-NL" dirty="0" smtClean="0"/>
                    </a:p>
                    <a:p>
                      <a:r>
                        <a:rPr lang="nl-NL" dirty="0" smtClean="0">
                          <a:solidFill>
                            <a:srgbClr val="FF6600"/>
                          </a:solidFill>
                        </a:rPr>
                        <a:t>Takes </a:t>
                      </a:r>
                      <a:r>
                        <a:rPr lang="nl-NL" dirty="0" err="1" smtClean="0"/>
                        <a:t>responsability</a:t>
                      </a:r>
                      <a:r>
                        <a:rPr lang="nl-NL" dirty="0" smtClean="0"/>
                        <a:t> </a:t>
                      </a:r>
                      <a:r>
                        <a:rPr lang="nl-NL" dirty="0" err="1" smtClean="0"/>
                        <a:t>for</a:t>
                      </a:r>
                      <a:r>
                        <a:rPr lang="nl-NL" dirty="0" smtClean="0"/>
                        <a:t> </a:t>
                      </a:r>
                      <a:r>
                        <a:rPr lang="nl-NL" dirty="0" err="1" smtClean="0"/>
                        <a:t>youth</a:t>
                      </a:r>
                      <a:r>
                        <a:rPr lang="nl-NL" baseline="0" dirty="0" smtClean="0"/>
                        <a:t> </a:t>
                      </a:r>
                      <a:r>
                        <a:rPr lang="nl-NL" baseline="0" dirty="0" err="1" smtClean="0"/>
                        <a:t>work</a:t>
                      </a:r>
                      <a:r>
                        <a:rPr lang="nl-NL" baseline="0" dirty="0" smtClean="0"/>
                        <a:t> </a:t>
                      </a:r>
                      <a:r>
                        <a:rPr lang="nl-NL" baseline="0" dirty="0" err="1" smtClean="0"/>
                        <a:t>practice</a:t>
                      </a:r>
                      <a:r>
                        <a:rPr lang="nl-NL" baseline="0" dirty="0" smtClean="0"/>
                        <a:t>, </a:t>
                      </a:r>
                      <a:r>
                        <a:rPr lang="nl-NL" baseline="0" dirty="0" err="1" smtClean="0"/>
                        <a:t>including</a:t>
                      </a:r>
                      <a:r>
                        <a:rPr lang="nl-NL" baseline="0" dirty="0" smtClean="0"/>
                        <a:t> </a:t>
                      </a:r>
                      <a:r>
                        <a:rPr lang="nl-NL" baseline="0" dirty="0" err="1" smtClean="0"/>
                        <a:t>choices</a:t>
                      </a:r>
                      <a:r>
                        <a:rPr lang="nl-NL" dirty="0" smtClean="0"/>
                        <a:t> </a:t>
                      </a:r>
                      <a:r>
                        <a:rPr lang="nl-NL" dirty="0" err="1" smtClean="0"/>
                        <a:t>about</a:t>
                      </a:r>
                      <a:r>
                        <a:rPr lang="nl-NL" dirty="0" smtClean="0"/>
                        <a:t> the </a:t>
                      </a:r>
                      <a:r>
                        <a:rPr lang="nl-NL" dirty="0" err="1" smtClean="0"/>
                        <a:t>future</a:t>
                      </a:r>
                      <a:r>
                        <a:rPr lang="nl-NL" dirty="0" smtClean="0"/>
                        <a:t>.</a:t>
                      </a:r>
                    </a:p>
                    <a:p>
                      <a:endParaRPr lang="nl-NL" dirty="0" smtClean="0"/>
                    </a:p>
                  </a:txBody>
                  <a:tcPr/>
                </a:tc>
                <a:tc>
                  <a:txBody>
                    <a:bodyPr/>
                    <a:lstStyle/>
                    <a:p>
                      <a:endParaRPr lang="nl-NL" dirty="0" smtClean="0"/>
                    </a:p>
                    <a:p>
                      <a:r>
                        <a:rPr lang="nl-NL" dirty="0" err="1" smtClean="0">
                          <a:solidFill>
                            <a:srgbClr val="FF6600"/>
                          </a:solidFill>
                        </a:rPr>
                        <a:t>Acqknowledges</a:t>
                      </a:r>
                      <a:r>
                        <a:rPr lang="nl-NL" dirty="0" smtClean="0"/>
                        <a:t> </a:t>
                      </a:r>
                      <a:r>
                        <a:rPr lang="nl-NL" dirty="0" err="1" smtClean="0"/>
                        <a:t>own</a:t>
                      </a:r>
                      <a:r>
                        <a:rPr lang="nl-NL" baseline="0" dirty="0" smtClean="0"/>
                        <a:t> </a:t>
                      </a:r>
                      <a:r>
                        <a:rPr lang="nl-NL" baseline="0" dirty="0" err="1" smtClean="0"/>
                        <a:t>responsability</a:t>
                      </a:r>
                      <a:r>
                        <a:rPr lang="nl-NL" baseline="0" dirty="0" smtClean="0"/>
                        <a:t> of </a:t>
                      </a:r>
                      <a:r>
                        <a:rPr lang="nl-NL" baseline="0" dirty="0" err="1" smtClean="0"/>
                        <a:t>youth</a:t>
                      </a:r>
                      <a:r>
                        <a:rPr lang="nl-NL" baseline="0" dirty="0" smtClean="0"/>
                        <a:t> </a:t>
                      </a:r>
                      <a:r>
                        <a:rPr lang="nl-NL" baseline="0" dirty="0" err="1" smtClean="0"/>
                        <a:t>work</a:t>
                      </a:r>
                      <a:endParaRPr lang="nl-NL" dirty="0"/>
                    </a:p>
                  </a:txBody>
                  <a:tcPr/>
                </a:tc>
              </a:tr>
              <a:tr h="370840">
                <a:tc>
                  <a:txBody>
                    <a:bodyPr/>
                    <a:lstStyle/>
                    <a:p>
                      <a:endParaRPr lang="nl-NL" dirty="0" smtClean="0">
                        <a:solidFill>
                          <a:srgbClr val="FF6600"/>
                        </a:solidFill>
                      </a:endParaRPr>
                    </a:p>
                    <a:p>
                      <a:r>
                        <a:rPr lang="nl-NL" dirty="0" err="1" smtClean="0">
                          <a:solidFill>
                            <a:srgbClr val="FF6600"/>
                          </a:solidFill>
                        </a:rPr>
                        <a:t>Provision</a:t>
                      </a:r>
                      <a:r>
                        <a:rPr lang="nl-NL" baseline="0" dirty="0" smtClean="0">
                          <a:solidFill>
                            <a:srgbClr val="FF6600"/>
                          </a:solidFill>
                        </a:rPr>
                        <a:t> of </a:t>
                      </a:r>
                      <a:r>
                        <a:rPr lang="nl-NL" baseline="0" dirty="0" err="1" smtClean="0">
                          <a:solidFill>
                            <a:srgbClr val="FF6600"/>
                          </a:solidFill>
                        </a:rPr>
                        <a:t>youth</a:t>
                      </a:r>
                      <a:r>
                        <a:rPr lang="nl-NL" baseline="0" dirty="0" smtClean="0">
                          <a:solidFill>
                            <a:srgbClr val="FF6600"/>
                          </a:solidFill>
                        </a:rPr>
                        <a:t> </a:t>
                      </a:r>
                      <a:r>
                        <a:rPr lang="nl-NL" baseline="0" dirty="0" err="1" smtClean="0">
                          <a:solidFill>
                            <a:srgbClr val="FF6600"/>
                          </a:solidFill>
                        </a:rPr>
                        <a:t>work</a:t>
                      </a:r>
                      <a:r>
                        <a:rPr lang="nl-NL" baseline="0" dirty="0" smtClean="0">
                          <a:solidFill>
                            <a:srgbClr val="FF6600"/>
                          </a:solidFill>
                        </a:rPr>
                        <a:t> </a:t>
                      </a:r>
                      <a:r>
                        <a:rPr lang="nl-NL" baseline="0" dirty="0" smtClean="0"/>
                        <a:t>in </a:t>
                      </a:r>
                      <a:r>
                        <a:rPr lang="nl-NL" baseline="0" dirty="0" err="1" smtClean="0"/>
                        <a:t>correspondence</a:t>
                      </a:r>
                      <a:r>
                        <a:rPr lang="nl-NL" baseline="0" dirty="0" smtClean="0"/>
                        <a:t> </a:t>
                      </a:r>
                      <a:r>
                        <a:rPr lang="nl-NL" baseline="0" dirty="0" err="1" smtClean="0"/>
                        <a:t>with</a:t>
                      </a:r>
                      <a:r>
                        <a:rPr lang="nl-NL" baseline="0" dirty="0" smtClean="0"/>
                        <a:t> the </a:t>
                      </a:r>
                      <a:r>
                        <a:rPr lang="nl-NL" baseline="0" dirty="0" err="1" smtClean="0"/>
                        <a:t>needs</a:t>
                      </a:r>
                      <a:r>
                        <a:rPr lang="nl-NL" baseline="0" dirty="0" smtClean="0"/>
                        <a:t> </a:t>
                      </a:r>
                      <a:r>
                        <a:rPr lang="nl-NL" baseline="0" dirty="0" err="1" smtClean="0"/>
                        <a:t>and</a:t>
                      </a:r>
                      <a:r>
                        <a:rPr lang="nl-NL" baseline="0" dirty="0" smtClean="0"/>
                        <a:t> </a:t>
                      </a:r>
                      <a:r>
                        <a:rPr lang="nl-NL" baseline="0" dirty="0" err="1" smtClean="0"/>
                        <a:t>dreams</a:t>
                      </a:r>
                      <a:r>
                        <a:rPr lang="nl-NL" baseline="0" dirty="0" smtClean="0"/>
                        <a:t> of </a:t>
                      </a:r>
                      <a:r>
                        <a:rPr lang="nl-NL" baseline="0" dirty="0" err="1" smtClean="0"/>
                        <a:t>young</a:t>
                      </a:r>
                      <a:r>
                        <a:rPr lang="nl-NL" baseline="0" dirty="0" smtClean="0"/>
                        <a:t> </a:t>
                      </a:r>
                      <a:r>
                        <a:rPr lang="nl-NL" baseline="0" dirty="0" err="1" smtClean="0"/>
                        <a:t>people</a:t>
                      </a:r>
                      <a:r>
                        <a:rPr lang="nl-NL" baseline="0" dirty="0" smtClean="0"/>
                        <a:t>  </a:t>
                      </a:r>
                      <a:r>
                        <a:rPr lang="nl-NL" baseline="0" dirty="0" err="1" smtClean="0"/>
                        <a:t>and</a:t>
                      </a:r>
                      <a:r>
                        <a:rPr lang="nl-NL" baseline="0" dirty="0" smtClean="0"/>
                        <a:t> building </a:t>
                      </a:r>
                      <a:r>
                        <a:rPr lang="nl-NL" baseline="0" dirty="0" err="1" smtClean="0"/>
                        <a:t>bridges</a:t>
                      </a:r>
                      <a:r>
                        <a:rPr lang="nl-NL" baseline="0" dirty="0" smtClean="0"/>
                        <a:t> </a:t>
                      </a:r>
                      <a:r>
                        <a:rPr lang="nl-NL" baseline="0" dirty="0" err="1" smtClean="0"/>
                        <a:t>with</a:t>
                      </a:r>
                      <a:r>
                        <a:rPr lang="nl-NL" baseline="0" dirty="0" smtClean="0"/>
                        <a:t> society </a:t>
                      </a:r>
                      <a:r>
                        <a:rPr lang="nl-NL" baseline="0" dirty="0" err="1" smtClean="0"/>
                        <a:t>within</a:t>
                      </a:r>
                      <a:r>
                        <a:rPr lang="nl-NL" baseline="0" dirty="0" smtClean="0"/>
                        <a:t> the </a:t>
                      </a:r>
                      <a:r>
                        <a:rPr lang="nl-NL" baseline="0" dirty="0" err="1" smtClean="0"/>
                        <a:t>framework</a:t>
                      </a:r>
                      <a:r>
                        <a:rPr lang="nl-NL" baseline="0" dirty="0" smtClean="0"/>
                        <a:t> of </a:t>
                      </a:r>
                      <a:r>
                        <a:rPr lang="nl-NL" baseline="0" dirty="0" err="1" smtClean="0"/>
                        <a:t>government</a:t>
                      </a:r>
                      <a:r>
                        <a:rPr lang="nl-NL" baseline="0" dirty="0" smtClean="0"/>
                        <a:t> policy.</a:t>
                      </a:r>
                      <a:endParaRPr lang="nl-NL" dirty="0"/>
                    </a:p>
                  </a:txBody>
                  <a:tcPr/>
                </a:tc>
                <a:tc>
                  <a:txBody>
                    <a:bodyPr/>
                    <a:lstStyle/>
                    <a:p>
                      <a:endParaRPr lang="nl-NL" dirty="0" smtClean="0"/>
                    </a:p>
                    <a:p>
                      <a:r>
                        <a:rPr lang="nl-NL" dirty="0" err="1" smtClean="0"/>
                        <a:t>Focusses</a:t>
                      </a:r>
                      <a:r>
                        <a:rPr lang="nl-NL" dirty="0" smtClean="0"/>
                        <a:t> on</a:t>
                      </a:r>
                      <a:r>
                        <a:rPr lang="nl-NL" baseline="0" dirty="0" smtClean="0"/>
                        <a:t> </a:t>
                      </a:r>
                      <a:r>
                        <a:rPr lang="nl-NL" baseline="0" dirty="0" err="1" smtClean="0">
                          <a:solidFill>
                            <a:srgbClr val="FF6600"/>
                          </a:solidFill>
                        </a:rPr>
                        <a:t>specific</a:t>
                      </a:r>
                      <a:r>
                        <a:rPr lang="nl-NL" baseline="0" dirty="0" smtClean="0">
                          <a:solidFill>
                            <a:srgbClr val="FF6600"/>
                          </a:solidFill>
                        </a:rPr>
                        <a:t> </a:t>
                      </a:r>
                      <a:r>
                        <a:rPr lang="nl-NL" baseline="0" dirty="0" err="1" smtClean="0">
                          <a:solidFill>
                            <a:srgbClr val="FF6600"/>
                          </a:solidFill>
                        </a:rPr>
                        <a:t>responsabilities</a:t>
                      </a:r>
                      <a:r>
                        <a:rPr lang="nl-NL" baseline="0" dirty="0" smtClean="0">
                          <a:solidFill>
                            <a:srgbClr val="FF6600"/>
                          </a:solidFill>
                        </a:rPr>
                        <a:t> </a:t>
                      </a:r>
                      <a:r>
                        <a:rPr lang="nl-NL" baseline="0" dirty="0" smtClean="0"/>
                        <a:t>of the </a:t>
                      </a:r>
                      <a:r>
                        <a:rPr lang="nl-NL" baseline="0" dirty="0" err="1" smtClean="0"/>
                        <a:t>government</a:t>
                      </a:r>
                      <a:r>
                        <a:rPr lang="nl-NL" baseline="0" dirty="0" smtClean="0"/>
                        <a:t>:</a:t>
                      </a:r>
                    </a:p>
                    <a:p>
                      <a:pPr marL="285750" indent="-285750">
                        <a:buFontTx/>
                        <a:buChar char="-"/>
                      </a:pPr>
                      <a:r>
                        <a:rPr lang="nl-NL" baseline="0" dirty="0" smtClean="0"/>
                        <a:t>Money </a:t>
                      </a:r>
                      <a:r>
                        <a:rPr lang="nl-NL" baseline="0" dirty="0" err="1" smtClean="0"/>
                        <a:t>and</a:t>
                      </a:r>
                      <a:r>
                        <a:rPr lang="nl-NL" baseline="0" dirty="0" smtClean="0"/>
                        <a:t> </a:t>
                      </a:r>
                      <a:r>
                        <a:rPr lang="nl-NL" baseline="0" dirty="0" err="1" smtClean="0"/>
                        <a:t>space</a:t>
                      </a:r>
                      <a:r>
                        <a:rPr lang="nl-NL" baseline="0" dirty="0" smtClean="0"/>
                        <a:t> </a:t>
                      </a:r>
                      <a:r>
                        <a:rPr lang="nl-NL" baseline="0" dirty="0" err="1" smtClean="0"/>
                        <a:t>for</a:t>
                      </a:r>
                      <a:r>
                        <a:rPr lang="nl-NL" baseline="0" dirty="0" smtClean="0"/>
                        <a:t> </a:t>
                      </a:r>
                      <a:r>
                        <a:rPr lang="nl-NL" baseline="0" dirty="0" err="1" smtClean="0"/>
                        <a:t>youth</a:t>
                      </a:r>
                      <a:r>
                        <a:rPr lang="nl-NL" baseline="0" dirty="0" smtClean="0"/>
                        <a:t> </a:t>
                      </a:r>
                      <a:r>
                        <a:rPr lang="nl-NL" baseline="0" dirty="0" err="1" smtClean="0"/>
                        <a:t>work</a:t>
                      </a:r>
                      <a:r>
                        <a:rPr lang="nl-NL" baseline="0" dirty="0" smtClean="0"/>
                        <a:t>;</a:t>
                      </a:r>
                    </a:p>
                    <a:p>
                      <a:pPr marL="285750" indent="-285750">
                        <a:buFontTx/>
                        <a:buChar char="-"/>
                      </a:pPr>
                      <a:r>
                        <a:rPr lang="nl-NL" baseline="0" dirty="0" err="1" smtClean="0"/>
                        <a:t>Provision</a:t>
                      </a:r>
                      <a:r>
                        <a:rPr lang="nl-NL" baseline="0" dirty="0" smtClean="0"/>
                        <a:t> of </a:t>
                      </a:r>
                      <a:r>
                        <a:rPr lang="nl-NL" baseline="0" dirty="0" err="1" smtClean="0"/>
                        <a:t>opportunities</a:t>
                      </a:r>
                      <a:r>
                        <a:rPr lang="nl-NL" baseline="0" dirty="0" smtClean="0"/>
                        <a:t> </a:t>
                      </a:r>
                      <a:r>
                        <a:rPr lang="nl-NL" baseline="0" dirty="0" err="1" smtClean="0"/>
                        <a:t>for</a:t>
                      </a:r>
                      <a:r>
                        <a:rPr lang="nl-NL" baseline="0" dirty="0" smtClean="0"/>
                        <a:t> </a:t>
                      </a:r>
                      <a:r>
                        <a:rPr lang="nl-NL" baseline="0" dirty="0" err="1" smtClean="0"/>
                        <a:t>young</a:t>
                      </a:r>
                      <a:r>
                        <a:rPr lang="nl-NL" baseline="0" dirty="0" smtClean="0"/>
                        <a:t> </a:t>
                      </a:r>
                      <a:r>
                        <a:rPr lang="nl-NL" baseline="0" dirty="0" err="1" smtClean="0"/>
                        <a:t>people</a:t>
                      </a:r>
                      <a:endParaRPr lang="nl-NL" baseline="0" dirty="0" smtClean="0"/>
                    </a:p>
                    <a:p>
                      <a:pPr marL="285750" indent="-285750">
                        <a:buFontTx/>
                        <a:buChar char="-"/>
                      </a:pPr>
                      <a:r>
                        <a:rPr lang="nl-NL" baseline="0" dirty="0" smtClean="0"/>
                        <a:t>Connect </a:t>
                      </a:r>
                      <a:r>
                        <a:rPr lang="nl-NL" baseline="0" dirty="0" err="1" smtClean="0"/>
                        <a:t>youth</a:t>
                      </a:r>
                      <a:r>
                        <a:rPr lang="nl-NL" baseline="0" dirty="0" smtClean="0"/>
                        <a:t> </a:t>
                      </a:r>
                      <a:r>
                        <a:rPr lang="nl-NL" baseline="0" dirty="0" err="1" smtClean="0"/>
                        <a:t>work</a:t>
                      </a:r>
                      <a:r>
                        <a:rPr lang="nl-NL" baseline="0" dirty="0" smtClean="0"/>
                        <a:t> </a:t>
                      </a:r>
                      <a:r>
                        <a:rPr lang="nl-NL" baseline="0" dirty="0" err="1" smtClean="0"/>
                        <a:t>to</a:t>
                      </a:r>
                      <a:r>
                        <a:rPr lang="nl-NL" baseline="0" dirty="0" smtClean="0"/>
                        <a:t> </a:t>
                      </a:r>
                      <a:r>
                        <a:rPr lang="nl-NL" baseline="0" dirty="0" err="1" smtClean="0"/>
                        <a:t>social</a:t>
                      </a:r>
                      <a:r>
                        <a:rPr lang="nl-NL" baseline="0" dirty="0" smtClean="0"/>
                        <a:t> </a:t>
                      </a:r>
                      <a:r>
                        <a:rPr lang="nl-NL" baseline="0" dirty="0" err="1" smtClean="0"/>
                        <a:t>work</a:t>
                      </a:r>
                      <a:r>
                        <a:rPr lang="nl-NL" baseline="0" dirty="0" smtClean="0"/>
                        <a:t>, </a:t>
                      </a:r>
                      <a:r>
                        <a:rPr lang="nl-NL" baseline="0" dirty="0" err="1" smtClean="0"/>
                        <a:t>education</a:t>
                      </a:r>
                      <a:r>
                        <a:rPr lang="nl-NL" baseline="0" dirty="0" smtClean="0"/>
                        <a:t>, </a:t>
                      </a:r>
                      <a:r>
                        <a:rPr lang="nl-NL" baseline="0" dirty="0" err="1" smtClean="0"/>
                        <a:t>income</a:t>
                      </a:r>
                      <a:r>
                        <a:rPr lang="nl-NL" baseline="0" dirty="0" smtClean="0"/>
                        <a:t> </a:t>
                      </a:r>
                      <a:r>
                        <a:rPr lang="nl-NL" baseline="0" dirty="0" err="1" smtClean="0"/>
                        <a:t>provision</a:t>
                      </a:r>
                      <a:r>
                        <a:rPr lang="nl-NL" baseline="0" dirty="0" smtClean="0"/>
                        <a:t>, </a:t>
                      </a:r>
                      <a:r>
                        <a:rPr lang="nl-NL" baseline="0" dirty="0" err="1" smtClean="0"/>
                        <a:t>housing</a:t>
                      </a:r>
                      <a:r>
                        <a:rPr lang="nl-NL" baseline="0" dirty="0" smtClean="0"/>
                        <a:t>, </a:t>
                      </a:r>
                      <a:r>
                        <a:rPr lang="nl-NL" baseline="0" dirty="0" err="1" smtClean="0"/>
                        <a:t>leisure</a:t>
                      </a:r>
                      <a:r>
                        <a:rPr lang="nl-NL" baseline="0" dirty="0" smtClean="0"/>
                        <a:t> etc.</a:t>
                      </a:r>
                      <a:endParaRPr lang="nl-NL" dirty="0"/>
                    </a:p>
                  </a:txBody>
                  <a:tcPr/>
                </a:tc>
              </a:tr>
              <a:tr h="370840">
                <a:tc>
                  <a:txBody>
                    <a:bodyPr/>
                    <a:lstStyle/>
                    <a:p>
                      <a:endParaRPr lang="nl-NL" baseline="0" dirty="0" smtClean="0">
                        <a:solidFill>
                          <a:srgbClr val="FF6600"/>
                        </a:solidFill>
                      </a:endParaRPr>
                    </a:p>
                    <a:p>
                      <a:r>
                        <a:rPr lang="nl-NL" baseline="0" dirty="0" smtClean="0">
                          <a:solidFill>
                            <a:srgbClr val="FF6600"/>
                          </a:solidFill>
                        </a:rPr>
                        <a:t>Take the lead </a:t>
                      </a:r>
                      <a:r>
                        <a:rPr lang="nl-NL" baseline="0" dirty="0" smtClean="0"/>
                        <a:t>in </a:t>
                      </a:r>
                      <a:r>
                        <a:rPr lang="nl-NL" baseline="0" dirty="0" err="1" smtClean="0"/>
                        <a:t>further</a:t>
                      </a:r>
                      <a:r>
                        <a:rPr lang="nl-NL" baseline="0" dirty="0" smtClean="0"/>
                        <a:t> </a:t>
                      </a:r>
                      <a:r>
                        <a:rPr lang="nl-NL" baseline="0" dirty="0" err="1" smtClean="0"/>
                        <a:t>professionalisation</a:t>
                      </a:r>
                      <a:r>
                        <a:rPr lang="nl-NL" baseline="0" dirty="0" smtClean="0"/>
                        <a:t> of </a:t>
                      </a:r>
                      <a:r>
                        <a:rPr lang="nl-NL" baseline="0" dirty="0" err="1" smtClean="0"/>
                        <a:t>youth</a:t>
                      </a:r>
                      <a:r>
                        <a:rPr lang="nl-NL" baseline="0" dirty="0" smtClean="0"/>
                        <a:t> </a:t>
                      </a:r>
                      <a:r>
                        <a:rPr lang="nl-NL" baseline="0" dirty="0" err="1" smtClean="0"/>
                        <a:t>work</a:t>
                      </a:r>
                      <a:r>
                        <a:rPr lang="nl-NL" baseline="0" dirty="0" smtClean="0"/>
                        <a:t>:</a:t>
                      </a:r>
                    </a:p>
                    <a:p>
                      <a:pPr marL="285750" indent="-285750">
                        <a:buFontTx/>
                        <a:buChar char="-"/>
                      </a:pPr>
                      <a:r>
                        <a:rPr lang="nl-NL" baseline="0" dirty="0" err="1" smtClean="0"/>
                        <a:t>Organizing</a:t>
                      </a:r>
                      <a:r>
                        <a:rPr lang="nl-NL" baseline="0" dirty="0" smtClean="0"/>
                        <a:t> </a:t>
                      </a:r>
                      <a:r>
                        <a:rPr lang="nl-NL" baseline="0" dirty="0" err="1" smtClean="0"/>
                        <a:t>youth</a:t>
                      </a:r>
                      <a:r>
                        <a:rPr lang="nl-NL" baseline="0" dirty="0" smtClean="0"/>
                        <a:t> </a:t>
                      </a:r>
                      <a:r>
                        <a:rPr lang="nl-NL" baseline="0" dirty="0" err="1" smtClean="0"/>
                        <a:t>work</a:t>
                      </a:r>
                      <a:r>
                        <a:rPr lang="nl-NL" baseline="0" dirty="0" smtClean="0"/>
                        <a:t>(</a:t>
                      </a:r>
                      <a:r>
                        <a:rPr lang="nl-NL" baseline="0" dirty="0" err="1" smtClean="0"/>
                        <a:t>ers</a:t>
                      </a:r>
                      <a:r>
                        <a:rPr lang="nl-NL" baseline="0" dirty="0" smtClean="0"/>
                        <a:t>);</a:t>
                      </a:r>
                    </a:p>
                    <a:p>
                      <a:pPr marL="285750" indent="-285750">
                        <a:buFontTx/>
                        <a:buChar char="-"/>
                      </a:pPr>
                      <a:r>
                        <a:rPr lang="nl-NL" baseline="0" dirty="0" err="1" smtClean="0"/>
                        <a:t>Debate</a:t>
                      </a:r>
                      <a:r>
                        <a:rPr lang="nl-NL" baseline="0" dirty="0" smtClean="0"/>
                        <a:t> on </a:t>
                      </a:r>
                      <a:r>
                        <a:rPr lang="nl-NL" baseline="0" dirty="0" err="1" smtClean="0"/>
                        <a:t>core</a:t>
                      </a:r>
                      <a:r>
                        <a:rPr lang="nl-NL" baseline="0" dirty="0" smtClean="0"/>
                        <a:t> </a:t>
                      </a:r>
                      <a:r>
                        <a:rPr lang="nl-NL" baseline="0" dirty="0" err="1" smtClean="0"/>
                        <a:t>values</a:t>
                      </a:r>
                      <a:r>
                        <a:rPr lang="nl-NL" baseline="0" dirty="0" smtClean="0"/>
                        <a:t>;</a:t>
                      </a:r>
                    </a:p>
                    <a:p>
                      <a:pPr marL="285750" indent="-285750">
                        <a:buFontTx/>
                        <a:buChar char="-"/>
                      </a:pPr>
                      <a:r>
                        <a:rPr lang="nl-NL" baseline="0" dirty="0" smtClean="0"/>
                        <a:t>Research </a:t>
                      </a:r>
                      <a:r>
                        <a:rPr lang="nl-NL" baseline="0" dirty="0" err="1" smtClean="0"/>
                        <a:t>for</a:t>
                      </a:r>
                      <a:r>
                        <a:rPr lang="nl-NL" baseline="0" dirty="0" smtClean="0"/>
                        <a:t> </a:t>
                      </a:r>
                      <a:r>
                        <a:rPr lang="nl-NL" baseline="0" dirty="0" err="1" smtClean="0"/>
                        <a:t>knowledge</a:t>
                      </a:r>
                      <a:r>
                        <a:rPr lang="nl-NL" baseline="0" dirty="0" smtClean="0"/>
                        <a:t> base;</a:t>
                      </a:r>
                    </a:p>
                    <a:p>
                      <a:pPr marL="285750" indent="-285750">
                        <a:buFontTx/>
                        <a:buChar char="-"/>
                      </a:pPr>
                      <a:r>
                        <a:rPr lang="nl-NL" baseline="0" dirty="0" err="1" smtClean="0"/>
                        <a:t>Develop</a:t>
                      </a:r>
                      <a:r>
                        <a:rPr lang="nl-NL" baseline="0" dirty="0" smtClean="0"/>
                        <a:t> </a:t>
                      </a:r>
                      <a:r>
                        <a:rPr lang="nl-NL" baseline="0" dirty="0" err="1" smtClean="0"/>
                        <a:t>education</a:t>
                      </a:r>
                      <a:r>
                        <a:rPr lang="nl-NL" baseline="0" dirty="0" smtClean="0"/>
                        <a:t> </a:t>
                      </a:r>
                      <a:r>
                        <a:rPr lang="nl-NL" baseline="0" dirty="0" err="1" smtClean="0"/>
                        <a:t>programms</a:t>
                      </a:r>
                      <a:endParaRPr lang="nl-NL" dirty="0" smtClean="0"/>
                    </a:p>
                    <a:p>
                      <a:endParaRPr lang="nl-NL" dirty="0"/>
                    </a:p>
                  </a:txBody>
                  <a:tcPr/>
                </a:tc>
                <a:tc>
                  <a:txBody>
                    <a:bodyPr/>
                    <a:lstStyle/>
                    <a:p>
                      <a:endParaRPr lang="nl-NL" dirty="0" smtClean="0">
                        <a:solidFill>
                          <a:srgbClr val="FF6600"/>
                        </a:solidFill>
                      </a:endParaRPr>
                    </a:p>
                    <a:p>
                      <a:r>
                        <a:rPr lang="nl-NL" dirty="0" err="1" smtClean="0">
                          <a:solidFill>
                            <a:srgbClr val="FF6600"/>
                          </a:solidFill>
                        </a:rPr>
                        <a:t>Facilitate</a:t>
                      </a:r>
                      <a:r>
                        <a:rPr lang="nl-NL" dirty="0" smtClean="0"/>
                        <a:t> </a:t>
                      </a:r>
                      <a:r>
                        <a:rPr lang="nl-NL" dirty="0" err="1" smtClean="0"/>
                        <a:t>professionalisation</a:t>
                      </a:r>
                      <a:r>
                        <a:rPr lang="nl-NL" dirty="0" smtClean="0"/>
                        <a:t> of </a:t>
                      </a:r>
                      <a:r>
                        <a:rPr lang="nl-NL" dirty="0" err="1" smtClean="0"/>
                        <a:t>youth</a:t>
                      </a:r>
                      <a:r>
                        <a:rPr lang="nl-NL" dirty="0" smtClean="0"/>
                        <a:t> </a:t>
                      </a:r>
                      <a:r>
                        <a:rPr lang="nl-NL" dirty="0" err="1" smtClean="0"/>
                        <a:t>work</a:t>
                      </a:r>
                      <a:endParaRPr lang="nl-NL" dirty="0" smtClean="0"/>
                    </a:p>
                    <a:p>
                      <a:pPr marL="285750" indent="-285750">
                        <a:buFontTx/>
                        <a:buChar char="-"/>
                      </a:pPr>
                      <a:r>
                        <a:rPr lang="nl-NL" dirty="0" err="1" smtClean="0"/>
                        <a:t>Invest</a:t>
                      </a:r>
                      <a:r>
                        <a:rPr lang="nl-NL" baseline="0" dirty="0" smtClean="0"/>
                        <a:t> in </a:t>
                      </a:r>
                      <a:r>
                        <a:rPr lang="nl-NL" dirty="0" smtClean="0"/>
                        <a:t>(</a:t>
                      </a:r>
                      <a:r>
                        <a:rPr lang="nl-NL" dirty="0" err="1" smtClean="0"/>
                        <a:t>inter</a:t>
                      </a:r>
                      <a:r>
                        <a:rPr lang="nl-NL" dirty="0" smtClean="0"/>
                        <a:t>)</a:t>
                      </a:r>
                      <a:r>
                        <a:rPr lang="nl-NL" dirty="0" err="1" smtClean="0"/>
                        <a:t>national</a:t>
                      </a:r>
                      <a:r>
                        <a:rPr lang="nl-NL" baseline="0" dirty="0" smtClean="0"/>
                        <a:t> </a:t>
                      </a:r>
                      <a:r>
                        <a:rPr lang="nl-NL" baseline="0" dirty="0" err="1" smtClean="0"/>
                        <a:t>youth</a:t>
                      </a:r>
                      <a:r>
                        <a:rPr lang="nl-NL" baseline="0" dirty="0" smtClean="0"/>
                        <a:t> </a:t>
                      </a:r>
                      <a:r>
                        <a:rPr lang="nl-NL" baseline="0" dirty="0" err="1" smtClean="0"/>
                        <a:t>work</a:t>
                      </a:r>
                      <a:r>
                        <a:rPr lang="nl-NL" baseline="0" dirty="0" smtClean="0"/>
                        <a:t> </a:t>
                      </a:r>
                      <a:r>
                        <a:rPr lang="nl-NL" baseline="0" dirty="0" err="1" smtClean="0"/>
                        <a:t>association</a:t>
                      </a:r>
                      <a:r>
                        <a:rPr lang="nl-NL" baseline="0" dirty="0" smtClean="0"/>
                        <a:t>;</a:t>
                      </a:r>
                    </a:p>
                    <a:p>
                      <a:pPr marL="285750" indent="-285750">
                        <a:buFontTx/>
                        <a:buChar char="-"/>
                      </a:pPr>
                      <a:r>
                        <a:rPr lang="nl-NL" baseline="0" dirty="0" err="1" smtClean="0"/>
                        <a:t>Invest</a:t>
                      </a:r>
                      <a:r>
                        <a:rPr lang="nl-NL" baseline="0" dirty="0" smtClean="0"/>
                        <a:t> in </a:t>
                      </a:r>
                      <a:r>
                        <a:rPr lang="nl-NL" baseline="0" dirty="0" err="1" smtClean="0"/>
                        <a:t>youth</a:t>
                      </a:r>
                      <a:r>
                        <a:rPr lang="nl-NL" baseline="0" dirty="0" smtClean="0"/>
                        <a:t> </a:t>
                      </a:r>
                      <a:r>
                        <a:rPr lang="nl-NL" baseline="0" dirty="0" err="1" smtClean="0"/>
                        <a:t>work</a:t>
                      </a:r>
                      <a:r>
                        <a:rPr lang="nl-NL" baseline="0" dirty="0" smtClean="0"/>
                        <a:t> research;</a:t>
                      </a:r>
                    </a:p>
                    <a:p>
                      <a:pPr marL="285750" indent="-285750">
                        <a:buFontTx/>
                        <a:buChar char="-"/>
                      </a:pPr>
                      <a:r>
                        <a:rPr lang="nl-NL" baseline="0" dirty="0" err="1" smtClean="0"/>
                        <a:t>Invest</a:t>
                      </a:r>
                      <a:r>
                        <a:rPr lang="nl-NL" baseline="0" dirty="0" smtClean="0"/>
                        <a:t> in </a:t>
                      </a:r>
                      <a:r>
                        <a:rPr lang="nl-NL" baseline="0" dirty="0" err="1" smtClean="0"/>
                        <a:t>youth</a:t>
                      </a:r>
                      <a:r>
                        <a:rPr lang="nl-NL" baseline="0" dirty="0" smtClean="0"/>
                        <a:t> </a:t>
                      </a:r>
                      <a:r>
                        <a:rPr lang="nl-NL" baseline="0" dirty="0" err="1" smtClean="0"/>
                        <a:t>work</a:t>
                      </a:r>
                      <a:r>
                        <a:rPr lang="nl-NL" baseline="0" dirty="0" smtClean="0"/>
                        <a:t> </a:t>
                      </a:r>
                      <a:r>
                        <a:rPr lang="nl-NL" baseline="0" dirty="0" err="1" smtClean="0"/>
                        <a:t>education</a:t>
                      </a:r>
                      <a:r>
                        <a:rPr lang="nl-NL" baseline="0" dirty="0" smtClean="0"/>
                        <a:t>;</a:t>
                      </a:r>
                    </a:p>
                    <a:p>
                      <a:pPr marL="285750" indent="-285750">
                        <a:buFontTx/>
                        <a:buChar char="-"/>
                      </a:pPr>
                      <a:endParaRPr lang="nl-NL" dirty="0"/>
                    </a:p>
                  </a:txBody>
                  <a:tcPr/>
                </a:tc>
              </a:tr>
            </a:tbl>
          </a:graphicData>
        </a:graphic>
      </p:graphicFrame>
    </p:spTree>
    <p:extLst>
      <p:ext uri="{BB962C8B-B14F-4D97-AF65-F5344CB8AC3E}">
        <p14:creationId xmlns:p14="http://schemas.microsoft.com/office/powerpoint/2010/main" xmlns="" val="3131492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612" y="694736"/>
            <a:ext cx="8080969" cy="2075178"/>
          </a:xfrm>
        </p:spPr>
        <p:txBody>
          <a:bodyPr>
            <a:noAutofit/>
          </a:bodyPr>
          <a:lstStyle/>
          <a:p>
            <a:r>
              <a:rPr lang="nl-NL" sz="6600" dirty="0" smtClean="0"/>
              <a:t>Lectoraat Youth Spot</a:t>
            </a:r>
            <a:endParaRPr lang="nl-NL" sz="6600" dirty="0"/>
          </a:p>
        </p:txBody>
      </p:sp>
      <p:sp>
        <p:nvSpPr>
          <p:cNvPr id="12" name="Titel 1"/>
          <p:cNvSpPr txBox="1">
            <a:spLocks/>
          </p:cNvSpPr>
          <p:nvPr/>
        </p:nvSpPr>
        <p:spPr>
          <a:xfrm>
            <a:off x="0" y="1017313"/>
            <a:ext cx="9160795" cy="2078245"/>
          </a:xfrm>
          <a:prstGeom prst="rect">
            <a:avLst/>
          </a:prstGeom>
        </p:spPr>
        <p:txBody>
          <a:bodyPr vert="horz" lIns="91440" tIns="45720" rIns="91440" bIns="45720" rtlCol="0" anchor="ctr">
            <a:noAutofit/>
          </a:bodyPr>
          <a:lstStyle/>
          <a:p>
            <a:endParaRPr lang="nl-NL" sz="6600" dirty="0">
              <a:latin typeface="+mj-lt"/>
              <a:ea typeface="+mj-ea"/>
              <a:cs typeface="+mj-cs"/>
            </a:endParaRPr>
          </a:p>
          <a:p>
            <a:r>
              <a:rPr lang="nl-NL" sz="2000" dirty="0" smtClean="0">
                <a:hlinkClick r:id="rId3"/>
              </a:rPr>
              <a:t>www.hva.nl</a:t>
            </a:r>
            <a:r>
              <a:rPr lang="nl-NL" sz="2000" dirty="0">
                <a:hlinkClick r:id="rId3"/>
              </a:rPr>
              <a:t>/akmi/gedeelde-content/lectoraten/lectoraat-youth-spot/</a:t>
            </a:r>
            <a:r>
              <a:rPr lang="nl-NL" sz="2000" dirty="0" smtClean="0">
                <a:hlinkClick r:id="rId3"/>
              </a:rPr>
              <a:t>youth_spot.html</a:t>
            </a:r>
            <a:r>
              <a:rPr lang="nl-NL" sz="2400" dirty="0" smtClean="0"/>
              <a:t> </a:t>
            </a:r>
            <a:endParaRPr kumimoji="0" lang="nl-NL"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Content Placeholder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221416" y="2837194"/>
            <a:ext cx="8668584" cy="3965844"/>
          </a:xfrm>
          <a:prstGeom prst="rect">
            <a:avLst/>
          </a:prstGeom>
          <a:noFill/>
          <a:ln w="9525">
            <a:noFill/>
            <a:miter lim="800000"/>
            <a:headEnd/>
            <a:tailEnd/>
          </a:ln>
        </p:spPr>
      </p:pic>
      <p:pic>
        <p:nvPicPr>
          <p:cNvPr id="5"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31594" y="3982378"/>
            <a:ext cx="1529201" cy="799212"/>
          </a:xfrm>
          <a:prstGeom prst="rect">
            <a:avLst/>
          </a:prstGeom>
        </p:spPr>
      </p:pic>
    </p:spTree>
    <p:extLst>
      <p:ext uri="{BB962C8B-B14F-4D97-AF65-F5344CB8AC3E}">
        <p14:creationId xmlns:p14="http://schemas.microsoft.com/office/powerpoint/2010/main" xmlns="" val="3784724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33824661"/>
              </p:ext>
            </p:extLst>
          </p:nvPr>
        </p:nvGraphicFramePr>
        <p:xfrm>
          <a:off x="0" y="260648"/>
          <a:ext cx="925252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p:cNvSpPr>
            <a:spLocks noGrp="1"/>
          </p:cNvSpPr>
          <p:nvPr>
            <p:ph type="title"/>
          </p:nvPr>
        </p:nvSpPr>
        <p:spPr>
          <a:xfrm>
            <a:off x="69775" y="-46406"/>
            <a:ext cx="9283550" cy="1156990"/>
          </a:xfrm>
        </p:spPr>
        <p:txBody>
          <a:bodyPr>
            <a:normAutofit fontScale="90000"/>
          </a:bodyPr>
          <a:lstStyle/>
          <a:p>
            <a:pPr algn="l"/>
            <a:r>
              <a:rPr lang="nl-NL" sz="3600" dirty="0" smtClean="0"/>
              <a:t/>
            </a:r>
            <a:br>
              <a:rPr lang="nl-NL" sz="3600" dirty="0" smtClean="0"/>
            </a:br>
            <a:r>
              <a:rPr lang="nl-NL" sz="5300" b="1" dirty="0" err="1" smtClean="0"/>
              <a:t>Position</a:t>
            </a:r>
            <a:r>
              <a:rPr lang="nl-NL" sz="5300" b="1" dirty="0" smtClean="0"/>
              <a:t> of Youth </a:t>
            </a:r>
            <a:r>
              <a:rPr lang="nl-NL" sz="5300" b="1" dirty="0" err="1"/>
              <a:t>W</a:t>
            </a:r>
            <a:r>
              <a:rPr lang="nl-NL" sz="5300" b="1" dirty="0" err="1" smtClean="0"/>
              <a:t>ork</a:t>
            </a:r>
            <a:endParaRPr lang="nl-NL" sz="5300" b="1" dirty="0"/>
          </a:p>
        </p:txBody>
      </p:sp>
    </p:spTree>
    <p:extLst>
      <p:ext uri="{BB962C8B-B14F-4D97-AF65-F5344CB8AC3E}">
        <p14:creationId xmlns:p14="http://schemas.microsoft.com/office/powerpoint/2010/main" xmlns="" val="102619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800" b="1" dirty="0" err="1" smtClean="0"/>
              <a:t>Legitimation</a:t>
            </a:r>
            <a:r>
              <a:rPr lang="nl-NL" sz="4800" b="1" dirty="0" smtClean="0"/>
              <a:t> of Youth </a:t>
            </a:r>
            <a:r>
              <a:rPr lang="nl-NL" sz="4800" b="1" dirty="0" err="1" smtClean="0"/>
              <a:t>Work</a:t>
            </a:r>
            <a:endParaRPr lang="nl-NL" sz="4800" b="1" dirty="0"/>
          </a:p>
        </p:txBody>
      </p:sp>
      <p:pic>
        <p:nvPicPr>
          <p:cNvPr id="4" name="Tijdelijke aanduiding voor inhoud 3"/>
          <p:cNvPicPr>
            <a:picLocks noGrp="1" noChangeAspect="1"/>
          </p:cNvPicPr>
          <p:nvPr>
            <p:ph idx="1"/>
          </p:nvPr>
        </p:nvPicPr>
        <p:blipFill rotWithShape="1">
          <a:blip r:embed="rId3"/>
          <a:srcRect l="4" r="4"/>
          <a:stretch/>
        </p:blipFill>
        <p:spPr>
          <a:xfrm>
            <a:off x="156628" y="2278063"/>
            <a:ext cx="2459037" cy="2311400"/>
          </a:xfrm>
        </p:spPr>
      </p:pic>
      <p:pic>
        <p:nvPicPr>
          <p:cNvPr id="5" name="Afbeelding 4"/>
          <p:cNvPicPr>
            <a:picLocks noChangeAspect="1"/>
          </p:cNvPicPr>
          <p:nvPr/>
        </p:nvPicPr>
        <p:blipFill>
          <a:blip r:embed="rId4"/>
          <a:stretch>
            <a:fillRect/>
          </a:stretch>
        </p:blipFill>
        <p:spPr>
          <a:xfrm>
            <a:off x="2629050" y="2208132"/>
            <a:ext cx="3445111" cy="2586567"/>
          </a:xfrm>
          <a:prstGeom prst="rect">
            <a:avLst/>
          </a:prstGeom>
        </p:spPr>
      </p:pic>
      <p:pic>
        <p:nvPicPr>
          <p:cNvPr id="8" name="Afbeelding 7" descr="rokenschool.jpg"/>
          <p:cNvPicPr>
            <a:picLocks noChangeAspect="1"/>
          </p:cNvPicPr>
          <p:nvPr/>
        </p:nvPicPr>
        <p:blipFill rotWithShape="1">
          <a:blip r:embed="rId5">
            <a:extLst>
              <a:ext uri="{28A0092B-C50C-407E-A947-70E740481C1C}">
                <a14:useLocalDpi xmlns:a14="http://schemas.microsoft.com/office/drawing/2010/main" xmlns="" val="0"/>
              </a:ext>
            </a:extLst>
          </a:blip>
          <a:srcRect r="14294"/>
          <a:stretch/>
        </p:blipFill>
        <p:spPr>
          <a:xfrm>
            <a:off x="6211849" y="2321849"/>
            <a:ext cx="2888361" cy="2244507"/>
          </a:xfrm>
          <a:prstGeom prst="rect">
            <a:avLst/>
          </a:prstGeom>
        </p:spPr>
      </p:pic>
      <p:sp>
        <p:nvSpPr>
          <p:cNvPr id="9" name="Tekstvak 8"/>
          <p:cNvSpPr txBox="1"/>
          <p:nvPr/>
        </p:nvSpPr>
        <p:spPr>
          <a:xfrm>
            <a:off x="121629" y="5304491"/>
            <a:ext cx="7109639" cy="954107"/>
          </a:xfrm>
          <a:prstGeom prst="rect">
            <a:avLst/>
          </a:prstGeom>
          <a:noFill/>
        </p:spPr>
        <p:txBody>
          <a:bodyPr wrap="none" rtlCol="0">
            <a:spAutoFit/>
          </a:bodyPr>
          <a:lstStyle/>
          <a:p>
            <a:r>
              <a:rPr lang="nl-NL" sz="2800" dirty="0" smtClean="0"/>
              <a:t>The support of </a:t>
            </a:r>
            <a:r>
              <a:rPr lang="nl-NL" sz="2800" dirty="0" err="1" smtClean="0"/>
              <a:t>young</a:t>
            </a:r>
            <a:r>
              <a:rPr lang="nl-NL" sz="2800" dirty="0" smtClean="0"/>
              <a:t> </a:t>
            </a:r>
            <a:r>
              <a:rPr lang="nl-NL" sz="2800" dirty="0" err="1" smtClean="0"/>
              <a:t>people</a:t>
            </a:r>
            <a:r>
              <a:rPr lang="nl-NL" sz="2800" dirty="0" smtClean="0"/>
              <a:t> in </a:t>
            </a:r>
            <a:r>
              <a:rPr lang="nl-NL" sz="2800" dirty="0" err="1" smtClean="0"/>
              <a:t>their</a:t>
            </a:r>
            <a:r>
              <a:rPr lang="nl-NL" sz="2800" dirty="0" smtClean="0"/>
              <a:t> </a:t>
            </a:r>
            <a:r>
              <a:rPr lang="nl-NL" sz="2800" dirty="0" err="1" smtClean="0"/>
              <a:t>process</a:t>
            </a:r>
            <a:r>
              <a:rPr lang="nl-NL" sz="2800" dirty="0" smtClean="0"/>
              <a:t> of </a:t>
            </a:r>
          </a:p>
          <a:p>
            <a:r>
              <a:rPr lang="nl-NL" sz="2800" dirty="0" err="1" smtClean="0"/>
              <a:t>coming</a:t>
            </a:r>
            <a:r>
              <a:rPr lang="nl-NL" sz="2800" dirty="0" smtClean="0"/>
              <a:t> of </a:t>
            </a:r>
            <a:r>
              <a:rPr lang="nl-NL" sz="2800" dirty="0" err="1" smtClean="0"/>
              <a:t>age</a:t>
            </a:r>
            <a:r>
              <a:rPr lang="nl-NL" sz="2800" dirty="0" smtClean="0"/>
              <a:t> as part of society</a:t>
            </a:r>
          </a:p>
        </p:txBody>
      </p:sp>
    </p:spTree>
    <p:extLst>
      <p:ext uri="{BB962C8B-B14F-4D97-AF65-F5344CB8AC3E}">
        <p14:creationId xmlns:p14="http://schemas.microsoft.com/office/powerpoint/2010/main" xmlns="" val="4232530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160419-Adam-Noord-De-Valk-hr-1klein.jpg"/>
          <p:cNvPicPr>
            <a:picLocks noGrp="1" noChangeAspect="1"/>
          </p:cNvPicPr>
          <p:nvPr>
            <p:ph idx="1"/>
          </p:nvPr>
        </p:nvPicPr>
        <p:blipFill>
          <a:blip r:embed="rId3">
            <a:extLst>
              <a:ext uri="{28A0092B-C50C-407E-A947-70E740481C1C}">
                <a14:useLocalDpi xmlns:a14="http://schemas.microsoft.com/office/drawing/2010/main" xmlns="" val="0"/>
              </a:ext>
            </a:extLst>
          </a:blip>
          <a:srcRect t="8799" b="8799"/>
          <a:stretch>
            <a:fillRect/>
          </a:stretch>
        </p:blipFill>
        <p:spPr>
          <a:xfrm>
            <a:off x="27970" y="1353307"/>
            <a:ext cx="9119601" cy="5015429"/>
          </a:xfrm>
          <a:prstGeom prst="rect">
            <a:avLst/>
          </a:prstGeom>
        </p:spPr>
      </p:pic>
      <p:sp>
        <p:nvSpPr>
          <p:cNvPr id="5" name="Titel 1"/>
          <p:cNvSpPr>
            <a:spLocks noGrp="1"/>
          </p:cNvSpPr>
          <p:nvPr>
            <p:ph type="title"/>
          </p:nvPr>
        </p:nvSpPr>
        <p:spPr>
          <a:xfrm>
            <a:off x="457200" y="74872"/>
            <a:ext cx="8229600" cy="1143000"/>
          </a:xfrm>
        </p:spPr>
        <p:txBody>
          <a:bodyPr>
            <a:normAutofit/>
          </a:bodyPr>
          <a:lstStyle/>
          <a:p>
            <a:pPr algn="l"/>
            <a:r>
              <a:rPr lang="nl-NL" sz="4800" b="1" dirty="0" err="1" smtClean="0"/>
              <a:t>What</a:t>
            </a:r>
            <a:r>
              <a:rPr lang="nl-NL" sz="4800" b="1" dirty="0" smtClean="0"/>
              <a:t> is Youth </a:t>
            </a:r>
            <a:r>
              <a:rPr lang="nl-NL" sz="4800" b="1" dirty="0" err="1" smtClean="0"/>
              <a:t>Work</a:t>
            </a:r>
            <a:r>
              <a:rPr lang="nl-NL" sz="4800" b="1" dirty="0" smtClean="0"/>
              <a:t>? </a:t>
            </a:r>
            <a:endParaRPr lang="nl-NL" sz="4800" b="1" dirty="0"/>
          </a:p>
        </p:txBody>
      </p:sp>
    </p:spTree>
    <p:extLst>
      <p:ext uri="{BB962C8B-B14F-4D97-AF65-F5344CB8AC3E}">
        <p14:creationId xmlns:p14="http://schemas.microsoft.com/office/powerpoint/2010/main" xmlns="" val="379399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a:srcRect t="1244" b="1480"/>
          <a:stretch/>
        </p:blipFill>
        <p:spPr>
          <a:xfrm>
            <a:off x="-172963" y="0"/>
            <a:ext cx="9399900" cy="6858000"/>
          </a:xfrm>
        </p:spPr>
      </p:pic>
    </p:spTree>
    <p:extLst>
      <p:ext uri="{BB962C8B-B14F-4D97-AF65-F5344CB8AC3E}">
        <p14:creationId xmlns:p14="http://schemas.microsoft.com/office/powerpoint/2010/main" xmlns="" val="91355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160419-Adam-Noord-De-Valk-hr-1klein.jpg"/>
          <p:cNvPicPr>
            <a:picLocks noGrp="1" noChangeAspect="1"/>
          </p:cNvPicPr>
          <p:nvPr>
            <p:ph idx="1"/>
          </p:nvPr>
        </p:nvPicPr>
        <p:blipFill>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t="8799" b="8799"/>
          <a:stretch>
            <a:fillRect/>
          </a:stretch>
        </p:blipFill>
        <p:spPr>
          <a:xfrm>
            <a:off x="27970" y="1353307"/>
            <a:ext cx="9119601" cy="5015429"/>
          </a:xfrm>
          <a:prstGeom prst="rect">
            <a:avLst/>
          </a:prstGeom>
        </p:spPr>
      </p:pic>
      <p:sp>
        <p:nvSpPr>
          <p:cNvPr id="5" name="Titel 1"/>
          <p:cNvSpPr>
            <a:spLocks noGrp="1"/>
          </p:cNvSpPr>
          <p:nvPr>
            <p:ph type="title"/>
          </p:nvPr>
        </p:nvSpPr>
        <p:spPr>
          <a:xfrm>
            <a:off x="457200" y="74872"/>
            <a:ext cx="8229600" cy="1143000"/>
          </a:xfrm>
        </p:spPr>
        <p:txBody>
          <a:bodyPr>
            <a:normAutofit/>
          </a:bodyPr>
          <a:lstStyle/>
          <a:p>
            <a:r>
              <a:rPr lang="nl-NL" sz="4800" b="1" dirty="0" smtClean="0"/>
              <a:t>Youth </a:t>
            </a:r>
            <a:r>
              <a:rPr lang="nl-NL" sz="4800" b="1" dirty="0" err="1" smtClean="0"/>
              <a:t>Work</a:t>
            </a:r>
            <a:r>
              <a:rPr lang="nl-NL" sz="4800" b="1" dirty="0"/>
              <a:t> </a:t>
            </a:r>
            <a:r>
              <a:rPr lang="nl-NL" sz="4800" b="1" dirty="0" smtClean="0"/>
              <a:t>is: </a:t>
            </a:r>
            <a:endParaRPr lang="nl-NL" sz="4800" b="1" dirty="0"/>
          </a:p>
        </p:txBody>
      </p:sp>
      <p:sp>
        <p:nvSpPr>
          <p:cNvPr id="6" name="Rechthoek 5"/>
          <p:cNvSpPr/>
          <p:nvPr/>
        </p:nvSpPr>
        <p:spPr>
          <a:xfrm>
            <a:off x="13699" y="2340105"/>
            <a:ext cx="9116030" cy="4801315"/>
          </a:xfrm>
          <a:prstGeom prst="rect">
            <a:avLst/>
          </a:prstGeom>
        </p:spPr>
        <p:txBody>
          <a:bodyPr wrap="square">
            <a:spAutoFit/>
          </a:bodyPr>
          <a:lstStyle/>
          <a:p>
            <a:pPr marL="285750" indent="-285750">
              <a:buFont typeface="Wingdings" charset="2"/>
              <a:buChar char="Ø"/>
            </a:pPr>
            <a:r>
              <a:rPr lang="nl-NL" sz="2800" dirty="0"/>
              <a:t> </a:t>
            </a:r>
            <a:r>
              <a:rPr lang="nl-NL" sz="2800" dirty="0">
                <a:solidFill>
                  <a:srgbClr val="000000"/>
                </a:solidFill>
                <a:latin typeface="Arial" charset="0"/>
              </a:rPr>
              <a:t>.. is </a:t>
            </a:r>
            <a:r>
              <a:rPr lang="nl-NL" sz="2800" dirty="0" err="1">
                <a:solidFill>
                  <a:srgbClr val="000000"/>
                </a:solidFill>
                <a:latin typeface="Arial" charset="0"/>
              </a:rPr>
              <a:t>an</a:t>
            </a:r>
            <a:r>
              <a:rPr lang="nl-NL" sz="2800" dirty="0">
                <a:solidFill>
                  <a:srgbClr val="000000"/>
                </a:solidFill>
                <a:latin typeface="Arial" charset="0"/>
              </a:rPr>
              <a:t> </a:t>
            </a:r>
            <a:r>
              <a:rPr lang="nl-NL" sz="2800" dirty="0" err="1">
                <a:solidFill>
                  <a:srgbClr val="000000"/>
                </a:solidFill>
                <a:latin typeface="Arial" charset="0"/>
              </a:rPr>
              <a:t>provision</a:t>
            </a:r>
            <a:r>
              <a:rPr lang="nl-NL" sz="2800" dirty="0">
                <a:solidFill>
                  <a:srgbClr val="000000"/>
                </a:solidFill>
                <a:latin typeface="Arial" charset="0"/>
              </a:rPr>
              <a:t> in the </a:t>
            </a:r>
            <a:r>
              <a:rPr lang="nl-NL" sz="2800" dirty="0" err="1">
                <a:solidFill>
                  <a:srgbClr val="000000"/>
                </a:solidFill>
                <a:latin typeface="Arial" charset="0"/>
              </a:rPr>
              <a:t>third</a:t>
            </a:r>
            <a:r>
              <a:rPr lang="nl-NL" sz="2800" dirty="0">
                <a:solidFill>
                  <a:srgbClr val="000000"/>
                </a:solidFill>
                <a:latin typeface="Arial" charset="0"/>
              </a:rPr>
              <a:t> </a:t>
            </a:r>
            <a:r>
              <a:rPr lang="nl-NL" sz="2800" dirty="0" smtClean="0">
                <a:solidFill>
                  <a:srgbClr val="000000"/>
                </a:solidFill>
                <a:latin typeface="Arial" charset="0"/>
              </a:rPr>
              <a:t>domain</a:t>
            </a:r>
          </a:p>
          <a:p>
            <a:pPr marL="285750" indent="-285750">
              <a:buFont typeface="Wingdings" charset="2"/>
              <a:buChar char="Ø"/>
            </a:pPr>
            <a:r>
              <a:rPr lang="nl-NL" sz="2800" dirty="0" err="1">
                <a:solidFill>
                  <a:srgbClr val="000000"/>
                </a:solidFill>
                <a:latin typeface="Arial" charset="0"/>
              </a:rPr>
              <a:t>primary</a:t>
            </a:r>
            <a:r>
              <a:rPr lang="nl-NL" sz="2800" dirty="0">
                <a:solidFill>
                  <a:srgbClr val="000000"/>
                </a:solidFill>
                <a:latin typeface="Arial" charset="0"/>
              </a:rPr>
              <a:t> </a:t>
            </a:r>
            <a:r>
              <a:rPr lang="nl-NL" sz="2800" dirty="0" err="1">
                <a:solidFill>
                  <a:srgbClr val="000000"/>
                </a:solidFill>
                <a:latin typeface="Arial" charset="0"/>
              </a:rPr>
              <a:t>focussed</a:t>
            </a:r>
            <a:r>
              <a:rPr lang="nl-NL" sz="2800" dirty="0">
                <a:solidFill>
                  <a:srgbClr val="000000"/>
                </a:solidFill>
                <a:latin typeface="Arial" charset="0"/>
              </a:rPr>
              <a:t> on </a:t>
            </a:r>
            <a:r>
              <a:rPr lang="nl-NL" sz="2800" dirty="0" err="1">
                <a:solidFill>
                  <a:srgbClr val="000000"/>
                </a:solidFill>
                <a:latin typeface="Arial" charset="0"/>
              </a:rPr>
              <a:t>young</a:t>
            </a:r>
            <a:r>
              <a:rPr lang="nl-NL" sz="2800" dirty="0">
                <a:solidFill>
                  <a:srgbClr val="000000"/>
                </a:solidFill>
                <a:latin typeface="Arial" charset="0"/>
              </a:rPr>
              <a:t> </a:t>
            </a:r>
            <a:r>
              <a:rPr lang="nl-NL" sz="2800" dirty="0" err="1">
                <a:solidFill>
                  <a:srgbClr val="000000"/>
                </a:solidFill>
                <a:latin typeface="Arial" charset="0"/>
              </a:rPr>
              <a:t>people</a:t>
            </a:r>
            <a:r>
              <a:rPr lang="nl-NL" sz="2800" dirty="0">
                <a:solidFill>
                  <a:srgbClr val="000000"/>
                </a:solidFill>
                <a:latin typeface="Arial" charset="0"/>
              </a:rPr>
              <a:t> living in </a:t>
            </a:r>
            <a:r>
              <a:rPr lang="nl-NL" sz="2800" dirty="0" err="1">
                <a:solidFill>
                  <a:srgbClr val="000000"/>
                </a:solidFill>
                <a:latin typeface="Arial" charset="0"/>
              </a:rPr>
              <a:t>vulnarable</a:t>
            </a:r>
            <a:r>
              <a:rPr lang="nl-NL" sz="2800" dirty="0">
                <a:solidFill>
                  <a:srgbClr val="000000"/>
                </a:solidFill>
                <a:latin typeface="Arial" charset="0"/>
              </a:rPr>
              <a:t> </a:t>
            </a:r>
            <a:r>
              <a:rPr lang="nl-NL" sz="2800" dirty="0" err="1" smtClean="0">
                <a:solidFill>
                  <a:srgbClr val="000000"/>
                </a:solidFill>
                <a:latin typeface="Arial" charset="0"/>
              </a:rPr>
              <a:t>circumstances</a:t>
            </a:r>
            <a:endParaRPr lang="nl-NL" sz="2800" dirty="0" smtClean="0">
              <a:solidFill>
                <a:srgbClr val="000000"/>
              </a:solidFill>
              <a:latin typeface="Arial" charset="0"/>
            </a:endParaRPr>
          </a:p>
          <a:p>
            <a:pPr marL="285750" indent="-285750">
              <a:buFont typeface="Wingdings" charset="2"/>
              <a:buChar char="Ø"/>
            </a:pPr>
            <a:r>
              <a:rPr lang="nl-NL" sz="2800" dirty="0" err="1" smtClean="0">
                <a:solidFill>
                  <a:srgbClr val="000000"/>
                </a:solidFill>
                <a:latin typeface="Arial" charset="0"/>
              </a:rPr>
              <a:t>participation</a:t>
            </a:r>
            <a:r>
              <a:rPr lang="nl-NL" sz="2800" dirty="0" smtClean="0">
                <a:solidFill>
                  <a:srgbClr val="000000"/>
                </a:solidFill>
                <a:latin typeface="Arial" charset="0"/>
              </a:rPr>
              <a:t> </a:t>
            </a:r>
            <a:r>
              <a:rPr lang="nl-NL" sz="2800" dirty="0">
                <a:solidFill>
                  <a:srgbClr val="000000"/>
                </a:solidFill>
                <a:latin typeface="Arial" charset="0"/>
              </a:rPr>
              <a:t>is </a:t>
            </a:r>
            <a:r>
              <a:rPr lang="nl-NL" sz="2800" dirty="0" err="1" smtClean="0">
                <a:solidFill>
                  <a:srgbClr val="000000"/>
                </a:solidFill>
                <a:latin typeface="Arial" charset="0"/>
              </a:rPr>
              <a:t>voluntarily</a:t>
            </a:r>
            <a:endParaRPr lang="nl-NL" sz="2800" dirty="0" smtClean="0">
              <a:solidFill>
                <a:srgbClr val="000000"/>
              </a:solidFill>
              <a:latin typeface="Arial" charset="0"/>
            </a:endParaRPr>
          </a:p>
          <a:p>
            <a:pPr marL="285750" indent="-285750">
              <a:buFont typeface="Wingdings" charset="2"/>
              <a:buChar char="Ø"/>
            </a:pPr>
            <a:r>
              <a:rPr lang="nl-NL" sz="2800" dirty="0" err="1" smtClean="0">
                <a:solidFill>
                  <a:srgbClr val="000000"/>
                </a:solidFill>
                <a:latin typeface="Arial" charset="0"/>
              </a:rPr>
              <a:t>aim</a:t>
            </a:r>
            <a:r>
              <a:rPr lang="nl-NL" sz="2800" dirty="0" smtClean="0">
                <a:solidFill>
                  <a:srgbClr val="000000"/>
                </a:solidFill>
                <a:latin typeface="Arial" charset="0"/>
              </a:rPr>
              <a:t> </a:t>
            </a:r>
            <a:r>
              <a:rPr lang="nl-NL" sz="2800" dirty="0">
                <a:solidFill>
                  <a:srgbClr val="000000"/>
                </a:solidFill>
                <a:latin typeface="Arial" charset="0"/>
              </a:rPr>
              <a:t>is full </a:t>
            </a:r>
            <a:r>
              <a:rPr lang="nl-NL" sz="2800" dirty="0" err="1">
                <a:solidFill>
                  <a:srgbClr val="000000"/>
                </a:solidFill>
                <a:latin typeface="Arial" charset="0"/>
              </a:rPr>
              <a:t>participation</a:t>
            </a:r>
            <a:r>
              <a:rPr lang="nl-NL" sz="2800" dirty="0">
                <a:solidFill>
                  <a:srgbClr val="000000"/>
                </a:solidFill>
                <a:latin typeface="Arial" charset="0"/>
              </a:rPr>
              <a:t> in </a:t>
            </a:r>
            <a:r>
              <a:rPr lang="nl-NL" sz="2800" dirty="0" smtClean="0">
                <a:solidFill>
                  <a:srgbClr val="000000"/>
                </a:solidFill>
                <a:latin typeface="Arial" charset="0"/>
              </a:rPr>
              <a:t>society</a:t>
            </a:r>
          </a:p>
          <a:p>
            <a:pPr marL="285750" indent="-285750">
              <a:buFont typeface="Wingdings" charset="2"/>
              <a:buChar char="Ø"/>
            </a:pPr>
            <a:r>
              <a:rPr lang="nl-NL" sz="2800" dirty="0" err="1" smtClean="0">
                <a:solidFill>
                  <a:srgbClr val="000000"/>
                </a:solidFill>
                <a:latin typeface="Arial" charset="0"/>
              </a:rPr>
              <a:t>starting</a:t>
            </a:r>
            <a:r>
              <a:rPr lang="nl-NL" sz="2800" dirty="0" smtClean="0">
                <a:solidFill>
                  <a:srgbClr val="000000"/>
                </a:solidFill>
                <a:latin typeface="Arial" charset="0"/>
              </a:rPr>
              <a:t> </a:t>
            </a:r>
            <a:r>
              <a:rPr lang="nl-NL" sz="2800" dirty="0">
                <a:solidFill>
                  <a:srgbClr val="000000"/>
                </a:solidFill>
                <a:latin typeface="Arial" charset="0"/>
              </a:rPr>
              <a:t>point is the life </a:t>
            </a:r>
            <a:r>
              <a:rPr lang="nl-NL" sz="2800" dirty="0" err="1">
                <a:solidFill>
                  <a:srgbClr val="000000"/>
                </a:solidFill>
                <a:latin typeface="Arial" charset="0"/>
              </a:rPr>
              <a:t>world</a:t>
            </a:r>
            <a:r>
              <a:rPr lang="nl-NL" sz="2800" dirty="0">
                <a:solidFill>
                  <a:srgbClr val="000000"/>
                </a:solidFill>
                <a:latin typeface="Arial" charset="0"/>
              </a:rPr>
              <a:t> of the </a:t>
            </a:r>
            <a:r>
              <a:rPr lang="nl-NL" sz="2800" dirty="0" err="1" smtClean="0">
                <a:solidFill>
                  <a:srgbClr val="000000"/>
                </a:solidFill>
                <a:latin typeface="Arial" charset="0"/>
              </a:rPr>
              <a:t>young</a:t>
            </a:r>
            <a:r>
              <a:rPr lang="nl-NL" sz="2800" dirty="0" smtClean="0">
                <a:solidFill>
                  <a:srgbClr val="000000"/>
                </a:solidFill>
                <a:latin typeface="Arial" charset="0"/>
              </a:rPr>
              <a:t> </a:t>
            </a:r>
          </a:p>
          <a:p>
            <a:pPr marL="285750" indent="-285750">
              <a:buFont typeface="Wingdings" charset="2"/>
              <a:buChar char="Ø"/>
            </a:pPr>
            <a:r>
              <a:rPr lang="nl-NL" sz="2800" dirty="0" err="1" smtClean="0">
                <a:solidFill>
                  <a:srgbClr val="000000"/>
                </a:solidFill>
                <a:latin typeface="Arial" charset="0"/>
              </a:rPr>
              <a:t>specific</a:t>
            </a:r>
            <a:r>
              <a:rPr lang="nl-NL" sz="2800" dirty="0" smtClean="0">
                <a:solidFill>
                  <a:srgbClr val="000000"/>
                </a:solidFill>
                <a:latin typeface="Arial" charset="0"/>
              </a:rPr>
              <a:t> </a:t>
            </a:r>
            <a:r>
              <a:rPr lang="nl-NL" sz="2800" dirty="0" err="1" smtClean="0">
                <a:solidFill>
                  <a:srgbClr val="000000"/>
                </a:solidFill>
                <a:latin typeface="Arial" charset="0"/>
              </a:rPr>
              <a:t>activities</a:t>
            </a:r>
            <a:r>
              <a:rPr lang="nl-NL" sz="2800" dirty="0" smtClean="0">
                <a:solidFill>
                  <a:srgbClr val="000000"/>
                </a:solidFill>
                <a:latin typeface="Arial" charset="0"/>
              </a:rPr>
              <a:t> </a:t>
            </a:r>
            <a:r>
              <a:rPr lang="nl-NL" sz="2800" dirty="0" err="1">
                <a:solidFill>
                  <a:srgbClr val="000000"/>
                </a:solidFill>
                <a:latin typeface="Arial" charset="0"/>
              </a:rPr>
              <a:t>and</a:t>
            </a:r>
            <a:r>
              <a:rPr lang="nl-NL" sz="2800" dirty="0">
                <a:solidFill>
                  <a:srgbClr val="000000"/>
                </a:solidFill>
                <a:latin typeface="Arial" charset="0"/>
              </a:rPr>
              <a:t> target </a:t>
            </a:r>
            <a:r>
              <a:rPr lang="nl-NL" sz="2800" dirty="0" err="1" smtClean="0">
                <a:solidFill>
                  <a:srgbClr val="000000"/>
                </a:solidFill>
                <a:latin typeface="Arial" charset="0"/>
              </a:rPr>
              <a:t>groups</a:t>
            </a:r>
            <a:r>
              <a:rPr lang="nl-NL" sz="2800" dirty="0" smtClean="0">
                <a:solidFill>
                  <a:srgbClr val="000000"/>
                </a:solidFill>
                <a:latin typeface="Arial" charset="0"/>
              </a:rPr>
              <a:t> </a:t>
            </a:r>
            <a:r>
              <a:rPr lang="nl-NL" sz="2800" dirty="0" err="1">
                <a:solidFill>
                  <a:srgbClr val="000000"/>
                </a:solidFill>
                <a:latin typeface="Arial" charset="0"/>
              </a:rPr>
              <a:t>differ</a:t>
            </a:r>
            <a:r>
              <a:rPr lang="nl-NL" sz="2800" dirty="0">
                <a:solidFill>
                  <a:srgbClr val="000000"/>
                </a:solidFill>
                <a:latin typeface="Arial" charset="0"/>
              </a:rPr>
              <a:t> </a:t>
            </a:r>
            <a:r>
              <a:rPr lang="nl-NL" sz="2800" dirty="0" err="1">
                <a:solidFill>
                  <a:srgbClr val="000000"/>
                </a:solidFill>
                <a:latin typeface="Arial" charset="0"/>
              </a:rPr>
              <a:t>and</a:t>
            </a:r>
            <a:r>
              <a:rPr lang="nl-NL" sz="2800" dirty="0">
                <a:solidFill>
                  <a:srgbClr val="000000"/>
                </a:solidFill>
                <a:latin typeface="Arial" charset="0"/>
              </a:rPr>
              <a:t> changes </a:t>
            </a:r>
            <a:r>
              <a:rPr lang="nl-NL" sz="2800" dirty="0" err="1">
                <a:solidFill>
                  <a:srgbClr val="000000"/>
                </a:solidFill>
                <a:latin typeface="Arial" charset="0"/>
              </a:rPr>
              <a:t>due</a:t>
            </a:r>
            <a:r>
              <a:rPr lang="nl-NL" sz="2800" dirty="0">
                <a:solidFill>
                  <a:srgbClr val="000000"/>
                </a:solidFill>
                <a:latin typeface="Arial" charset="0"/>
              </a:rPr>
              <a:t> </a:t>
            </a:r>
            <a:r>
              <a:rPr lang="nl-NL" sz="2800" dirty="0" err="1">
                <a:solidFill>
                  <a:srgbClr val="000000"/>
                </a:solidFill>
                <a:latin typeface="Arial" charset="0"/>
              </a:rPr>
              <a:t>to</a:t>
            </a:r>
            <a:r>
              <a:rPr lang="nl-NL" sz="2800" dirty="0">
                <a:solidFill>
                  <a:srgbClr val="000000"/>
                </a:solidFill>
                <a:latin typeface="Arial" charset="0"/>
              </a:rPr>
              <a:t> </a:t>
            </a:r>
            <a:r>
              <a:rPr lang="nl-NL" sz="2800" dirty="0" err="1">
                <a:solidFill>
                  <a:srgbClr val="000000"/>
                </a:solidFill>
                <a:latin typeface="Arial" charset="0"/>
              </a:rPr>
              <a:t>societal</a:t>
            </a:r>
            <a:r>
              <a:rPr lang="nl-NL" sz="2800" dirty="0">
                <a:solidFill>
                  <a:srgbClr val="000000"/>
                </a:solidFill>
                <a:latin typeface="Arial" charset="0"/>
              </a:rPr>
              <a:t> </a:t>
            </a:r>
            <a:r>
              <a:rPr lang="nl-NL" sz="2800" dirty="0" err="1" smtClean="0">
                <a:solidFill>
                  <a:srgbClr val="000000"/>
                </a:solidFill>
                <a:latin typeface="Arial" charset="0"/>
              </a:rPr>
              <a:t>developments</a:t>
            </a:r>
            <a:r>
              <a:rPr lang="nl-NL" sz="2800" dirty="0" smtClean="0">
                <a:solidFill>
                  <a:srgbClr val="000000"/>
                </a:solidFill>
                <a:latin typeface="Arial" charset="0"/>
              </a:rPr>
              <a:t> </a:t>
            </a:r>
            <a:r>
              <a:rPr lang="nl-NL" sz="2800" dirty="0" err="1">
                <a:solidFill>
                  <a:srgbClr val="000000"/>
                </a:solidFill>
                <a:latin typeface="Arial" charset="0"/>
              </a:rPr>
              <a:t>and</a:t>
            </a:r>
            <a:r>
              <a:rPr lang="nl-NL" sz="2800" dirty="0">
                <a:solidFill>
                  <a:srgbClr val="000000"/>
                </a:solidFill>
                <a:latin typeface="Arial" charset="0"/>
              </a:rPr>
              <a:t> trends </a:t>
            </a:r>
            <a:r>
              <a:rPr lang="nl-NL" sz="2800" dirty="0" err="1">
                <a:solidFill>
                  <a:srgbClr val="000000"/>
                </a:solidFill>
                <a:latin typeface="Arial" charset="0"/>
              </a:rPr>
              <a:t>within</a:t>
            </a:r>
            <a:r>
              <a:rPr lang="nl-NL" sz="2800" dirty="0">
                <a:solidFill>
                  <a:srgbClr val="000000"/>
                </a:solidFill>
                <a:latin typeface="Arial" charset="0"/>
              </a:rPr>
              <a:t> the </a:t>
            </a:r>
            <a:r>
              <a:rPr lang="nl-NL" sz="2800" dirty="0" err="1">
                <a:solidFill>
                  <a:srgbClr val="000000"/>
                </a:solidFill>
                <a:latin typeface="Arial" charset="0"/>
              </a:rPr>
              <a:t>needs</a:t>
            </a:r>
            <a:r>
              <a:rPr lang="nl-NL" sz="2800" dirty="0">
                <a:solidFill>
                  <a:srgbClr val="000000"/>
                </a:solidFill>
                <a:latin typeface="Arial" charset="0"/>
              </a:rPr>
              <a:t> </a:t>
            </a:r>
            <a:r>
              <a:rPr lang="nl-NL" sz="2800" dirty="0" err="1">
                <a:solidFill>
                  <a:srgbClr val="000000"/>
                </a:solidFill>
                <a:latin typeface="Arial" charset="0"/>
              </a:rPr>
              <a:t>and</a:t>
            </a:r>
            <a:r>
              <a:rPr lang="nl-NL" sz="2800" dirty="0">
                <a:solidFill>
                  <a:srgbClr val="000000"/>
                </a:solidFill>
                <a:latin typeface="Arial" charset="0"/>
              </a:rPr>
              <a:t> life </a:t>
            </a:r>
            <a:r>
              <a:rPr lang="nl-NL" sz="2800" dirty="0" err="1">
                <a:solidFill>
                  <a:srgbClr val="000000"/>
                </a:solidFill>
                <a:latin typeface="Arial" charset="0"/>
              </a:rPr>
              <a:t>styles</a:t>
            </a:r>
            <a:r>
              <a:rPr lang="nl-NL" sz="2800" dirty="0">
                <a:solidFill>
                  <a:srgbClr val="000000"/>
                </a:solidFill>
                <a:latin typeface="Arial" charset="0"/>
              </a:rPr>
              <a:t> of </a:t>
            </a:r>
            <a:r>
              <a:rPr lang="nl-NL" sz="2800" dirty="0" err="1">
                <a:solidFill>
                  <a:srgbClr val="000000"/>
                </a:solidFill>
                <a:latin typeface="Arial" charset="0"/>
              </a:rPr>
              <a:t>young</a:t>
            </a:r>
            <a:r>
              <a:rPr lang="nl-NL" sz="2800" dirty="0">
                <a:solidFill>
                  <a:srgbClr val="000000"/>
                </a:solidFill>
                <a:latin typeface="Arial" charset="0"/>
              </a:rPr>
              <a:t> </a:t>
            </a:r>
            <a:r>
              <a:rPr lang="nl-NL" sz="2800" dirty="0" err="1">
                <a:solidFill>
                  <a:srgbClr val="000000"/>
                </a:solidFill>
                <a:latin typeface="Arial" charset="0"/>
              </a:rPr>
              <a:t>people</a:t>
            </a:r>
            <a:r>
              <a:rPr lang="nl-NL" sz="2800" dirty="0">
                <a:solidFill>
                  <a:srgbClr val="000000"/>
                </a:solidFill>
                <a:latin typeface="Arial" charset="0"/>
              </a:rPr>
              <a:t>.</a:t>
            </a:r>
            <a:endParaRPr lang="nl-NL" sz="2800" kern="0" dirty="0">
              <a:solidFill>
                <a:srgbClr val="000000"/>
              </a:solidFill>
              <a:latin typeface="Calibri" pitchFamily="34" charset="0"/>
            </a:endParaRPr>
          </a:p>
          <a:p>
            <a:endParaRPr lang="nl-NL" b="1" dirty="0" smtClean="0">
              <a:solidFill>
                <a:srgbClr val="000000"/>
              </a:solidFill>
              <a:latin typeface="Arial" charset="0"/>
            </a:endParaRPr>
          </a:p>
          <a:p>
            <a:endParaRPr lang="nl-NL" b="1" dirty="0" smtClean="0">
              <a:solidFill>
                <a:srgbClr val="000000"/>
              </a:solidFill>
              <a:latin typeface="Arial" charset="0"/>
            </a:endParaRPr>
          </a:p>
          <a:p>
            <a:r>
              <a:rPr lang="nl-NL" b="1" dirty="0" smtClean="0">
                <a:solidFill>
                  <a:srgbClr val="000000"/>
                </a:solidFill>
                <a:latin typeface="Arial" charset="0"/>
              </a:rPr>
              <a:t> </a:t>
            </a:r>
            <a:endParaRPr lang="nl-NL" dirty="0"/>
          </a:p>
        </p:txBody>
      </p:sp>
    </p:spTree>
    <p:extLst>
      <p:ext uri="{BB962C8B-B14F-4D97-AF65-F5344CB8AC3E}">
        <p14:creationId xmlns:p14="http://schemas.microsoft.com/office/powerpoint/2010/main" xmlns="" val="8662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noChangeAspect="1"/>
          </p:cNvGrpSpPr>
          <p:nvPr/>
        </p:nvGrpSpPr>
        <p:grpSpPr bwMode="auto">
          <a:xfrm>
            <a:off x="-167698" y="2010581"/>
            <a:ext cx="9311698" cy="3724679"/>
            <a:chOff x="2370" y="8021"/>
            <a:chExt cx="5538" cy="2230"/>
          </a:xfrm>
        </p:grpSpPr>
        <p:sp>
          <p:nvSpPr>
            <p:cNvPr id="1027" name="AutoShape 3"/>
            <p:cNvSpPr>
              <a:spLocks noChangeAspect="1" noChangeArrowheads="1"/>
            </p:cNvSpPr>
            <p:nvPr/>
          </p:nvSpPr>
          <p:spPr bwMode="auto">
            <a:xfrm>
              <a:off x="2370" y="8021"/>
              <a:ext cx="5538" cy="223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29" name="AutoShape 5"/>
            <p:cNvSpPr>
              <a:spLocks noChangeArrowheads="1"/>
            </p:cNvSpPr>
            <p:nvPr/>
          </p:nvSpPr>
          <p:spPr bwMode="auto">
            <a:xfrm>
              <a:off x="2508" y="8021"/>
              <a:ext cx="3185" cy="1951"/>
            </a:xfrm>
            <a:prstGeom prst="roundRect">
              <a:avLst>
                <a:gd name="adj" fmla="val 16667"/>
              </a:avLst>
            </a:prstGeom>
            <a:solidFill>
              <a:srgbClr val="FFFFFF"/>
            </a:solidFill>
            <a:ln w="38100" cmpd="sng">
              <a:solidFill>
                <a:srgbClr val="FF66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30" name="AutoShape 6"/>
            <p:cNvSpPr>
              <a:spLocks noChangeArrowheads="1"/>
            </p:cNvSpPr>
            <p:nvPr/>
          </p:nvSpPr>
          <p:spPr bwMode="auto">
            <a:xfrm>
              <a:off x="4170" y="8021"/>
              <a:ext cx="3738" cy="1950"/>
            </a:xfrm>
            <a:prstGeom prst="roundRect">
              <a:avLst>
                <a:gd name="adj" fmla="val 16667"/>
              </a:avLst>
            </a:prstGeom>
            <a:solidFill>
              <a:srgbClr val="FFFFFF"/>
            </a:solidFill>
            <a:ln w="38100" cmpd="sng">
              <a:solidFill>
                <a:srgbClr val="008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31" name="Text Box 7"/>
            <p:cNvSpPr txBox="1">
              <a:spLocks noChangeArrowheads="1"/>
            </p:cNvSpPr>
            <p:nvPr/>
          </p:nvSpPr>
          <p:spPr bwMode="auto">
            <a:xfrm>
              <a:off x="2640" y="8120"/>
              <a:ext cx="1524" cy="12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buClrTx/>
                <a:buSzTx/>
                <a:tabLst/>
              </a:pPr>
              <a:r>
                <a:rPr lang="nl-NL" sz="2400" b="1" dirty="0" smtClean="0">
                  <a:solidFill>
                    <a:srgbClr val="FF6600"/>
                  </a:solidFill>
                  <a:latin typeface="Calibri" pitchFamily="34" charset="0"/>
                </a:rPr>
                <a:t>YOUTH WORK:</a:t>
              </a:r>
              <a:r>
                <a:rPr kumimoji="0" lang="nl-NL" sz="2400" b="1" i="0" u="none" strike="noStrike" cap="none" normalizeH="0" baseline="0" dirty="0" smtClean="0">
                  <a:ln>
                    <a:noFill/>
                  </a:ln>
                  <a:solidFill>
                    <a:srgbClr val="FF6600"/>
                  </a:solidFill>
                  <a:effectLst/>
                  <a:latin typeface="Calibri" pitchFamily="34" charset="0"/>
                </a:rPr>
                <a:t> </a:t>
              </a:r>
            </a:p>
            <a:p>
              <a:pPr marL="342900" marR="0" lvl="0" indent="-342900" algn="l" defTabSz="914400" rtl="0" eaLnBrk="1" fontAlgn="base" latinLnBrk="0" hangingPunct="1">
                <a:lnSpc>
                  <a:spcPct val="100000"/>
                </a:lnSpc>
                <a:spcBef>
                  <a:spcPct val="0"/>
                </a:spcBef>
                <a:buClrTx/>
                <a:buSzTx/>
                <a:buFont typeface="Arial"/>
                <a:buChar char="•"/>
                <a:tabLst/>
              </a:pPr>
              <a:r>
                <a:rPr lang="nl-NL" sz="2400" b="1" dirty="0" smtClean="0">
                  <a:solidFill>
                    <a:srgbClr val="FF6600"/>
                  </a:solidFill>
                  <a:latin typeface="Calibri" pitchFamily="34" charset="0"/>
                </a:rPr>
                <a:t>Connect</a:t>
              </a:r>
              <a:endParaRPr kumimoji="0" lang="nl-NL" sz="2400" b="1" i="0" u="none" strike="noStrike" cap="none" normalizeH="0" baseline="0" dirty="0" smtClean="0">
                <a:ln>
                  <a:noFill/>
                </a:ln>
                <a:solidFill>
                  <a:srgbClr val="FF6600"/>
                </a:solidFill>
                <a:effectLst/>
                <a:latin typeface="Calibri" pitchFamily="34" charset="0"/>
              </a:endParaRPr>
            </a:p>
            <a:p>
              <a:pPr marL="342900" marR="0" lvl="0" indent="-342900" algn="l" defTabSz="914400" rtl="0" eaLnBrk="1" fontAlgn="base" latinLnBrk="0" hangingPunct="1">
                <a:lnSpc>
                  <a:spcPct val="100000"/>
                </a:lnSpc>
                <a:spcBef>
                  <a:spcPct val="0"/>
                </a:spcBef>
                <a:buClrTx/>
                <a:buSzTx/>
                <a:buFont typeface="Arial"/>
                <a:buChar char="•"/>
                <a:tabLst/>
              </a:pPr>
              <a:r>
                <a:rPr kumimoji="0" lang="nl-NL" sz="2400" b="1" i="0" u="none" strike="noStrike" cap="none" normalizeH="0" baseline="0" dirty="0" smtClean="0">
                  <a:ln>
                    <a:noFill/>
                  </a:ln>
                  <a:solidFill>
                    <a:srgbClr val="FF6600"/>
                  </a:solidFill>
                  <a:effectLst/>
                  <a:latin typeface="Calibri" pitchFamily="34" charset="0"/>
                </a:rPr>
                <a:t>Development </a:t>
              </a:r>
              <a:r>
                <a:rPr kumimoji="0" lang="nl-NL" sz="2400" b="1" i="0" u="none" strike="noStrike" cap="none" normalizeH="0" baseline="0" dirty="0" err="1" smtClean="0">
                  <a:ln>
                    <a:noFill/>
                  </a:ln>
                  <a:solidFill>
                    <a:srgbClr val="FF6600"/>
                  </a:solidFill>
                  <a:effectLst/>
                  <a:latin typeface="Calibri" pitchFamily="34" charset="0"/>
                </a:rPr>
                <a:t>capabilities</a:t>
              </a:r>
              <a:endParaRPr lang="nl-NL" sz="2400" b="1" dirty="0" smtClean="0">
                <a:solidFill>
                  <a:srgbClr val="FF6600"/>
                </a:solidFill>
                <a:latin typeface="Calibri" pitchFamily="34" charset="0"/>
              </a:endParaRPr>
            </a:p>
            <a:p>
              <a:pPr marL="342900" marR="0" lvl="0" indent="-342900" algn="l" defTabSz="914400" rtl="0" eaLnBrk="1" fontAlgn="base" latinLnBrk="0" hangingPunct="1">
                <a:lnSpc>
                  <a:spcPct val="100000"/>
                </a:lnSpc>
                <a:spcBef>
                  <a:spcPct val="0"/>
                </a:spcBef>
                <a:buClr>
                  <a:srgbClr val="FF0000"/>
                </a:buClr>
                <a:buSzTx/>
                <a:buFont typeface="Arial"/>
                <a:buChar char="•"/>
                <a:tabLst/>
              </a:pPr>
              <a:r>
                <a:rPr lang="nl-NL" sz="2400" b="1" dirty="0" err="1" smtClean="0">
                  <a:solidFill>
                    <a:srgbClr val="FF6600"/>
                  </a:solidFill>
                  <a:latin typeface="Calibri" pitchFamily="34" charset="0"/>
                </a:rPr>
                <a:t>Participation</a:t>
              </a:r>
              <a:endParaRPr lang="nl-NL" sz="2400" b="1" dirty="0" smtClean="0">
                <a:solidFill>
                  <a:srgbClr val="FF6600"/>
                </a:solidFill>
                <a:latin typeface="Calibri" pitchFamily="34" charset="0"/>
              </a:endParaRPr>
            </a:p>
            <a:p>
              <a:pPr marL="342900" marR="0" lvl="0" indent="-342900" algn="l" defTabSz="914400" rtl="0" eaLnBrk="1" fontAlgn="base" latinLnBrk="0" hangingPunct="1">
                <a:lnSpc>
                  <a:spcPct val="100000"/>
                </a:lnSpc>
                <a:spcBef>
                  <a:spcPct val="0"/>
                </a:spcBef>
                <a:buClr>
                  <a:srgbClr val="FF0000"/>
                </a:buClr>
                <a:buSzTx/>
                <a:buFont typeface="Arial"/>
                <a:buChar char="•"/>
                <a:tabLst/>
              </a:pPr>
              <a:r>
                <a:rPr lang="nl-NL" sz="2400" b="1" dirty="0" smtClean="0">
                  <a:solidFill>
                    <a:srgbClr val="FF6600"/>
                  </a:solidFill>
                  <a:latin typeface="Calibri" pitchFamily="34" charset="0"/>
                </a:rPr>
                <a:t>Agency</a:t>
              </a:r>
            </a:p>
            <a:p>
              <a:pPr marL="342900" marR="0" lvl="0" indent="-342900" algn="l" defTabSz="914400" rtl="0" eaLnBrk="1" fontAlgn="base" latinLnBrk="0" hangingPunct="1">
                <a:lnSpc>
                  <a:spcPct val="100000"/>
                </a:lnSpc>
                <a:spcBef>
                  <a:spcPct val="0"/>
                </a:spcBef>
                <a:buClr>
                  <a:srgbClr val="FF0000"/>
                </a:buClr>
                <a:buSzTx/>
                <a:buFont typeface="Arial"/>
                <a:buChar char="•"/>
                <a:tabLst/>
              </a:pPr>
              <a:r>
                <a:rPr lang="nl-NL" sz="2400" b="1" dirty="0" err="1" smtClean="0">
                  <a:solidFill>
                    <a:srgbClr val="FF6600"/>
                  </a:solidFill>
                  <a:latin typeface="Calibri" pitchFamily="34" charset="0"/>
                </a:rPr>
                <a:t>Perspective</a:t>
              </a:r>
              <a:endParaRPr lang="nl-NL" sz="2400" b="1" dirty="0" smtClean="0">
                <a:solidFill>
                  <a:srgbClr val="FF6600"/>
                </a:solidFill>
                <a:latin typeface="Calibri" pitchFamily="34" charset="0"/>
              </a:endParaRPr>
            </a:p>
            <a:p>
              <a:pPr marL="342900" marR="0" lvl="0" indent="-342900" algn="l" defTabSz="914400" rtl="0" eaLnBrk="1" fontAlgn="base" latinLnBrk="0" hangingPunct="1">
                <a:lnSpc>
                  <a:spcPct val="100000"/>
                </a:lnSpc>
                <a:spcBef>
                  <a:spcPct val="0"/>
                </a:spcBef>
                <a:buClr>
                  <a:srgbClr val="FF0000"/>
                </a:buClr>
                <a:buSzTx/>
                <a:buFont typeface="Arial"/>
                <a:buChar char="•"/>
                <a:tabLst/>
              </a:pPr>
              <a:r>
                <a:rPr kumimoji="0" lang="nl-NL" sz="2400" b="1" i="0" u="none" strike="noStrike" cap="none" normalizeH="0" baseline="0" dirty="0" err="1" smtClean="0">
                  <a:ln>
                    <a:noFill/>
                  </a:ln>
                  <a:solidFill>
                    <a:srgbClr val="FF6600"/>
                  </a:solidFill>
                  <a:effectLst/>
                  <a:latin typeface="Calibri" pitchFamily="34" charset="0"/>
                </a:rPr>
                <a:t>Advocacy</a:t>
              </a:r>
              <a:endParaRPr kumimoji="0" lang="nl-NL" sz="2400" b="1" i="0" u="none" strike="noStrike" cap="none" normalizeH="0" baseline="0" dirty="0" smtClean="0">
                <a:ln>
                  <a:noFill/>
                </a:ln>
                <a:solidFill>
                  <a:srgbClr val="FF6600"/>
                </a:solidFill>
                <a:effectLst/>
                <a:latin typeface="Calibri" pitchFamily="34" charset="0"/>
              </a:endParaRPr>
            </a:p>
          </p:txBody>
        </p:sp>
        <p:sp>
          <p:nvSpPr>
            <p:cNvPr id="1032" name="Text Box 8"/>
            <p:cNvSpPr txBox="1">
              <a:spLocks noChangeArrowheads="1"/>
            </p:cNvSpPr>
            <p:nvPr/>
          </p:nvSpPr>
          <p:spPr bwMode="auto">
            <a:xfrm>
              <a:off x="6233" y="8181"/>
              <a:ext cx="1661" cy="9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smtClean="0">
                  <a:solidFill>
                    <a:srgbClr val="008000"/>
                  </a:solidFill>
                  <a:latin typeface="Calibri" pitchFamily="34" charset="0"/>
                </a:rPr>
                <a:t>SCHOOL/ CARE/MUNICIPALITY/EMPLOYER/SPORT</a:t>
              </a:r>
              <a:r>
                <a:rPr kumimoji="0" lang="nl-NL" sz="2400" b="1" i="0" u="none" strike="noStrike" cap="none" normalizeH="0" baseline="0" dirty="0" smtClean="0">
                  <a:ln>
                    <a:noFill/>
                  </a:ln>
                  <a:solidFill>
                    <a:srgbClr val="008000"/>
                  </a:solidFill>
                  <a:effectLst/>
                  <a:latin typeface="Calibri" pitchFamily="34" charset="0"/>
                </a:rPr>
                <a:t>:</a:t>
              </a:r>
            </a:p>
            <a:p>
              <a:pPr marL="342900" marR="0" lvl="0" indent="-342900" algn="l" defTabSz="914400" rtl="0" eaLnBrk="1" fontAlgn="base" latinLnBrk="0" hangingPunct="1">
                <a:lnSpc>
                  <a:spcPct val="100000"/>
                </a:lnSpc>
                <a:spcBef>
                  <a:spcPct val="0"/>
                </a:spcBef>
                <a:spcAft>
                  <a:spcPct val="0"/>
                </a:spcAft>
                <a:buClr>
                  <a:srgbClr val="3366FF"/>
                </a:buClr>
                <a:buSzTx/>
                <a:buFontTx/>
                <a:buChar char="•"/>
                <a:tabLst/>
              </a:pPr>
              <a:r>
                <a:rPr lang="nl-NL" sz="2400" b="1" dirty="0" err="1" smtClean="0">
                  <a:solidFill>
                    <a:srgbClr val="008000"/>
                  </a:solidFill>
                  <a:latin typeface="Calibri" pitchFamily="34" charset="0"/>
                </a:rPr>
                <a:t>Formal</a:t>
              </a:r>
              <a:r>
                <a:rPr lang="nl-NL" sz="2400" b="1" dirty="0" smtClean="0">
                  <a:solidFill>
                    <a:srgbClr val="008000"/>
                  </a:solidFill>
                  <a:latin typeface="Calibri" pitchFamily="34" charset="0"/>
                </a:rPr>
                <a:t> </a:t>
              </a:r>
              <a:r>
                <a:rPr lang="nl-NL" sz="2400" b="1" dirty="0" err="1" smtClean="0">
                  <a:solidFill>
                    <a:srgbClr val="008000"/>
                  </a:solidFill>
                  <a:latin typeface="Calibri" pitchFamily="34" charset="0"/>
                </a:rPr>
                <a:t>education</a:t>
              </a:r>
              <a:endParaRPr lang="nl-NL" sz="2400" b="1" dirty="0" smtClean="0">
                <a:solidFill>
                  <a:srgbClr val="008000"/>
                </a:solidFill>
                <a:latin typeface="Calibri" pitchFamily="34" charset="0"/>
              </a:endParaRPr>
            </a:p>
            <a:p>
              <a:pPr marL="342900" marR="0" lvl="0" indent="-342900" algn="l" defTabSz="914400" rtl="0" eaLnBrk="1" fontAlgn="base" latinLnBrk="0" hangingPunct="1">
                <a:lnSpc>
                  <a:spcPct val="100000"/>
                </a:lnSpc>
                <a:spcBef>
                  <a:spcPct val="0"/>
                </a:spcBef>
                <a:spcAft>
                  <a:spcPct val="0"/>
                </a:spcAft>
                <a:buClr>
                  <a:srgbClr val="3366FF"/>
                </a:buClr>
                <a:buSzTx/>
                <a:buFontTx/>
                <a:buChar char="•"/>
                <a:tabLst/>
              </a:pPr>
              <a:r>
                <a:rPr kumimoji="0" lang="nl-NL" sz="2400" b="1" i="0" u="none" strike="noStrike" cap="none" normalizeH="0" baseline="0" dirty="0" smtClean="0">
                  <a:ln>
                    <a:noFill/>
                  </a:ln>
                  <a:solidFill>
                    <a:srgbClr val="008000"/>
                  </a:solidFill>
                  <a:effectLst/>
                  <a:latin typeface="Calibri" pitchFamily="34" charset="0"/>
                </a:rPr>
                <a:t>Specialist care </a:t>
              </a:r>
            </a:p>
            <a:p>
              <a:pPr marL="342900" marR="0" lvl="0" indent="-342900" algn="l" defTabSz="914400" rtl="0" eaLnBrk="1" fontAlgn="base" latinLnBrk="0" hangingPunct="1">
                <a:lnSpc>
                  <a:spcPct val="100000"/>
                </a:lnSpc>
                <a:spcBef>
                  <a:spcPct val="0"/>
                </a:spcBef>
                <a:spcAft>
                  <a:spcPct val="0"/>
                </a:spcAft>
                <a:buClr>
                  <a:srgbClr val="3366FF"/>
                </a:buClr>
                <a:buSzTx/>
                <a:buFontTx/>
                <a:buChar char="•"/>
                <a:tabLst/>
              </a:pPr>
              <a:r>
                <a:rPr lang="nl-NL" sz="2400" b="1" dirty="0" smtClean="0">
                  <a:solidFill>
                    <a:srgbClr val="008000"/>
                  </a:solidFill>
                  <a:latin typeface="Calibri" pitchFamily="34" charset="0"/>
                </a:rPr>
                <a:t>Jobs</a:t>
              </a:r>
            </a:p>
            <a:p>
              <a:pPr marL="342900" marR="0" lvl="0" indent="-342900" algn="l" defTabSz="914400" rtl="0" eaLnBrk="1" fontAlgn="base" latinLnBrk="0" hangingPunct="1">
                <a:lnSpc>
                  <a:spcPct val="100000"/>
                </a:lnSpc>
                <a:spcBef>
                  <a:spcPct val="0"/>
                </a:spcBef>
                <a:spcAft>
                  <a:spcPct val="0"/>
                </a:spcAft>
                <a:buClr>
                  <a:srgbClr val="3366FF"/>
                </a:buClr>
                <a:buSzTx/>
                <a:buFontTx/>
                <a:buChar char="•"/>
                <a:tabLst/>
              </a:pPr>
              <a:r>
                <a:rPr kumimoji="0" lang="nl-NL" sz="2400" b="1" i="0" u="none" strike="noStrike" cap="none" normalizeH="0" baseline="0" dirty="0" smtClean="0">
                  <a:ln>
                    <a:noFill/>
                  </a:ln>
                  <a:solidFill>
                    <a:srgbClr val="008000"/>
                  </a:solidFill>
                  <a:effectLst/>
                  <a:latin typeface="Calibri" pitchFamily="34" charset="0"/>
                </a:rPr>
                <a:t>Leisure</a:t>
              </a:r>
            </a:p>
            <a:p>
              <a:pPr marR="0" lvl="0" algn="l" defTabSz="914400" rtl="0" eaLnBrk="1" fontAlgn="base" latinLnBrk="0" hangingPunct="1">
                <a:lnSpc>
                  <a:spcPct val="100000"/>
                </a:lnSpc>
                <a:spcBef>
                  <a:spcPct val="0"/>
                </a:spcBef>
                <a:spcAft>
                  <a:spcPct val="0"/>
                </a:spcAft>
                <a:buClr>
                  <a:srgbClr val="3366FF"/>
                </a:buClr>
                <a:buSzTx/>
                <a:tabLst/>
              </a:pPr>
              <a:endParaRPr kumimoji="0" lang="nl-NL" sz="2400" b="1" i="0" u="none" strike="noStrike" cap="none" normalizeH="0" baseline="0" dirty="0" smtClean="0">
                <a:ln>
                  <a:noFill/>
                </a:ln>
                <a:solidFill>
                  <a:srgbClr val="3366FF"/>
                </a:solidFill>
                <a:effectLst/>
                <a:latin typeface="Calibri" pitchFamily="34" charset="0"/>
              </a:endParaRPr>
            </a:p>
          </p:txBody>
        </p:sp>
        <p:sp>
          <p:nvSpPr>
            <p:cNvPr id="1033" name="AutoShape 9"/>
            <p:cNvSpPr>
              <a:spLocks noChangeArrowheads="1"/>
            </p:cNvSpPr>
            <p:nvPr/>
          </p:nvSpPr>
          <p:spPr bwMode="auto">
            <a:xfrm>
              <a:off x="4032" y="8021"/>
              <a:ext cx="2215" cy="1950"/>
            </a:xfrm>
            <a:prstGeom prst="roundRect">
              <a:avLst>
                <a:gd name="adj" fmla="val 16667"/>
              </a:avLst>
            </a:prstGeom>
            <a:solidFill>
              <a:srgbClr val="008000"/>
            </a:solidFill>
            <a:ln w="19050">
              <a:solidFill>
                <a:srgbClr val="6F4676"/>
              </a:solid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1" name="Title 1"/>
          <p:cNvSpPr>
            <a:spLocks noGrp="1"/>
          </p:cNvSpPr>
          <p:nvPr>
            <p:ph type="title"/>
          </p:nvPr>
        </p:nvSpPr>
        <p:spPr>
          <a:xfrm>
            <a:off x="222819" y="196513"/>
            <a:ext cx="9450412" cy="1143000"/>
          </a:xfrm>
        </p:spPr>
        <p:txBody>
          <a:bodyPr>
            <a:noAutofit/>
          </a:bodyPr>
          <a:lstStyle/>
          <a:p>
            <a:pPr algn="l"/>
            <a:r>
              <a:rPr lang="nl-NL" sz="5400" b="1" dirty="0" err="1" smtClean="0"/>
              <a:t>Crosssectoral</a:t>
            </a:r>
            <a:r>
              <a:rPr lang="nl-NL" sz="5400" b="1" dirty="0" smtClean="0"/>
              <a:t>  </a:t>
            </a:r>
            <a:endParaRPr lang="nl-NL" sz="5400" b="1" dirty="0"/>
          </a:p>
        </p:txBody>
      </p:sp>
      <p:sp>
        <p:nvSpPr>
          <p:cNvPr id="2" name="Rechthoek 1"/>
          <p:cNvSpPr/>
          <p:nvPr/>
        </p:nvSpPr>
        <p:spPr>
          <a:xfrm>
            <a:off x="3037751" y="2309081"/>
            <a:ext cx="3142916" cy="2805896"/>
          </a:xfrm>
          <a:prstGeom prst="rect">
            <a:avLst/>
          </a:prstGeom>
        </p:spPr>
        <p:txBody>
          <a:bodyPr wrap="square">
            <a:spAutoFit/>
          </a:bodyPr>
          <a:lstStyle/>
          <a:p>
            <a:pPr lvl="0" defTabSz="914400" fontAlgn="base">
              <a:spcBef>
                <a:spcPct val="0"/>
              </a:spcBef>
              <a:spcAft>
                <a:spcPts val="1000"/>
              </a:spcAft>
            </a:pPr>
            <a:r>
              <a:rPr lang="nl-NL" sz="2400" b="1" dirty="0">
                <a:solidFill>
                  <a:srgbClr val="FFFFFF"/>
                </a:solidFill>
                <a:latin typeface="Calibri" pitchFamily="34" charset="0"/>
              </a:rPr>
              <a:t>COMMON </a:t>
            </a:r>
          </a:p>
          <a:p>
            <a:pPr lvl="0" defTabSz="914400" fontAlgn="base">
              <a:spcBef>
                <a:spcPct val="0"/>
              </a:spcBef>
              <a:spcAft>
                <a:spcPct val="0"/>
              </a:spcAft>
              <a:buClr>
                <a:srgbClr val="FFFFFF"/>
              </a:buClr>
            </a:pPr>
            <a:r>
              <a:rPr lang="nl-NL" sz="2400" b="1" dirty="0" smtClean="0">
                <a:solidFill>
                  <a:srgbClr val="FFFFFF"/>
                </a:solidFill>
                <a:latin typeface="Calibri" pitchFamily="34" charset="0"/>
              </a:rPr>
              <a:t>* Information </a:t>
            </a:r>
            <a:r>
              <a:rPr lang="nl-NL" sz="2400" b="1" dirty="0" err="1">
                <a:solidFill>
                  <a:srgbClr val="FFFFFF"/>
                </a:solidFill>
                <a:latin typeface="Calibri" pitchFamily="34" charset="0"/>
              </a:rPr>
              <a:t>and</a:t>
            </a:r>
            <a:r>
              <a:rPr lang="nl-NL" sz="2400" b="1" dirty="0">
                <a:solidFill>
                  <a:srgbClr val="FFFFFF"/>
                </a:solidFill>
                <a:latin typeface="Calibri" pitchFamily="34" charset="0"/>
              </a:rPr>
              <a:t> </a:t>
            </a:r>
            <a:endParaRPr lang="nl-NL" sz="2400" b="1" dirty="0" smtClean="0">
              <a:solidFill>
                <a:srgbClr val="FFFFFF"/>
              </a:solidFill>
              <a:latin typeface="Calibri" pitchFamily="34" charset="0"/>
            </a:endParaRPr>
          </a:p>
          <a:p>
            <a:pPr lvl="0" defTabSz="914400" fontAlgn="base">
              <a:spcBef>
                <a:spcPct val="0"/>
              </a:spcBef>
              <a:spcAft>
                <a:spcPct val="0"/>
              </a:spcAft>
              <a:buClr>
                <a:srgbClr val="FFFFFF"/>
              </a:buClr>
            </a:pPr>
            <a:r>
              <a:rPr lang="nl-NL" sz="2400" b="1" dirty="0" smtClean="0">
                <a:solidFill>
                  <a:srgbClr val="FFFFFF"/>
                </a:solidFill>
                <a:latin typeface="Calibri" pitchFamily="34" charset="0"/>
              </a:rPr>
              <a:t>   </a:t>
            </a:r>
            <a:r>
              <a:rPr lang="nl-NL" sz="2400" b="1" dirty="0" err="1" smtClean="0">
                <a:solidFill>
                  <a:srgbClr val="FFFFFF"/>
                </a:solidFill>
                <a:latin typeface="Calibri" pitchFamily="34" charset="0"/>
              </a:rPr>
              <a:t>advice</a:t>
            </a:r>
            <a:r>
              <a:rPr lang="nl-NL" sz="2400" b="1" dirty="0" smtClean="0">
                <a:solidFill>
                  <a:srgbClr val="FFFFFF"/>
                </a:solidFill>
                <a:latin typeface="Calibri" pitchFamily="34" charset="0"/>
              </a:rPr>
              <a:t> </a:t>
            </a:r>
            <a:endParaRPr lang="nl-NL" sz="2400" b="1" dirty="0">
              <a:solidFill>
                <a:srgbClr val="FFFFFF"/>
              </a:solidFill>
              <a:latin typeface="Calibri" pitchFamily="34" charset="0"/>
            </a:endParaRPr>
          </a:p>
          <a:p>
            <a:pPr lvl="0" defTabSz="914400" fontAlgn="base">
              <a:spcBef>
                <a:spcPct val="0"/>
              </a:spcBef>
              <a:spcAft>
                <a:spcPct val="0"/>
              </a:spcAft>
              <a:buClr>
                <a:srgbClr val="FFFFFF"/>
              </a:buClr>
            </a:pPr>
            <a:r>
              <a:rPr lang="nl-NL" sz="2400" b="1" dirty="0" smtClean="0">
                <a:solidFill>
                  <a:srgbClr val="FFFFFF"/>
                </a:solidFill>
                <a:latin typeface="Calibri" pitchFamily="34" charset="0"/>
              </a:rPr>
              <a:t>* </a:t>
            </a:r>
            <a:r>
              <a:rPr lang="nl-NL" sz="2400" b="1" dirty="0" err="1" smtClean="0">
                <a:solidFill>
                  <a:srgbClr val="FFFFFF"/>
                </a:solidFill>
                <a:latin typeface="Calibri" pitchFamily="34" charset="0"/>
              </a:rPr>
              <a:t>Signal</a:t>
            </a:r>
            <a:r>
              <a:rPr lang="nl-NL" sz="2400" b="1" dirty="0" smtClean="0">
                <a:solidFill>
                  <a:srgbClr val="FFFFFF"/>
                </a:solidFill>
                <a:latin typeface="Calibri" pitchFamily="34" charset="0"/>
              </a:rPr>
              <a:t> </a:t>
            </a:r>
            <a:r>
              <a:rPr lang="nl-NL" sz="2400" b="1" dirty="0" err="1">
                <a:solidFill>
                  <a:srgbClr val="FFFFFF"/>
                </a:solidFill>
                <a:latin typeface="Calibri" pitchFamily="34" charset="0"/>
              </a:rPr>
              <a:t>and</a:t>
            </a:r>
            <a:r>
              <a:rPr lang="nl-NL" sz="2400" b="1" dirty="0">
                <a:solidFill>
                  <a:srgbClr val="FFFFFF"/>
                </a:solidFill>
                <a:latin typeface="Calibri" pitchFamily="34" charset="0"/>
              </a:rPr>
              <a:t>  </a:t>
            </a:r>
          </a:p>
          <a:p>
            <a:pPr lvl="0" defTabSz="914400" fontAlgn="base">
              <a:spcBef>
                <a:spcPct val="0"/>
              </a:spcBef>
              <a:spcAft>
                <a:spcPct val="0"/>
              </a:spcAft>
              <a:buClr>
                <a:srgbClr val="FFFFFF"/>
              </a:buClr>
            </a:pPr>
            <a:r>
              <a:rPr lang="nl-NL" sz="2400" b="1" dirty="0">
                <a:solidFill>
                  <a:srgbClr val="FFFFFF"/>
                </a:solidFill>
                <a:latin typeface="Calibri" pitchFamily="34" charset="0"/>
              </a:rPr>
              <a:t>    </a:t>
            </a:r>
            <a:r>
              <a:rPr lang="nl-NL" sz="2400" b="1" dirty="0" err="1" smtClean="0">
                <a:solidFill>
                  <a:srgbClr val="FFFFFF"/>
                </a:solidFill>
                <a:latin typeface="Calibri" pitchFamily="34" charset="0"/>
              </a:rPr>
              <a:t>redirect</a:t>
            </a:r>
            <a:endParaRPr lang="nl-NL" sz="2400" b="1" dirty="0" smtClean="0">
              <a:solidFill>
                <a:srgbClr val="FFFFFF"/>
              </a:solidFill>
              <a:latin typeface="Calibri" pitchFamily="34" charset="0"/>
            </a:endParaRPr>
          </a:p>
          <a:p>
            <a:pPr lvl="0" defTabSz="914400" fontAlgn="base">
              <a:spcBef>
                <a:spcPct val="0"/>
              </a:spcBef>
              <a:spcAft>
                <a:spcPct val="0"/>
              </a:spcAft>
              <a:buClr>
                <a:srgbClr val="FFFFFF"/>
              </a:buClr>
            </a:pPr>
            <a:r>
              <a:rPr lang="nl-NL" sz="2400" b="1" dirty="0" smtClean="0">
                <a:solidFill>
                  <a:srgbClr val="FFFFFF"/>
                </a:solidFill>
                <a:latin typeface="Calibri" pitchFamily="34" charset="0"/>
              </a:rPr>
              <a:t>* </a:t>
            </a:r>
            <a:r>
              <a:rPr lang="nl-NL" sz="2400" b="1" dirty="0" err="1" smtClean="0">
                <a:solidFill>
                  <a:srgbClr val="FFFFFF"/>
                </a:solidFill>
                <a:latin typeface="Calibri" pitchFamily="34" charset="0"/>
              </a:rPr>
              <a:t>Crosssectoral</a:t>
            </a:r>
            <a:r>
              <a:rPr lang="nl-NL" sz="2400" b="1" dirty="0" smtClean="0">
                <a:solidFill>
                  <a:srgbClr val="FFFFFF"/>
                </a:solidFill>
                <a:latin typeface="Calibri" pitchFamily="34" charset="0"/>
              </a:rPr>
              <a:t>       </a:t>
            </a:r>
          </a:p>
          <a:p>
            <a:pPr lvl="0" defTabSz="914400" fontAlgn="base">
              <a:spcBef>
                <a:spcPct val="0"/>
              </a:spcBef>
              <a:spcAft>
                <a:spcPct val="0"/>
              </a:spcAft>
              <a:buClr>
                <a:srgbClr val="FFFFFF"/>
              </a:buClr>
            </a:pPr>
            <a:r>
              <a:rPr lang="nl-NL" sz="2400" b="1" dirty="0" smtClean="0">
                <a:solidFill>
                  <a:srgbClr val="FFFFFF"/>
                </a:solidFill>
                <a:latin typeface="Calibri" pitchFamily="34" charset="0"/>
              </a:rPr>
              <a:t>   </a:t>
            </a:r>
            <a:r>
              <a:rPr lang="nl-NL" sz="2400" b="1" dirty="0" err="1" smtClean="0">
                <a:solidFill>
                  <a:srgbClr val="FFFFFF"/>
                </a:solidFill>
                <a:latin typeface="Calibri" pitchFamily="34" charset="0"/>
              </a:rPr>
              <a:t>collaboration</a:t>
            </a:r>
            <a:r>
              <a:rPr lang="nl-NL" sz="2400" b="1" dirty="0" smtClean="0">
                <a:solidFill>
                  <a:srgbClr val="FFFFFF"/>
                </a:solidFill>
                <a:latin typeface="Calibri" pitchFamily="34" charset="0"/>
              </a:rPr>
              <a:t> </a:t>
            </a:r>
            <a:endParaRPr lang="nl-NL" sz="2400" dirty="0">
              <a:latin typeface="Arial" pitchFamily="34" charset="0"/>
            </a:endParaRPr>
          </a:p>
        </p:txBody>
      </p:sp>
      <p:sp>
        <p:nvSpPr>
          <p:cNvPr id="12" name="Titel 1"/>
          <p:cNvSpPr txBox="1">
            <a:spLocks/>
          </p:cNvSpPr>
          <p:nvPr/>
        </p:nvSpPr>
        <p:spPr>
          <a:xfrm rot="21377116">
            <a:off x="-179637" y="5550992"/>
            <a:ext cx="9351372" cy="120632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5400" b="1" dirty="0" smtClean="0">
                <a:solidFill>
                  <a:srgbClr val="FF6600"/>
                </a:solidFill>
              </a:rPr>
              <a:t>SEPARATE SPACE </a:t>
            </a:r>
            <a:r>
              <a:rPr lang="nl-NL" sz="5400" b="1" dirty="0" err="1" smtClean="0">
                <a:solidFill>
                  <a:srgbClr val="FF6600"/>
                </a:solidFill>
              </a:rPr>
              <a:t>for</a:t>
            </a:r>
            <a:r>
              <a:rPr lang="nl-NL" sz="5400" b="1" dirty="0" smtClean="0">
                <a:solidFill>
                  <a:srgbClr val="FF6600"/>
                </a:solidFill>
              </a:rPr>
              <a:t> Youth </a:t>
            </a:r>
            <a:r>
              <a:rPr lang="nl-NL" sz="5400" b="1" dirty="0" err="1" smtClean="0">
                <a:solidFill>
                  <a:srgbClr val="FF6600"/>
                </a:solidFill>
              </a:rPr>
              <a:t>Work</a:t>
            </a:r>
            <a:r>
              <a:rPr lang="nl-NL" sz="5400" b="1" dirty="0" smtClean="0">
                <a:solidFill>
                  <a:srgbClr val="FF6600"/>
                </a:solidFill>
              </a:rPr>
              <a:t> is </a:t>
            </a:r>
            <a:r>
              <a:rPr lang="nl-NL" sz="5400" b="1" dirty="0" err="1" smtClean="0">
                <a:solidFill>
                  <a:srgbClr val="FF6600"/>
                </a:solidFill>
              </a:rPr>
              <a:t>necessary</a:t>
            </a:r>
            <a:endParaRPr lang="nl-NL" sz="5400" b="1" dirty="0" smtClean="0">
              <a:solidFill>
                <a:srgbClr val="FF6600"/>
              </a:solidFill>
            </a:endParaRPr>
          </a:p>
        </p:txBody>
      </p:sp>
    </p:spTree>
    <p:extLst>
      <p:ext uri="{BB962C8B-B14F-4D97-AF65-F5344CB8AC3E}">
        <p14:creationId xmlns:p14="http://schemas.microsoft.com/office/powerpoint/2010/main" xmlns="" val="30551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678" y="97123"/>
            <a:ext cx="8229600" cy="1143000"/>
          </a:xfrm>
        </p:spPr>
        <p:txBody>
          <a:bodyPr>
            <a:normAutofit/>
          </a:bodyPr>
          <a:lstStyle/>
          <a:p>
            <a:pPr algn="l"/>
            <a:r>
              <a:rPr lang="nl-NL" sz="5400" b="1" dirty="0" err="1" smtClean="0"/>
              <a:t>Professionalism</a:t>
            </a:r>
            <a:endParaRPr lang="nl-NL" sz="5400" b="1" dirty="0"/>
          </a:p>
        </p:txBody>
      </p:sp>
      <p:pic>
        <p:nvPicPr>
          <p:cNvPr id="5" name="Tijdelijke aanduiding voor inhoud 4" descr="Cirkel professionele identiteit EN.jp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1440" t="-713" r="-1440" b="-618"/>
          <a:stretch/>
        </p:blipFill>
        <p:spPr>
          <a:xfrm>
            <a:off x="1845702" y="1320106"/>
            <a:ext cx="5571090" cy="5487124"/>
          </a:xfrm>
        </p:spPr>
      </p:pic>
    </p:spTree>
    <p:extLst>
      <p:ext uri="{BB962C8B-B14F-4D97-AF65-F5344CB8AC3E}">
        <p14:creationId xmlns:p14="http://schemas.microsoft.com/office/powerpoint/2010/main" xmlns="" val="404872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06550" y="5507463"/>
            <a:ext cx="8229600" cy="1143000"/>
          </a:xfrm>
        </p:spPr>
        <p:txBody>
          <a:bodyPr>
            <a:noAutofit/>
          </a:bodyPr>
          <a:lstStyle/>
          <a:p>
            <a:r>
              <a:rPr lang="nl-NL" sz="5400" b="1" dirty="0" smtClean="0"/>
              <a:t>Youth </a:t>
            </a:r>
            <a:r>
              <a:rPr lang="nl-NL" sz="5400" b="1" dirty="0" err="1" smtClean="0"/>
              <a:t>Work</a:t>
            </a:r>
            <a:r>
              <a:rPr lang="nl-NL" sz="5400" b="1" dirty="0" smtClean="0"/>
              <a:t> </a:t>
            </a:r>
            <a:r>
              <a:rPr lang="nl-NL" sz="5400" b="1" dirty="0" err="1" smtClean="0"/>
              <a:t>Values</a:t>
            </a:r>
            <a:r>
              <a:rPr lang="nl-NL" sz="5400" b="1" dirty="0" smtClean="0"/>
              <a:t> </a:t>
            </a:r>
            <a:endParaRPr lang="nl-NL" sz="5400" b="1" dirty="0"/>
          </a:p>
        </p:txBody>
      </p:sp>
      <p:pic>
        <p:nvPicPr>
          <p:cNvPr id="3" name="Afbeelding 2" descr="Cirkel values 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60" y="27598"/>
            <a:ext cx="5616650" cy="5835481"/>
          </a:xfrm>
          <a:prstGeom prst="rect">
            <a:avLst/>
          </a:prstGeom>
        </p:spPr>
      </p:pic>
    </p:spTree>
    <p:extLst>
      <p:ext uri="{BB962C8B-B14F-4D97-AF65-F5344CB8AC3E}">
        <p14:creationId xmlns:p14="http://schemas.microsoft.com/office/powerpoint/2010/main" xmlns="" val="1496884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4522</TotalTime>
  <Words>4510</Words>
  <Application>Microsoft Office PowerPoint</Application>
  <PresentationFormat>On-screen Show (4:3)</PresentationFormat>
  <Paragraphs>164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Office-thema</vt:lpstr>
      <vt:lpstr> From ESCAPISM TO AGENCY  THE BECOMING OF YOUTH WORK PROFESSION</vt:lpstr>
      <vt:lpstr> Position of Youth Work</vt:lpstr>
      <vt:lpstr>Legitimation of Youth Work</vt:lpstr>
      <vt:lpstr>What is Youth Work? </vt:lpstr>
      <vt:lpstr>Slide 5</vt:lpstr>
      <vt:lpstr>Youth Work is: </vt:lpstr>
      <vt:lpstr>Crosssectoral  </vt:lpstr>
      <vt:lpstr>Professionalism</vt:lpstr>
      <vt:lpstr>Youth Work Values </vt:lpstr>
      <vt:lpstr>Developmental oriented</vt:lpstr>
      <vt:lpstr>Social justice</vt:lpstr>
      <vt:lpstr>Full participation</vt:lpstr>
      <vt:lpstr>Slide 13</vt:lpstr>
      <vt:lpstr>(separate) Routes  to the future</vt:lpstr>
      <vt:lpstr>Slide 15</vt:lpstr>
      <vt:lpstr>Lectoraat Youth Spot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Metz</dc:creator>
  <cp:lastModifiedBy>theum012</cp:lastModifiedBy>
  <cp:revision>218</cp:revision>
  <dcterms:created xsi:type="dcterms:W3CDTF">2016-06-03T15:25:06Z</dcterms:created>
  <dcterms:modified xsi:type="dcterms:W3CDTF">2016-09-21T13:21:07Z</dcterms:modified>
</cp:coreProperties>
</file>