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59" r:id="rId4"/>
    <p:sldId id="260" r:id="rId5"/>
    <p:sldId id="261" r:id="rId6"/>
    <p:sldId id="262" r:id="rId7"/>
    <p:sldId id="263" r:id="rId8"/>
    <p:sldId id="264" r:id="rId9"/>
    <p:sldId id="265" r:id="rId10"/>
    <p:sldId id="269" r:id="rId11"/>
    <p:sldId id="266" r:id="rId12"/>
    <p:sldId id="267" r:id="rId13"/>
    <p:sldId id="268" r:id="rId14"/>
    <p:sldId id="270" r:id="rId15"/>
    <p:sldId id="271" r:id="rId16"/>
    <p:sldId id="272" r:id="rId17"/>
    <p:sldId id="273" r:id="rId18"/>
    <p:sldId id="282" r:id="rId19"/>
    <p:sldId id="274" r:id="rId20"/>
    <p:sldId id="276" r:id="rId21"/>
    <p:sldId id="280" r:id="rId22"/>
    <p:sldId id="278" r:id="rId23"/>
    <p:sldId id="286" r:id="rId24"/>
    <p:sldId id="284" r:id="rId25"/>
    <p:sldId id="285" r:id="rId26"/>
    <p:sldId id="283" r:id="rId27"/>
    <p:sldId id="281"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DBDE1005-962E-4BA3-B626-EC3E6CFB3C2A}" type="datetimeFigureOut">
              <a:rPr lang="en-US"/>
              <a:pPr>
                <a:defRPr/>
              </a:pPr>
              <a:t>9/21/2016</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57DB77D3-DA12-4E7B-9088-6D2E22BD863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FA1FB7F-85BB-4323-BAD7-DA610B76D721}" type="datetimeFigureOut">
              <a:rPr lang="en-US"/>
              <a:pPr>
                <a:defRPr/>
              </a:pPr>
              <a:t>9/21/2016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1F69A83-B4E6-4431-8B43-3D9E9BEEAC6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951DD11-18E9-4FA0-8E6E-95DF9019F920}" type="datetimeFigureOut">
              <a:rPr lang="en-US"/>
              <a:pPr>
                <a:defRPr/>
              </a:pPr>
              <a:t>9/21/2016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359D62B-3F39-4357-BDF7-F2C65DDFB1B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B9EB07DE-ECD8-4821-AF71-B1F5169FD410}" type="datetimeFigureOut">
              <a:rPr lang="en-US"/>
              <a:pPr>
                <a:defRPr/>
              </a:pPr>
              <a:t>9/21/2016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C140384-B4BA-4D30-A559-4A11194AFB4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1F4FBAF2-8023-49A0-BD43-EBEC98B56956}" type="datetimeFigureOut">
              <a:rPr lang="en-US"/>
              <a:pPr>
                <a:defRPr/>
              </a:pPr>
              <a:t>9/21/2016</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9E68CBED-838B-4B9C-87A4-6E8CD2E150F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D05CF518-46B7-4A4C-8902-AB0C6B7D1786}" type="datetimeFigureOut">
              <a:rPr lang="en-US"/>
              <a:pPr>
                <a:defRPr/>
              </a:pPr>
              <a:t>9/21/2016</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74617556-C307-4F66-978E-13F3FF1EA74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B03F518D-ACD6-450A-85D5-B72038F5C58A}" type="datetimeFigureOut">
              <a:rPr lang="en-US"/>
              <a:pPr>
                <a:defRPr/>
              </a:pPr>
              <a:t>9/21/2016</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C4485E02-D9A9-4FA8-BC88-F44318B38969}"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1AA0E520-1C79-40B5-8AF2-1E42D1E7F934}" type="datetimeFigureOut">
              <a:rPr lang="en-US"/>
              <a:pPr>
                <a:defRPr/>
              </a:pPr>
              <a:t>9/21/2016</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E40DAB58-0EDA-4C18-93DE-D2996DF14B9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228B49D-E86B-46B5-B0EC-68CF47EC6B72}" type="datetimeFigureOut">
              <a:rPr lang="en-US"/>
              <a:pPr>
                <a:defRPr/>
              </a:pPr>
              <a:t>9/21/2016</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A2DB5650-FDC4-49EA-B4C4-00B2014F3CC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8C087786-0085-4CC8-8CA5-538507B50659}" type="datetimeFigureOut">
              <a:rPr lang="en-US"/>
              <a:pPr>
                <a:defRPr/>
              </a:pPr>
              <a:t>9/21/2016</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60CF86B2-BA1D-4713-933D-1ED974535F01}"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918A294C-DD92-40DB-9940-80E1FE490446}" type="datetimeFigureOut">
              <a:rPr lang="en-US"/>
              <a:pPr>
                <a:defRPr/>
              </a:pPr>
              <a:t>9/21/2016</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D24330DB-2980-47C6-90D5-A5D928A2E50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A2694AE6-4FE1-4032-A36A-5D13D788F9F0}" type="datetimeFigureOut">
              <a:rPr lang="en-US"/>
              <a:pPr>
                <a:defRPr/>
              </a:pPr>
              <a:t>9/21/2016</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cs typeface="+mn-cs"/>
              </a:defRPr>
            </a:lvl1pPr>
            <a:extLst/>
          </a:lstStyle>
          <a:p>
            <a:pPr>
              <a:defRPr/>
            </a:pPr>
            <a:fld id="{30213AFF-858D-4129-919C-2C537E79355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2" r:id="rId2"/>
    <p:sldLayoutId id="2147483697" r:id="rId3"/>
    <p:sldLayoutId id="2147483698" r:id="rId4"/>
    <p:sldLayoutId id="2147483699" r:id="rId5"/>
    <p:sldLayoutId id="2147483700" r:id="rId6"/>
    <p:sldLayoutId id="2147483693" r:id="rId7"/>
    <p:sldLayoutId id="2147483701" r:id="rId8"/>
    <p:sldLayoutId id="2147483702" r:id="rId9"/>
    <p:sldLayoutId id="2147483694" r:id="rId10"/>
    <p:sldLayoutId id="2147483695"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www.ctj.md/" TargetMode="External"/><Relationship Id="rId3" Type="http://schemas.openxmlformats.org/officeDocument/2006/relationships/hyperlink" Target="http://www.artico.md/" TargetMode="External"/><Relationship Id="rId7" Type="http://schemas.openxmlformats.org/officeDocument/2006/relationships/hyperlink" Target="http://www.neovita.md/" TargetMode="External"/><Relationship Id="rId2" Type="http://schemas.openxmlformats.org/officeDocument/2006/relationships/hyperlink" Target="http://www.cntm.md/" TargetMode="External"/><Relationship Id="rId1" Type="http://schemas.openxmlformats.org/officeDocument/2006/relationships/slideLayout" Target="../slideLayouts/slideLayout2.xml"/><Relationship Id="rId6" Type="http://schemas.openxmlformats.org/officeDocument/2006/relationships/hyperlink" Target="http://www.youthsoroca.md/" TargetMode="External"/><Relationship Id="rId5" Type="http://schemas.openxmlformats.org/officeDocument/2006/relationships/hyperlink" Target="http://www.faclia.md/" TargetMode="External"/><Relationship Id="rId4" Type="http://schemas.openxmlformats.org/officeDocument/2006/relationships/hyperlink" Target="http://www.youth.md/"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962400"/>
            <a:ext cx="8153400" cy="2667000"/>
          </a:xfrm>
        </p:spPr>
        <p:txBody>
          <a:bodyPr>
            <a:normAutofit/>
          </a:bodyPr>
          <a:lstStyle/>
          <a:p>
            <a:pPr marL="0" indent="0" algn="r">
              <a:lnSpc>
                <a:spcPct val="60000"/>
              </a:lnSpc>
              <a:buFont typeface="Wingdings 3" pitchFamily="18" charset="2"/>
              <a:buNone/>
            </a:pPr>
            <a:endParaRPr lang="en-US" sz="2000" b="1" dirty="0" smtClean="0">
              <a:solidFill>
                <a:srgbClr val="2B4A76"/>
              </a:solidFill>
            </a:endParaRPr>
          </a:p>
          <a:p>
            <a:pPr marL="0" indent="0" algn="r">
              <a:lnSpc>
                <a:spcPct val="60000"/>
              </a:lnSpc>
              <a:buFont typeface="Wingdings 3" pitchFamily="18" charset="2"/>
              <a:buNone/>
            </a:pPr>
            <a:endParaRPr lang="en-US" sz="2000" b="1" dirty="0" smtClean="0">
              <a:solidFill>
                <a:srgbClr val="2B4A76"/>
              </a:solidFill>
            </a:endParaRPr>
          </a:p>
          <a:p>
            <a:pPr marL="0" indent="0" algn="r">
              <a:lnSpc>
                <a:spcPct val="60000"/>
              </a:lnSpc>
              <a:buFont typeface="Wingdings 3" pitchFamily="18" charset="2"/>
              <a:buNone/>
            </a:pPr>
            <a:endParaRPr lang="en-US" sz="2000" b="1" dirty="0" smtClean="0">
              <a:solidFill>
                <a:srgbClr val="2B4A76"/>
              </a:solidFill>
            </a:endParaRPr>
          </a:p>
          <a:p>
            <a:pPr marL="0" indent="0" algn="r">
              <a:lnSpc>
                <a:spcPct val="60000"/>
              </a:lnSpc>
              <a:buFont typeface="Wingdings 3" pitchFamily="18" charset="2"/>
              <a:buNone/>
            </a:pPr>
            <a:endParaRPr lang="en-US" sz="2000" b="1" dirty="0" smtClean="0">
              <a:solidFill>
                <a:srgbClr val="2B4A76"/>
              </a:solidFill>
            </a:endParaRPr>
          </a:p>
          <a:p>
            <a:pPr marL="0" indent="0" algn="r">
              <a:lnSpc>
                <a:spcPct val="60000"/>
              </a:lnSpc>
              <a:buFont typeface="Wingdings 3" pitchFamily="18" charset="2"/>
              <a:buNone/>
            </a:pPr>
            <a:endParaRPr lang="en-US" sz="2000" b="1" dirty="0" smtClean="0">
              <a:solidFill>
                <a:srgbClr val="2B4A76"/>
              </a:solidFill>
            </a:endParaRPr>
          </a:p>
          <a:p>
            <a:pPr marL="0" indent="0" algn="r">
              <a:lnSpc>
                <a:spcPct val="60000"/>
              </a:lnSpc>
              <a:buFont typeface="Wingdings 3" pitchFamily="18" charset="2"/>
              <a:buNone/>
            </a:pPr>
            <a:endParaRPr lang="en-US" sz="2000" b="1" dirty="0" smtClean="0">
              <a:solidFill>
                <a:srgbClr val="2B4A76"/>
              </a:solidFill>
            </a:endParaRPr>
          </a:p>
          <a:p>
            <a:pPr marL="0" indent="0" algn="r">
              <a:lnSpc>
                <a:spcPct val="60000"/>
              </a:lnSpc>
              <a:buFont typeface="Wingdings 3" pitchFamily="18" charset="2"/>
              <a:buNone/>
            </a:pPr>
            <a:endParaRPr lang="en-US" sz="2000" b="1" dirty="0" smtClean="0">
              <a:solidFill>
                <a:srgbClr val="0070C0"/>
              </a:solidFill>
            </a:endParaRPr>
          </a:p>
          <a:p>
            <a:pPr marL="0" indent="0" algn="r">
              <a:lnSpc>
                <a:spcPct val="60000"/>
              </a:lnSpc>
              <a:buFont typeface="Wingdings 3" pitchFamily="18" charset="2"/>
              <a:buNone/>
            </a:pPr>
            <a:r>
              <a:rPr lang="ru-RU" sz="2000" b="1" dirty="0" err="1" smtClean="0"/>
              <a:t>Donea</a:t>
            </a:r>
            <a:r>
              <a:rPr lang="ru-RU" sz="2000" b="1" dirty="0" smtClean="0"/>
              <a:t> </a:t>
            </a:r>
            <a:r>
              <a:rPr lang="ru-RU" sz="2000" b="1" dirty="0" err="1" smtClean="0"/>
              <a:t>Ion</a:t>
            </a:r>
            <a:endParaRPr lang="en-US" sz="2000" b="1" dirty="0" smtClean="0"/>
          </a:p>
          <a:p>
            <a:pPr marL="0" indent="0" algn="r">
              <a:lnSpc>
                <a:spcPct val="60000"/>
              </a:lnSpc>
              <a:buFont typeface="Wingdings 3" pitchFamily="18" charset="2"/>
              <a:buNone/>
            </a:pPr>
            <a:r>
              <a:rPr lang="ru-RU" sz="2000" b="1" dirty="0" err="1" smtClean="0"/>
              <a:t>Ministry</a:t>
            </a:r>
            <a:r>
              <a:rPr lang="ru-RU" sz="2000" b="1" dirty="0" smtClean="0"/>
              <a:t> </a:t>
            </a:r>
            <a:r>
              <a:rPr lang="ru-RU" sz="2000" b="1" dirty="0" err="1" smtClean="0"/>
              <a:t>of</a:t>
            </a:r>
            <a:r>
              <a:rPr lang="ru-RU" sz="2000" b="1" dirty="0" smtClean="0"/>
              <a:t> </a:t>
            </a:r>
            <a:r>
              <a:rPr lang="ru-RU" sz="2000" b="1" dirty="0" err="1" smtClean="0"/>
              <a:t>Youth</a:t>
            </a:r>
            <a:r>
              <a:rPr lang="ru-RU" sz="2000" b="1" dirty="0" smtClean="0"/>
              <a:t> </a:t>
            </a:r>
            <a:r>
              <a:rPr lang="ru-RU" sz="2000" b="1" dirty="0" err="1" smtClean="0"/>
              <a:t>and</a:t>
            </a:r>
            <a:r>
              <a:rPr lang="ru-RU" sz="2000" b="1" dirty="0" smtClean="0"/>
              <a:t> </a:t>
            </a:r>
            <a:r>
              <a:rPr lang="ru-RU" sz="2000" b="1" dirty="0" err="1" smtClean="0"/>
              <a:t>Sport</a:t>
            </a:r>
            <a:r>
              <a:rPr lang="en-US" sz="2000" b="1" dirty="0" smtClean="0"/>
              <a:t> </a:t>
            </a:r>
          </a:p>
          <a:p>
            <a:pPr marL="0" indent="0" algn="r">
              <a:lnSpc>
                <a:spcPct val="60000"/>
              </a:lnSpc>
              <a:buFont typeface="Wingdings 3" pitchFamily="18" charset="2"/>
              <a:buNone/>
            </a:pPr>
            <a:r>
              <a:rPr lang="en-US" sz="2000" b="1" dirty="0" smtClean="0"/>
              <a:t>of the Republic of Moldova</a:t>
            </a:r>
          </a:p>
          <a:p>
            <a:pPr marL="0" indent="0" algn="r">
              <a:lnSpc>
                <a:spcPct val="60000"/>
              </a:lnSpc>
              <a:buFont typeface="Wingdings 3" pitchFamily="18" charset="2"/>
              <a:buNone/>
            </a:pPr>
            <a:r>
              <a:rPr lang="en-US" sz="2000" b="1" dirty="0" smtClean="0"/>
              <a:t>Malta, 21 September 2016</a:t>
            </a:r>
          </a:p>
        </p:txBody>
      </p:sp>
      <p:sp>
        <p:nvSpPr>
          <p:cNvPr id="3" name="Title 2"/>
          <p:cNvSpPr>
            <a:spLocks noGrp="1"/>
          </p:cNvSpPr>
          <p:nvPr>
            <p:ph type="title"/>
          </p:nvPr>
        </p:nvSpPr>
        <p:spPr>
          <a:xfrm>
            <a:off x="457200" y="914400"/>
            <a:ext cx="8229600" cy="3657600"/>
          </a:xfrm>
        </p:spPr>
        <p:txBody>
          <a:bodyPr/>
          <a:lstStyle/>
          <a:p>
            <a:pPr algn="ctr" fontAlgn="auto">
              <a:spcAft>
                <a:spcPts val="0"/>
              </a:spcAft>
              <a:defRPr/>
            </a:pPr>
            <a:r>
              <a:rPr lang="en-US" sz="4400" dirty="0" smtClean="0">
                <a:solidFill>
                  <a:srgbClr val="002060"/>
                </a:solidFill>
              </a:rPr>
              <a:t>HISTORY OF YOUTH WORK AND YOUTH POLICY </a:t>
            </a:r>
            <a:br>
              <a:rPr lang="en-US" sz="4400" dirty="0" smtClean="0">
                <a:solidFill>
                  <a:srgbClr val="002060"/>
                </a:solidFill>
              </a:rPr>
            </a:br>
            <a:r>
              <a:rPr lang="en-US" sz="4400" dirty="0" smtClean="0">
                <a:solidFill>
                  <a:srgbClr val="002060"/>
                </a:solidFill>
              </a:rPr>
              <a:t>IN THE REPUBLIC OF MOLDOVA</a:t>
            </a:r>
            <a:r>
              <a:rPr lang="en-US" sz="4400" dirty="0" smtClean="0">
                <a:solidFill>
                  <a:srgbClr val="0070C0"/>
                </a:solidFill>
              </a:rPr>
              <a:t/>
            </a:r>
            <a:br>
              <a:rPr lang="en-US" sz="4400" dirty="0" smtClean="0">
                <a:solidFill>
                  <a:srgbClr val="0070C0"/>
                </a:solidFill>
              </a:rPr>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Content Placeholder 1"/>
          <p:cNvSpPr>
            <a:spLocks noGrp="1"/>
          </p:cNvSpPr>
          <p:nvPr>
            <p:ph idx="1"/>
          </p:nvPr>
        </p:nvSpPr>
        <p:spPr/>
        <p:txBody>
          <a:bodyPr/>
          <a:lstStyle/>
          <a:p>
            <a:pPr algn="just"/>
            <a:endParaRPr lang="ru-RU" dirty="0" smtClean="0">
              <a:latin typeface="Arial" charset="0"/>
            </a:endParaRPr>
          </a:p>
          <a:p>
            <a:pPr algn="just"/>
            <a:r>
              <a:rPr lang="ro-RO" dirty="0" smtClean="0"/>
              <a:t>Perio</a:t>
            </a:r>
            <a:r>
              <a:rPr lang="en-US" dirty="0" smtClean="0"/>
              <a:t>d between</a:t>
            </a:r>
            <a:r>
              <a:rPr lang="ro-RO" dirty="0" smtClean="0"/>
              <a:t> 1991 – 1998 </a:t>
            </a:r>
            <a:r>
              <a:rPr lang="en-US" dirty="0" smtClean="0"/>
              <a:t>can be considered a stage of a </a:t>
            </a:r>
            <a:r>
              <a:rPr lang="en-US" dirty="0" smtClean="0"/>
              <a:t>societal </a:t>
            </a:r>
            <a:r>
              <a:rPr lang="en-US" dirty="0" smtClean="0"/>
              <a:t>crisis </a:t>
            </a:r>
            <a:r>
              <a:rPr lang="ro-RO" dirty="0" smtClean="0"/>
              <a:t>– </a:t>
            </a:r>
            <a:r>
              <a:rPr lang="en-US" dirty="0" smtClean="0"/>
              <a:t>marked by a slow evolution of youth national policies and a decline and stagnancy of youth activities, due to the lack of a concept and programs which had to promote youth work</a:t>
            </a:r>
            <a:r>
              <a:rPr lang="ro-RO" dirty="0" smtClean="0"/>
              <a:t>.</a:t>
            </a:r>
            <a:endParaRPr lang="en-US" dirty="0" smtClean="0"/>
          </a:p>
          <a:p>
            <a:pPr algn="just"/>
            <a:endParaRPr lang="en-US" dirty="0" smtClean="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in the 90s</a:t>
            </a:r>
            <a:endParaRPr lang="en-US" dirty="0">
              <a:solidFill>
                <a:srgbClr val="00B0F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143000"/>
            <a:ext cx="8610600" cy="4864100"/>
          </a:xfrm>
        </p:spPr>
        <p:txBody>
          <a:bodyPr>
            <a:noAutofit/>
          </a:bodyPr>
          <a:lstStyle/>
          <a:p>
            <a:pPr marL="365760" indent="-256032" algn="just" fontAlgn="auto">
              <a:spcAft>
                <a:spcPts val="0"/>
              </a:spcAft>
              <a:buNone/>
              <a:defRPr/>
            </a:pPr>
            <a:r>
              <a:rPr lang="en-US" sz="2500" i="1" dirty="0" smtClean="0">
                <a:latin typeface="+mj-lt"/>
                <a:cs typeface="Times New Roman" pitchFamily="18" charset="0"/>
              </a:rPr>
              <a:t>  </a:t>
            </a:r>
            <a:r>
              <a:rPr lang="en-GB" sz="2500" b="1" i="1" dirty="0" smtClean="0">
                <a:solidFill>
                  <a:srgbClr val="C00000"/>
                </a:solidFill>
                <a:latin typeface="+mj-lt"/>
                <a:cs typeface="Times New Roman" pitchFamily="18" charset="0"/>
              </a:rPr>
              <a:t>Youth policies between 1998-2001</a:t>
            </a:r>
          </a:p>
          <a:p>
            <a:pPr marL="365760" indent="-256032" algn="just" fontAlgn="auto">
              <a:spcAft>
                <a:spcPts val="0"/>
              </a:spcAft>
              <a:buFont typeface="Wingdings 3"/>
              <a:buChar char=""/>
              <a:defRPr/>
            </a:pPr>
            <a:r>
              <a:rPr lang="en-GB" sz="2500" dirty="0" smtClean="0">
                <a:latin typeface="+mj-lt"/>
                <a:cs typeface="Times New Roman" pitchFamily="18" charset="0"/>
              </a:rPr>
              <a:t>Law on Youth, passed on the 11</a:t>
            </a:r>
            <a:r>
              <a:rPr lang="en-GB" sz="2500" baseline="30000" dirty="0" smtClean="0">
                <a:latin typeface="+mj-lt"/>
                <a:cs typeface="Times New Roman" pitchFamily="18" charset="0"/>
              </a:rPr>
              <a:t>th</a:t>
            </a:r>
            <a:r>
              <a:rPr lang="en-GB" sz="2500" dirty="0" smtClean="0">
                <a:latin typeface="+mj-lt"/>
                <a:cs typeface="Times New Roman" pitchFamily="18" charset="0"/>
              </a:rPr>
              <a:t> of February, 1999 </a:t>
            </a:r>
          </a:p>
          <a:p>
            <a:pPr marL="365760" indent="-256032" algn="just" fontAlgn="auto">
              <a:spcAft>
                <a:spcPts val="0"/>
              </a:spcAft>
              <a:buFont typeface="Wingdings 3"/>
              <a:buChar char=""/>
              <a:defRPr/>
            </a:pPr>
            <a:r>
              <a:rPr lang="en-GB" sz="2500" i="1" dirty="0" smtClean="0">
                <a:latin typeface="+mj-lt"/>
                <a:cs typeface="Times New Roman" pitchFamily="18" charset="0"/>
              </a:rPr>
              <a:t>Youth</a:t>
            </a:r>
            <a:r>
              <a:rPr lang="en-GB" sz="2500" dirty="0" smtClean="0">
                <a:latin typeface="+mj-lt"/>
                <a:cs typeface="Times New Roman" pitchFamily="18" charset="0"/>
              </a:rPr>
              <a:t> - persons of 16 - 30 years;</a:t>
            </a:r>
          </a:p>
          <a:p>
            <a:pPr marL="365760" indent="-256032" algn="just" fontAlgn="auto">
              <a:spcAft>
                <a:spcPts val="0"/>
              </a:spcAft>
              <a:buFont typeface="Wingdings 3"/>
              <a:buChar char=""/>
              <a:defRPr/>
            </a:pPr>
            <a:r>
              <a:rPr lang="en-GB" sz="2500" i="1" dirty="0" smtClean="0">
                <a:latin typeface="+mj-lt"/>
                <a:cs typeface="Times New Roman" pitchFamily="18" charset="0"/>
              </a:rPr>
              <a:t>Youth work institution </a:t>
            </a:r>
            <a:r>
              <a:rPr lang="en-GB" sz="2500" dirty="0" smtClean="0">
                <a:latin typeface="+mj-lt"/>
                <a:cs typeface="Times New Roman" pitchFamily="18" charset="0"/>
              </a:rPr>
              <a:t> - organization that unfolds activities with and for young people;</a:t>
            </a:r>
          </a:p>
          <a:p>
            <a:pPr marL="365760" indent="-256032" algn="just" fontAlgn="auto">
              <a:spcAft>
                <a:spcPts val="0"/>
              </a:spcAft>
              <a:buFont typeface="Wingdings 3"/>
              <a:buChar char=""/>
              <a:defRPr/>
            </a:pPr>
            <a:r>
              <a:rPr lang="en-GB" sz="2500" i="1" dirty="0" smtClean="0">
                <a:latin typeface="+mj-lt"/>
                <a:cs typeface="Times New Roman" pitchFamily="18" charset="0"/>
              </a:rPr>
              <a:t>Youth association</a:t>
            </a:r>
            <a:r>
              <a:rPr lang="en-GB" sz="2500" dirty="0" smtClean="0">
                <a:latin typeface="+mj-lt"/>
                <a:cs typeface="Times New Roman" pitchFamily="18" charset="0"/>
              </a:rPr>
              <a:t> - public organization, formed by persons aged between 16 - 30, which deals with educational activities, development of young generation, by helping them find solutions to their problems.</a:t>
            </a:r>
          </a:p>
          <a:p>
            <a:pPr marL="365760" indent="-256032" algn="just" fontAlgn="auto">
              <a:spcAft>
                <a:spcPts val="0"/>
              </a:spcAft>
              <a:buFont typeface="Wingdings 3"/>
              <a:buChar char=""/>
              <a:defRPr/>
            </a:pPr>
            <a:r>
              <a:rPr lang="en-GB" sz="2500" dirty="0" smtClean="0">
                <a:latin typeface="+mj-lt"/>
                <a:cs typeface="Times New Roman" pitchFamily="18" charset="0"/>
              </a:rPr>
              <a:t>There was no definition of the youth work, but there was an article dedicated to </a:t>
            </a:r>
            <a:r>
              <a:rPr lang="en-GB" sz="2500" i="1" dirty="0" smtClean="0">
                <a:latin typeface="+mj-lt"/>
                <a:cs typeface="Times New Roman" pitchFamily="18" charset="0"/>
              </a:rPr>
              <a:t>Activity</a:t>
            </a:r>
            <a:r>
              <a:rPr lang="en-GB" sz="2500" dirty="0" smtClean="0">
                <a:latin typeface="+mj-lt"/>
                <a:cs typeface="Times New Roman" pitchFamily="18" charset="0"/>
              </a:rPr>
              <a:t> </a:t>
            </a:r>
            <a:r>
              <a:rPr lang="en-GB" sz="2500" i="1" dirty="0" smtClean="0">
                <a:latin typeface="+mj-lt"/>
                <a:cs typeface="Times New Roman" pitchFamily="18" charset="0"/>
              </a:rPr>
              <a:t>Principles  in the youth domain</a:t>
            </a:r>
          </a:p>
          <a:p>
            <a:pPr marL="365760" indent="-256032" algn="just" fontAlgn="auto">
              <a:spcAft>
                <a:spcPts val="0"/>
              </a:spcAft>
              <a:buFont typeface="Wingdings 3"/>
              <a:buChar char=""/>
              <a:defRPr/>
            </a:pPr>
            <a:endParaRPr lang="en-US" sz="2500" dirty="0" smtClean="0">
              <a:latin typeface="+mj-lt"/>
              <a:cs typeface="Times New Roman" pitchFamily="18" charset="0"/>
            </a:endParaRPr>
          </a:p>
          <a:p>
            <a:pPr marL="365760" indent="-256032" algn="just" fontAlgn="auto">
              <a:spcAft>
                <a:spcPts val="0"/>
              </a:spcAft>
              <a:buFont typeface="Wingdings 3"/>
              <a:buChar char=""/>
              <a:defRPr/>
            </a:pPr>
            <a:endParaRPr lang="en-US" sz="2500" dirty="0">
              <a:latin typeface="+mj-lt"/>
              <a:cs typeface="Times New Roman" pitchFamily="18" charset="0"/>
            </a:endParaRPr>
          </a:p>
        </p:txBody>
      </p:sp>
      <p:sp>
        <p:nvSpPr>
          <p:cNvPr id="3" name="Title 2"/>
          <p:cNvSpPr>
            <a:spLocks noGrp="1"/>
          </p:cNvSpPr>
          <p:nvPr>
            <p:ph type="title"/>
          </p:nvPr>
        </p:nvSpPr>
        <p:spPr>
          <a:xfrm>
            <a:off x="457200" y="274638"/>
            <a:ext cx="8229600" cy="868362"/>
          </a:xfrm>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in the 90s</a:t>
            </a:r>
            <a:endParaRPr lang="en-US" dirty="0">
              <a:solidFill>
                <a:srgbClr val="00B0F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143000"/>
            <a:ext cx="8610600" cy="4864100"/>
          </a:xfrm>
        </p:spPr>
        <p:txBody>
          <a:bodyPr>
            <a:noAutofit/>
          </a:bodyPr>
          <a:lstStyle/>
          <a:p>
            <a:pPr marL="365760" indent="-256032" algn="just" fontAlgn="auto">
              <a:spcAft>
                <a:spcPts val="0"/>
              </a:spcAft>
              <a:buNone/>
              <a:defRPr/>
            </a:pPr>
            <a:r>
              <a:rPr lang="en-GB" sz="2200" i="1" dirty="0" smtClean="0">
                <a:latin typeface="+mj-lt"/>
                <a:cs typeface="Times New Roman" pitchFamily="18" charset="0"/>
              </a:rPr>
              <a:t>   </a:t>
            </a:r>
            <a:r>
              <a:rPr lang="en-GB" sz="2200" b="1" i="1" dirty="0" smtClean="0">
                <a:solidFill>
                  <a:srgbClr val="C00000"/>
                </a:solidFill>
                <a:latin typeface="+mj-lt"/>
                <a:cs typeface="Times New Roman" pitchFamily="18" charset="0"/>
              </a:rPr>
              <a:t>Youth policies between 1998-2001</a:t>
            </a:r>
          </a:p>
          <a:p>
            <a:pPr marL="365760" indent="-256032" algn="just" fontAlgn="auto">
              <a:spcAft>
                <a:spcPts val="0"/>
              </a:spcAft>
              <a:buFont typeface="Wingdings 3"/>
              <a:buChar char=""/>
              <a:defRPr/>
            </a:pPr>
            <a:r>
              <a:rPr lang="en-GB" sz="2200" i="1" dirty="0" smtClean="0">
                <a:latin typeface="+mj-lt"/>
                <a:cs typeface="Times New Roman" pitchFamily="18" charset="0"/>
              </a:rPr>
              <a:t>Law on Youth (from 11 February, 1999)</a:t>
            </a:r>
          </a:p>
          <a:p>
            <a:pPr marL="365760" indent="-256032" algn="just" fontAlgn="auto">
              <a:spcAft>
                <a:spcPts val="0"/>
              </a:spcAft>
              <a:buFont typeface="Wingdings 3"/>
              <a:buChar char=""/>
              <a:defRPr/>
            </a:pPr>
            <a:r>
              <a:rPr lang="en-GB" sz="2200" i="1" dirty="0" smtClean="0">
                <a:latin typeface="+mj-lt"/>
                <a:cs typeface="Times New Roman" pitchFamily="18" charset="0"/>
              </a:rPr>
              <a:t>Youth social service</a:t>
            </a:r>
            <a:r>
              <a:rPr lang="en-GB" sz="2200" dirty="0" smtClean="0">
                <a:latin typeface="+mj-lt"/>
                <a:cs typeface="Times New Roman" pitchFamily="18" charset="0"/>
              </a:rPr>
              <a:t> - special institution offering information and consulting services, social assistance for young people;    </a:t>
            </a:r>
          </a:p>
          <a:p>
            <a:pPr marL="365760" indent="-256032" algn="just" fontAlgn="auto">
              <a:spcAft>
                <a:spcPts val="0"/>
              </a:spcAft>
              <a:buFont typeface="Wingdings 3"/>
              <a:buChar char=""/>
              <a:defRPr/>
            </a:pPr>
            <a:r>
              <a:rPr lang="en-GB" sz="2200" i="1" dirty="0" smtClean="0">
                <a:latin typeface="+mj-lt"/>
                <a:cs typeface="Times New Roman" pitchFamily="18" charset="0"/>
              </a:rPr>
              <a:t>Youth Centre –</a:t>
            </a:r>
            <a:r>
              <a:rPr lang="en-GB" sz="2200" dirty="0" smtClean="0">
                <a:latin typeface="+mj-lt"/>
                <a:cs typeface="Times New Roman" pitchFamily="18" charset="0"/>
              </a:rPr>
              <a:t> defined as a public institution for youth which gives opportunities to spend the free time according to special programs</a:t>
            </a:r>
          </a:p>
          <a:p>
            <a:pPr marL="365760" indent="-256032" algn="just" fontAlgn="auto">
              <a:spcAft>
                <a:spcPts val="0"/>
              </a:spcAft>
              <a:buFont typeface="Wingdings 3"/>
              <a:buChar char=""/>
              <a:defRPr/>
            </a:pPr>
            <a:r>
              <a:rPr lang="en-GB" sz="2200" i="1" dirty="0" smtClean="0">
                <a:latin typeface="+mj-lt"/>
                <a:cs typeface="Times New Roman" pitchFamily="18" charset="0"/>
              </a:rPr>
              <a:t>Public</a:t>
            </a:r>
            <a:r>
              <a:rPr lang="en-GB" sz="2200" dirty="0" smtClean="0">
                <a:latin typeface="+mj-lt"/>
                <a:cs typeface="Times New Roman" pitchFamily="18" charset="0"/>
              </a:rPr>
              <a:t> </a:t>
            </a:r>
            <a:r>
              <a:rPr lang="en-GB" sz="2200" i="1" dirty="0" smtClean="0">
                <a:latin typeface="+mj-lt"/>
                <a:cs typeface="Times New Roman" pitchFamily="18" charset="0"/>
              </a:rPr>
              <a:t>associations – </a:t>
            </a:r>
            <a:r>
              <a:rPr lang="en-GB" sz="2200" dirty="0" smtClean="0">
                <a:latin typeface="+mj-lt"/>
                <a:cs typeface="Times New Roman" pitchFamily="18" charset="0"/>
              </a:rPr>
              <a:t>beneficiaries of support </a:t>
            </a:r>
            <a:r>
              <a:rPr lang="en-GB" sz="2200" dirty="0" smtClean="0">
                <a:cs typeface="Times New Roman" pitchFamily="18" charset="0"/>
              </a:rPr>
              <a:t>to take part in activities </a:t>
            </a:r>
            <a:r>
              <a:rPr lang="en-GB" sz="2200" dirty="0" smtClean="0">
                <a:latin typeface="+mj-lt"/>
                <a:cs typeface="Times New Roman" pitchFamily="18" charset="0"/>
              </a:rPr>
              <a:t>of the structures of </a:t>
            </a:r>
            <a:r>
              <a:rPr lang="en-GB" sz="2200" dirty="0" smtClean="0">
                <a:cs typeface="Times New Roman" pitchFamily="18" charset="0"/>
              </a:rPr>
              <a:t>Council of Europe, </a:t>
            </a:r>
            <a:r>
              <a:rPr lang="en-GB" sz="2200" dirty="0" smtClean="0">
                <a:latin typeface="+mj-lt"/>
                <a:cs typeface="Times New Roman" pitchFamily="18" charset="0"/>
              </a:rPr>
              <a:t>dealing with youth issues; </a:t>
            </a:r>
          </a:p>
          <a:p>
            <a:pPr marL="365760" indent="-256032" algn="just" fontAlgn="auto">
              <a:spcAft>
                <a:spcPts val="0"/>
              </a:spcAft>
              <a:buFont typeface="Wingdings 3"/>
              <a:buChar char=""/>
              <a:defRPr/>
            </a:pPr>
            <a:r>
              <a:rPr lang="en-GB" sz="2200" dirty="0" smtClean="0">
                <a:latin typeface="+mj-lt"/>
                <a:cs typeface="Times New Roman" pitchFamily="18" charset="0"/>
              </a:rPr>
              <a:t>Financial clues: state budget and administrative-territorial units budget are endowed to offer 3% allotment to finance youth programs and actions.</a:t>
            </a:r>
          </a:p>
          <a:p>
            <a:pPr marL="365760" indent="-256032" algn="just" fontAlgn="auto">
              <a:spcAft>
                <a:spcPts val="0"/>
              </a:spcAft>
              <a:buFont typeface="Wingdings 3"/>
              <a:buChar char=""/>
              <a:defRPr/>
            </a:pPr>
            <a:endParaRPr lang="en-GB" sz="2200" dirty="0">
              <a:latin typeface="+mj-lt"/>
              <a:cs typeface="Times New Roman" pitchFamily="18" charset="0"/>
            </a:endParaRPr>
          </a:p>
        </p:txBody>
      </p:sp>
      <p:sp>
        <p:nvSpPr>
          <p:cNvPr id="3" name="Title 2"/>
          <p:cNvSpPr>
            <a:spLocks noGrp="1"/>
          </p:cNvSpPr>
          <p:nvPr>
            <p:ph type="title"/>
          </p:nvPr>
        </p:nvSpPr>
        <p:spPr>
          <a:xfrm>
            <a:off x="457200" y="274638"/>
            <a:ext cx="8229600" cy="868362"/>
          </a:xfrm>
        </p:spPr>
        <p:txBody>
          <a:bodyPr>
            <a:normAutofit fontScale="90000"/>
          </a:bodyPr>
          <a:lstStyle/>
          <a:p>
            <a:pPr algn="ctr" fontAlgn="auto">
              <a:spcAft>
                <a:spcPts val="0"/>
              </a:spcAft>
              <a:defRPr/>
            </a:pPr>
            <a:r>
              <a:rPr lang="en-US" dirty="0" smtClean="0">
                <a:solidFill>
                  <a:schemeClr val="tx1"/>
                </a:solidFill>
                <a:effectLst/>
              </a:rPr>
              <a:t>Overview of the youth sector </a:t>
            </a:r>
            <a:br>
              <a:rPr lang="en-US" dirty="0" smtClean="0">
                <a:solidFill>
                  <a:schemeClr val="tx1"/>
                </a:solidFill>
                <a:effectLst/>
              </a:rPr>
            </a:br>
            <a:r>
              <a:rPr lang="en-US" dirty="0" smtClean="0">
                <a:solidFill>
                  <a:schemeClr val="tx1"/>
                </a:solidFill>
                <a:effectLst/>
              </a:rPr>
              <a:t>in the 90s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Content Placeholder 1"/>
          <p:cNvSpPr>
            <a:spLocks noGrp="1"/>
          </p:cNvSpPr>
          <p:nvPr>
            <p:ph idx="1"/>
          </p:nvPr>
        </p:nvSpPr>
        <p:spPr/>
        <p:txBody>
          <a:bodyPr/>
          <a:lstStyle/>
          <a:p>
            <a:pPr algn="just"/>
            <a:r>
              <a:rPr lang="en-US" dirty="0" smtClean="0"/>
              <a:t>Administrative-territorial Reform in the Republic of Moldova (1999-2001) has extended the number of youth specialists (each town hall employed a youth\sport specialist, while at regional level there have appeared Youth and Sport Departments;</a:t>
            </a:r>
            <a:endParaRPr lang="en-US" b="1" dirty="0" smtClean="0"/>
          </a:p>
          <a:p>
            <a:pPr algn="just"/>
            <a:r>
              <a:rPr lang="en-US" dirty="0" smtClean="0"/>
              <a:t>2001- the reform was cancelled – youth specialists have been dismissed</a:t>
            </a:r>
          </a:p>
          <a:p>
            <a:pPr algn="just"/>
            <a:r>
              <a:rPr lang="en-US" dirty="0" smtClean="0"/>
              <a:t>In this period the concept of “youth self-governance” was promoted</a:t>
            </a:r>
          </a:p>
          <a:p>
            <a:pPr algn="just"/>
            <a:endParaRPr lang="en-US" dirty="0" smtClean="0"/>
          </a:p>
          <a:p>
            <a:pPr algn="just"/>
            <a:endParaRPr lang="en-US" dirty="0" smtClean="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in the 90s</a:t>
            </a:r>
            <a:endParaRPr lang="en-US" dirty="0">
              <a:solidFill>
                <a:srgbClr val="00B0F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65760" indent="-256032" fontAlgn="auto">
              <a:spcAft>
                <a:spcPts val="0"/>
              </a:spcAft>
              <a:buFont typeface="Wingdings 3"/>
              <a:buChar char=""/>
              <a:defRPr/>
            </a:pPr>
            <a:r>
              <a:rPr lang="en-GB" sz="2800" b="1" i="1" dirty="0" smtClean="0">
                <a:solidFill>
                  <a:srgbClr val="C00000"/>
                </a:solidFill>
                <a:cs typeface="Times New Roman" pitchFamily="18" charset="0"/>
              </a:rPr>
              <a:t>Youth policies between </a:t>
            </a:r>
            <a:r>
              <a:rPr lang="en-US" sz="2800" b="1" i="1" dirty="0" smtClean="0">
                <a:solidFill>
                  <a:srgbClr val="C00000"/>
                </a:solidFill>
                <a:cs typeface="Times New Roman" pitchFamily="18" charset="0"/>
              </a:rPr>
              <a:t>2001-2012</a:t>
            </a:r>
          </a:p>
          <a:p>
            <a:pPr marL="365760" indent="-256032" algn="just" fontAlgn="auto">
              <a:lnSpc>
                <a:spcPct val="80000"/>
              </a:lnSpc>
              <a:spcAft>
                <a:spcPts val="0"/>
              </a:spcAft>
              <a:buFontTx/>
              <a:buChar char="-"/>
              <a:defRPr/>
            </a:pPr>
            <a:r>
              <a:rPr lang="en-US" sz="2800" dirty="0" smtClean="0">
                <a:latin typeface="Times New Roman" pitchFamily="18" charset="0"/>
              </a:rPr>
              <a:t>National Youth Strategy and the Action Plan (2004-2006; 2007-2008);</a:t>
            </a:r>
          </a:p>
          <a:p>
            <a:pPr marL="365760" indent="-256032" algn="just" fontAlgn="auto">
              <a:lnSpc>
                <a:spcPct val="80000"/>
              </a:lnSpc>
              <a:spcAft>
                <a:spcPts val="0"/>
              </a:spcAft>
              <a:buFontTx/>
              <a:buChar char="-"/>
              <a:defRPr/>
            </a:pPr>
            <a:r>
              <a:rPr lang="en-US" sz="2800" dirty="0" smtClean="0">
                <a:latin typeface="Times New Roman" pitchFamily="18" charset="0"/>
              </a:rPr>
              <a:t>Local youth strategies in counties (2006) and the Action Plan (2007-2009)</a:t>
            </a:r>
            <a:r>
              <a:rPr lang="ru-RU" sz="2800" dirty="0" smtClean="0">
                <a:latin typeface="Times New Roman" pitchFamily="18" charset="0"/>
              </a:rPr>
              <a:t>;</a:t>
            </a:r>
            <a:endParaRPr lang="en-US" sz="2800" dirty="0" smtClean="0">
              <a:latin typeface="Times New Roman" pitchFamily="18" charset="0"/>
            </a:endParaRPr>
          </a:p>
          <a:p>
            <a:pPr marL="365760" indent="-256032" algn="just" fontAlgn="auto">
              <a:lnSpc>
                <a:spcPct val="80000"/>
              </a:lnSpc>
              <a:spcAft>
                <a:spcPts val="0"/>
              </a:spcAft>
              <a:buFontTx/>
              <a:buChar char="-"/>
              <a:defRPr/>
            </a:pPr>
            <a:r>
              <a:rPr lang="en-US" sz="2800" dirty="0" smtClean="0">
                <a:latin typeface="Times New Roman" pitchFamily="18" charset="0"/>
              </a:rPr>
              <a:t>National Youth Strategy and the Action Plan (2009-2013);</a:t>
            </a:r>
          </a:p>
          <a:p>
            <a:pPr marL="365760" indent="-256032" algn="just" fontAlgn="auto">
              <a:lnSpc>
                <a:spcPct val="80000"/>
              </a:lnSpc>
              <a:spcAft>
                <a:spcPts val="0"/>
              </a:spcAft>
              <a:buFontTx/>
              <a:buChar char="-"/>
              <a:defRPr/>
            </a:pPr>
            <a:r>
              <a:rPr lang="en-US" sz="2800" dirty="0" smtClean="0">
                <a:latin typeface="Times New Roman" pitchFamily="18" charset="0"/>
              </a:rPr>
              <a:t>Government </a:t>
            </a:r>
            <a:r>
              <a:rPr lang="en-US" sz="2800" dirty="0" smtClean="0">
                <a:latin typeface="Times New Roman" pitchFamily="18" charset="0"/>
              </a:rPr>
              <a:t>Decision nr. 1213 from 27.12.2010 approving support measures </a:t>
            </a:r>
            <a:r>
              <a:rPr lang="ro-RO" sz="2800" dirty="0" smtClean="0">
                <a:latin typeface="Times New Roman" pitchFamily="18" charset="0"/>
              </a:rPr>
              <a:t>for </a:t>
            </a:r>
            <a:r>
              <a:rPr lang="en-US" sz="2800" dirty="0" smtClean="0">
                <a:latin typeface="Times New Roman" pitchFamily="18" charset="0"/>
              </a:rPr>
              <a:t>youth activities;</a:t>
            </a:r>
          </a:p>
          <a:p>
            <a:pPr marL="365760" indent="-256032" algn="just" fontAlgn="auto">
              <a:lnSpc>
                <a:spcPct val="80000"/>
              </a:lnSpc>
              <a:spcAft>
                <a:spcPts val="0"/>
              </a:spcAft>
              <a:buFontTx/>
              <a:buChar char="-"/>
              <a:defRPr/>
            </a:pPr>
            <a:r>
              <a:rPr lang="en-US" sz="2800" dirty="0" smtClean="0">
                <a:latin typeface="Times New Roman" pitchFamily="18" charset="0"/>
              </a:rPr>
              <a:t>Government Decision nr. </a:t>
            </a:r>
            <a:r>
              <a:rPr lang="ro-RO" sz="2800" dirty="0" smtClean="0">
                <a:latin typeface="Times New Roman" pitchFamily="18" charset="0"/>
              </a:rPr>
              <a:t>73</a:t>
            </a:r>
            <a:r>
              <a:rPr lang="en-US" sz="2800" dirty="0" smtClean="0">
                <a:latin typeface="Times New Roman" pitchFamily="18" charset="0"/>
              </a:rPr>
              <a:t>3 from 2</a:t>
            </a:r>
            <a:r>
              <a:rPr lang="ro-RO" sz="2800" dirty="0" smtClean="0">
                <a:latin typeface="Times New Roman" pitchFamily="18" charset="0"/>
              </a:rPr>
              <a:t>9</a:t>
            </a:r>
            <a:r>
              <a:rPr lang="en-US" sz="2800" dirty="0" smtClean="0">
                <a:latin typeface="Times New Roman" pitchFamily="18" charset="0"/>
              </a:rPr>
              <a:t>.</a:t>
            </a:r>
            <a:r>
              <a:rPr lang="ro-RO" sz="2800" dirty="0" smtClean="0">
                <a:latin typeface="Times New Roman" pitchFamily="18" charset="0"/>
              </a:rPr>
              <a:t>09</a:t>
            </a:r>
            <a:r>
              <a:rPr lang="en-US" sz="2800" dirty="0" smtClean="0">
                <a:latin typeface="Times New Roman" pitchFamily="18" charset="0"/>
              </a:rPr>
              <a:t>.201</a:t>
            </a:r>
            <a:r>
              <a:rPr lang="ro-RO" sz="2800" dirty="0" smtClean="0">
                <a:latin typeface="Times New Roman" pitchFamily="18" charset="0"/>
              </a:rPr>
              <a:t>1 for approving Guvernamental Comission on youth </a:t>
            </a:r>
            <a:r>
              <a:rPr lang="ro-RO" sz="2800" dirty="0" smtClean="0">
                <a:latin typeface="Times New Roman" pitchFamily="18" charset="0"/>
              </a:rPr>
              <a:t>policy</a:t>
            </a:r>
            <a:endParaRPr lang="en-US" sz="2800" dirty="0" smtClean="0">
              <a:latin typeface="Times New Roman" pitchFamily="18" charset="0"/>
            </a:endParaRPr>
          </a:p>
          <a:p>
            <a:pPr marL="365760" indent="-256032" fontAlgn="auto">
              <a:spcAft>
                <a:spcPts val="0"/>
              </a:spcAft>
              <a:buFont typeface="Wingdings 3"/>
              <a:buChar char=""/>
              <a:defRPr/>
            </a:pPr>
            <a:endParaRPr lang="en-US" sz="2800" i="1" dirty="0" smtClean="0">
              <a:cs typeface="Times New Roman" pitchFamily="18" charset="0"/>
            </a:endParaRPr>
          </a:p>
          <a:p>
            <a:pPr marL="365760" indent="-256032" fontAlgn="auto">
              <a:spcAft>
                <a:spcPts val="0"/>
              </a:spcAft>
              <a:buFont typeface="Wingdings 3"/>
              <a:buChar char=""/>
              <a:defRPr/>
            </a:pPr>
            <a:endParaRPr lang="en-US" dirty="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after 2001</a:t>
            </a:r>
            <a:endParaRPr lang="en-US" dirty="0">
              <a:solidFill>
                <a:srgbClr val="00B0F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Content Placeholder 1"/>
          <p:cNvSpPr>
            <a:spLocks noGrp="1"/>
          </p:cNvSpPr>
          <p:nvPr>
            <p:ph idx="1"/>
          </p:nvPr>
        </p:nvSpPr>
        <p:spPr/>
        <p:txBody>
          <a:bodyPr/>
          <a:lstStyle/>
          <a:p>
            <a:pPr algn="just"/>
            <a:endParaRPr lang="ru-RU" dirty="0" smtClean="0">
              <a:latin typeface="Arial" charset="0"/>
            </a:endParaRPr>
          </a:p>
          <a:p>
            <a:pPr algn="just"/>
            <a:r>
              <a:rPr lang="en-US" dirty="0" smtClean="0"/>
              <a:t>Main characters and defining instruments of youth policies in the Republic of Moldova, after 2001, are Youth </a:t>
            </a:r>
            <a:r>
              <a:rPr lang="en-US" dirty="0" smtClean="0"/>
              <a:t>Centers </a:t>
            </a:r>
            <a:r>
              <a:rPr lang="en-US" dirty="0" smtClean="0"/>
              <a:t>and Youth Councils</a:t>
            </a:r>
          </a:p>
          <a:p>
            <a:pPr algn="just"/>
            <a:r>
              <a:rPr lang="en-US" dirty="0" smtClean="0"/>
              <a:t>Promoting strategic planning component of youth policies at local and central level (national strategies, regional, local) becomes a priority</a:t>
            </a: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after 2001</a:t>
            </a:r>
            <a:endParaRPr lang="en-US" dirty="0">
              <a:solidFill>
                <a:srgbClr val="00B0F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Content Placeholder 1"/>
          <p:cNvSpPr>
            <a:spLocks noGrp="1"/>
          </p:cNvSpPr>
          <p:nvPr>
            <p:ph idx="1"/>
          </p:nvPr>
        </p:nvSpPr>
        <p:spPr>
          <a:xfrm>
            <a:off x="457200" y="1371600"/>
            <a:ext cx="8229600" cy="4525962"/>
          </a:xfrm>
        </p:spPr>
        <p:txBody>
          <a:bodyPr/>
          <a:lstStyle/>
          <a:p>
            <a:pPr algn="just"/>
            <a:endParaRPr lang="en-GB" sz="800" dirty="0" smtClean="0">
              <a:latin typeface="Arial" charset="0"/>
            </a:endParaRPr>
          </a:p>
          <a:p>
            <a:pPr algn="just"/>
            <a:r>
              <a:rPr lang="en-GB" dirty="0" smtClean="0"/>
              <a:t>Youth Councils – beginning with 2001, with the support of different donors, many youth organizations, especially youth centres, have  been provided with financial support in order to create </a:t>
            </a:r>
            <a:r>
              <a:rPr lang="en-GB" i="1" dirty="0" smtClean="0"/>
              <a:t>Local Youth Councils</a:t>
            </a:r>
          </a:p>
          <a:p>
            <a:pPr algn="just"/>
            <a:r>
              <a:rPr lang="en-GB" dirty="0" smtClean="0"/>
              <a:t>Between 2007 – 2008, the number of Local Youth Councils has overreached the  figure  of 380</a:t>
            </a:r>
          </a:p>
          <a:p>
            <a:pPr algn="just"/>
            <a:r>
              <a:rPr lang="en-GB" dirty="0" smtClean="0"/>
              <a:t>After 2009 the number of Local Youth Councils decreased </a:t>
            </a: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after 2001</a:t>
            </a:r>
            <a:endParaRPr lang="en-US" dirty="0">
              <a:solidFill>
                <a:srgbClr val="00B0F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138"/>
            <a:ext cx="8915400" cy="4919662"/>
          </a:xfrm>
        </p:spPr>
        <p:txBody>
          <a:bodyPr>
            <a:noAutofit/>
          </a:bodyPr>
          <a:lstStyle/>
          <a:p>
            <a:pPr marL="365760" indent="-256032" algn="just" fontAlgn="auto">
              <a:spcAft>
                <a:spcPts val="0"/>
              </a:spcAft>
              <a:buFont typeface="Wingdings 3"/>
              <a:buChar char=""/>
              <a:defRPr/>
            </a:pPr>
            <a:r>
              <a:rPr lang="en-US" sz="2300" dirty="0" smtClean="0"/>
              <a:t>The development of Youth Centers dates from early 2000s, when the partnership between the donor community and the government has been established to ensure the access of youth to obtain information and enhance their participation</a:t>
            </a:r>
          </a:p>
          <a:p>
            <a:pPr marL="365760" indent="-256032" algn="just" fontAlgn="auto">
              <a:spcAft>
                <a:spcPts val="0"/>
              </a:spcAft>
              <a:buFont typeface="Wingdings 3"/>
              <a:buChar char=""/>
              <a:defRPr/>
            </a:pPr>
            <a:r>
              <a:rPr lang="en-US" sz="2300" dirty="0" smtClean="0"/>
              <a:t>A youth center represents a services or a package of community services delivered to all categories of young people and has the main mission to provide information, guidance, legal advice, education and leisure, contributing to young people’s social and professional integration</a:t>
            </a:r>
            <a:r>
              <a:rPr lang="en-US" sz="2300" i="1" dirty="0" smtClean="0"/>
              <a:t>.</a:t>
            </a:r>
          </a:p>
          <a:p>
            <a:pPr marL="365760" indent="-256032" algn="just" fontAlgn="auto">
              <a:spcAft>
                <a:spcPts val="0"/>
              </a:spcAft>
              <a:buFont typeface="Wingdings 3"/>
              <a:buChar char=""/>
              <a:defRPr/>
            </a:pPr>
            <a:r>
              <a:rPr lang="en-US" sz="2300" dirty="0" smtClean="0"/>
              <a:t>While in the period 2007-2009 there were about 60 youth centers, in 2012 the number was reduced to 50%</a:t>
            </a:r>
          </a:p>
          <a:p>
            <a:pPr marL="365760" indent="-256032" algn="just" fontAlgn="auto">
              <a:spcAft>
                <a:spcPts val="0"/>
              </a:spcAft>
              <a:buFont typeface="Wingdings 3"/>
              <a:buChar char=""/>
              <a:defRPr/>
            </a:pPr>
            <a:r>
              <a:rPr lang="en-US" sz="2300" dirty="0" smtClean="0"/>
              <a:t>In 2015 only 29 Youth Centers received financial support from local government budgets</a:t>
            </a:r>
            <a:endParaRPr lang="en-US" sz="2300" dirty="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after 2001</a:t>
            </a:r>
            <a:endParaRPr lang="en-US" dirty="0">
              <a:solidFill>
                <a:srgbClr val="00B0F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81138"/>
            <a:ext cx="8382000" cy="5376862"/>
          </a:xfrm>
        </p:spPr>
        <p:txBody>
          <a:bodyPr>
            <a:noAutofit/>
          </a:bodyPr>
          <a:lstStyle/>
          <a:p>
            <a:pPr algn="just">
              <a:lnSpc>
                <a:spcPct val="80000"/>
              </a:lnSpc>
            </a:pPr>
            <a:r>
              <a:rPr lang="en-US" sz="2200" dirty="0" smtClean="0"/>
              <a:t>Even if there were new opportunities for youth involvement in different youth activities, a UNICEF Study on Moldova (2008) showed that:</a:t>
            </a:r>
          </a:p>
          <a:p>
            <a:pPr algn="just">
              <a:lnSpc>
                <a:spcPct val="80000"/>
              </a:lnSpc>
            </a:pPr>
            <a:r>
              <a:rPr lang="en-US" sz="2200" dirty="0" smtClean="0"/>
              <a:t>There was a big gap between young people from villages and cities, referring to leisure, access to </a:t>
            </a:r>
            <a:r>
              <a:rPr lang="ro-RO" sz="2200" dirty="0" smtClean="0"/>
              <a:t>informa</a:t>
            </a:r>
            <a:r>
              <a:rPr lang="en-US" sz="2200" dirty="0" err="1" smtClean="0"/>
              <a:t>tion</a:t>
            </a:r>
            <a:r>
              <a:rPr lang="en-US" sz="2200" dirty="0" smtClean="0"/>
              <a:t> and</a:t>
            </a:r>
            <a:r>
              <a:rPr lang="ro-RO" sz="2200" dirty="0" smtClean="0"/>
              <a:t> servic</a:t>
            </a:r>
            <a:r>
              <a:rPr lang="en-US" sz="2200" dirty="0" err="1" smtClean="0"/>
              <a:t>es</a:t>
            </a:r>
            <a:r>
              <a:rPr lang="en-US" sz="2200" dirty="0" smtClean="0"/>
              <a:t> (e.g.</a:t>
            </a:r>
            <a:r>
              <a:rPr lang="ro-RO" sz="2200" dirty="0" smtClean="0"/>
              <a:t> 91% </a:t>
            </a:r>
            <a:r>
              <a:rPr lang="en-US" sz="2200" dirty="0" smtClean="0"/>
              <a:t>of young people from villages have declared that they stay at home in their free time)</a:t>
            </a:r>
          </a:p>
          <a:p>
            <a:pPr algn="just">
              <a:lnSpc>
                <a:spcPct val="80000"/>
              </a:lnSpc>
            </a:pPr>
            <a:r>
              <a:rPr lang="en-US" sz="2200" dirty="0" smtClean="0"/>
              <a:t>85% of them said that they go to d</a:t>
            </a:r>
            <a:r>
              <a:rPr lang="ro-RO" sz="2200" dirty="0" smtClean="0"/>
              <a:t>isco</a:t>
            </a:r>
            <a:r>
              <a:rPr lang="en-US" sz="2200" dirty="0" smtClean="0"/>
              <a:t> and bars; other opportunities which they know were: sports - football (95% said it is practiced in their communities), basketball or volleyball (54%); computer rooms (45%), cinemas (12%); the media centers for young people (10%).</a:t>
            </a:r>
          </a:p>
          <a:p>
            <a:pPr algn="just">
              <a:lnSpc>
                <a:spcPct val="80000"/>
              </a:lnSpc>
            </a:pPr>
            <a:r>
              <a:rPr lang="en-US" sz="2200" dirty="0" smtClean="0"/>
              <a:t>32% of young people participate in the activities organized by the Culture Houses and 10% of young people from rural localities know that there are new services, and only 5% have accessed these services, especially the services  provided by the youth resource centers and youth organizations</a:t>
            </a: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after 2001</a:t>
            </a:r>
            <a:endParaRPr lang="en-US" dirty="0">
              <a:solidFill>
                <a:srgbClr val="00B0F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365760" indent="-256032" algn="just" fontAlgn="auto">
              <a:spcAft>
                <a:spcPts val="0"/>
              </a:spcAft>
              <a:buNone/>
              <a:defRPr/>
            </a:pPr>
            <a:r>
              <a:rPr lang="en-US" sz="2400" i="1" dirty="0" smtClean="0">
                <a:cs typeface="Times New Roman" pitchFamily="18" charset="0"/>
              </a:rPr>
              <a:t>   </a:t>
            </a:r>
            <a:r>
              <a:rPr lang="en-US" sz="2400" b="1" i="1" dirty="0" smtClean="0">
                <a:solidFill>
                  <a:srgbClr val="C00000"/>
                </a:solidFill>
                <a:cs typeface="Times New Roman" pitchFamily="18" charset="0"/>
              </a:rPr>
              <a:t>Youth policies after 2012</a:t>
            </a:r>
            <a:endParaRPr lang="en-US" sz="2400" b="1" i="1" dirty="0" smtClean="0">
              <a:solidFill>
                <a:srgbClr val="C00000"/>
              </a:solidFill>
              <a:latin typeface="+mj-lt"/>
              <a:cs typeface="Times New Roman" pitchFamily="18" charset="0"/>
            </a:endParaRPr>
          </a:p>
          <a:p>
            <a:pPr marL="365760" indent="-256032" algn="just" fontAlgn="auto">
              <a:spcAft>
                <a:spcPts val="0"/>
              </a:spcAft>
              <a:buFont typeface="Wingdings" pitchFamily="2" charset="2"/>
              <a:buChar char="Ø"/>
              <a:defRPr/>
            </a:pPr>
            <a:r>
              <a:rPr lang="en-US" sz="2400" dirty="0" smtClean="0">
                <a:latin typeface="+mj-lt"/>
                <a:cs typeface="Times New Roman" pitchFamily="18" charset="0"/>
              </a:rPr>
              <a:t>National Strategy of Youth Sector Development 2020, approved by the Government in December 2014</a:t>
            </a:r>
          </a:p>
          <a:p>
            <a:pPr marL="365760" indent="-256032" algn="just" fontAlgn="auto">
              <a:spcAft>
                <a:spcPts val="0"/>
              </a:spcAft>
              <a:buFont typeface="Wingdings" pitchFamily="2" charset="2"/>
              <a:buChar char="Ø"/>
              <a:defRPr/>
            </a:pPr>
            <a:r>
              <a:rPr lang="en-US" sz="2400" dirty="0" smtClean="0">
                <a:latin typeface="+mj-lt"/>
                <a:cs typeface="Times New Roman" pitchFamily="18" charset="0"/>
              </a:rPr>
              <a:t>VISION - developing, enhancing and recognizing youth sector as a stakeholder in the country development process, which will ensure the socio-economic integration of youth.</a:t>
            </a:r>
          </a:p>
          <a:p>
            <a:pPr marL="109538" indent="0" algn="just" fontAlgn="auto">
              <a:spcBef>
                <a:spcPct val="0"/>
              </a:spcBef>
              <a:spcAft>
                <a:spcPts val="0"/>
              </a:spcAft>
              <a:buNone/>
              <a:defRPr/>
            </a:pPr>
            <a:r>
              <a:rPr lang="en-US" sz="2400" b="1" dirty="0" smtClean="0">
                <a:latin typeface="+mj-lt"/>
                <a:cs typeface="Times New Roman" pitchFamily="18" charset="0"/>
              </a:rPr>
              <a:t>4 </a:t>
            </a:r>
            <a:r>
              <a:rPr lang="en-US" sz="2400" b="1" dirty="0" smtClean="0">
                <a:latin typeface="+mj-lt"/>
                <a:cs typeface="Times New Roman" pitchFamily="18" charset="0"/>
              </a:rPr>
              <a:t>priorities of the Strategy:</a:t>
            </a:r>
            <a:endParaRPr lang="en-US" sz="2400" b="1" u="sng" dirty="0" smtClean="0">
              <a:latin typeface="+mj-lt"/>
              <a:cs typeface="Times New Roman" pitchFamily="18" charset="0"/>
            </a:endParaRPr>
          </a:p>
          <a:p>
            <a:pPr marL="109538" indent="0" algn="just" fontAlgn="auto">
              <a:spcBef>
                <a:spcPct val="0"/>
              </a:spcBef>
              <a:spcAft>
                <a:spcPts val="0"/>
              </a:spcAft>
              <a:buFont typeface="Wingdings" pitchFamily="2" charset="2"/>
              <a:buChar char="Ø"/>
              <a:defRPr/>
            </a:pPr>
            <a:r>
              <a:rPr lang="en-US" sz="2400" u="sng" dirty="0" smtClean="0">
                <a:latin typeface="+mj-lt"/>
                <a:cs typeface="Times New Roman" pitchFamily="18" charset="0"/>
              </a:rPr>
              <a:t>Youth participation</a:t>
            </a:r>
          </a:p>
          <a:p>
            <a:pPr marL="109538" indent="0" algn="just" fontAlgn="auto">
              <a:spcBef>
                <a:spcPct val="0"/>
              </a:spcBef>
              <a:spcAft>
                <a:spcPts val="0"/>
              </a:spcAft>
              <a:buFont typeface="Wingdings" pitchFamily="2" charset="2"/>
              <a:buChar char="Ø"/>
              <a:defRPr/>
            </a:pPr>
            <a:r>
              <a:rPr lang="en-US" sz="2400" u="sng" dirty="0" smtClean="0">
                <a:latin typeface="+mj-lt"/>
                <a:cs typeface="Times New Roman" pitchFamily="18" charset="0"/>
              </a:rPr>
              <a:t>Services for youth</a:t>
            </a:r>
          </a:p>
          <a:p>
            <a:pPr marL="109538" indent="0" algn="just" fontAlgn="auto">
              <a:spcBef>
                <a:spcPct val="0"/>
              </a:spcBef>
              <a:spcAft>
                <a:spcPts val="0"/>
              </a:spcAft>
              <a:buFont typeface="Wingdings" pitchFamily="2" charset="2"/>
              <a:buChar char="Ø"/>
              <a:defRPr/>
            </a:pPr>
            <a:r>
              <a:rPr lang="en-US" sz="2400" u="sng" dirty="0" smtClean="0">
                <a:latin typeface="+mj-lt"/>
                <a:cs typeface="Times New Roman" pitchFamily="18" charset="0"/>
              </a:rPr>
              <a:t>Economic opportunities for youth</a:t>
            </a:r>
          </a:p>
          <a:p>
            <a:pPr marL="109538" indent="0" algn="just" fontAlgn="auto">
              <a:spcBef>
                <a:spcPct val="0"/>
              </a:spcBef>
              <a:spcAft>
                <a:spcPts val="0"/>
              </a:spcAft>
              <a:buFont typeface="Wingdings" pitchFamily="2" charset="2"/>
              <a:buChar char="Ø"/>
              <a:defRPr/>
            </a:pPr>
            <a:r>
              <a:rPr lang="en-US" sz="2400" u="sng" dirty="0" err="1" smtClean="0">
                <a:latin typeface="+mj-lt"/>
                <a:cs typeface="Times New Roman" pitchFamily="18" charset="0"/>
              </a:rPr>
              <a:t>Strenghtening</a:t>
            </a:r>
            <a:r>
              <a:rPr lang="en-US" sz="2400" u="sng" dirty="0" smtClean="0">
                <a:latin typeface="+mj-lt"/>
                <a:cs typeface="Times New Roman" pitchFamily="18" charset="0"/>
              </a:rPr>
              <a:t> the youth sector</a:t>
            </a:r>
          </a:p>
          <a:p>
            <a:pPr marL="365760" indent="-256032" algn="just" fontAlgn="auto">
              <a:spcAft>
                <a:spcPts val="0"/>
              </a:spcAft>
              <a:buFont typeface="Wingdings" pitchFamily="2" charset="2"/>
              <a:buChar char="Ø"/>
              <a:defRPr/>
            </a:pPr>
            <a:endParaRPr lang="en-US" sz="2400" i="1" dirty="0" smtClean="0">
              <a:latin typeface="+mj-lt"/>
              <a:cs typeface="Times New Roman" pitchFamily="18" charset="0"/>
            </a:endParaRPr>
          </a:p>
          <a:p>
            <a:pPr marL="365760" indent="-256032" algn="just" fontAlgn="auto">
              <a:spcAft>
                <a:spcPts val="0"/>
              </a:spcAft>
              <a:buFont typeface="Wingdings" pitchFamily="2" charset="2"/>
              <a:buChar char="Ø"/>
              <a:defRPr/>
            </a:pPr>
            <a:endParaRPr lang="en-US" sz="2400" dirty="0">
              <a:latin typeface="+mj-lt"/>
            </a:endParaRP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after 2001</a:t>
            </a:r>
            <a:endParaRPr lang="en-US" dirty="0">
              <a:solidFill>
                <a:srgbClr val="00B0F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Content Placeholder 1"/>
          <p:cNvSpPr>
            <a:spLocks noGrp="1"/>
          </p:cNvSpPr>
          <p:nvPr>
            <p:ph idx="1"/>
          </p:nvPr>
        </p:nvSpPr>
        <p:spPr/>
        <p:txBody>
          <a:bodyPr/>
          <a:lstStyle/>
          <a:p>
            <a:pPr algn="just"/>
            <a:r>
              <a:rPr lang="en-US" b="1" i="1" u="sng" dirty="0" smtClean="0"/>
              <a:t>Purpose of the work</a:t>
            </a:r>
            <a:endParaRPr lang="en-US" dirty="0" smtClean="0"/>
          </a:p>
          <a:p>
            <a:pPr algn="just">
              <a:buFont typeface="Wingdings 3" pitchFamily="18" charset="2"/>
              <a:buNone/>
            </a:pPr>
            <a:endParaRPr lang="en-US" dirty="0" smtClean="0"/>
          </a:p>
          <a:p>
            <a:pPr algn="just"/>
            <a:r>
              <a:rPr lang="en-US" dirty="0" smtClean="0"/>
              <a:t>This paper focuses on the history of youth policy in correlation with youth work in the Republic of Moldova during 25 years from de Declaration of Independence</a:t>
            </a:r>
          </a:p>
        </p:txBody>
      </p:sp>
      <p:sp>
        <p:nvSpPr>
          <p:cNvPr id="3" name="Title 2"/>
          <p:cNvSpPr>
            <a:spLocks noGrp="1"/>
          </p:cNvSpPr>
          <p:nvPr>
            <p:ph type="title"/>
          </p:nvPr>
        </p:nvSpPr>
        <p:spPr/>
        <p:txBody>
          <a:bodyPr/>
          <a:lstStyle/>
          <a:p>
            <a:pPr algn="ctr" fontAlgn="auto">
              <a:spcAft>
                <a:spcPts val="0"/>
              </a:spcAft>
              <a:defRPr/>
            </a:pPr>
            <a:r>
              <a:rPr lang="en-US" dirty="0" smtClean="0">
                <a:solidFill>
                  <a:srgbClr val="0070C0"/>
                </a:solidFill>
              </a:rPr>
              <a:t>Introduction</a:t>
            </a:r>
            <a:endParaRPr lang="en-US" dirty="0">
              <a:solidFill>
                <a:srgbClr val="0070C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371600"/>
            <a:ext cx="8763000" cy="5486400"/>
          </a:xfrm>
        </p:spPr>
        <p:txBody>
          <a:bodyPr>
            <a:noAutofit/>
          </a:bodyPr>
          <a:lstStyle/>
          <a:p>
            <a:pPr algn="just">
              <a:lnSpc>
                <a:spcPct val="80000"/>
              </a:lnSpc>
            </a:pPr>
            <a:r>
              <a:rPr lang="en-GB" sz="2000" b="1" i="1" dirty="0" smtClean="0">
                <a:solidFill>
                  <a:srgbClr val="C00000"/>
                </a:solidFill>
                <a:cs typeface="Times New Roman" pitchFamily="18" charset="0"/>
              </a:rPr>
              <a:t>Youth policies after 2012</a:t>
            </a:r>
          </a:p>
          <a:p>
            <a:pPr algn="just">
              <a:lnSpc>
                <a:spcPct val="80000"/>
              </a:lnSpc>
            </a:pPr>
            <a:r>
              <a:rPr lang="en-GB" sz="2000" dirty="0" smtClean="0">
                <a:cs typeface="Times New Roman" pitchFamily="18" charset="0"/>
              </a:rPr>
              <a:t> A new Law on Youth was adopted by the Parliament in July, 2016</a:t>
            </a:r>
            <a:r>
              <a:rPr lang="en-GB" sz="2000" dirty="0" smtClean="0"/>
              <a:t> </a:t>
            </a:r>
            <a:r>
              <a:rPr lang="en-GB" sz="2000" i="1" dirty="0" smtClean="0"/>
              <a:t>the </a:t>
            </a:r>
            <a:r>
              <a:rPr lang="en-GB" sz="2000" i="1" dirty="0" smtClean="0"/>
              <a:t>youth activity (youth work</a:t>
            </a:r>
            <a:r>
              <a:rPr lang="en-GB" sz="2000" dirty="0" smtClean="0"/>
              <a:t>) - any action with and for youth, of social, cultural, educational or civic nature, based on the processes of non-formal learning and voluntary participation of young people, coordinated by a youth worker or a specialist in the youth work</a:t>
            </a:r>
          </a:p>
          <a:p>
            <a:pPr algn="just">
              <a:lnSpc>
                <a:spcPct val="80000"/>
              </a:lnSpc>
            </a:pPr>
            <a:r>
              <a:rPr lang="en-GB" sz="2000" i="1" dirty="0" smtClean="0"/>
              <a:t>non-formal education of young people </a:t>
            </a:r>
            <a:r>
              <a:rPr lang="en-GB" sz="2000" dirty="0" smtClean="0"/>
              <a:t>- educational process organized through community activities or programs, which takes place outside the formal education system, designed to meet the educational needs of youth, proved by acquiring and / or developing skills and abilities needed to adapt to a changing environment, with clear learning objectives</a:t>
            </a:r>
          </a:p>
          <a:p>
            <a:pPr algn="just">
              <a:lnSpc>
                <a:spcPct val="80000"/>
              </a:lnSpc>
            </a:pPr>
            <a:r>
              <a:rPr lang="en-GB" sz="2000" i="1" dirty="0" smtClean="0"/>
              <a:t>youth worker </a:t>
            </a:r>
            <a:r>
              <a:rPr lang="en-GB" sz="2000" i="1" dirty="0" smtClean="0"/>
              <a:t>–</a:t>
            </a:r>
            <a:r>
              <a:rPr lang="en-GB" sz="2000" dirty="0" smtClean="0"/>
              <a:t> person which offers support to young people, through youth work, and helps them to develop personally, socially and in the educational field, in order to assure them a better integration in the society</a:t>
            </a:r>
          </a:p>
          <a:p>
            <a:pPr algn="just">
              <a:lnSpc>
                <a:spcPct val="80000"/>
              </a:lnSpc>
            </a:pPr>
            <a:r>
              <a:rPr lang="en-GB" sz="2000" i="1" dirty="0" smtClean="0"/>
              <a:t>Youth organization </a:t>
            </a:r>
            <a:r>
              <a:rPr lang="en-GB" sz="2000" dirty="0" smtClean="0"/>
              <a:t>– non-profit organization where youth represent at least 2/3 of the whole number of members and leading structures, aiming at youth personality development and their involvement in public life</a:t>
            </a: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chemeClr val="tx1"/>
                </a:solidFill>
                <a:effectLst/>
              </a:rPr>
              <a:t>Overview of the youth sector </a:t>
            </a:r>
            <a:br>
              <a:rPr lang="en-US" dirty="0" smtClean="0">
                <a:solidFill>
                  <a:schemeClr val="tx1"/>
                </a:solidFill>
                <a:effectLst/>
              </a:rPr>
            </a:br>
            <a:r>
              <a:rPr lang="en-US" dirty="0" smtClean="0">
                <a:solidFill>
                  <a:schemeClr val="tx1"/>
                </a:solidFill>
                <a:effectLst/>
              </a:rPr>
              <a:t>after 2001</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lnSpc>
                <a:spcPct val="90000"/>
              </a:lnSpc>
              <a:buNone/>
            </a:pPr>
            <a:r>
              <a:rPr lang="en-GB" sz="2800" i="1" dirty="0" smtClean="0">
                <a:cs typeface="Times New Roman" pitchFamily="18" charset="0"/>
              </a:rPr>
              <a:t>  </a:t>
            </a:r>
            <a:r>
              <a:rPr lang="en-GB" sz="2800" b="1" i="1" dirty="0" smtClean="0">
                <a:solidFill>
                  <a:srgbClr val="C00000"/>
                </a:solidFill>
                <a:cs typeface="Times New Roman" pitchFamily="18" charset="0"/>
              </a:rPr>
              <a:t>Youth policies after  2012</a:t>
            </a:r>
          </a:p>
          <a:p>
            <a:pPr algn="just">
              <a:lnSpc>
                <a:spcPct val="90000"/>
              </a:lnSpc>
            </a:pPr>
            <a:r>
              <a:rPr lang="en-GB" sz="2800" dirty="0" smtClean="0">
                <a:latin typeface="Arial" charset="0"/>
                <a:cs typeface="Times New Roman" pitchFamily="18" charset="0"/>
              </a:rPr>
              <a:t>The new Law on Youth</a:t>
            </a:r>
            <a:r>
              <a:rPr lang="en-GB" sz="2800" dirty="0" smtClean="0">
                <a:cs typeface="Times New Roman" pitchFamily="18" charset="0"/>
              </a:rPr>
              <a:t> </a:t>
            </a:r>
          </a:p>
          <a:p>
            <a:pPr algn="just">
              <a:lnSpc>
                <a:spcPct val="90000"/>
              </a:lnSpc>
            </a:pPr>
            <a:r>
              <a:rPr lang="en-GB" dirty="0" smtClean="0"/>
              <a:t>Establishment of </a:t>
            </a:r>
            <a:r>
              <a:rPr lang="en-US" dirty="0" smtClean="0"/>
              <a:t>National </a:t>
            </a:r>
            <a:r>
              <a:rPr lang="en-US" dirty="0" smtClean="0"/>
              <a:t>Agency for </a:t>
            </a:r>
            <a:r>
              <a:rPr lang="en-US" dirty="0" smtClean="0"/>
              <a:t>Programs Development and Youth Work.</a:t>
            </a:r>
          </a:p>
          <a:p>
            <a:pPr algn="just">
              <a:lnSpc>
                <a:spcPct val="90000"/>
              </a:lnSpc>
            </a:pPr>
            <a:r>
              <a:rPr lang="en-GB" dirty="0" smtClean="0"/>
              <a:t>Its </a:t>
            </a:r>
            <a:r>
              <a:rPr lang="en-GB" dirty="0" smtClean="0"/>
              <a:t>main goals were: formation and improvement of personnel skills, programs, youth work and youth services; also it should give instructions for implementation, accreditation, monitoring and evaluation.</a:t>
            </a: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chemeClr val="tx1"/>
                </a:solidFill>
                <a:effectLst/>
              </a:rPr>
              <a:t>Overview of the youth sector </a:t>
            </a:r>
            <a:br>
              <a:rPr lang="en-US" dirty="0" smtClean="0">
                <a:solidFill>
                  <a:schemeClr val="tx1"/>
                </a:solidFill>
                <a:effectLst/>
              </a:rPr>
            </a:br>
            <a:r>
              <a:rPr lang="en-US" dirty="0" smtClean="0">
                <a:solidFill>
                  <a:schemeClr val="tx1"/>
                </a:solidFill>
                <a:effectLst/>
              </a:rPr>
              <a:t>after 2001</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138"/>
            <a:ext cx="8229600" cy="5376862"/>
          </a:xfrm>
        </p:spPr>
        <p:txBody>
          <a:bodyPr>
            <a:normAutofit fontScale="92500" lnSpcReduction="20000"/>
          </a:bodyPr>
          <a:lstStyle/>
          <a:p>
            <a:pPr algn="just">
              <a:lnSpc>
                <a:spcPct val="110000"/>
              </a:lnSpc>
              <a:buNone/>
            </a:pPr>
            <a:r>
              <a:rPr lang="en-GB" sz="2400" i="1" dirty="0" smtClean="0">
                <a:latin typeface="+mj-lt"/>
                <a:cs typeface="Times New Roman" pitchFamily="18" charset="0"/>
              </a:rPr>
              <a:t>  </a:t>
            </a:r>
            <a:r>
              <a:rPr lang="en-GB" sz="2400" b="1" i="1" dirty="0" smtClean="0">
                <a:solidFill>
                  <a:srgbClr val="C00000"/>
                </a:solidFill>
                <a:latin typeface="+mj-lt"/>
                <a:cs typeface="Times New Roman" pitchFamily="18" charset="0"/>
              </a:rPr>
              <a:t>Youth policies after  2012</a:t>
            </a:r>
            <a:endParaRPr lang="en-US" sz="2400" b="1" i="1" dirty="0" smtClean="0">
              <a:solidFill>
                <a:srgbClr val="C00000"/>
              </a:solidFill>
              <a:latin typeface="+mj-lt"/>
              <a:cs typeface="Times New Roman" pitchFamily="18" charset="0"/>
            </a:endParaRPr>
          </a:p>
          <a:p>
            <a:pPr marL="365760" indent="-256032" algn="just" fontAlgn="auto">
              <a:lnSpc>
                <a:spcPct val="110000"/>
              </a:lnSpc>
              <a:spcAft>
                <a:spcPts val="0"/>
              </a:spcAft>
              <a:buFont typeface="Wingdings 3"/>
              <a:buChar char=""/>
              <a:defRPr/>
            </a:pPr>
            <a:r>
              <a:rPr lang="en-US" sz="2400" b="1" dirty="0" smtClean="0">
                <a:latin typeface="+mj-lt"/>
                <a:cs typeface="Times New Roman" pitchFamily="18" charset="0"/>
              </a:rPr>
              <a:t>Youth Regional Councils </a:t>
            </a:r>
            <a:r>
              <a:rPr lang="en-US" sz="2400" dirty="0" smtClean="0">
                <a:latin typeface="+mj-lt"/>
                <a:cs typeface="Times New Roman" pitchFamily="18" charset="0"/>
              </a:rPr>
              <a:t>– an initiative launched in 2014,  representing a youth participation tool in the decision making process at local level and a way of monitoring public authorities in  the fulfillment of engagements towards </a:t>
            </a:r>
            <a:r>
              <a:rPr lang="en-US" sz="2400" dirty="0" smtClean="0">
                <a:latin typeface="+mj-lt"/>
                <a:cs typeface="Times New Roman" pitchFamily="18" charset="0"/>
              </a:rPr>
              <a:t>youth;</a:t>
            </a:r>
          </a:p>
          <a:p>
            <a:pPr marL="365760" indent="-256032" algn="just" fontAlgn="auto">
              <a:lnSpc>
                <a:spcPct val="110000"/>
              </a:lnSpc>
              <a:spcAft>
                <a:spcPts val="0"/>
              </a:spcAft>
              <a:buFont typeface="Wingdings 3"/>
              <a:buChar char=""/>
              <a:defRPr/>
            </a:pPr>
            <a:r>
              <a:rPr lang="en-US" sz="2400" b="1" dirty="0" smtClean="0">
                <a:cs typeface="Times New Roman" pitchFamily="18" charset="0"/>
              </a:rPr>
              <a:t>Annual Program of Grants of the Ministry</a:t>
            </a:r>
            <a:r>
              <a:rPr lang="en-US" sz="2400" dirty="0" smtClean="0">
                <a:cs typeface="Times New Roman" pitchFamily="18" charset="0"/>
              </a:rPr>
              <a:t> - dedicated to support and develop youth NGO sector in Moldova which provides, on a competitive basis, logistically and financially support to achieve initiatives, programs and youth projects, consolidating in this way cooperation with civil society.</a:t>
            </a:r>
          </a:p>
          <a:p>
            <a:pPr marL="365760" indent="-256032" algn="just" fontAlgn="auto">
              <a:lnSpc>
                <a:spcPct val="110000"/>
              </a:lnSpc>
              <a:spcAft>
                <a:spcPts val="0"/>
              </a:spcAft>
              <a:buFont typeface="Wingdings 3"/>
              <a:buChar char=""/>
              <a:defRPr/>
            </a:pPr>
            <a:r>
              <a:rPr lang="en-US" sz="2400" dirty="0" smtClean="0">
                <a:cs typeface="Times New Roman" pitchFamily="18" charset="0"/>
              </a:rPr>
              <a:t>Other </a:t>
            </a:r>
            <a:r>
              <a:rPr lang="en-US" sz="2400" dirty="0" smtClean="0"/>
              <a:t>initiatives and programs of youth participation: </a:t>
            </a:r>
            <a:r>
              <a:rPr lang="en-US" sz="2400" b="1" dirty="0" smtClean="0"/>
              <a:t>Youth Capital, </a:t>
            </a:r>
            <a:r>
              <a:rPr lang="en-US" sz="2400" b="1" dirty="0" smtClean="0">
                <a:cs typeface="Times New Roman" pitchFamily="18" charset="0"/>
              </a:rPr>
              <a:t>Governmental Commission for youth policies, Regional co-management structures </a:t>
            </a:r>
            <a:r>
              <a:rPr lang="en-US" sz="2400" dirty="0" smtClean="0">
                <a:cs typeface="Times New Roman" pitchFamily="18" charset="0"/>
              </a:rPr>
              <a:t>- District Councils –established in 5 districts (</a:t>
            </a:r>
            <a:r>
              <a:rPr lang="en-US" sz="2400" dirty="0" err="1" smtClean="0">
                <a:cs typeface="Times New Roman" pitchFamily="18" charset="0"/>
              </a:rPr>
              <a:t>Falesti</a:t>
            </a:r>
            <a:r>
              <a:rPr lang="en-US" sz="2400" dirty="0" smtClean="0">
                <a:cs typeface="Times New Roman" pitchFamily="18" charset="0"/>
              </a:rPr>
              <a:t>, </a:t>
            </a:r>
            <a:r>
              <a:rPr lang="en-US" sz="2400" dirty="0" err="1" smtClean="0">
                <a:cs typeface="Times New Roman" pitchFamily="18" charset="0"/>
              </a:rPr>
              <a:t>Straseni</a:t>
            </a:r>
            <a:r>
              <a:rPr lang="en-US" sz="2400" dirty="0" smtClean="0">
                <a:cs typeface="Times New Roman" pitchFamily="18" charset="0"/>
              </a:rPr>
              <a:t>, </a:t>
            </a:r>
            <a:r>
              <a:rPr lang="en-US" sz="2400" dirty="0" err="1" smtClean="0">
                <a:cs typeface="Times New Roman" pitchFamily="18" charset="0"/>
              </a:rPr>
              <a:t>Ungheni</a:t>
            </a:r>
            <a:r>
              <a:rPr lang="en-US" sz="2400" dirty="0" smtClean="0">
                <a:cs typeface="Times New Roman" pitchFamily="18" charset="0"/>
              </a:rPr>
              <a:t>, </a:t>
            </a:r>
            <a:r>
              <a:rPr lang="en-US" sz="2400" dirty="0" err="1" smtClean="0">
                <a:cs typeface="Times New Roman" pitchFamily="18" charset="0"/>
              </a:rPr>
              <a:t>Cahul</a:t>
            </a:r>
            <a:r>
              <a:rPr lang="en-US" sz="2400" dirty="0" smtClean="0">
                <a:cs typeface="Times New Roman" pitchFamily="18" charset="0"/>
              </a:rPr>
              <a:t> and </a:t>
            </a:r>
            <a:r>
              <a:rPr lang="en-US" sz="2400" dirty="0" err="1" smtClean="0">
                <a:cs typeface="Times New Roman" pitchFamily="18" charset="0"/>
              </a:rPr>
              <a:t>Ialoveni</a:t>
            </a:r>
            <a:r>
              <a:rPr lang="en-US" sz="2400" dirty="0" smtClean="0">
                <a:cs typeface="Times New Roman" pitchFamily="18" charset="0"/>
              </a:rPr>
              <a:t>) etc.</a:t>
            </a:r>
            <a:endParaRPr lang="en-US" sz="2400" dirty="0" smtClean="0">
              <a:latin typeface="+mj-lt"/>
              <a:cs typeface="Times New Roman" pitchFamily="18" charset="0"/>
            </a:endParaRPr>
          </a:p>
          <a:p>
            <a:pPr marL="365760" indent="-256032" algn="just" fontAlgn="auto">
              <a:lnSpc>
                <a:spcPct val="110000"/>
              </a:lnSpc>
              <a:spcAft>
                <a:spcPts val="0"/>
              </a:spcAft>
              <a:buFont typeface="Wingdings 3"/>
              <a:buChar char=""/>
              <a:defRPr/>
            </a:pPr>
            <a:endParaRPr lang="en-US" sz="2400" dirty="0" smtClean="0">
              <a:latin typeface="+mj-lt"/>
              <a:cs typeface="Times New Roman" pitchFamily="18" charset="0"/>
            </a:endParaRP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after 2001</a:t>
            </a:r>
            <a:endParaRPr lang="en-US" dirty="0">
              <a:solidFill>
                <a:srgbClr val="00B0F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138"/>
            <a:ext cx="8534400" cy="4995862"/>
          </a:xfrm>
        </p:spPr>
        <p:txBody>
          <a:bodyPr/>
          <a:lstStyle/>
          <a:p>
            <a:pPr algn="just" eaLnBrk="1" hangingPunct="1">
              <a:lnSpc>
                <a:spcPct val="80000"/>
              </a:lnSpc>
              <a:defRPr/>
            </a:pPr>
            <a:r>
              <a:rPr lang="en-GB" sz="2400" b="1" dirty="0" smtClean="0">
                <a:latin typeface="Times New Roman" pitchFamily="18" charset="0"/>
                <a:cs typeface="Times New Roman" pitchFamily="18" charset="0"/>
              </a:rPr>
              <a:t>National Youth Council of Moldova  </a:t>
            </a:r>
            <a:r>
              <a:rPr lang="en-GB" sz="2400" b="1" dirty="0" smtClean="0">
                <a:latin typeface="Times New Roman" pitchFamily="18" charset="0"/>
                <a:cs typeface="Times New Roman" pitchFamily="18" charset="0"/>
              </a:rPr>
              <a:t>- </a:t>
            </a:r>
            <a:r>
              <a:rPr lang="en-GB" sz="2400" b="1" dirty="0" smtClean="0">
                <a:latin typeface="Times New Roman" pitchFamily="18" charset="0"/>
                <a:cs typeface="Times New Roman" pitchFamily="18" charset="0"/>
                <a:hlinkClick r:id="rId2"/>
              </a:rPr>
              <a:t>www.cntm.md</a:t>
            </a:r>
            <a:endParaRPr lang="cs-CZ" sz="2400" b="1" dirty="0" smtClean="0">
              <a:latin typeface="Times New Roman" pitchFamily="18" charset="0"/>
              <a:cs typeface="Times New Roman" pitchFamily="18" charset="0"/>
            </a:endParaRPr>
          </a:p>
          <a:p>
            <a:pPr algn="just" eaLnBrk="1" hangingPunct="1">
              <a:defRPr/>
            </a:pPr>
            <a:r>
              <a:rPr lang="cs-CZ" sz="2400" b="1" dirty="0" smtClean="0">
                <a:latin typeface="Times New Roman" pitchFamily="18" charset="0"/>
                <a:cs typeface="Times New Roman" pitchFamily="18" charset="0"/>
              </a:rPr>
              <a:t>Center for Children and Youth ,,Artico”</a:t>
            </a:r>
            <a:r>
              <a:rPr lang="ru-RU"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hlinkClick r:id="rId3"/>
              </a:rPr>
              <a:t>www.artico.md</a:t>
            </a:r>
            <a:r>
              <a:rPr lang="en-US" sz="2400" b="1" dirty="0" smtClean="0">
                <a:latin typeface="Times New Roman" pitchFamily="18" charset="0"/>
                <a:cs typeface="Times New Roman" pitchFamily="18" charset="0"/>
              </a:rPr>
              <a:t>  </a:t>
            </a:r>
            <a:endParaRPr lang="ro-RO" sz="2400" b="1" dirty="0" smtClean="0">
              <a:latin typeface="Times New Roman" pitchFamily="18" charset="0"/>
              <a:cs typeface="Times New Roman" pitchFamily="18" charset="0"/>
            </a:endParaRPr>
          </a:p>
          <a:p>
            <a:pPr algn="just" eaLnBrk="1" hangingPunct="1">
              <a:lnSpc>
                <a:spcPct val="80000"/>
              </a:lnSpc>
              <a:defRPr/>
            </a:pPr>
            <a:r>
              <a:rPr lang="ru-RU" sz="2400" b="1" dirty="0" err="1" smtClean="0">
                <a:latin typeface="Times New Roman" pitchFamily="18" charset="0"/>
                <a:cs typeface="Times New Roman" pitchFamily="18" charset="0"/>
              </a:rPr>
              <a:t>National</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Youth</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Resource</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Cent</a:t>
            </a:r>
            <a:r>
              <a:rPr lang="en-GB" sz="2400" b="1" dirty="0" smtClean="0">
                <a:latin typeface="Times New Roman" pitchFamily="18" charset="0"/>
                <a:cs typeface="Times New Roman" pitchFamily="18" charset="0"/>
              </a:rPr>
              <a:t>e</a:t>
            </a:r>
            <a:r>
              <a:rPr lang="ru-RU" sz="2400" b="1" dirty="0" err="1" smtClean="0">
                <a:latin typeface="Times New Roman" pitchFamily="18" charset="0"/>
                <a:cs typeface="Times New Roman" pitchFamily="18" charset="0"/>
              </a:rPr>
              <a:t>r</a:t>
            </a:r>
            <a:r>
              <a:rPr lang="en-US" sz="2400" b="1" dirty="0" smtClean="0">
                <a:latin typeface="Times New Roman" pitchFamily="18" charset="0"/>
                <a:cs typeface="Times New Roman" pitchFamily="18" charset="0"/>
              </a:rPr>
              <a:t> -</a:t>
            </a:r>
            <a:r>
              <a:rPr lang="en-GB"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hlinkClick r:id="rId4"/>
              </a:rPr>
              <a:t>www.youth.md</a:t>
            </a:r>
            <a:r>
              <a:rPr lang="en-US" sz="2400" b="1" dirty="0" smtClean="0">
                <a:latin typeface="Times New Roman" pitchFamily="18" charset="0"/>
                <a:cs typeface="Times New Roman" pitchFamily="18" charset="0"/>
              </a:rPr>
              <a:t>  </a:t>
            </a:r>
            <a:endParaRPr lang="en-GB" sz="2400" b="1" dirty="0" smtClean="0">
              <a:latin typeface="Times New Roman" pitchFamily="18" charset="0"/>
              <a:cs typeface="Times New Roman" pitchFamily="18" charset="0"/>
            </a:endParaRPr>
          </a:p>
          <a:p>
            <a:pPr algn="just" eaLnBrk="1" hangingPunct="1">
              <a:lnSpc>
                <a:spcPct val="80000"/>
              </a:lnSpc>
              <a:defRPr/>
            </a:pPr>
            <a:r>
              <a:rPr lang="cs-CZ" sz="2400" b="1" dirty="0" smtClean="0">
                <a:latin typeface="Times New Roman" pitchFamily="18" charset="0"/>
                <a:cs typeface="Times New Roman" pitchFamily="18" charset="0"/>
              </a:rPr>
              <a:t>Regional </a:t>
            </a:r>
            <a:r>
              <a:rPr lang="ru-RU" sz="2400" b="1" dirty="0" err="1" smtClean="0">
                <a:latin typeface="Times New Roman" pitchFamily="18" charset="0"/>
                <a:cs typeface="Times New Roman" pitchFamily="18" charset="0"/>
              </a:rPr>
              <a:t>Youth</a:t>
            </a:r>
            <a:r>
              <a:rPr lang="cs-CZ" sz="2400" b="1" dirty="0" smtClean="0">
                <a:latin typeface="Times New Roman" pitchFamily="18" charset="0"/>
                <a:cs typeface="Times New Roman" pitchFamily="18" charset="0"/>
              </a:rPr>
              <a:t> Resource Center </a:t>
            </a:r>
            <a:r>
              <a:rPr lang="en-GB" sz="2400" b="1" dirty="0" smtClean="0">
                <a:latin typeface="Times New Roman" pitchFamily="18" charset="0"/>
                <a:cs typeface="Times New Roman" pitchFamily="18" charset="0"/>
              </a:rPr>
              <a:t>,,</a:t>
            </a:r>
            <a:r>
              <a:rPr lang="en-GB" sz="2400" b="1" dirty="0" err="1" smtClean="0">
                <a:latin typeface="Times New Roman" pitchFamily="18" charset="0"/>
                <a:cs typeface="Times New Roman" pitchFamily="18" charset="0"/>
              </a:rPr>
              <a:t>Făclia</a:t>
            </a:r>
            <a:r>
              <a:rPr lang="en-GB" sz="2400" b="1" dirty="0" smtClean="0">
                <a:latin typeface="Times New Roman" pitchFamily="18" charset="0"/>
                <a:cs typeface="Times New Roman" pitchFamily="18" charset="0"/>
              </a:rPr>
              <a:t>”,</a:t>
            </a:r>
            <a:r>
              <a:rPr lang="cs-CZ" sz="2400" b="1" dirty="0" smtClean="0">
                <a:latin typeface="Times New Roman" pitchFamily="18" charset="0"/>
                <a:cs typeface="Times New Roman" pitchFamily="18" charset="0"/>
              </a:rPr>
              <a:t> </a:t>
            </a:r>
            <a:r>
              <a:rPr lang="cs-CZ" sz="2400" b="1" dirty="0" smtClean="0">
                <a:latin typeface="Times New Roman" pitchFamily="18" charset="0"/>
                <a:cs typeface="Times New Roman" pitchFamily="18" charset="0"/>
              </a:rPr>
              <a:t>Ungheni</a:t>
            </a:r>
            <a:r>
              <a:rPr lang="en-GB" sz="2400" b="1" dirty="0" smtClean="0">
                <a:latin typeface="Times New Roman" pitchFamily="18" charset="0"/>
                <a:cs typeface="Times New Roman" pitchFamily="18" charset="0"/>
              </a:rPr>
              <a:t>- </a:t>
            </a:r>
          </a:p>
          <a:p>
            <a:pPr algn="just" eaLnBrk="1" hangingPunct="1">
              <a:lnSpc>
                <a:spcPct val="80000"/>
              </a:lnSpc>
              <a:buNone/>
              <a:defRPr/>
            </a:pPr>
            <a:r>
              <a:rPr lang="en-GB" sz="2400" b="1" dirty="0" smtClean="0">
                <a:latin typeface="Times New Roman" pitchFamily="18" charset="0"/>
                <a:cs typeface="Times New Roman" pitchFamily="18" charset="0"/>
                <a:hlinkClick r:id="rId5"/>
              </a:rPr>
              <a:t> 	</a:t>
            </a:r>
            <a:r>
              <a:rPr lang="en-US" sz="2400" b="1" dirty="0" smtClean="0">
                <a:latin typeface="Times New Roman" pitchFamily="18" charset="0"/>
                <a:cs typeface="Times New Roman" pitchFamily="18" charset="0"/>
                <a:hlinkClick r:id="rId5"/>
              </a:rPr>
              <a:t>www.</a:t>
            </a:r>
            <a:r>
              <a:rPr lang="en-GB" sz="2400" b="1" dirty="0" smtClean="0">
                <a:latin typeface="Times New Roman" pitchFamily="18" charset="0"/>
                <a:cs typeface="Times New Roman" pitchFamily="18" charset="0"/>
                <a:hlinkClick r:id="rId5"/>
              </a:rPr>
              <a:t>faclia.md</a:t>
            </a:r>
            <a:r>
              <a:rPr lang="ru-RU" sz="2400" b="1" dirty="0" smtClean="0">
                <a:latin typeface="Times New Roman" pitchFamily="18" charset="0"/>
                <a:cs typeface="Times New Roman" pitchFamily="18" charset="0"/>
              </a:rPr>
              <a:t> </a:t>
            </a:r>
            <a:endParaRPr lang="cs-CZ" sz="2400" b="1" dirty="0" smtClean="0">
              <a:latin typeface="Times New Roman" pitchFamily="18" charset="0"/>
              <a:cs typeface="Times New Roman" pitchFamily="18" charset="0"/>
            </a:endParaRPr>
          </a:p>
          <a:p>
            <a:pPr algn="just" eaLnBrk="1" hangingPunct="1">
              <a:lnSpc>
                <a:spcPct val="80000"/>
              </a:lnSpc>
              <a:defRPr/>
            </a:pPr>
            <a:r>
              <a:rPr lang="cs-CZ" sz="2400" b="1" dirty="0" smtClean="0">
                <a:latin typeface="Times New Roman" pitchFamily="18" charset="0"/>
                <a:cs typeface="Times New Roman" pitchFamily="18" charset="0"/>
              </a:rPr>
              <a:t>Regional </a:t>
            </a:r>
            <a:r>
              <a:rPr lang="ru-RU" sz="2400" b="1" dirty="0" err="1" smtClean="0">
                <a:latin typeface="Times New Roman" pitchFamily="18" charset="0"/>
                <a:cs typeface="Times New Roman" pitchFamily="18" charset="0"/>
              </a:rPr>
              <a:t>Youth</a:t>
            </a:r>
            <a:r>
              <a:rPr lang="cs-CZ" sz="2400" b="1" dirty="0" smtClean="0">
                <a:latin typeface="Times New Roman" pitchFamily="18" charset="0"/>
                <a:cs typeface="Times New Roman" pitchFamily="18" charset="0"/>
              </a:rPr>
              <a:t> Resource Center </a:t>
            </a:r>
            <a:r>
              <a:rPr lang="en-GB" sz="2400" b="1" dirty="0" smtClean="0">
                <a:latin typeface="Times New Roman" pitchFamily="18" charset="0"/>
                <a:cs typeface="Times New Roman" pitchFamily="18" charset="0"/>
              </a:rPr>
              <a:t>,,Dacia”, </a:t>
            </a:r>
            <a:r>
              <a:rPr lang="en-GB" sz="2400" b="1" dirty="0" err="1" smtClean="0">
                <a:latin typeface="Times New Roman" pitchFamily="18" charset="0"/>
                <a:cs typeface="Times New Roman" pitchFamily="18" charset="0"/>
              </a:rPr>
              <a:t>Soroca</a:t>
            </a:r>
            <a:r>
              <a:rPr lang="en-GB" sz="2400" b="1" dirty="0" smtClean="0">
                <a:latin typeface="Times New Roman" pitchFamily="18" charset="0"/>
                <a:cs typeface="Times New Roman" pitchFamily="18" charset="0"/>
              </a:rPr>
              <a:t> </a:t>
            </a:r>
          </a:p>
          <a:p>
            <a:pPr algn="just" eaLnBrk="1" hangingPunct="1">
              <a:lnSpc>
                <a:spcPct val="80000"/>
              </a:lnSpc>
              <a:buFont typeface="Wingdings" pitchFamily="2" charset="2"/>
              <a:buNone/>
              <a:defRPr/>
            </a:pPr>
            <a:r>
              <a:rPr lang="en-GB" sz="2400" b="1" dirty="0" smtClean="0">
                <a:latin typeface="Times New Roman" pitchFamily="18" charset="0"/>
                <a:cs typeface="Times New Roman" pitchFamily="18" charset="0"/>
              </a:rPr>
              <a:t>    </a:t>
            </a:r>
            <a:r>
              <a:rPr lang="en-GB" sz="2400" b="1" dirty="0" smtClean="0">
                <a:latin typeface="Times New Roman" pitchFamily="18" charset="0"/>
                <a:cs typeface="Times New Roman" pitchFamily="18" charset="0"/>
              </a:rPr>
              <a:t>- </a:t>
            </a:r>
            <a:r>
              <a:rPr lang="en-GB" sz="2400" b="1" dirty="0" smtClean="0">
                <a:latin typeface="Times New Roman" pitchFamily="18" charset="0"/>
                <a:cs typeface="Times New Roman" pitchFamily="18" charset="0"/>
                <a:hlinkClick r:id="rId6"/>
              </a:rPr>
              <a:t>www.youthsoroca.md</a:t>
            </a:r>
            <a:r>
              <a:rPr lang="en-GB" sz="2400" b="1" dirty="0" smtClean="0">
                <a:latin typeface="Times New Roman" pitchFamily="18" charset="0"/>
                <a:cs typeface="Times New Roman" pitchFamily="18" charset="0"/>
              </a:rPr>
              <a:t> </a:t>
            </a:r>
            <a:r>
              <a:rPr lang="en-GB" sz="2400" b="1" dirty="0" smtClean="0">
                <a:latin typeface="Times New Roman" pitchFamily="18" charset="0"/>
                <a:cs typeface="Times New Roman" pitchFamily="18" charset="0"/>
              </a:rPr>
              <a:t> </a:t>
            </a:r>
            <a:endParaRPr lang="en-US" sz="2400" b="1" dirty="0" smtClean="0">
              <a:latin typeface="Times New Roman" pitchFamily="18" charset="0"/>
              <a:cs typeface="Times New Roman" pitchFamily="18" charset="0"/>
            </a:endParaRPr>
          </a:p>
          <a:p>
            <a:pPr algn="just">
              <a:lnSpc>
                <a:spcPct val="80000"/>
              </a:lnSpc>
              <a:defRPr/>
            </a:pPr>
            <a:r>
              <a:rPr lang="en-US" sz="2400" b="1" dirty="0" smtClean="0">
                <a:latin typeface="Times New Roman" pitchFamily="18" charset="0"/>
                <a:cs typeface="Times New Roman" pitchFamily="18" charset="0"/>
              </a:rPr>
              <a:t>Youth </a:t>
            </a:r>
            <a:r>
              <a:rPr lang="en-US" sz="2400" b="1" dirty="0" smtClean="0">
                <a:latin typeface="Times New Roman" pitchFamily="18" charset="0"/>
                <a:cs typeface="Times New Roman" pitchFamily="18" charset="0"/>
              </a:rPr>
              <a:t>Friendly Health Clinics </a:t>
            </a:r>
            <a:r>
              <a:rPr lang="ru-RU" sz="2400" b="1" dirty="0" smtClean="0">
                <a:latin typeface="Times New Roman" pitchFamily="18" charset="0"/>
                <a:cs typeface="Times New Roman" pitchFamily="18" charset="0"/>
              </a:rPr>
              <a:t>,,</a:t>
            </a:r>
            <a:r>
              <a:rPr lang="ru-RU" sz="2400" b="1" dirty="0" err="1" smtClean="0">
                <a:latin typeface="Times New Roman" pitchFamily="18" charset="0"/>
                <a:cs typeface="Times New Roman" pitchFamily="18" charset="0"/>
              </a:rPr>
              <a:t>Neovita</a:t>
            </a:r>
            <a:r>
              <a:rPr lang="ru-RU" sz="2400" b="1" dirty="0" smtClean="0">
                <a:latin typeface="Times New Roman" pitchFamily="18" charset="0"/>
                <a:cs typeface="Times New Roman" pitchFamily="18" charset="0"/>
              </a:rPr>
              <a:t>”</a:t>
            </a:r>
            <a:r>
              <a:rPr lang="ro-RO" sz="2400" b="1" dirty="0" smtClean="0">
                <a:latin typeface="Times New Roman" pitchFamily="18" charset="0"/>
                <a:cs typeface="Times New Roman" pitchFamily="18" charset="0"/>
              </a:rPr>
              <a:t> – </a:t>
            </a:r>
            <a:r>
              <a:rPr lang="ro-RO" sz="2400" b="1" dirty="0" smtClean="0">
                <a:latin typeface="Times New Roman" pitchFamily="18" charset="0"/>
                <a:cs typeface="Times New Roman" pitchFamily="18" charset="0"/>
                <a:hlinkClick r:id="rId7"/>
              </a:rPr>
              <a:t>www.neovita.md</a:t>
            </a:r>
            <a:r>
              <a:rPr lang="ro-RO" sz="2400" b="1" dirty="0" smtClean="0">
                <a:latin typeface="Times New Roman" pitchFamily="18" charset="0"/>
                <a:cs typeface="Times New Roman" pitchFamily="18" charset="0"/>
              </a:rPr>
              <a:t> </a:t>
            </a:r>
            <a:endParaRPr lang="en-US" sz="2400" b="1" dirty="0" smtClean="0">
              <a:latin typeface="Times New Roman" pitchFamily="18" charset="0"/>
              <a:cs typeface="Times New Roman" pitchFamily="18" charset="0"/>
            </a:endParaRPr>
          </a:p>
          <a:p>
            <a:pPr algn="just" eaLnBrk="1" hangingPunct="1">
              <a:lnSpc>
                <a:spcPct val="70000"/>
              </a:lnSpc>
            </a:pPr>
            <a:r>
              <a:rPr lang="en-US" sz="2400" b="1" dirty="0" smtClean="0">
                <a:latin typeface="Times New Roman" pitchFamily="18" charset="0"/>
                <a:cs typeface="Times New Roman" pitchFamily="18" charset="0"/>
              </a:rPr>
              <a:t>Young</a:t>
            </a:r>
            <a:r>
              <a:rPr lang="ru-RU"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Journalist‘</a:t>
            </a:r>
            <a:r>
              <a:rPr lang="ru-RU" sz="2400" b="1" dirty="0" err="1" smtClean="0">
                <a:latin typeface="Times New Roman" pitchFamily="18" charset="0"/>
                <a:cs typeface="Times New Roman" pitchFamily="18" charset="0"/>
              </a:rPr>
              <a:t>s</a:t>
            </a:r>
            <a:r>
              <a:rPr lang="en-US" sz="2400" b="1" dirty="0" smtClean="0">
                <a:latin typeface="Times New Roman" pitchFamily="18" charset="0"/>
                <a:cs typeface="Times New Roman" pitchFamily="18" charset="0"/>
              </a:rPr>
              <a:t> Center</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Moldova</a:t>
            </a:r>
            <a:r>
              <a:rPr lang="en-US"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 </a:t>
            </a:r>
            <a:r>
              <a:rPr lang="en-US" sz="2400" b="1" u="sng" dirty="0" smtClean="0">
                <a:latin typeface="Times New Roman" pitchFamily="18" charset="0"/>
                <a:cs typeface="Times New Roman" pitchFamily="18" charset="0"/>
                <a:hlinkClick r:id="rId8"/>
              </a:rPr>
              <a:t>www.ctj.md</a:t>
            </a:r>
            <a:r>
              <a:rPr lang="en-US" sz="2400" b="1" u="sng" dirty="0" smtClean="0">
                <a:latin typeface="Times New Roman" pitchFamily="18" charset="0"/>
                <a:cs typeface="Times New Roman" pitchFamily="18" charset="0"/>
              </a:rPr>
              <a:t> </a:t>
            </a:r>
          </a:p>
          <a:p>
            <a:pPr algn="just" eaLnBrk="1" hangingPunct="1">
              <a:lnSpc>
                <a:spcPct val="70000"/>
              </a:lnSpc>
            </a:pPr>
            <a:r>
              <a:rPr lang="en-US" sz="2400" b="1" dirty="0" smtClean="0">
                <a:latin typeface="Times New Roman" pitchFamily="18" charset="0"/>
                <a:cs typeface="Times New Roman" pitchFamily="18" charset="0"/>
              </a:rPr>
              <a:t>Students Alliance from </a:t>
            </a:r>
            <a:r>
              <a:rPr lang="en-US" sz="2400" b="1" dirty="0" smtClean="0">
                <a:latin typeface="Times New Roman" pitchFamily="18" charset="0"/>
                <a:cs typeface="Times New Roman" pitchFamily="18" charset="0"/>
              </a:rPr>
              <a:t>Moldova</a:t>
            </a:r>
          </a:p>
          <a:p>
            <a:pPr algn="just" eaLnBrk="1" hangingPunct="1">
              <a:lnSpc>
                <a:spcPct val="70000"/>
              </a:lnSpc>
            </a:pPr>
            <a:r>
              <a:rPr lang="en-US" sz="2400" b="1" dirty="0" smtClean="0">
                <a:latin typeface="Times New Roman" pitchFamily="18" charset="0"/>
                <a:cs typeface="Times New Roman" pitchFamily="18" charset="0"/>
              </a:rPr>
              <a:t>National </a:t>
            </a:r>
            <a:r>
              <a:rPr lang="en-US" sz="2400" b="1" dirty="0" smtClean="0">
                <a:latin typeface="Times New Roman" pitchFamily="18" charset="0"/>
                <a:cs typeface="Times New Roman" pitchFamily="18" charset="0"/>
              </a:rPr>
              <a:t>Scouts Organization from </a:t>
            </a:r>
            <a:r>
              <a:rPr lang="en-US" sz="2400" b="1" dirty="0" smtClean="0">
                <a:latin typeface="Times New Roman" pitchFamily="18" charset="0"/>
                <a:cs typeface="Times New Roman" pitchFamily="18" charset="0"/>
              </a:rPr>
              <a:t>Moldova</a:t>
            </a:r>
          </a:p>
          <a:p>
            <a:pPr algn="just" eaLnBrk="1" hangingPunct="1">
              <a:lnSpc>
                <a:spcPct val="70000"/>
              </a:lnSpc>
            </a:pPr>
            <a:r>
              <a:rPr lang="en-US" sz="2400" b="1" dirty="0" smtClean="0">
                <a:latin typeface="Times New Roman" pitchFamily="18" charset="0"/>
                <a:cs typeface="Times New Roman" pitchFamily="18" charset="0"/>
              </a:rPr>
              <a:t>National </a:t>
            </a:r>
            <a:r>
              <a:rPr lang="en-US" sz="2400" b="1" dirty="0" smtClean="0">
                <a:latin typeface="Times New Roman" pitchFamily="18" charset="0"/>
                <a:cs typeface="Times New Roman" pitchFamily="18" charset="0"/>
              </a:rPr>
              <a:t>Council of Student Organizations</a:t>
            </a:r>
            <a:r>
              <a:rPr lang="ru-RU" sz="2400" b="1" dirty="0" smtClean="0">
                <a:latin typeface="Times New Roman" pitchFamily="18" charset="0"/>
                <a:cs typeface="Times New Roman" pitchFamily="18" charset="0"/>
              </a:rPr>
              <a:t> </a:t>
            </a:r>
            <a:endParaRPr lang="en-US" sz="2400" b="1" dirty="0" smtClean="0">
              <a:latin typeface="Times New Roman" pitchFamily="18" charset="0"/>
              <a:cs typeface="Times New Roman" pitchFamily="18" charset="0"/>
            </a:endParaRPr>
          </a:p>
          <a:p>
            <a:pPr algn="just" eaLnBrk="1" hangingPunct="1">
              <a:lnSpc>
                <a:spcPct val="70000"/>
              </a:lnSpc>
            </a:pPr>
            <a:r>
              <a:rPr lang="en-US" sz="2400" b="1" dirty="0" smtClean="0">
                <a:latin typeface="Times New Roman" pitchFamily="18" charset="0"/>
                <a:cs typeface="Times New Roman" pitchFamily="18" charset="0"/>
              </a:rPr>
              <a:t>AIESEC-Moldova </a:t>
            </a:r>
            <a:r>
              <a:rPr lang="en-US" sz="2400" b="1" dirty="0" smtClean="0">
                <a:latin typeface="Times New Roman" pitchFamily="18" charset="0"/>
                <a:cs typeface="Times New Roman" pitchFamily="18" charset="0"/>
              </a:rPr>
              <a:t>  </a:t>
            </a:r>
          </a:p>
          <a:p>
            <a:pPr algn="just" eaLnBrk="1" hangingPunct="1">
              <a:lnSpc>
                <a:spcPct val="70000"/>
              </a:lnSpc>
              <a:buFont typeface="Arial" charset="0"/>
              <a:buNone/>
            </a:pPr>
            <a:r>
              <a:rPr lang="en-US"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Etc</a:t>
            </a:r>
            <a:r>
              <a:rPr lang="en-US" sz="2400" b="1" dirty="0" smtClean="0">
                <a:latin typeface="Times New Roman" pitchFamily="18" charset="0"/>
                <a:cs typeface="Times New Roman" pitchFamily="18" charset="0"/>
              </a:rPr>
              <a:t>.</a:t>
            </a:r>
            <a:endParaRPr lang="ro-RO" sz="2400" b="1" u="sng" dirty="0" smtClean="0">
              <a:solidFill>
                <a:srgbClr val="161BF6"/>
              </a:solidFill>
              <a:latin typeface="Times New Roman" pitchFamily="18" charset="0"/>
              <a:cs typeface="Times New Roman" pitchFamily="18" charset="0"/>
            </a:endParaRPr>
          </a:p>
          <a:p>
            <a:pPr algn="just"/>
            <a:endParaRPr lang="en-US" sz="2400" b="1" dirty="0">
              <a:latin typeface="Times New Roman" pitchFamily="18" charset="0"/>
              <a:cs typeface="Times New Roman" pitchFamily="18" charset="0"/>
            </a:endParaRPr>
          </a:p>
        </p:txBody>
      </p:sp>
      <p:sp>
        <p:nvSpPr>
          <p:cNvPr id="3" name="Title 2"/>
          <p:cNvSpPr>
            <a:spLocks noGrp="1"/>
          </p:cNvSpPr>
          <p:nvPr>
            <p:ph type="title"/>
          </p:nvPr>
        </p:nvSpPr>
        <p:spPr/>
        <p:txBody>
          <a:bodyPr/>
          <a:lstStyle/>
          <a:p>
            <a:pPr algn="ctr"/>
            <a:r>
              <a:rPr lang="en-US" dirty="0" smtClean="0">
                <a:solidFill>
                  <a:srgbClr val="00B0F0"/>
                </a:solidFill>
              </a:rPr>
              <a:t>Relevant youth organizations</a:t>
            </a:r>
            <a:endParaRPr lang="en-US" dirty="0">
              <a:solidFill>
                <a:srgbClr val="00B0F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274638"/>
            <a:ext cx="8686800" cy="792162"/>
          </a:xfrm>
        </p:spPr>
        <p:txBody>
          <a:bodyPr/>
          <a:lstStyle/>
          <a:p>
            <a:pPr algn="ctr" eaLnBrk="1" fontAlgn="auto" hangingPunct="1">
              <a:spcAft>
                <a:spcPts val="0"/>
              </a:spcAft>
              <a:defRPr/>
            </a:pPr>
            <a:r>
              <a:rPr lang="en-US" sz="3200" dirty="0" smtClean="0">
                <a:solidFill>
                  <a:srgbClr val="0000FF"/>
                </a:solidFill>
                <a:latin typeface="Times New Roman" pitchFamily="18" charset="0"/>
                <a:cs typeface="Times New Roman" pitchFamily="18" charset="0"/>
              </a:rPr>
              <a:t>General overview on the youth sector</a:t>
            </a:r>
            <a:endParaRPr lang="ru-RU" sz="3200" dirty="0" smtClean="0">
              <a:solidFill>
                <a:srgbClr val="0000FF"/>
              </a:solidFill>
              <a:latin typeface="Times New Roman" pitchFamily="18" charset="0"/>
              <a:cs typeface="Times New Roman" pitchFamily="18" charset="0"/>
            </a:endParaRPr>
          </a:p>
        </p:txBody>
      </p:sp>
      <p:sp>
        <p:nvSpPr>
          <p:cNvPr id="15362" name="Rectangle 3"/>
          <p:cNvSpPr>
            <a:spLocks noGrp="1" noChangeArrowheads="1"/>
          </p:cNvSpPr>
          <p:nvPr>
            <p:ph type="body" idx="1"/>
          </p:nvPr>
        </p:nvSpPr>
        <p:spPr>
          <a:xfrm>
            <a:off x="228600" y="990600"/>
            <a:ext cx="8686800" cy="5454650"/>
          </a:xfrm>
        </p:spPr>
        <p:txBody>
          <a:bodyPr/>
          <a:lstStyle/>
          <a:p>
            <a:pPr algn="just" eaLnBrk="1" hangingPunct="1">
              <a:lnSpc>
                <a:spcPct val="80000"/>
              </a:lnSpc>
              <a:spcAft>
                <a:spcPts val="1200"/>
              </a:spcAft>
            </a:pPr>
            <a:r>
              <a:rPr lang="en-US" altLang="en-US" sz="2400" b="1" dirty="0" smtClean="0">
                <a:latin typeface="Times New Roman" pitchFamily="18" charset="0"/>
              </a:rPr>
              <a:t>870</a:t>
            </a:r>
            <a:r>
              <a:rPr lang="ru-RU" altLang="en-US" sz="2400" b="1" dirty="0" smtClean="0">
                <a:latin typeface="Times New Roman" pitchFamily="18" charset="0"/>
              </a:rPr>
              <a:t> </a:t>
            </a:r>
            <a:r>
              <a:rPr lang="en-US" altLang="en-US" sz="2400" b="1" dirty="0" smtClean="0">
                <a:latin typeface="Times New Roman" pitchFamily="18" charset="0"/>
              </a:rPr>
              <a:t>900 </a:t>
            </a:r>
            <a:r>
              <a:rPr lang="en-US" altLang="en-US" sz="2400" dirty="0" smtClean="0">
                <a:latin typeface="Times New Roman" pitchFamily="18" charset="0"/>
              </a:rPr>
              <a:t>youth aged between</a:t>
            </a:r>
            <a:r>
              <a:rPr lang="ru-RU" altLang="en-US" sz="2400" dirty="0" smtClean="0">
                <a:latin typeface="Times New Roman" pitchFamily="18" charset="0"/>
              </a:rPr>
              <a:t> </a:t>
            </a:r>
            <a:r>
              <a:rPr lang="ru-RU" altLang="en-US" sz="2400" b="1" dirty="0" smtClean="0">
                <a:latin typeface="Times New Roman" pitchFamily="18" charset="0"/>
              </a:rPr>
              <a:t>16</a:t>
            </a:r>
            <a:r>
              <a:rPr lang="en-US" altLang="en-US" sz="2400" b="1" dirty="0" smtClean="0">
                <a:latin typeface="Times New Roman" pitchFamily="18" charset="0"/>
              </a:rPr>
              <a:t>-</a:t>
            </a:r>
            <a:r>
              <a:rPr lang="ru-RU" altLang="en-US" sz="2400" b="1" dirty="0" smtClean="0">
                <a:latin typeface="Times New Roman" pitchFamily="18" charset="0"/>
              </a:rPr>
              <a:t>30</a:t>
            </a:r>
            <a:r>
              <a:rPr lang="en-US" altLang="en-US" sz="2400" b="1" dirty="0" smtClean="0">
                <a:latin typeface="Times New Roman" pitchFamily="18" charset="0"/>
              </a:rPr>
              <a:t> years </a:t>
            </a:r>
            <a:r>
              <a:rPr lang="ro-RO" altLang="en-US" sz="2400" dirty="0" smtClean="0">
                <a:latin typeface="Times New Roman" pitchFamily="18" charset="0"/>
              </a:rPr>
              <a:t>constitute </a:t>
            </a:r>
            <a:r>
              <a:rPr lang="en-US" altLang="en-US" sz="2400" dirty="0" smtClean="0">
                <a:latin typeface="Times New Roman" pitchFamily="18" charset="0"/>
              </a:rPr>
              <a:t>about </a:t>
            </a:r>
            <a:r>
              <a:rPr lang="en-US" altLang="en-US" sz="2400" b="1" dirty="0" smtClean="0">
                <a:latin typeface="Times New Roman" pitchFamily="18" charset="0"/>
              </a:rPr>
              <a:t>24,5%</a:t>
            </a:r>
            <a:r>
              <a:rPr lang="en-US" altLang="en-US" sz="2400" dirty="0" smtClean="0">
                <a:latin typeface="Times New Roman" pitchFamily="18" charset="0"/>
              </a:rPr>
              <a:t> of</a:t>
            </a:r>
            <a:r>
              <a:rPr lang="ro-RO" altLang="en-US" sz="2400" dirty="0" smtClean="0">
                <a:latin typeface="Times New Roman" pitchFamily="18" charset="0"/>
              </a:rPr>
              <a:t> </a:t>
            </a:r>
            <a:r>
              <a:rPr lang="en-US" altLang="en-US" sz="2400" dirty="0" smtClean="0">
                <a:latin typeface="Times New Roman" pitchFamily="18" charset="0"/>
              </a:rPr>
              <a:t>the total population;</a:t>
            </a:r>
            <a:endParaRPr lang="ru-RU" altLang="en-US" sz="2400" dirty="0" smtClean="0">
              <a:latin typeface="Times New Roman" pitchFamily="18" charset="0"/>
            </a:endParaRPr>
          </a:p>
          <a:p>
            <a:pPr algn="just" eaLnBrk="1" hangingPunct="1">
              <a:lnSpc>
                <a:spcPct val="80000"/>
              </a:lnSpc>
              <a:spcAft>
                <a:spcPts val="1200"/>
              </a:spcAft>
            </a:pPr>
            <a:r>
              <a:rPr lang="ru-RU" altLang="en-US" sz="2400" b="1" dirty="0" smtClean="0">
                <a:latin typeface="Times New Roman" pitchFamily="18" charset="0"/>
              </a:rPr>
              <a:t>29,9</a:t>
            </a:r>
            <a:r>
              <a:rPr lang="en-US" altLang="en-US" sz="2400" b="1" dirty="0" smtClean="0">
                <a:latin typeface="Times New Roman" pitchFamily="18" charset="0"/>
              </a:rPr>
              <a:t>% </a:t>
            </a:r>
            <a:r>
              <a:rPr lang="en-US" altLang="en-US" sz="2400" dirty="0" smtClean="0">
                <a:latin typeface="Times New Roman" pitchFamily="18" charset="0"/>
              </a:rPr>
              <a:t>- employed;</a:t>
            </a:r>
            <a:endParaRPr lang="ru-RU" altLang="en-US" sz="2400" dirty="0" smtClean="0">
              <a:latin typeface="Times New Roman" pitchFamily="18" charset="0"/>
            </a:endParaRPr>
          </a:p>
          <a:p>
            <a:pPr algn="just" eaLnBrk="1" hangingPunct="1">
              <a:lnSpc>
                <a:spcPct val="80000"/>
              </a:lnSpc>
              <a:spcAft>
                <a:spcPts val="1200"/>
              </a:spcAft>
            </a:pPr>
            <a:r>
              <a:rPr lang="ru-RU" altLang="en-US" sz="2400" b="1" dirty="0" smtClean="0">
                <a:latin typeface="Times New Roman" pitchFamily="18" charset="0"/>
              </a:rPr>
              <a:t>8 </a:t>
            </a:r>
            <a:r>
              <a:rPr lang="en-US" altLang="en-US" sz="2400" b="1" dirty="0" smtClean="0">
                <a:latin typeface="Times New Roman" pitchFamily="18" charset="0"/>
              </a:rPr>
              <a:t>% </a:t>
            </a:r>
            <a:r>
              <a:rPr lang="en-US" altLang="en-US" sz="2400" dirty="0" smtClean="0">
                <a:latin typeface="Times New Roman" pitchFamily="18" charset="0"/>
              </a:rPr>
              <a:t>- unemployed</a:t>
            </a:r>
            <a:r>
              <a:rPr lang="ru-RU" altLang="en-US" sz="2400" dirty="0" smtClean="0">
                <a:latin typeface="Times New Roman" pitchFamily="18" charset="0"/>
              </a:rPr>
              <a:t> (</a:t>
            </a:r>
            <a:r>
              <a:rPr lang="ru-RU" altLang="en-US" sz="2400" b="1" dirty="0" smtClean="0">
                <a:latin typeface="Times New Roman" pitchFamily="18" charset="0"/>
              </a:rPr>
              <a:t>15-24 </a:t>
            </a:r>
            <a:r>
              <a:rPr lang="ru-RU" altLang="en-US" sz="2400" b="1" dirty="0" err="1" smtClean="0">
                <a:latin typeface="Times New Roman" pitchFamily="18" charset="0"/>
              </a:rPr>
              <a:t>y.o</a:t>
            </a:r>
            <a:r>
              <a:rPr lang="ru-RU" altLang="en-US" sz="2400" b="1" dirty="0" smtClean="0">
                <a:latin typeface="Times New Roman" pitchFamily="18" charset="0"/>
              </a:rPr>
              <a:t>. </a:t>
            </a:r>
            <a:r>
              <a:rPr lang="en-US" altLang="en-US" sz="2400" dirty="0" smtClean="0">
                <a:latin typeface="Times New Roman" pitchFamily="18" charset="0"/>
              </a:rPr>
              <a:t>unemployment rate is </a:t>
            </a:r>
            <a:r>
              <a:rPr lang="ru-RU" altLang="en-US" sz="2400" b="1" dirty="0" smtClean="0">
                <a:latin typeface="Times New Roman" pitchFamily="18" charset="0"/>
              </a:rPr>
              <a:t>11,8%</a:t>
            </a:r>
            <a:r>
              <a:rPr lang="ru-RU" altLang="en-US" sz="2400" dirty="0" smtClean="0">
                <a:latin typeface="Times New Roman" pitchFamily="18" charset="0"/>
              </a:rPr>
              <a:t>)</a:t>
            </a:r>
            <a:r>
              <a:rPr lang="en-US" altLang="en-US" sz="2400" dirty="0" smtClean="0">
                <a:latin typeface="Times New Roman" pitchFamily="18" charset="0"/>
              </a:rPr>
              <a:t>;</a:t>
            </a:r>
            <a:endParaRPr lang="ru-RU" altLang="en-US" sz="2400" dirty="0" smtClean="0">
              <a:latin typeface="Times New Roman" pitchFamily="18" charset="0"/>
            </a:endParaRPr>
          </a:p>
          <a:p>
            <a:pPr algn="just" eaLnBrk="1" hangingPunct="1">
              <a:lnSpc>
                <a:spcPct val="80000"/>
              </a:lnSpc>
              <a:spcAft>
                <a:spcPts val="1200"/>
              </a:spcAft>
            </a:pPr>
            <a:r>
              <a:rPr lang="ru-RU" altLang="en-US" sz="2400" b="1" dirty="0" smtClean="0">
                <a:latin typeface="Times New Roman" pitchFamily="18" charset="0"/>
              </a:rPr>
              <a:t>62,1</a:t>
            </a:r>
            <a:r>
              <a:rPr lang="en-US" altLang="en-US" sz="2400" b="1" dirty="0" smtClean="0">
                <a:latin typeface="Times New Roman" pitchFamily="18" charset="0"/>
              </a:rPr>
              <a:t>% </a:t>
            </a:r>
            <a:r>
              <a:rPr lang="en-US" altLang="en-US" sz="2400" dirty="0" smtClean="0">
                <a:latin typeface="Times New Roman" pitchFamily="18" charset="0"/>
              </a:rPr>
              <a:t>- still studying </a:t>
            </a:r>
            <a:r>
              <a:rPr lang="ro-RO" altLang="en-US" sz="2400" dirty="0" smtClean="0">
                <a:latin typeface="Times New Roman" pitchFamily="18" charset="0"/>
              </a:rPr>
              <a:t>(</a:t>
            </a:r>
            <a:r>
              <a:rPr lang="en-US" altLang="en-US" sz="2400" dirty="0" smtClean="0">
                <a:latin typeface="Times New Roman" pitchFamily="18" charset="0"/>
              </a:rPr>
              <a:t>unofficially registered as unemployed </a:t>
            </a:r>
            <a:r>
              <a:rPr lang="ru-RU" altLang="en-US" sz="2400" dirty="0" smtClean="0">
                <a:latin typeface="Times New Roman" pitchFamily="18" charset="0"/>
              </a:rPr>
              <a:t>(</a:t>
            </a:r>
            <a:r>
              <a:rPr lang="en-US" altLang="en-US" sz="2400" dirty="0" smtClean="0">
                <a:latin typeface="Times New Roman" pitchFamily="18" charset="0"/>
              </a:rPr>
              <a:t>in</a:t>
            </a:r>
            <a:r>
              <a:rPr lang="ru-RU" altLang="en-US" sz="2400" dirty="0" err="1" smtClean="0">
                <a:latin typeface="Times New Roman" pitchFamily="18" charset="0"/>
              </a:rPr>
              <a:t>active</a:t>
            </a:r>
            <a:r>
              <a:rPr lang="ru-RU" altLang="en-US" sz="2400" dirty="0" smtClean="0">
                <a:latin typeface="Times New Roman" pitchFamily="18" charset="0"/>
              </a:rPr>
              <a:t> </a:t>
            </a:r>
            <a:r>
              <a:rPr lang="ru-RU" altLang="en-US" sz="2400" dirty="0" err="1" smtClean="0">
                <a:latin typeface="Times New Roman" pitchFamily="18" charset="0"/>
              </a:rPr>
              <a:t>population</a:t>
            </a:r>
            <a:r>
              <a:rPr lang="en-US" altLang="en-US" sz="2400" dirty="0" smtClean="0">
                <a:latin typeface="Times New Roman" pitchFamily="18" charset="0"/>
              </a:rPr>
              <a:t> or thinking to emigrate abroad</a:t>
            </a:r>
            <a:r>
              <a:rPr lang="ro-RO" altLang="en-US" sz="2400" dirty="0" smtClean="0">
                <a:latin typeface="Times New Roman" pitchFamily="18" charset="0"/>
              </a:rPr>
              <a:t>)</a:t>
            </a:r>
            <a:r>
              <a:rPr lang="en-US" altLang="en-US" sz="2400" dirty="0" smtClean="0">
                <a:latin typeface="Times New Roman" pitchFamily="18" charset="0"/>
              </a:rPr>
              <a:t>;</a:t>
            </a:r>
            <a:endParaRPr lang="ru-RU" altLang="en-US" sz="2400" dirty="0" smtClean="0">
              <a:latin typeface="Times New Roman" pitchFamily="18" charset="0"/>
            </a:endParaRPr>
          </a:p>
          <a:p>
            <a:pPr algn="just" eaLnBrk="1" hangingPunct="1">
              <a:lnSpc>
                <a:spcPct val="80000"/>
              </a:lnSpc>
              <a:spcAft>
                <a:spcPts val="1200"/>
              </a:spcAft>
            </a:pPr>
            <a:r>
              <a:rPr lang="ro-RO" altLang="en-US" sz="2400" b="1" dirty="0" smtClean="0">
                <a:latin typeface="Times New Roman" pitchFamily="18" charset="0"/>
              </a:rPr>
              <a:t>14% </a:t>
            </a:r>
            <a:r>
              <a:rPr lang="ru-RU" altLang="en-US" sz="2400" dirty="0" smtClean="0">
                <a:latin typeface="Times New Roman" pitchFamily="18" charset="0"/>
              </a:rPr>
              <a:t>- </a:t>
            </a:r>
            <a:r>
              <a:rPr lang="en-US" altLang="en-US" sz="2400" dirty="0" smtClean="0">
                <a:latin typeface="Times New Roman" pitchFamily="18" charset="0"/>
              </a:rPr>
              <a:t>migrants (average age of migrants in Moldova is about 35 years or 39% of the total number of migrants);</a:t>
            </a:r>
            <a:endParaRPr lang="ru-RU" altLang="en-US" sz="2400" dirty="0" smtClean="0">
              <a:latin typeface="Times New Roman" pitchFamily="18" charset="0"/>
            </a:endParaRPr>
          </a:p>
          <a:p>
            <a:pPr algn="just" eaLnBrk="1" hangingPunct="1">
              <a:lnSpc>
                <a:spcPct val="80000"/>
              </a:lnSpc>
              <a:spcAft>
                <a:spcPts val="1200"/>
              </a:spcAft>
            </a:pPr>
            <a:r>
              <a:rPr lang="en-US" altLang="en-US" sz="2400" b="1" dirty="0" smtClean="0">
                <a:latin typeface="Times New Roman" pitchFamily="18" charset="0"/>
              </a:rPr>
              <a:t>29 Youth Centers </a:t>
            </a:r>
            <a:r>
              <a:rPr lang="en-US" altLang="en-US" sz="2400" dirty="0" smtClean="0">
                <a:latin typeface="Times New Roman" pitchFamily="18" charset="0"/>
              </a:rPr>
              <a:t>funded by the Local Public Authorities (LPA) and over 60 created by 2007-</a:t>
            </a:r>
            <a:r>
              <a:rPr lang="ru-RU" altLang="en-US" sz="2400" dirty="0" smtClean="0">
                <a:latin typeface="Times New Roman" pitchFamily="18" charset="0"/>
              </a:rPr>
              <a:t>2008</a:t>
            </a:r>
            <a:r>
              <a:rPr lang="en-US" altLang="en-US" sz="2400" dirty="0" smtClean="0">
                <a:latin typeface="Times New Roman" pitchFamily="18" charset="0"/>
              </a:rPr>
              <a:t> years;</a:t>
            </a:r>
            <a:endParaRPr lang="ru-RU" altLang="en-US" sz="2400" dirty="0" smtClean="0">
              <a:latin typeface="Times New Roman" pitchFamily="18" charset="0"/>
            </a:endParaRPr>
          </a:p>
          <a:p>
            <a:pPr algn="just" eaLnBrk="1" hangingPunct="1">
              <a:lnSpc>
                <a:spcPct val="80000"/>
              </a:lnSpc>
              <a:spcAft>
                <a:spcPts val="1200"/>
              </a:spcAft>
            </a:pPr>
            <a:r>
              <a:rPr lang="en-US" altLang="en-US" sz="2400" dirty="0" smtClean="0">
                <a:latin typeface="Times New Roman" pitchFamily="18" charset="0"/>
              </a:rPr>
              <a:t>The number of </a:t>
            </a:r>
            <a:r>
              <a:rPr lang="en-US" altLang="en-US" sz="2400" b="1" dirty="0" smtClean="0">
                <a:latin typeface="Times New Roman" pitchFamily="18" charset="0"/>
              </a:rPr>
              <a:t>Youth Friendly Health Centers </a:t>
            </a:r>
            <a:r>
              <a:rPr lang="en-US" altLang="en-US" sz="2400" dirty="0" smtClean="0">
                <a:latin typeface="Times New Roman" pitchFamily="18" charset="0"/>
              </a:rPr>
              <a:t>has been expanded from </a:t>
            </a:r>
            <a:r>
              <a:rPr lang="en-US" altLang="en-US" sz="2400" b="1" dirty="0" smtClean="0">
                <a:latin typeface="Times New Roman" pitchFamily="18" charset="0"/>
              </a:rPr>
              <a:t>12 </a:t>
            </a:r>
            <a:r>
              <a:rPr lang="en-US" altLang="en-US" sz="2400" dirty="0" smtClean="0">
                <a:latin typeface="Times New Roman" pitchFamily="18" charset="0"/>
              </a:rPr>
              <a:t>in 2009 to </a:t>
            </a:r>
            <a:r>
              <a:rPr lang="en-US" altLang="en-US" sz="2400" b="1" dirty="0" smtClean="0">
                <a:latin typeface="Times New Roman" pitchFamily="18" charset="0"/>
              </a:rPr>
              <a:t>37 </a:t>
            </a:r>
            <a:r>
              <a:rPr lang="en-US" altLang="en-US" sz="2400" dirty="0" smtClean="0">
                <a:latin typeface="Times New Roman" pitchFamily="18" charset="0"/>
              </a:rPr>
              <a:t>in 2013, with a coverage throughout the country</a:t>
            </a:r>
            <a:r>
              <a:rPr lang="ru-RU" altLang="en-US" sz="2400" dirty="0" smtClean="0">
                <a:latin typeface="Times New Roman" pitchFamily="18" charset="0"/>
              </a:rPr>
              <a:t>. </a:t>
            </a:r>
            <a:endParaRPr lang="en-US" altLang="en-US" sz="2400" dirty="0" smtClean="0">
              <a:latin typeface="Times New Roman" pitchFamily="18" charset="0"/>
            </a:endParaRPr>
          </a:p>
          <a:p>
            <a:pPr algn="just" eaLnBrk="1" hangingPunct="1">
              <a:lnSpc>
                <a:spcPct val="80000"/>
              </a:lnSpc>
              <a:spcAft>
                <a:spcPts val="1200"/>
              </a:spcAft>
            </a:pPr>
            <a:r>
              <a:rPr lang="en-US" altLang="en-US" sz="2400" b="1" dirty="0" smtClean="0">
                <a:latin typeface="Times New Roman" pitchFamily="18" charset="0"/>
              </a:rPr>
              <a:t>15% </a:t>
            </a:r>
            <a:r>
              <a:rPr lang="en-US" altLang="en-US" sz="2400" dirty="0" smtClean="0">
                <a:latin typeface="Times New Roman" pitchFamily="18" charset="0"/>
              </a:rPr>
              <a:t>of young people have access to youth-friendly health services. </a:t>
            </a:r>
            <a:endParaRPr lang="ru-RU" altLang="en-US" sz="2400" dirty="0" smtClean="0">
              <a:latin typeface="Times New Roman" pitchFamily="18" charset="0"/>
            </a:endParaRPr>
          </a:p>
          <a:p>
            <a:pPr algn="just" eaLnBrk="1" hangingPunct="1">
              <a:lnSpc>
                <a:spcPct val="80000"/>
              </a:lnSpc>
            </a:pPr>
            <a:endParaRPr lang="ru-RU" altLang="en-US" sz="2400" b="1" dirty="0" smtClean="0">
              <a:latin typeface="Times New Roman" pitchFamily="18" charset="0"/>
            </a:endParaRPr>
          </a:p>
          <a:p>
            <a:pPr algn="just" eaLnBrk="1" hangingPunct="1">
              <a:lnSpc>
                <a:spcPct val="80000"/>
              </a:lnSpc>
            </a:pPr>
            <a:endParaRPr lang="ru-RU" altLang="en-US" sz="2400" b="1" dirty="0" smtClean="0">
              <a:latin typeface="Times New Roman" pitchFamily="18" charset="0"/>
              <a:cs typeface="Tahoma" pitchFamily="34" charset="0"/>
            </a:endParaRPr>
          </a:p>
          <a:p>
            <a:pPr algn="just" eaLnBrk="1" hangingPunct="1">
              <a:lnSpc>
                <a:spcPct val="80000"/>
              </a:lnSpc>
            </a:pPr>
            <a:endParaRPr lang="ru-RU" altLang="en-US" sz="2400" b="1" dirty="0" smtClean="0">
              <a:latin typeface="Times New Roman" pitchFamily="18" charset="0"/>
            </a:endParaRPr>
          </a:p>
          <a:p>
            <a:pPr algn="just" eaLnBrk="1" hangingPunct="1">
              <a:lnSpc>
                <a:spcPct val="80000"/>
              </a:lnSpc>
            </a:pPr>
            <a:endParaRPr lang="ru-RU" altLang="en-US" sz="2400" b="1" dirty="0" smtClean="0">
              <a:latin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700"/>
          </a:xfrm>
        </p:spPr>
        <p:txBody>
          <a:bodyPr/>
          <a:lstStyle/>
          <a:p>
            <a:r>
              <a:rPr lang="en-US" sz="2400" dirty="0" smtClean="0">
                <a:latin typeface="Times New Roman" pitchFamily="18" charset="0"/>
              </a:rPr>
              <a:t>In 2006 </a:t>
            </a:r>
            <a:r>
              <a:rPr lang="en-US" sz="2400" dirty="0" smtClean="0">
                <a:latin typeface="Times New Roman" pitchFamily="18" charset="0"/>
              </a:rPr>
              <a:t>it was created the </a:t>
            </a:r>
            <a:r>
              <a:rPr lang="en-US" sz="2400" dirty="0" smtClean="0">
                <a:latin typeface="Times New Roman" pitchFamily="18" charset="0"/>
              </a:rPr>
              <a:t>Volunteering Coalition</a:t>
            </a:r>
            <a:endParaRPr lang="en-US" sz="2400" dirty="0" smtClean="0">
              <a:latin typeface="Times New Roman" pitchFamily="18" charset="0"/>
            </a:endParaRPr>
          </a:p>
          <a:p>
            <a:r>
              <a:rPr lang="en-US" sz="2400" dirty="0" smtClean="0">
                <a:latin typeface="Times New Roman" pitchFamily="18" charset="0"/>
              </a:rPr>
              <a:t>Law </a:t>
            </a:r>
            <a:r>
              <a:rPr lang="en-US" sz="2400" dirty="0" smtClean="0">
                <a:latin typeface="Times New Roman" pitchFamily="18" charset="0"/>
              </a:rPr>
              <a:t>on Volunteering (2010</a:t>
            </a:r>
            <a:r>
              <a:rPr lang="en-US" sz="2400" dirty="0" smtClean="0">
                <a:latin typeface="Times New Roman" pitchFamily="18" charset="0"/>
              </a:rPr>
              <a:t>);</a:t>
            </a:r>
          </a:p>
          <a:p>
            <a:r>
              <a:rPr lang="en-US" sz="2400" dirty="0" smtClean="0">
                <a:latin typeface="Times New Roman" pitchFamily="18" charset="0"/>
              </a:rPr>
              <a:t>Government Decision nr. </a:t>
            </a:r>
            <a:r>
              <a:rPr lang="ro-RO" sz="2400" dirty="0" smtClean="0">
                <a:latin typeface="Times New Roman" pitchFamily="18" charset="0"/>
              </a:rPr>
              <a:t>158</a:t>
            </a:r>
            <a:r>
              <a:rPr lang="en-US" sz="2400" dirty="0" smtClean="0">
                <a:latin typeface="Times New Roman" pitchFamily="18" charset="0"/>
              </a:rPr>
              <a:t> from </a:t>
            </a:r>
            <a:r>
              <a:rPr lang="ro-RO" sz="2400" dirty="0" smtClean="0">
                <a:latin typeface="Times New Roman" pitchFamily="18" charset="0"/>
              </a:rPr>
              <a:t>12</a:t>
            </a:r>
            <a:r>
              <a:rPr lang="en-US" sz="2400" dirty="0" smtClean="0">
                <a:latin typeface="Times New Roman" pitchFamily="18" charset="0"/>
              </a:rPr>
              <a:t>.</a:t>
            </a:r>
            <a:r>
              <a:rPr lang="ro-RO" sz="2400" dirty="0" smtClean="0">
                <a:latin typeface="Times New Roman" pitchFamily="18" charset="0"/>
              </a:rPr>
              <a:t>03</a:t>
            </a:r>
            <a:r>
              <a:rPr lang="en-US" sz="2400" dirty="0" smtClean="0">
                <a:latin typeface="Times New Roman" pitchFamily="18" charset="0"/>
              </a:rPr>
              <a:t>.201</a:t>
            </a:r>
            <a:r>
              <a:rPr lang="ro-RO" sz="2400" dirty="0" smtClean="0">
                <a:latin typeface="Times New Roman" pitchFamily="18" charset="0"/>
              </a:rPr>
              <a:t>2 for approving </a:t>
            </a:r>
            <a:r>
              <a:rPr lang="en-US" sz="2400" dirty="0" smtClean="0">
                <a:latin typeface="Times New Roman" pitchFamily="18" charset="0"/>
              </a:rPr>
              <a:t>voluntary enforcement </a:t>
            </a:r>
            <a:r>
              <a:rPr lang="en-US" sz="2400" dirty="0" smtClean="0">
                <a:latin typeface="Times New Roman" pitchFamily="18" charset="0"/>
              </a:rPr>
              <a:t>mechanisms;</a:t>
            </a:r>
            <a:endParaRPr lang="en-US" sz="2400" dirty="0" smtClean="0">
              <a:latin typeface="Times New Roman" pitchFamily="18" charset="0"/>
            </a:endParaRPr>
          </a:p>
          <a:p>
            <a:pPr algn="just"/>
            <a:r>
              <a:rPr lang="en-US" sz="2400" dirty="0" smtClean="0">
                <a:latin typeface="Times New Roman" pitchFamily="18" charset="0"/>
                <a:cs typeface="Times New Roman" pitchFamily="18" charset="0"/>
              </a:rPr>
              <a:t>Order of MYS number 525 from 15.06.2014- According </a:t>
            </a:r>
            <a:r>
              <a:rPr lang="en-US" sz="2400" dirty="0" smtClean="0">
                <a:latin typeface="Times New Roman" pitchFamily="18" charset="0"/>
                <a:cs typeface="Times New Roman" pitchFamily="18" charset="0"/>
              </a:rPr>
              <a:t>to the approval of the Regulation concerning the </a:t>
            </a:r>
            <a:r>
              <a:rPr lang="en-US" sz="2400" dirty="0" smtClean="0">
                <a:latin typeface="Times New Roman" pitchFamily="18" charset="0"/>
                <a:cs typeface="Times New Roman" pitchFamily="18" charset="0"/>
              </a:rPr>
              <a:t>organization </a:t>
            </a:r>
            <a:r>
              <a:rPr lang="en-US" sz="2400" dirty="0" smtClean="0">
                <a:latin typeface="Times New Roman" pitchFamily="18" charset="0"/>
                <a:cs typeface="Times New Roman" pitchFamily="18" charset="0"/>
              </a:rPr>
              <a:t>and functioning of certification Committee </a:t>
            </a:r>
            <a:r>
              <a:rPr lang="en-US" sz="2400" dirty="0" smtClean="0">
                <a:latin typeface="Times New Roman" pitchFamily="18" charset="0"/>
                <a:cs typeface="Times New Roman" pitchFamily="18" charset="0"/>
              </a:rPr>
              <a:t>and </a:t>
            </a:r>
            <a:r>
              <a:rPr lang="en-US" sz="2400" dirty="0" smtClean="0">
                <a:latin typeface="Times New Roman" pitchFamily="18" charset="0"/>
                <a:cs typeface="Times New Roman" pitchFamily="18" charset="0"/>
              </a:rPr>
              <a:t>of the </a:t>
            </a:r>
            <a:r>
              <a:rPr lang="en-US" sz="2400" dirty="0" smtClean="0">
                <a:latin typeface="Times New Roman" pitchFamily="18" charset="0"/>
                <a:cs typeface="Times New Roman" pitchFamily="18" charset="0"/>
              </a:rPr>
              <a:t>sample </a:t>
            </a:r>
            <a:r>
              <a:rPr lang="en-US" sz="2400" dirty="0" smtClean="0">
                <a:latin typeface="Times New Roman" pitchFamily="18" charset="0"/>
                <a:cs typeface="Times New Roman" pitchFamily="18" charset="0"/>
              </a:rPr>
              <a:t>of Certificate of host institution of voluntary </a:t>
            </a:r>
            <a:r>
              <a:rPr lang="en-US" sz="2400" dirty="0" smtClean="0">
                <a:latin typeface="Times New Roman" pitchFamily="18" charset="0"/>
                <a:cs typeface="Times New Roman" pitchFamily="18" charset="0"/>
              </a:rPr>
              <a:t>activity;</a:t>
            </a:r>
          </a:p>
          <a:p>
            <a:pPr algn="just"/>
            <a:r>
              <a:rPr lang="en-US" sz="2400" dirty="0" smtClean="0">
                <a:latin typeface="Times New Roman" pitchFamily="18" charset="0"/>
                <a:cs typeface="Times New Roman" pitchFamily="18" charset="0"/>
              </a:rPr>
              <a:t>The main tools of work that volunteers can get are:</a:t>
            </a:r>
          </a:p>
          <a:p>
            <a:pPr algn="just"/>
            <a:r>
              <a:rPr lang="en-US" sz="2400" dirty="0" smtClean="0">
                <a:latin typeface="Times New Roman" pitchFamily="18" charset="0"/>
                <a:cs typeface="Times New Roman" pitchFamily="18" charset="0"/>
              </a:rPr>
              <a:t>Volunteering </a:t>
            </a:r>
            <a:r>
              <a:rPr lang="en-US" sz="2400" dirty="0" smtClean="0">
                <a:latin typeface="Times New Roman" pitchFamily="18" charset="0"/>
                <a:cs typeface="Times New Roman" pitchFamily="18" charset="0"/>
              </a:rPr>
              <a:t>contract; Nominal </a:t>
            </a:r>
            <a:r>
              <a:rPr lang="en-US" sz="2400" dirty="0" smtClean="0">
                <a:latin typeface="Times New Roman" pitchFamily="18" charset="0"/>
                <a:cs typeface="Times New Roman" pitchFamily="18" charset="0"/>
              </a:rPr>
              <a:t>volunteering </a:t>
            </a:r>
            <a:r>
              <a:rPr lang="en-US" sz="2400" dirty="0" smtClean="0">
                <a:latin typeface="Times New Roman" pitchFamily="18" charset="0"/>
                <a:cs typeface="Times New Roman" pitchFamily="18" charset="0"/>
              </a:rPr>
              <a:t>certificate; Voluntary book; Letter </a:t>
            </a:r>
            <a:r>
              <a:rPr lang="en-US" sz="2400" dirty="0" smtClean="0">
                <a:latin typeface="Times New Roman" pitchFamily="18" charset="0"/>
                <a:cs typeface="Times New Roman" pitchFamily="18" charset="0"/>
              </a:rPr>
              <a:t>of </a:t>
            </a:r>
            <a:r>
              <a:rPr lang="en-US" sz="2400" dirty="0" smtClean="0">
                <a:latin typeface="Times New Roman" pitchFamily="18" charset="0"/>
                <a:cs typeface="Times New Roman" pitchFamily="18" charset="0"/>
              </a:rPr>
              <a:t>Recommendation;</a:t>
            </a:r>
          </a:p>
          <a:p>
            <a:pPr algn="just"/>
            <a:r>
              <a:rPr lang="en-US" sz="2400" dirty="0" smtClean="0">
                <a:latin typeface="Times New Roman" pitchFamily="18" charset="0"/>
                <a:cs typeface="Times New Roman" pitchFamily="18" charset="0"/>
              </a:rPr>
              <a:t>The main volunteering activities are: National Volunteering </a:t>
            </a:r>
            <a:r>
              <a:rPr lang="en-US" sz="2400" dirty="0" smtClean="0">
                <a:latin typeface="Times New Roman" pitchFamily="18" charset="0"/>
                <a:cs typeface="Times New Roman" pitchFamily="18" charset="0"/>
              </a:rPr>
              <a:t>Week; Festival </a:t>
            </a:r>
            <a:r>
              <a:rPr lang="en-US" sz="2400" dirty="0" smtClean="0">
                <a:latin typeface="Times New Roman" pitchFamily="18" charset="0"/>
                <a:cs typeface="Times New Roman" pitchFamily="18" charset="0"/>
              </a:rPr>
              <a:t>of </a:t>
            </a:r>
            <a:r>
              <a:rPr lang="en-US" sz="2400" dirty="0" smtClean="0">
                <a:latin typeface="Times New Roman" pitchFamily="18" charset="0"/>
                <a:cs typeface="Times New Roman" pitchFamily="18" charset="0"/>
              </a:rPr>
              <a:t>Volunteers; National </a:t>
            </a:r>
            <a:r>
              <a:rPr lang="en-US" sz="2400" dirty="0" smtClean="0">
                <a:latin typeface="Times New Roman" pitchFamily="18" charset="0"/>
                <a:cs typeface="Times New Roman" pitchFamily="18" charset="0"/>
              </a:rPr>
              <a:t>Conference on </a:t>
            </a:r>
            <a:r>
              <a:rPr lang="en-US" sz="2400" dirty="0" smtClean="0">
                <a:latin typeface="Times New Roman" pitchFamily="18" charset="0"/>
                <a:cs typeface="Times New Roman" pitchFamily="18" charset="0"/>
              </a:rPr>
              <a:t>Volunteering </a:t>
            </a:r>
          </a:p>
          <a:p>
            <a:pPr algn="just"/>
            <a:endParaRPr lang="en-US" sz="2400" dirty="0" smtClean="0">
              <a:latin typeface="Times New Roman" pitchFamily="18" charset="0"/>
              <a:cs typeface="Times New Roman" pitchFamily="18" charset="0"/>
            </a:endParaRPr>
          </a:p>
          <a:p>
            <a:pPr algn="just"/>
            <a:endParaRPr lang="en-US" sz="2400" dirty="0" smtClean="0">
              <a:latin typeface="Times New Roman" pitchFamily="18" charset="0"/>
              <a:cs typeface="Times New Roman" pitchFamily="18" charset="0"/>
            </a:endParaRPr>
          </a:p>
          <a:p>
            <a:pPr algn="just"/>
            <a:endParaRPr lang="en-US" dirty="0" smtClean="0"/>
          </a:p>
          <a:p>
            <a:endParaRPr lang="en-US" dirty="0"/>
          </a:p>
        </p:txBody>
      </p:sp>
      <p:sp>
        <p:nvSpPr>
          <p:cNvPr id="3" name="Title 2"/>
          <p:cNvSpPr>
            <a:spLocks noGrp="1"/>
          </p:cNvSpPr>
          <p:nvPr>
            <p:ph type="title"/>
          </p:nvPr>
        </p:nvSpPr>
        <p:spPr/>
        <p:txBody>
          <a:bodyPr>
            <a:normAutofit fontScale="90000"/>
          </a:bodyPr>
          <a:lstStyle/>
          <a:p>
            <a:pPr algn="ctr"/>
            <a:r>
              <a:rPr lang="en-US" dirty="0" smtClean="0">
                <a:solidFill>
                  <a:srgbClr val="00B0F0"/>
                </a:solidFill>
              </a:rPr>
              <a:t>Development of </a:t>
            </a:r>
            <a:r>
              <a:rPr lang="en-US" dirty="0" smtClean="0">
                <a:solidFill>
                  <a:srgbClr val="00B0F0"/>
                </a:solidFill>
              </a:rPr>
              <a:t>the field of volunteering</a:t>
            </a:r>
            <a:endParaRPr lang="en-US" dirty="0">
              <a:solidFill>
                <a:srgbClr val="00B0F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138"/>
            <a:ext cx="8229600" cy="4919662"/>
          </a:xfrm>
        </p:spPr>
        <p:txBody>
          <a:bodyPr>
            <a:normAutofit fontScale="92500" lnSpcReduction="10000"/>
          </a:bodyPr>
          <a:lstStyle/>
          <a:p>
            <a:pPr marL="365760" indent="-256032" algn="just" fontAlgn="auto">
              <a:spcAft>
                <a:spcPts val="0"/>
              </a:spcAft>
              <a:buFont typeface="Wingdings 3"/>
              <a:buChar char=""/>
              <a:defRPr/>
            </a:pPr>
            <a:r>
              <a:rPr lang="en-US" dirty="0" smtClean="0"/>
              <a:t>Youth policies in the Republic of Moldova have developed gradually, even if they were not always competitive with  international tendencies from the domain   </a:t>
            </a:r>
          </a:p>
          <a:p>
            <a:pPr marL="365760" indent="-256032" algn="just" fontAlgn="auto">
              <a:spcAft>
                <a:spcPts val="0"/>
              </a:spcAft>
              <a:buFont typeface="Wingdings 3"/>
              <a:buChar char=""/>
              <a:defRPr/>
            </a:pPr>
            <a:r>
              <a:rPr lang="en-US" dirty="0" smtClean="0"/>
              <a:t>Youth programs, plans, youth strategies have not been entirely  implemented</a:t>
            </a:r>
          </a:p>
          <a:p>
            <a:pPr marL="365760" indent="-256032" algn="just" fontAlgn="auto">
              <a:spcAft>
                <a:spcPts val="0"/>
              </a:spcAft>
              <a:buFont typeface="Wingdings 3"/>
              <a:buChar char=""/>
              <a:defRPr/>
            </a:pPr>
            <a:r>
              <a:rPr lang="en-US" dirty="0" smtClean="0"/>
              <a:t>Youth work, non-formal education and voluntary activities started to get developed by youth organizations in the last 10 years</a:t>
            </a:r>
          </a:p>
          <a:p>
            <a:pPr marL="365760" indent="-256032" algn="just" fontAlgn="auto">
              <a:spcAft>
                <a:spcPts val="0"/>
              </a:spcAft>
              <a:buFont typeface="Wingdings 3"/>
              <a:buChar char=""/>
              <a:defRPr/>
            </a:pPr>
            <a:r>
              <a:rPr lang="en-US" dirty="0" smtClean="0"/>
              <a:t>Recognition of youth worker and youth work, and that of non-formal education, will contribute to  the growth of youth-beneficiaries of youth activities.</a:t>
            </a:r>
            <a:endParaRPr lang="en-US" dirty="0"/>
          </a:p>
        </p:txBody>
      </p:sp>
      <p:sp>
        <p:nvSpPr>
          <p:cNvPr id="3" name="Title 2"/>
          <p:cNvSpPr>
            <a:spLocks noGrp="1"/>
          </p:cNvSpPr>
          <p:nvPr>
            <p:ph type="title"/>
          </p:nvPr>
        </p:nvSpPr>
        <p:spPr/>
        <p:txBody>
          <a:bodyPr/>
          <a:lstStyle/>
          <a:p>
            <a:pPr algn="ctr" fontAlgn="auto">
              <a:spcAft>
                <a:spcPts val="0"/>
              </a:spcAft>
              <a:defRPr/>
            </a:pPr>
            <a:r>
              <a:rPr lang="en-US" dirty="0" smtClean="0">
                <a:solidFill>
                  <a:srgbClr val="00B0F0"/>
                </a:solidFill>
                <a:effectLst/>
              </a:rPr>
              <a:t>Conclusions</a:t>
            </a:r>
            <a:endParaRPr lang="en-US" dirty="0">
              <a:solidFill>
                <a:srgbClr val="00B0F0"/>
              </a:solidFill>
              <a:effectLs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Content Placeholder 1"/>
          <p:cNvSpPr>
            <a:spLocks noGrp="1"/>
          </p:cNvSpPr>
          <p:nvPr>
            <p:ph idx="1"/>
          </p:nvPr>
        </p:nvSpPr>
        <p:spPr/>
        <p:txBody>
          <a:bodyPr/>
          <a:lstStyle/>
          <a:p>
            <a:pPr algn="ctr">
              <a:buFont typeface="Wingdings 3" pitchFamily="18" charset="2"/>
              <a:buNone/>
            </a:pPr>
            <a:endParaRPr lang="en-US" sz="2400" b="1" dirty="0" smtClean="0">
              <a:latin typeface="Times New Roman" pitchFamily="18" charset="0"/>
            </a:endParaRPr>
          </a:p>
          <a:p>
            <a:pPr algn="ctr">
              <a:buFont typeface="Wingdings 3" pitchFamily="18" charset="2"/>
              <a:buNone/>
            </a:pPr>
            <a:endParaRPr lang="en-US" sz="2400" b="1" dirty="0" smtClean="0">
              <a:latin typeface="Times New Roman" pitchFamily="18" charset="0"/>
            </a:endParaRPr>
          </a:p>
          <a:p>
            <a:pPr algn="ctr">
              <a:buFont typeface="Wingdings 3" pitchFamily="18" charset="2"/>
              <a:buNone/>
            </a:pPr>
            <a:endParaRPr lang="en-US" sz="3600" b="1" dirty="0" smtClean="0">
              <a:latin typeface="Times New Roman" pitchFamily="18" charset="0"/>
            </a:endParaRPr>
          </a:p>
          <a:p>
            <a:pPr algn="ctr">
              <a:buFont typeface="Wingdings 3" pitchFamily="18" charset="2"/>
              <a:buNone/>
            </a:pPr>
            <a:r>
              <a:rPr lang="en-US" sz="3600" b="1" dirty="0" smtClean="0">
                <a:latin typeface="Times New Roman" pitchFamily="18" charset="0"/>
              </a:rPr>
              <a:t>Thank you for your attention!</a:t>
            </a:r>
            <a:endParaRPr lang="en-US" sz="3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Content Placeholder 1"/>
          <p:cNvSpPr>
            <a:spLocks noGrp="1"/>
          </p:cNvSpPr>
          <p:nvPr>
            <p:ph idx="1"/>
          </p:nvPr>
        </p:nvSpPr>
        <p:spPr>
          <a:xfrm>
            <a:off x="304800" y="1481138"/>
            <a:ext cx="8534400" cy="5148262"/>
          </a:xfrm>
        </p:spPr>
        <p:txBody>
          <a:bodyPr/>
          <a:lstStyle/>
          <a:p>
            <a:pPr algn="just"/>
            <a:r>
              <a:rPr lang="en-US" sz="2100" dirty="0" smtClean="0"/>
              <a:t>Moldova’s territory, during its history, was part of:</a:t>
            </a:r>
          </a:p>
          <a:p>
            <a:pPr algn="just"/>
            <a:r>
              <a:rPr lang="en-US" sz="2100" dirty="0" smtClean="0"/>
              <a:t>Dacia, afterwards being conquered by the Roman Empire (ancient period)</a:t>
            </a:r>
          </a:p>
          <a:p>
            <a:pPr algn="just"/>
            <a:r>
              <a:rPr lang="pt-PT" sz="2100" dirty="0" smtClean="0"/>
              <a:t>Moldova’ Principality (Moldova’s country) in the medieval period</a:t>
            </a:r>
          </a:p>
          <a:p>
            <a:pPr algn="just"/>
            <a:r>
              <a:rPr lang="pt-PT" sz="2100" dirty="0" smtClean="0"/>
              <a:t>In 1538 was under the suzerainty of the Ottoman Empire </a:t>
            </a:r>
          </a:p>
          <a:p>
            <a:pPr algn="just"/>
            <a:r>
              <a:rPr lang="pt-PT" sz="2100" dirty="0" smtClean="0"/>
              <a:t>In 1812 a part of the Moldova’s territory is </a:t>
            </a:r>
            <a:r>
              <a:rPr lang="pt-PT" sz="2100" dirty="0" smtClean="0"/>
              <a:t>impropriated (annexed) </a:t>
            </a:r>
            <a:r>
              <a:rPr lang="pt-PT" sz="2100" dirty="0" smtClean="0"/>
              <a:t>by the Russian Empire (known as Bessarabia)</a:t>
            </a:r>
          </a:p>
          <a:p>
            <a:pPr algn="just"/>
            <a:r>
              <a:rPr lang="pt-PT" sz="2100" dirty="0" smtClean="0"/>
              <a:t>In the inter-war period 1918-1940 it became part of Romania (known as Great Romania), </a:t>
            </a:r>
          </a:p>
          <a:p>
            <a:pPr algn="just"/>
            <a:r>
              <a:rPr lang="en-US" sz="2100" dirty="0" smtClean="0"/>
              <a:t>From</a:t>
            </a:r>
            <a:r>
              <a:rPr lang="pt-PT" sz="2100" dirty="0" smtClean="0"/>
              <a:t> 1944 till 1991 a big part of the territory was occupied by the Soviet Union and was named as Moldovan Socialist  Soviet Republic</a:t>
            </a:r>
          </a:p>
          <a:p>
            <a:pPr algn="just"/>
            <a:r>
              <a:rPr lang="pt-PT" sz="2100" dirty="0" smtClean="0"/>
              <a:t>1991, 27 august – MSSR declares its independency</a:t>
            </a:r>
            <a:endParaRPr lang="en-US" sz="2100" dirty="0" smtClean="0"/>
          </a:p>
          <a:p>
            <a:pPr algn="just"/>
            <a:endParaRPr lang="en-US" sz="2100" dirty="0" smtClean="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70C0"/>
                </a:solidFill>
              </a:rPr>
              <a:t>Republic of Moldova</a:t>
            </a:r>
            <a:br>
              <a:rPr lang="en-US" dirty="0" smtClean="0">
                <a:solidFill>
                  <a:srgbClr val="0070C0"/>
                </a:solidFill>
              </a:rPr>
            </a:br>
            <a:r>
              <a:rPr lang="en-US" sz="4400" dirty="0" smtClean="0">
                <a:solidFill>
                  <a:srgbClr val="0070C0"/>
                </a:solidFill>
              </a:rPr>
              <a:t> </a:t>
            </a:r>
            <a:r>
              <a:rPr lang="en-US" sz="3600" dirty="0" smtClean="0">
                <a:solidFill>
                  <a:srgbClr val="0070C0"/>
                </a:solidFill>
              </a:rPr>
              <a:t>Historical</a:t>
            </a:r>
            <a:r>
              <a:rPr lang="en-US" sz="4400" dirty="0" smtClean="0">
                <a:solidFill>
                  <a:srgbClr val="0070C0"/>
                </a:solidFill>
              </a:rPr>
              <a:t> </a:t>
            </a:r>
            <a:r>
              <a:rPr lang="en-US" sz="3600" dirty="0" smtClean="0">
                <a:solidFill>
                  <a:srgbClr val="0070C0"/>
                </a:solidFill>
              </a:rPr>
              <a:t>context</a:t>
            </a:r>
            <a:endParaRPr lang="en-US" sz="3600" dirty="0">
              <a:solidFill>
                <a:srgbClr val="0070C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Content Placeholder 1"/>
          <p:cNvSpPr>
            <a:spLocks noGrp="1"/>
          </p:cNvSpPr>
          <p:nvPr>
            <p:ph idx="1"/>
          </p:nvPr>
        </p:nvSpPr>
        <p:spPr>
          <a:xfrm>
            <a:off x="457200" y="1481138"/>
            <a:ext cx="8229600" cy="4691062"/>
          </a:xfrm>
        </p:spPr>
        <p:txBody>
          <a:bodyPr/>
          <a:lstStyle/>
          <a:p>
            <a:pPr algn="just"/>
            <a:endParaRPr lang="it-IT" dirty="0" smtClean="0"/>
          </a:p>
          <a:p>
            <a:pPr algn="just"/>
            <a:r>
              <a:rPr lang="it-IT" dirty="0" smtClean="0"/>
              <a:t>Respectively, the approach to youth policy and youth work at the beginning of 90’s could not be verry different from what it was until 1991</a:t>
            </a:r>
            <a:endParaRPr lang="en-US" dirty="0" smtClean="0"/>
          </a:p>
          <a:p>
            <a:pPr algn="just"/>
            <a:r>
              <a:rPr lang="en-US" i="1" dirty="0" smtClean="0"/>
              <a:t>Youth work </a:t>
            </a:r>
            <a:r>
              <a:rPr lang="en-US" dirty="0" smtClean="0"/>
              <a:t>– the term does not have a strict rendering in </a:t>
            </a:r>
            <a:r>
              <a:rPr lang="en-US" dirty="0" err="1" smtClean="0"/>
              <a:t>romanian</a:t>
            </a:r>
            <a:r>
              <a:rPr lang="en-US" dirty="0" smtClean="0"/>
              <a:t>, and a word-by-word translation can create </a:t>
            </a:r>
            <a:r>
              <a:rPr lang="en-US" dirty="0" smtClean="0"/>
              <a:t>confusions</a:t>
            </a:r>
            <a:endParaRPr lang="en-US" dirty="0" smtClean="0"/>
          </a:p>
          <a:p>
            <a:pPr algn="just"/>
            <a:r>
              <a:rPr lang="en-US" i="1" dirty="0" smtClean="0"/>
              <a:t>Youth activity – </a:t>
            </a:r>
            <a:r>
              <a:rPr lang="en-US" dirty="0" smtClean="0"/>
              <a:t>notion used to describe a process,  not an action</a:t>
            </a:r>
          </a:p>
          <a:p>
            <a:pPr algn="just"/>
            <a:endParaRPr lang="en-US" dirty="0" smtClean="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err="1" smtClean="0">
                <a:solidFill>
                  <a:srgbClr val="0070C0"/>
                </a:solidFill>
              </a:rPr>
              <a:t>Republica</a:t>
            </a:r>
            <a:r>
              <a:rPr lang="en-US" dirty="0" smtClean="0">
                <a:solidFill>
                  <a:srgbClr val="0070C0"/>
                </a:solidFill>
              </a:rPr>
              <a:t> Moldova</a:t>
            </a:r>
            <a:br>
              <a:rPr lang="en-US" dirty="0" smtClean="0">
                <a:solidFill>
                  <a:srgbClr val="0070C0"/>
                </a:solidFill>
              </a:rPr>
            </a:br>
            <a:r>
              <a:rPr lang="en-US" sz="3600" dirty="0" smtClean="0">
                <a:solidFill>
                  <a:srgbClr val="0070C0"/>
                </a:solidFill>
              </a:rPr>
              <a:t>Historical context</a:t>
            </a:r>
            <a:endParaRPr lang="en-US" sz="3600" dirty="0">
              <a:solidFill>
                <a:srgbClr val="0070C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Content Placeholder 1"/>
          <p:cNvSpPr>
            <a:spLocks noGrp="1"/>
          </p:cNvSpPr>
          <p:nvPr>
            <p:ph idx="1"/>
          </p:nvPr>
        </p:nvSpPr>
        <p:spPr>
          <a:xfrm>
            <a:off x="457200" y="1600200"/>
            <a:ext cx="8229600" cy="5257800"/>
          </a:xfrm>
        </p:spPr>
        <p:txBody>
          <a:bodyPr/>
          <a:lstStyle/>
          <a:p>
            <a:pPr algn="just">
              <a:buNone/>
            </a:pPr>
            <a:endParaRPr lang="en-US" sz="800" i="1" dirty="0" smtClean="0">
              <a:solidFill>
                <a:srgbClr val="C00000"/>
              </a:solidFill>
            </a:endParaRPr>
          </a:p>
          <a:p>
            <a:pPr algn="just">
              <a:buNone/>
            </a:pPr>
            <a:r>
              <a:rPr lang="en-US" i="1" dirty="0" smtClean="0">
                <a:solidFill>
                  <a:srgbClr val="C00000"/>
                </a:solidFill>
              </a:rPr>
              <a:t>Youth Policies between1991-1998</a:t>
            </a:r>
          </a:p>
          <a:p>
            <a:pPr algn="just"/>
            <a:r>
              <a:rPr lang="it-IT" dirty="0" smtClean="0"/>
              <a:t>Official Policy Conception on youth issues was approved in 1991</a:t>
            </a:r>
          </a:p>
          <a:p>
            <a:pPr algn="just"/>
            <a:r>
              <a:rPr lang="it-IT" dirty="0" smtClean="0"/>
              <a:t>In 1995 a new Conception of the state policy on youth was enacted </a:t>
            </a:r>
          </a:p>
          <a:p>
            <a:pPr algn="just"/>
            <a:r>
              <a:rPr lang="en-US" dirty="0" smtClean="0"/>
              <a:t>“National Day of Youth” was instituted by the Government's Decision in 1996</a:t>
            </a:r>
          </a:p>
          <a:p>
            <a:pPr algn="just"/>
            <a:r>
              <a:rPr lang="en-US" dirty="0" smtClean="0"/>
              <a:t>1997 was marked by the Government’s Decision referring to “Establishment of National Council on Youth”</a:t>
            </a:r>
          </a:p>
        </p:txBody>
      </p:sp>
      <p:sp>
        <p:nvSpPr>
          <p:cNvPr id="3" name="Title 2"/>
          <p:cNvSpPr>
            <a:spLocks noGrp="1"/>
          </p:cNvSpPr>
          <p:nvPr>
            <p:ph type="title"/>
          </p:nvPr>
        </p:nvSpPr>
        <p:spPr>
          <a:xfrm>
            <a:off x="457200" y="274638"/>
            <a:ext cx="8229600" cy="1325562"/>
          </a:xfrm>
        </p:spPr>
        <p:txBody>
          <a:bodyPr>
            <a:normAutofit fontScale="90000"/>
          </a:bodyPr>
          <a:lstStyle/>
          <a:p>
            <a:pPr algn="ctr" fontAlgn="auto">
              <a:spcAft>
                <a:spcPts val="0"/>
              </a:spcAft>
              <a:defRPr/>
            </a:pPr>
            <a:r>
              <a:rPr lang="en-US" dirty="0" smtClean="0">
                <a:solidFill>
                  <a:srgbClr val="0070C0"/>
                </a:solidFill>
                <a:effectLst/>
              </a:rPr>
              <a:t>Overview of the youth sector </a:t>
            </a:r>
            <a:br>
              <a:rPr lang="en-US" dirty="0" smtClean="0">
                <a:solidFill>
                  <a:srgbClr val="0070C0"/>
                </a:solidFill>
                <a:effectLst/>
              </a:rPr>
            </a:br>
            <a:r>
              <a:rPr lang="en-US" dirty="0" smtClean="0">
                <a:solidFill>
                  <a:srgbClr val="0070C0"/>
                </a:solidFill>
                <a:effectLst/>
              </a:rPr>
              <a:t>in the 90s</a:t>
            </a:r>
            <a:endParaRPr lang="en-US" dirty="0">
              <a:solidFill>
                <a:srgbClr val="0070C0"/>
              </a:solidFill>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138"/>
            <a:ext cx="8229600" cy="4767262"/>
          </a:xfrm>
        </p:spPr>
        <p:txBody>
          <a:bodyPr>
            <a:normAutofit/>
          </a:bodyPr>
          <a:lstStyle/>
          <a:p>
            <a:pPr marL="365760" indent="-256032" algn="just" fontAlgn="auto">
              <a:spcAft>
                <a:spcPts val="0"/>
              </a:spcAft>
              <a:buFont typeface="Wingdings 3"/>
              <a:buChar char=""/>
              <a:defRPr/>
            </a:pPr>
            <a:r>
              <a:rPr lang="en-US" dirty="0" smtClean="0"/>
              <a:t>Even if the Government has adopted some Youth Policies between 1991-1998, the term “youth work” was missing from documents</a:t>
            </a:r>
          </a:p>
          <a:p>
            <a:pPr marL="365760" indent="-256032" algn="just" fontAlgn="auto">
              <a:spcAft>
                <a:spcPts val="0"/>
              </a:spcAft>
              <a:buFont typeface="Wingdings 3"/>
              <a:buChar char=""/>
              <a:defRPr/>
            </a:pPr>
            <a:r>
              <a:rPr lang="en-US" dirty="0" smtClean="0"/>
              <a:t>Authorities began to value the role of specialists in the field of youth, sport and culture, which were working with local governments and public associations in order to involve youth in different activities</a:t>
            </a:r>
          </a:p>
          <a:p>
            <a:pPr marL="365760" indent="-256032" algn="just" fontAlgn="auto">
              <a:spcAft>
                <a:spcPts val="0"/>
              </a:spcAft>
              <a:buFont typeface="Wingdings 3"/>
              <a:buChar char=""/>
              <a:defRPr/>
            </a:pPr>
            <a:r>
              <a:rPr lang="en-US" dirty="0" smtClean="0"/>
              <a:t>Types of taken actions – cultural and youth festivals, contests, sport competitions, interest </a:t>
            </a:r>
            <a:r>
              <a:rPr lang="en-US" dirty="0" smtClean="0"/>
              <a:t>clubs (hobby clubs), </a:t>
            </a:r>
            <a:r>
              <a:rPr lang="en-US" dirty="0" smtClean="0"/>
              <a:t>etc.</a:t>
            </a: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in the 90s</a:t>
            </a:r>
            <a:endParaRPr lang="en-US" dirty="0">
              <a:solidFill>
                <a:srgbClr val="00B0F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lnSpc>
                <a:spcPct val="80000"/>
              </a:lnSpc>
              <a:buNone/>
            </a:pPr>
            <a:r>
              <a:rPr lang="en-US" sz="2500" b="1" i="1" dirty="0" smtClean="0">
                <a:solidFill>
                  <a:srgbClr val="C00000"/>
                </a:solidFill>
              </a:rPr>
              <a:t>  Youth  work-understanding and achievements </a:t>
            </a:r>
          </a:p>
          <a:p>
            <a:pPr algn="just">
              <a:lnSpc>
                <a:spcPct val="80000"/>
              </a:lnSpc>
              <a:buNone/>
            </a:pPr>
            <a:endParaRPr lang="en-US" sz="800" b="1" i="1" dirty="0" smtClean="0"/>
          </a:p>
          <a:p>
            <a:pPr algn="just">
              <a:lnSpc>
                <a:spcPct val="80000"/>
              </a:lnSpc>
            </a:pPr>
            <a:r>
              <a:rPr lang="en-US" sz="2500" dirty="0" smtClean="0"/>
              <a:t>Each </a:t>
            </a:r>
            <a:r>
              <a:rPr lang="en-US" sz="2500" dirty="0" smtClean="0"/>
              <a:t>community</a:t>
            </a:r>
            <a:r>
              <a:rPr lang="en-US" sz="2500" dirty="0" smtClean="0"/>
              <a:t> </a:t>
            </a:r>
            <a:r>
              <a:rPr lang="en-US" sz="2500" dirty="0" smtClean="0"/>
              <a:t>organized on weekends and on national or religious feasts different sport competitions (football, volley, ,,wrestling” (traditional free fights, etc.) and concerts, etc</a:t>
            </a:r>
            <a:r>
              <a:rPr lang="en-US" sz="2500" dirty="0" smtClean="0"/>
              <a:t>.</a:t>
            </a:r>
          </a:p>
          <a:p>
            <a:pPr algn="just">
              <a:lnSpc>
                <a:spcPct val="80000"/>
              </a:lnSpc>
            </a:pPr>
            <a:r>
              <a:rPr lang="en-US" sz="2500" dirty="0" smtClean="0"/>
              <a:t>Increasing role of Culture House from each  city\village in the youth work</a:t>
            </a:r>
          </a:p>
          <a:p>
            <a:pPr algn="just">
              <a:lnSpc>
                <a:spcPct val="80000"/>
              </a:lnSpc>
            </a:pPr>
            <a:r>
              <a:rPr lang="en-US" sz="2500" dirty="0" smtClean="0"/>
              <a:t>Aiming </a:t>
            </a:r>
            <a:r>
              <a:rPr lang="en-US" sz="2500" dirty="0" smtClean="0"/>
              <a:t>at social integration of youth, such types of activities were organized in order to get young people involved and stop them from drinking, smoking, drugs and youth delinquency</a:t>
            </a:r>
          </a:p>
          <a:p>
            <a:pPr algn="just">
              <a:lnSpc>
                <a:spcPct val="80000"/>
              </a:lnSpc>
            </a:pPr>
            <a:r>
              <a:rPr lang="en-US" sz="2500" dirty="0" smtClean="0"/>
              <a:t>The official </a:t>
            </a:r>
            <a:r>
              <a:rPr lang="en-US" sz="2500" dirty="0" smtClean="0"/>
              <a:t>statistic data reveal a vice versa </a:t>
            </a:r>
            <a:r>
              <a:rPr lang="en-US" sz="2500" dirty="0" smtClean="0"/>
              <a:t>situation</a:t>
            </a:r>
            <a:endParaRPr lang="en-US" sz="2500" dirty="0" smtClean="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in the 90s</a:t>
            </a:r>
            <a:endParaRPr lang="en-US" dirty="0">
              <a:solidFill>
                <a:srgbClr val="00B0F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Content Placeholder 1"/>
          <p:cNvSpPr>
            <a:spLocks noGrp="1"/>
          </p:cNvSpPr>
          <p:nvPr>
            <p:ph idx="1"/>
          </p:nvPr>
        </p:nvSpPr>
        <p:spPr/>
        <p:txBody>
          <a:bodyPr/>
          <a:lstStyle/>
          <a:p>
            <a:pPr algn="just">
              <a:buNone/>
            </a:pPr>
            <a:r>
              <a:rPr lang="en-US" b="1" i="1" dirty="0" smtClean="0"/>
              <a:t>  </a:t>
            </a:r>
            <a:r>
              <a:rPr lang="en-US" b="1" i="1" dirty="0" smtClean="0">
                <a:solidFill>
                  <a:srgbClr val="C00000"/>
                </a:solidFill>
              </a:rPr>
              <a:t>Youth  organizations</a:t>
            </a:r>
          </a:p>
          <a:p>
            <a:pPr algn="just">
              <a:buNone/>
            </a:pPr>
            <a:endParaRPr lang="en-US" sz="800" b="1" i="1" dirty="0" smtClean="0"/>
          </a:p>
          <a:p>
            <a:pPr algn="just"/>
            <a:r>
              <a:rPr lang="en-US" dirty="0" smtClean="0"/>
              <a:t>Appearance of many youth organizations</a:t>
            </a:r>
          </a:p>
          <a:p>
            <a:pPr algn="just"/>
            <a:r>
              <a:rPr lang="en-US" dirty="0" smtClean="0"/>
              <a:t>Beginning of youth organizations involvement in organizing different youth activities</a:t>
            </a:r>
          </a:p>
          <a:p>
            <a:pPr algn="just"/>
            <a:r>
              <a:rPr lang="it-IT" dirty="0" smtClean="0"/>
              <a:t>Demanding rights – by assigning a greater role to young people (e.g. </a:t>
            </a:r>
            <a:r>
              <a:rPr lang="en-US" dirty="0" smtClean="0"/>
              <a:t>student organizations have organized major strikes and protests on social and political topics in </a:t>
            </a:r>
            <a:r>
              <a:rPr lang="en-US" dirty="0" smtClean="0"/>
              <a:t>1995)</a:t>
            </a: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in the 90s</a:t>
            </a:r>
            <a:endParaRPr lang="en-US" dirty="0">
              <a:solidFill>
                <a:srgbClr val="00B0F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365760" indent="-256032" algn="just" fontAlgn="auto">
              <a:spcAft>
                <a:spcPts val="0"/>
              </a:spcAft>
              <a:buFont typeface="Wingdings 3"/>
              <a:buChar char=""/>
              <a:defRPr/>
            </a:pPr>
            <a:r>
              <a:rPr lang="en-US" b="1" i="1" dirty="0" smtClean="0">
                <a:solidFill>
                  <a:srgbClr val="C00000"/>
                </a:solidFill>
              </a:rPr>
              <a:t>The role of youth and sport specialist within village halls and  municipalities</a:t>
            </a:r>
          </a:p>
          <a:p>
            <a:pPr marL="365760" indent="-256032" algn="just" fontAlgn="auto">
              <a:spcAft>
                <a:spcPts val="0"/>
              </a:spcAft>
              <a:buFont typeface="Wingdings 3"/>
              <a:buChar char=""/>
              <a:defRPr/>
            </a:pPr>
            <a:r>
              <a:rPr lang="en-US" dirty="0" smtClean="0"/>
              <a:t>Persons employed in the city halls were public servants responsible for youth activity and were not youth workers</a:t>
            </a:r>
          </a:p>
          <a:p>
            <a:pPr marL="365760" indent="-256032" algn="just" fontAlgn="auto">
              <a:spcAft>
                <a:spcPts val="0"/>
              </a:spcAft>
              <a:buFont typeface="Wingdings 3"/>
              <a:buChar char=""/>
              <a:defRPr/>
            </a:pPr>
            <a:r>
              <a:rPr lang="en-US" dirty="0" smtClean="0"/>
              <a:t>Through their work, youth activity became more dynamic at local level, they facilitated the  involvement of youth, initiative groups, interaction with youth organizations, etc. </a:t>
            </a:r>
          </a:p>
          <a:p>
            <a:pPr marL="365760" indent="-256032" algn="just" fontAlgn="auto">
              <a:spcAft>
                <a:spcPts val="0"/>
              </a:spcAft>
              <a:buFont typeface="Wingdings 3"/>
              <a:buChar char=""/>
              <a:defRPr/>
            </a:pPr>
            <a:r>
              <a:rPr lang="en-US" dirty="0" smtClean="0"/>
              <a:t>Respectively, their contribution was significant for the development of youth work at local level</a:t>
            </a:r>
            <a:endParaRPr lang="en-US" dirty="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solidFill>
                  <a:srgbClr val="00B0F0"/>
                </a:solidFill>
                <a:effectLst/>
              </a:rPr>
              <a:t>Overview of the youth sector </a:t>
            </a:r>
            <a:br>
              <a:rPr lang="en-US" dirty="0" smtClean="0">
                <a:solidFill>
                  <a:srgbClr val="00B0F0"/>
                </a:solidFill>
                <a:effectLst/>
              </a:rPr>
            </a:br>
            <a:r>
              <a:rPr lang="en-US" dirty="0" smtClean="0">
                <a:solidFill>
                  <a:srgbClr val="00B0F0"/>
                </a:solidFill>
                <a:effectLst/>
              </a:rPr>
              <a:t>in the 90s</a:t>
            </a:r>
            <a:endParaRPr lang="en-US" dirty="0">
              <a:solidFill>
                <a:srgbClr val="00B0F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3104</TotalTime>
  <Words>2118</Words>
  <Application>Microsoft Office PowerPoint</Application>
  <PresentationFormat>On-screen Show (4:3)</PresentationFormat>
  <Paragraphs>176</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Concourse</vt:lpstr>
      <vt:lpstr>HISTORY OF YOUTH WORK AND YOUTH POLICY  IN THE REPUBLIC OF MOLDOVA </vt:lpstr>
      <vt:lpstr>Introduction</vt:lpstr>
      <vt:lpstr>Republic of Moldova  Historical context</vt:lpstr>
      <vt:lpstr>Republica Moldova Historical context</vt:lpstr>
      <vt:lpstr>Overview of the youth sector  in the 90s</vt:lpstr>
      <vt:lpstr>Overview of the youth sector  in the 90s</vt:lpstr>
      <vt:lpstr>Overview of the youth sector  in the 90s</vt:lpstr>
      <vt:lpstr>Overview of the youth sector  in the 90s</vt:lpstr>
      <vt:lpstr>Overview of the youth sector  in the 90s</vt:lpstr>
      <vt:lpstr>Overview of the youth sector  in the 90s</vt:lpstr>
      <vt:lpstr>Overview of the youth sector  in the 90s</vt:lpstr>
      <vt:lpstr>Overview of the youth sector  in the 90s</vt:lpstr>
      <vt:lpstr>Overview of the youth sector  in the 90s</vt:lpstr>
      <vt:lpstr>Overview of the youth sector  after 2001</vt:lpstr>
      <vt:lpstr>Overview of the youth sector  after 2001</vt:lpstr>
      <vt:lpstr>Overview of the youth sector  after 2001</vt:lpstr>
      <vt:lpstr>Overview of the youth sector  after 2001</vt:lpstr>
      <vt:lpstr>Overview of the youth sector  after 2001</vt:lpstr>
      <vt:lpstr>Overview of the youth sector  after 2001</vt:lpstr>
      <vt:lpstr>Overview of the youth sector  after 2001</vt:lpstr>
      <vt:lpstr>Overview of the youth sector  after 2001</vt:lpstr>
      <vt:lpstr>Overview of the youth sector  after 2001</vt:lpstr>
      <vt:lpstr>Relevant youth organizations</vt:lpstr>
      <vt:lpstr>General overview on the youth sector</vt:lpstr>
      <vt:lpstr>Development of the field of volunteering</vt:lpstr>
      <vt:lpstr>Conclusions</vt:lpstr>
      <vt:lpstr>Slide 27</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Zx\z\z\zx\zx\z</dc:title>
  <dc:creator>I.DONEA</dc:creator>
  <cp:lastModifiedBy>I.DONEA</cp:lastModifiedBy>
  <cp:revision>276</cp:revision>
  <dcterms:created xsi:type="dcterms:W3CDTF">2016-09-17T19:39:05Z</dcterms:created>
  <dcterms:modified xsi:type="dcterms:W3CDTF">2016-09-21T13:15:30Z</dcterms:modified>
</cp:coreProperties>
</file>