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8" r:id="rId2"/>
    <p:sldId id="269" r:id="rId3"/>
    <p:sldId id="259" r:id="rId4"/>
    <p:sldId id="260" r:id="rId5"/>
    <p:sldId id="270" r:id="rId6"/>
    <p:sldId id="264" r:id="rId7"/>
    <p:sldId id="273" r:id="rId8"/>
    <p:sldId id="275" r:id="rId9"/>
    <p:sldId id="263" r:id="rId10"/>
    <p:sldId id="276" r:id="rId11"/>
    <p:sldId id="274" r:id="rId12"/>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3A4C3"/>
    <a:srgbClr val="C7C9F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6" autoAdjust="0"/>
    <p:restoredTop sz="94660"/>
  </p:normalViewPr>
  <p:slideViewPr>
    <p:cSldViewPr snapToGrid="0">
      <p:cViewPr>
        <p:scale>
          <a:sx n="72" d="100"/>
          <a:sy n="72" d="100"/>
        </p:scale>
        <p:origin x="-1090" y="-125"/>
      </p:cViewPr>
      <p:guideLst>
        <p:guide orient="horz" pos="2160"/>
        <p:guide pos="2880"/>
      </p:guideLst>
    </p:cSldViewPr>
  </p:slideViewPr>
  <p:notesTextViewPr>
    <p:cViewPr>
      <p:scale>
        <a:sx n="100" d="100"/>
        <a:sy n="100" d="100"/>
      </p:scale>
      <p:origin x="0" y="0"/>
    </p:cViewPr>
  </p:notesTextViewPr>
  <p:notesViewPr>
    <p:cSldViewPr snapToGrid="0">
      <p:cViewPr varScale="1">
        <p:scale>
          <a:sx n="53" d="100"/>
          <a:sy n="53" d="100"/>
        </p:scale>
        <p:origin x="-2868" y="-90"/>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7E836EE6-1564-44DD-B765-A243224A93FC}" type="datetimeFigureOut">
              <a:rPr lang="en-GB"/>
              <a:pPr>
                <a:defRPr/>
              </a:pPr>
              <a:t>21/09/2016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C48C5F0-7D98-4F57-B04F-8E13E9B6D9D1}" type="slidenum">
              <a:rPr lang="en-GB" altLang="en-US"/>
              <a:pPr>
                <a:defRPr/>
              </a:pPr>
              <a:t>‹#›</a:t>
            </a:fld>
            <a:endParaRPr lang="en-GB" altLang="en-US"/>
          </a:p>
        </p:txBody>
      </p:sp>
    </p:spTree>
    <p:extLst>
      <p:ext uri="{BB962C8B-B14F-4D97-AF65-F5344CB8AC3E}">
        <p14:creationId xmlns:p14="http://schemas.microsoft.com/office/powerpoint/2010/main" xmlns="" val="4086724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674D308-F12F-4A9A-B031-D9FD9CC50F7F}" type="slidenum">
              <a:rPr lang="en-GB" altLang="en-US"/>
              <a:pPr>
                <a:defRPr/>
              </a:pPr>
              <a:t>‹#›</a:t>
            </a:fld>
            <a:endParaRPr lang="en-GB" altLang="en-US"/>
          </a:p>
        </p:txBody>
      </p:sp>
    </p:spTree>
    <p:extLst>
      <p:ext uri="{BB962C8B-B14F-4D97-AF65-F5344CB8AC3E}">
        <p14:creationId xmlns:p14="http://schemas.microsoft.com/office/powerpoint/2010/main" xmlns="" val="31966807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00E493-7449-4C13-909E-58D12FD9B459}" type="slidenum">
              <a:rPr lang="en-GB" altLang="en-US"/>
              <a:pPr>
                <a:spcBef>
                  <a:spcPct val="0"/>
                </a:spcBef>
              </a:pPr>
              <a:t>1</a:t>
            </a:fld>
            <a:endParaRPr lang="en-GB"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3201733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B71466-57F2-43F7-9385-D69E4FDA767B}" type="slidenum">
              <a:rPr lang="en-GB" altLang="en-US"/>
              <a:pPr>
                <a:spcBef>
                  <a:spcPct val="0"/>
                </a:spcBef>
              </a:pPr>
              <a:t>10</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1695419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3A7B71-B2A7-42B8-9330-388ACF4970E8}" type="slidenum">
              <a:rPr lang="en-GB" altLang="en-US"/>
              <a:pPr>
                <a:spcBef>
                  <a:spcPct val="0"/>
                </a:spcBef>
              </a:pPr>
              <a:t>11</a:t>
            </a:fld>
            <a:endParaRPr lang="en-GB"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1241022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34E7C0-5434-4F64-ADB1-D3A7979164E6}" type="slidenum">
              <a:rPr lang="en-GB" altLang="en-US"/>
              <a:pPr>
                <a:spcBef>
                  <a:spcPct val="0"/>
                </a:spcBef>
              </a:pPr>
              <a:t>2</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1689696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E18878-1906-4509-A946-62F844E14631}" type="slidenum">
              <a:rPr lang="en-GB" altLang="en-US"/>
              <a:pPr>
                <a:spcBef>
                  <a:spcPct val="0"/>
                </a:spcBef>
              </a:pPr>
              <a:t>3</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3231918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40C180-C282-4D75-80A8-104F1814D0E2}" type="slidenum">
              <a:rPr lang="en-GB" altLang="en-US"/>
              <a:pPr>
                <a:spcBef>
                  <a:spcPct val="0"/>
                </a:spcBef>
              </a:pPr>
              <a:t>4</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1273477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71C97C-092E-4060-8A13-9EB9780FCB4D}" type="slidenum">
              <a:rPr lang="en-GB" altLang="en-US"/>
              <a:pPr>
                <a:spcBef>
                  <a:spcPct val="0"/>
                </a:spcBef>
              </a:pPr>
              <a:t>5</a:t>
            </a:fld>
            <a:endParaRPr lang="en-GB"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1718319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71C97C-092E-4060-8A13-9EB9780FCB4D}" type="slidenum">
              <a:rPr lang="en-GB" altLang="en-US"/>
              <a:pPr>
                <a:spcBef>
                  <a:spcPct val="0"/>
                </a:spcBef>
              </a:pPr>
              <a:t>6</a:t>
            </a:fld>
            <a:endParaRPr lang="en-GB"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1718319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71C97C-092E-4060-8A13-9EB9780FCB4D}" type="slidenum">
              <a:rPr lang="en-GB" altLang="en-US"/>
              <a:pPr>
                <a:spcBef>
                  <a:spcPct val="0"/>
                </a:spcBef>
              </a:pPr>
              <a:t>7</a:t>
            </a:fld>
            <a:endParaRPr lang="en-GB"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1718319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B71466-57F2-43F7-9385-D69E4FDA767B}" type="slidenum">
              <a:rPr lang="en-GB" altLang="en-US"/>
              <a:pPr>
                <a:spcBef>
                  <a:spcPct val="0"/>
                </a:spcBef>
              </a:pPr>
              <a:t>8</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169541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B71466-57F2-43F7-9385-D69E4FDA767B}" type="slidenum">
              <a:rPr lang="en-GB" altLang="en-US"/>
              <a:pPr>
                <a:spcBef>
                  <a:spcPct val="0"/>
                </a:spcBef>
              </a:pPr>
              <a:t>9</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1695419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a:spLocks noGrp="1" noChangeArrowheads="1"/>
          </p:cNvSpPr>
          <p:nvPr>
            <p:ph type="dt" sz="half" idx="10"/>
          </p:nvPr>
        </p:nvSpPr>
        <p:spPr/>
        <p:txBody>
          <a:bodyPr/>
          <a:lstStyle>
            <a:lvl1pPr>
              <a:defRPr/>
            </a:lvl1pPr>
          </a:lstStyle>
          <a:p>
            <a:pPr>
              <a:defRPr/>
            </a:pPr>
            <a:endParaRPr lang="en-GB"/>
          </a:p>
        </p:txBody>
      </p:sp>
      <p:sp>
        <p:nvSpPr>
          <p:cNvPr id="4" name="Rectangle 3"/>
          <p:cNvSpPr>
            <a:spLocks noGrp="1" noChangeArrowheads="1"/>
          </p:cNvSpPr>
          <p:nvPr>
            <p:ph type="ftr" sz="quarter" idx="11"/>
          </p:nvPr>
        </p:nvSpPr>
        <p:spPr/>
        <p:txBody>
          <a:bodyPr/>
          <a:lstStyle>
            <a:lvl1pPr>
              <a:defRPr>
                <a:solidFill>
                  <a:schemeClr val="tx1"/>
                </a:solidFill>
              </a:defRPr>
            </a:lvl1pPr>
          </a:lstStyle>
          <a:p>
            <a:pPr>
              <a:defRPr/>
            </a:pPr>
            <a:endParaRPr lang="en-GB"/>
          </a:p>
        </p:txBody>
      </p:sp>
      <p:sp>
        <p:nvSpPr>
          <p:cNvPr id="5" name="Rectangle 4"/>
          <p:cNvSpPr>
            <a:spLocks noGrp="1" noChangeArrowheads="1"/>
          </p:cNvSpPr>
          <p:nvPr>
            <p:ph type="sldNum" sz="quarter" idx="12"/>
          </p:nvPr>
        </p:nvSpPr>
        <p:spPr/>
        <p:txBody>
          <a:bodyPr/>
          <a:lstStyle>
            <a:lvl1pPr>
              <a:defRPr smtClean="0"/>
            </a:lvl1pPr>
          </a:lstStyle>
          <a:p>
            <a:pPr>
              <a:defRPr/>
            </a:pPr>
            <a:fld id="{A3A9A59D-3258-406A-B9FE-B4FA405C2B28}" type="slidenum">
              <a:rPr lang="en-GB" altLang="en-US"/>
              <a:pPr>
                <a:defRPr/>
              </a:pPr>
              <a:t>‹#›</a:t>
            </a:fld>
            <a:endParaRPr lang="en-GB" altLang="en-US"/>
          </a:p>
        </p:txBody>
      </p:sp>
    </p:spTree>
    <p:extLst>
      <p:ext uri="{BB962C8B-B14F-4D97-AF65-F5344CB8AC3E}">
        <p14:creationId xmlns:p14="http://schemas.microsoft.com/office/powerpoint/2010/main" xmlns="" val="2439530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Align Centr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A9F3EE2-5DAF-4D26-85AA-00BD313188F9}" type="slidenum">
              <a:rPr lang="en-GB" altLang="en-US"/>
              <a:pPr>
                <a:defRPr/>
              </a:pPr>
              <a:t>‹#›</a:t>
            </a:fld>
            <a:endParaRPr lang="en-GB" altLang="en-US"/>
          </a:p>
        </p:txBody>
      </p:sp>
    </p:spTree>
    <p:extLst>
      <p:ext uri="{BB962C8B-B14F-4D97-AF65-F5344CB8AC3E}">
        <p14:creationId xmlns:p14="http://schemas.microsoft.com/office/powerpoint/2010/main" xmlns="" val="313271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lide 2 Align Righ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0" y="271610"/>
            <a:ext cx="3985816" cy="1143000"/>
          </a:xfrm>
        </p:spPr>
        <p:txBody>
          <a:bodyPr/>
          <a:lstStyle>
            <a:lvl1pPr algn="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a:solidFill>
                  <a:schemeClr val="tx1"/>
                </a:solidFill>
              </a:defRPr>
            </a:lvl1pPr>
            <a:lvl2pPr algn="r">
              <a:defRPr>
                <a:solidFill>
                  <a:schemeClr val="tx1"/>
                </a:solidFill>
              </a:defRPr>
            </a:lvl2pPr>
            <a:lvl3pPr algn="r">
              <a:defRPr>
                <a:solidFill>
                  <a:schemeClr val="tx1"/>
                </a:solidFill>
              </a:defRPr>
            </a:lvl3pPr>
            <a:lvl4pPr algn="r">
              <a:defRPr>
                <a:solidFill>
                  <a:schemeClr val="tx1"/>
                </a:solidFill>
              </a:defRPr>
            </a:lvl4pPr>
            <a:lvl5pPr alg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AF9D399F-3E24-4FCB-96E0-944661CE439B}" type="slidenum">
              <a:rPr lang="en-GB" altLang="en-US"/>
              <a:pPr>
                <a:defRPr/>
              </a:pPr>
              <a:t>‹#›</a:t>
            </a:fld>
            <a:endParaRPr lang="en-GB" altLang="en-US"/>
          </a:p>
        </p:txBody>
      </p:sp>
    </p:spTree>
    <p:extLst>
      <p:ext uri="{BB962C8B-B14F-4D97-AF65-F5344CB8AC3E}">
        <p14:creationId xmlns:p14="http://schemas.microsoft.com/office/powerpoint/2010/main" xmlns="" val="755448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Slide 2 Align Righ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719244" y="249307"/>
            <a:ext cx="3985816" cy="1143000"/>
          </a:xfrm>
        </p:spPr>
        <p:txBody>
          <a:bodyPr/>
          <a:lstStyle>
            <a:lvl1pPr algn="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a:solidFill>
                  <a:schemeClr val="tx1"/>
                </a:solidFill>
              </a:defRPr>
            </a:lvl1pPr>
            <a:lvl2pPr algn="r">
              <a:defRPr>
                <a:solidFill>
                  <a:schemeClr val="tx1"/>
                </a:solidFill>
              </a:defRPr>
            </a:lvl2pPr>
            <a:lvl3pPr algn="r">
              <a:defRPr>
                <a:solidFill>
                  <a:schemeClr val="tx1"/>
                </a:solidFill>
              </a:defRPr>
            </a:lvl3pPr>
            <a:lvl4pPr algn="r">
              <a:defRPr>
                <a:solidFill>
                  <a:schemeClr val="tx1"/>
                </a:solidFill>
              </a:defRPr>
            </a:lvl4pPr>
            <a:lvl5pPr alg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C079DBA4-4A9E-444C-979F-96974AAB42D0}" type="slidenum">
              <a:rPr lang="en-GB" altLang="en-US"/>
              <a:pPr>
                <a:defRPr/>
              </a:pPr>
              <a:t>‹#›</a:t>
            </a:fld>
            <a:endParaRPr lang="en-GB" altLang="en-US"/>
          </a:p>
        </p:txBody>
      </p:sp>
    </p:spTree>
    <p:extLst>
      <p:ext uri="{BB962C8B-B14F-4D97-AF65-F5344CB8AC3E}">
        <p14:creationId xmlns:p14="http://schemas.microsoft.com/office/powerpoint/2010/main" xmlns="" val="3513531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lide 2 Align Righ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a:lvl1pPr>
            <a:lvl2pPr algn="r">
              <a:defRPr/>
            </a:lvl2pPr>
            <a:lvl3pPr algn="r">
              <a:defRPr/>
            </a:lvl3pPr>
            <a:lvl4pPr algn="r">
              <a:defRPr/>
            </a:lvl4pPr>
            <a:lvl5pPr algn="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9C16CEF-910F-4864-AC20-5136B0B14B71}" type="slidenum">
              <a:rPr lang="en-GB" altLang="en-US"/>
              <a:pPr>
                <a:defRPr/>
              </a:pPr>
              <a:t>‹#›</a:t>
            </a:fld>
            <a:endParaRPr lang="en-GB" altLang="en-US"/>
          </a:p>
        </p:txBody>
      </p:sp>
    </p:spTree>
    <p:extLst>
      <p:ext uri="{BB962C8B-B14F-4D97-AF65-F5344CB8AC3E}">
        <p14:creationId xmlns:p14="http://schemas.microsoft.com/office/powerpoint/2010/main" xmlns="" val="1671970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ide 2 Align Right 2">
    <p:spTree>
      <p:nvGrpSpPr>
        <p:cNvPr id="1" name=""/>
        <p:cNvGrpSpPr/>
        <p:nvPr/>
      </p:nvGrpSpPr>
      <p:grpSpPr>
        <a:xfrm>
          <a:off x="0" y="0"/>
          <a:ext cx="0" cy="0"/>
          <a:chOff x="0" y="0"/>
          <a:chExt cx="0" cy="0"/>
        </a:xfrm>
      </p:grpSpPr>
      <p:sp>
        <p:nvSpPr>
          <p:cNvPr id="2" name="Title 1"/>
          <p:cNvSpPr>
            <a:spLocks noGrp="1"/>
          </p:cNvSpPr>
          <p:nvPr>
            <p:ph type="title"/>
          </p:nvPr>
        </p:nvSpPr>
        <p:spPr>
          <a:xfrm>
            <a:off x="457200" y="1378587"/>
            <a:ext cx="8229600" cy="1143000"/>
          </a:xfrm>
        </p:spPr>
        <p:txBody>
          <a:bodyPr/>
          <a:lstStyle>
            <a:lvl1pPr algn="ctr">
              <a:defRPr/>
            </a:lvl1pPr>
          </a:lstStyle>
          <a:p>
            <a:r>
              <a:rPr lang="en-US" dirty="0" smtClean="0"/>
              <a:t>Click to edit Master title style</a:t>
            </a:r>
            <a:endParaRPr lang="en-GB"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5404CEB-E5ED-4CC4-8318-BD6CDE67B3B7}" type="slidenum">
              <a:rPr lang="en-GB" altLang="en-US"/>
              <a:pPr>
                <a:defRPr/>
              </a:pPr>
              <a:t>‹#›</a:t>
            </a:fld>
            <a:endParaRPr lang="en-GB" altLang="en-US"/>
          </a:p>
        </p:txBody>
      </p:sp>
    </p:spTree>
    <p:extLst>
      <p:ext uri="{BB962C8B-B14F-4D97-AF65-F5344CB8AC3E}">
        <p14:creationId xmlns:p14="http://schemas.microsoft.com/office/powerpoint/2010/main" xmlns="" val="1459923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Align Cent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9376039-830E-46CC-A45C-A3965C0A149B}" type="slidenum">
              <a:rPr lang="en-GB" altLang="en-US"/>
              <a:pPr>
                <a:defRPr/>
              </a:pPr>
              <a:t>‹#›</a:t>
            </a:fld>
            <a:endParaRPr lang="en-GB" altLang="en-US"/>
          </a:p>
        </p:txBody>
      </p:sp>
    </p:spTree>
    <p:extLst>
      <p:ext uri="{BB962C8B-B14F-4D97-AF65-F5344CB8AC3E}">
        <p14:creationId xmlns:p14="http://schemas.microsoft.com/office/powerpoint/2010/main" xmlns="" val="1906528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3F6C7A8-ED30-4ED8-A95E-71CF43466458}" type="slidenum">
              <a:rPr lang="en-GB" altLang="en-US"/>
              <a:pPr>
                <a:defRPr/>
              </a:pPr>
              <a:t>‹#›</a:t>
            </a:fld>
            <a:endParaRPr lang="en-GB" altLang="en-US"/>
          </a:p>
        </p:txBody>
      </p:sp>
    </p:spTree>
    <p:extLst>
      <p:ext uri="{BB962C8B-B14F-4D97-AF65-F5344CB8AC3E}">
        <p14:creationId xmlns:p14="http://schemas.microsoft.com/office/powerpoint/2010/main" xmlns="" val="3419788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8C79743-1157-4B4E-80A5-ED44E855081C}" type="slidenum">
              <a:rPr lang="en-GB" altLang="en-US"/>
              <a:pPr>
                <a:defRPr/>
              </a:pPr>
              <a:t>‹#›</a:t>
            </a:fld>
            <a:endParaRPr lang="en-GB" altLang="en-US"/>
          </a:p>
        </p:txBody>
      </p:sp>
    </p:spTree>
    <p:extLst>
      <p:ext uri="{BB962C8B-B14F-4D97-AF65-F5344CB8AC3E}">
        <p14:creationId xmlns:p14="http://schemas.microsoft.com/office/powerpoint/2010/main" xmlns="" val="1391931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2389699-E68D-43C2-A982-9BE5CAA31AEA}" type="slidenum">
              <a:rPr lang="en-GB" altLang="en-US"/>
              <a:pPr>
                <a:defRPr/>
              </a:pPr>
              <a:t>‹#›</a:t>
            </a:fld>
            <a:endParaRPr lang="en-GB" altLang="en-US"/>
          </a:p>
        </p:txBody>
      </p:sp>
    </p:spTree>
    <p:extLst>
      <p:ext uri="{BB962C8B-B14F-4D97-AF65-F5344CB8AC3E}">
        <p14:creationId xmlns:p14="http://schemas.microsoft.com/office/powerpoint/2010/main" xmlns="" val="1975797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2C56A3A-73F1-4F8F-8469-1DEC99E75D96}" type="slidenum">
              <a:rPr lang="en-GB" altLang="en-US"/>
              <a:pPr>
                <a:defRPr/>
              </a:pPr>
              <a:t>‹#›</a:t>
            </a:fld>
            <a:endParaRPr lang="en-GB" altLang="en-US"/>
          </a:p>
        </p:txBody>
      </p:sp>
    </p:spTree>
    <p:extLst>
      <p:ext uri="{BB962C8B-B14F-4D97-AF65-F5344CB8AC3E}">
        <p14:creationId xmlns:p14="http://schemas.microsoft.com/office/powerpoint/2010/main" xmlns="" val="73559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ight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lgn="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a:solidFill>
                  <a:schemeClr val="tx1"/>
                </a:solidFill>
              </a:defRPr>
            </a:lvl1pPr>
            <a:lvl2pPr algn="r">
              <a:defRPr>
                <a:solidFill>
                  <a:schemeClr val="tx1"/>
                </a:solidFill>
              </a:defRPr>
            </a:lvl2pPr>
            <a:lvl3pPr algn="r">
              <a:defRPr>
                <a:solidFill>
                  <a:schemeClr val="tx1"/>
                </a:solidFill>
              </a:defRPr>
            </a:lvl3pPr>
            <a:lvl4pPr algn="r">
              <a:defRPr>
                <a:solidFill>
                  <a:schemeClr val="tx1"/>
                </a:solidFill>
              </a:defRPr>
            </a:lvl4pPr>
            <a:lvl5pPr alg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4FC09E0B-9121-4ED3-9400-DF26D33766A3}" type="slidenum">
              <a:rPr lang="en-GB" altLang="en-US"/>
              <a:pPr>
                <a:defRPr/>
              </a:pPr>
              <a:t>‹#›</a:t>
            </a:fld>
            <a:endParaRPr lang="en-GB" altLang="en-US"/>
          </a:p>
        </p:txBody>
      </p:sp>
    </p:spTree>
    <p:extLst>
      <p:ext uri="{BB962C8B-B14F-4D97-AF65-F5344CB8AC3E}">
        <p14:creationId xmlns:p14="http://schemas.microsoft.com/office/powerpoint/2010/main" xmlns="" val="6350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8CB76A3-D357-46C5-B473-9D0E64419647}" type="slidenum">
              <a:rPr lang="en-GB" altLang="en-US"/>
              <a:pPr>
                <a:defRPr/>
              </a:pPr>
              <a:t>‹#›</a:t>
            </a:fld>
            <a:endParaRPr lang="en-GB" altLang="en-US"/>
          </a:p>
        </p:txBody>
      </p:sp>
    </p:spTree>
    <p:extLst>
      <p:ext uri="{BB962C8B-B14F-4D97-AF65-F5344CB8AC3E}">
        <p14:creationId xmlns:p14="http://schemas.microsoft.com/office/powerpoint/2010/main" xmlns="" val="863720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A3F6104-B805-4C94-A7ED-FE02FFE47D14}" type="slidenum">
              <a:rPr lang="en-GB" altLang="en-US"/>
              <a:pPr>
                <a:defRPr/>
              </a:pPr>
              <a:t>‹#›</a:t>
            </a:fld>
            <a:endParaRPr lang="en-GB" altLang="en-US"/>
          </a:p>
        </p:txBody>
      </p:sp>
    </p:spTree>
    <p:extLst>
      <p:ext uri="{BB962C8B-B14F-4D97-AF65-F5344CB8AC3E}">
        <p14:creationId xmlns:p14="http://schemas.microsoft.com/office/powerpoint/2010/main" xmlns="" val="3261141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66554E5-5EF0-4978-AE66-97166C9988C8}" type="slidenum">
              <a:rPr lang="en-GB" altLang="en-US"/>
              <a:pPr>
                <a:defRPr/>
              </a:pPr>
              <a:t>‹#›</a:t>
            </a:fld>
            <a:endParaRPr lang="en-GB" altLang="en-US"/>
          </a:p>
        </p:txBody>
      </p:sp>
    </p:spTree>
    <p:extLst>
      <p:ext uri="{BB962C8B-B14F-4D97-AF65-F5344CB8AC3E}">
        <p14:creationId xmlns:p14="http://schemas.microsoft.com/office/powerpoint/2010/main" xmlns="" val="3852197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D44B69F-BF4D-4997-944C-911A5618B669}" type="slidenum">
              <a:rPr lang="en-GB" altLang="en-US"/>
              <a:pPr>
                <a:defRPr/>
              </a:pPr>
              <a:t>‹#›</a:t>
            </a:fld>
            <a:endParaRPr lang="en-GB" altLang="en-US"/>
          </a:p>
        </p:txBody>
      </p:sp>
    </p:spTree>
    <p:extLst>
      <p:ext uri="{BB962C8B-B14F-4D97-AF65-F5344CB8AC3E}">
        <p14:creationId xmlns:p14="http://schemas.microsoft.com/office/powerpoint/2010/main" xmlns="" val="2120837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BDD83C-BE78-4DBB-8C3A-0347C9A9CD21}" type="slidenum">
              <a:rPr lang="en-GB" altLang="en-US"/>
              <a:pPr>
                <a:defRPr/>
              </a:pPr>
              <a:t>‹#›</a:t>
            </a:fld>
            <a:endParaRPr lang="en-GB" altLang="en-US"/>
          </a:p>
        </p:txBody>
      </p:sp>
    </p:spTree>
    <p:extLst>
      <p:ext uri="{BB962C8B-B14F-4D97-AF65-F5344CB8AC3E}">
        <p14:creationId xmlns:p14="http://schemas.microsoft.com/office/powerpoint/2010/main" xmlns="" val="3172215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9389D2B-E8D0-4371-BB9A-DA83D2DD56AC}" type="slidenum">
              <a:rPr lang="en-GB" altLang="en-US"/>
              <a:pPr>
                <a:defRPr/>
              </a:pPr>
              <a:t>‹#›</a:t>
            </a:fld>
            <a:endParaRPr lang="en-GB" altLang="en-US"/>
          </a:p>
        </p:txBody>
      </p:sp>
    </p:spTree>
    <p:extLst>
      <p:ext uri="{BB962C8B-B14F-4D97-AF65-F5344CB8AC3E}">
        <p14:creationId xmlns:p14="http://schemas.microsoft.com/office/powerpoint/2010/main" xmlns="" val="1116754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8DB4300-7E27-46F5-963E-4CDC3B86A7A7}" type="slidenum">
              <a:rPr lang="en-GB" altLang="en-US"/>
              <a:pPr>
                <a:defRPr/>
              </a:pPr>
              <a:t>‹#›</a:t>
            </a:fld>
            <a:endParaRPr lang="en-GB" altLang="en-US"/>
          </a:p>
        </p:txBody>
      </p:sp>
    </p:spTree>
    <p:extLst>
      <p:ext uri="{BB962C8B-B14F-4D97-AF65-F5344CB8AC3E}">
        <p14:creationId xmlns:p14="http://schemas.microsoft.com/office/powerpoint/2010/main" xmlns="" val="45441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ight Slide">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lgn="r">
              <a:defRPr/>
            </a:lvl1pPr>
          </a:lstStyle>
          <a:p>
            <a:r>
              <a:rPr lang="en-US" dirty="0" smtClean="0"/>
              <a:t>Click to edit Master title style</a:t>
            </a:r>
            <a:endParaRPr lang="en-GB" dirty="0"/>
          </a:p>
        </p:txBody>
      </p:sp>
      <p:sp>
        <p:nvSpPr>
          <p:cNvPr id="4" name="Rectangle 3"/>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ftr" sz="quarter" idx="11"/>
          </p:nvPr>
        </p:nvSpPr>
        <p:spPr/>
        <p:txBody>
          <a:bodyPr/>
          <a:lstStyle>
            <a:lvl1pPr>
              <a:defRPr/>
            </a:lvl1pPr>
          </a:lstStyle>
          <a:p>
            <a:pPr>
              <a:defRPr/>
            </a:pPr>
            <a:endParaRPr lang="en-GB"/>
          </a:p>
        </p:txBody>
      </p:sp>
      <p:sp>
        <p:nvSpPr>
          <p:cNvPr id="6" name="Rectangle 5"/>
          <p:cNvSpPr>
            <a:spLocks noGrp="1" noChangeArrowheads="1"/>
          </p:cNvSpPr>
          <p:nvPr>
            <p:ph type="sldNum" sz="quarter" idx="12"/>
          </p:nvPr>
        </p:nvSpPr>
        <p:spPr/>
        <p:txBody>
          <a:bodyPr/>
          <a:lstStyle>
            <a:lvl1pPr>
              <a:defRPr smtClean="0"/>
            </a:lvl1pPr>
          </a:lstStyle>
          <a:p>
            <a:pPr>
              <a:defRPr/>
            </a:pPr>
            <a:fld id="{79B1B64E-1D4B-489A-9C4C-8CCED3026B1E}" type="slidenum">
              <a:rPr lang="en-GB" altLang="en-US"/>
              <a:pPr>
                <a:defRPr/>
              </a:pPr>
              <a:t>‹#›</a:t>
            </a:fld>
            <a:endParaRPr lang="en-GB" altLang="en-US"/>
          </a:p>
        </p:txBody>
      </p:sp>
    </p:spTree>
    <p:extLst>
      <p:ext uri="{BB962C8B-B14F-4D97-AF65-F5344CB8AC3E}">
        <p14:creationId xmlns:p14="http://schemas.microsoft.com/office/powerpoint/2010/main" xmlns="" val="241114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eft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lgn="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r">
              <a:defRPr>
                <a:solidFill>
                  <a:schemeClr val="tx1"/>
                </a:solidFill>
              </a:defRPr>
            </a:lvl1pPr>
            <a:lvl2pPr algn="r">
              <a:defRPr>
                <a:solidFill>
                  <a:schemeClr val="tx1"/>
                </a:solidFill>
              </a:defRPr>
            </a:lvl2pPr>
            <a:lvl3pPr algn="r">
              <a:defRPr>
                <a:solidFill>
                  <a:schemeClr val="tx1"/>
                </a:solidFill>
              </a:defRPr>
            </a:lvl3pPr>
            <a:lvl4pPr algn="r">
              <a:defRPr>
                <a:solidFill>
                  <a:schemeClr val="tx1"/>
                </a:solidFill>
              </a:defRPr>
            </a:lvl4pPr>
            <a:lvl5pPr alg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259BFC68-4525-4755-BA47-2BCC3D6454C8}" type="slidenum">
              <a:rPr lang="en-GB" altLang="en-US"/>
              <a:pPr>
                <a:defRPr/>
              </a:pPr>
              <a:t>‹#›</a:t>
            </a:fld>
            <a:endParaRPr lang="en-GB" altLang="en-US"/>
          </a:p>
        </p:txBody>
      </p:sp>
    </p:spTree>
    <p:extLst>
      <p:ext uri="{BB962C8B-B14F-4D97-AF65-F5344CB8AC3E}">
        <p14:creationId xmlns:p14="http://schemas.microsoft.com/office/powerpoint/2010/main" xmlns="" val="1685606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ide 1 Align Left">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586866"/>
            <a:ext cx="8229600" cy="1143000"/>
          </a:xfrm>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0" y="2408663"/>
            <a:ext cx="4114800" cy="3717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B379613B-F172-4022-9375-1CE2675B98EF}" type="slidenum">
              <a:rPr lang="en-GB" altLang="en-US"/>
              <a:pPr>
                <a:defRPr/>
              </a:pPr>
              <a:t>‹#›</a:t>
            </a:fld>
            <a:endParaRPr lang="en-GB" altLang="en-US"/>
          </a:p>
        </p:txBody>
      </p:sp>
    </p:spTree>
    <p:extLst>
      <p:ext uri="{BB962C8B-B14F-4D97-AF65-F5344CB8AC3E}">
        <p14:creationId xmlns:p14="http://schemas.microsoft.com/office/powerpoint/2010/main" xmlns="" val="3049663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Slide 1 Alig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60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E0C9AF8-D384-43BB-B370-20640FED6B01}" type="slidenum">
              <a:rPr lang="en-GB" altLang="en-US"/>
              <a:pPr>
                <a:defRPr/>
              </a:pPr>
              <a:t>‹#›</a:t>
            </a:fld>
            <a:endParaRPr lang="en-GB" altLang="en-US"/>
          </a:p>
        </p:txBody>
      </p:sp>
    </p:spTree>
    <p:extLst>
      <p:ext uri="{BB962C8B-B14F-4D97-AF65-F5344CB8AC3E}">
        <p14:creationId xmlns:p14="http://schemas.microsoft.com/office/powerpoint/2010/main" xmlns="" val="380801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lide 3 Align Cent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56D2078-3A8B-41A7-BF3A-B7C23C2350E3}" type="slidenum">
              <a:rPr lang="en-GB" altLang="en-US"/>
              <a:pPr>
                <a:defRPr/>
              </a:pPr>
              <a:t>‹#›</a:t>
            </a:fld>
            <a:endParaRPr lang="en-GB" altLang="en-US"/>
          </a:p>
        </p:txBody>
      </p:sp>
    </p:spTree>
    <p:extLst>
      <p:ext uri="{BB962C8B-B14F-4D97-AF65-F5344CB8AC3E}">
        <p14:creationId xmlns:p14="http://schemas.microsoft.com/office/powerpoint/2010/main" xmlns="" val="2931840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lgn="ctr">
              <a:defRPr/>
            </a:lvl1pPr>
            <a:lvl2pPr algn="ctr">
              <a:defRPr/>
            </a:lvl2pPr>
            <a:lvl3pPr algn="ctr">
              <a:defRPr/>
            </a:lvl3pPr>
            <a:lvl4pPr algn="ctr">
              <a:defRPr/>
            </a:lvl4pPr>
            <a:lvl5pPr algn="ct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smtClean="0"/>
            </a:lvl1pPr>
          </a:lstStyle>
          <a:p>
            <a:pPr>
              <a:defRPr/>
            </a:pPr>
            <a:fld id="{0E6F7F0D-87CD-4FC0-B3F8-D9B53A6A467F}" type="slidenum">
              <a:rPr lang="en-GB" altLang="en-US"/>
              <a:pPr>
                <a:defRPr/>
              </a:pPr>
              <a:t>‹#›</a:t>
            </a:fld>
            <a:endParaRPr lang="en-GB" altLang="en-US"/>
          </a:p>
        </p:txBody>
      </p:sp>
    </p:spTree>
    <p:extLst>
      <p:ext uri="{BB962C8B-B14F-4D97-AF65-F5344CB8AC3E}">
        <p14:creationId xmlns:p14="http://schemas.microsoft.com/office/powerpoint/2010/main" xmlns="" val="28779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aph">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lgn="ctr">
              <a:defRPr/>
            </a:lvl1pPr>
          </a:lstStyle>
          <a:p>
            <a:r>
              <a:rPr lang="en-US" dirty="0" smtClean="0"/>
              <a:t>Click to edit Master title style</a:t>
            </a:r>
            <a:endParaRPr lang="en-GB" dirty="0"/>
          </a:p>
        </p:txBody>
      </p:sp>
      <p:sp>
        <p:nvSpPr>
          <p:cNvPr id="4" name="Rectangle 3"/>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ftr" sz="quarter" idx="11"/>
          </p:nvPr>
        </p:nvSpPr>
        <p:spPr/>
        <p:txBody>
          <a:bodyPr/>
          <a:lstStyle>
            <a:lvl1pPr>
              <a:defRPr/>
            </a:lvl1pPr>
          </a:lstStyle>
          <a:p>
            <a:pPr>
              <a:defRPr/>
            </a:pPr>
            <a:endParaRPr lang="en-GB"/>
          </a:p>
        </p:txBody>
      </p:sp>
      <p:sp>
        <p:nvSpPr>
          <p:cNvPr id="6" name="Rectangle 5"/>
          <p:cNvSpPr>
            <a:spLocks noGrp="1" noChangeArrowheads="1"/>
          </p:cNvSpPr>
          <p:nvPr>
            <p:ph type="sldNum" sz="quarter" idx="12"/>
          </p:nvPr>
        </p:nvSpPr>
        <p:spPr/>
        <p:txBody>
          <a:bodyPr/>
          <a:lstStyle>
            <a:lvl1pPr>
              <a:defRPr smtClean="0"/>
            </a:lvl1pPr>
          </a:lstStyle>
          <a:p>
            <a:pPr>
              <a:defRPr/>
            </a:pPr>
            <a:fld id="{52E389D2-0F7E-4818-B3C3-BE6AC0EBA73E}" type="slidenum">
              <a:rPr lang="en-GB" altLang="en-US"/>
              <a:pPr>
                <a:defRPr/>
              </a:pPr>
              <a:t>‹#›</a:t>
            </a:fld>
            <a:endParaRPr lang="en-GB" altLang="en-US"/>
          </a:p>
        </p:txBody>
      </p:sp>
    </p:spTree>
    <p:extLst>
      <p:ext uri="{BB962C8B-B14F-4D97-AF65-F5344CB8AC3E}">
        <p14:creationId xmlns:p14="http://schemas.microsoft.com/office/powerpoint/2010/main" xmlns="" val="391968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userDrawn="1"/>
        </p:nvPicPr>
        <p:blipFill>
          <a:blip r:embed="rId28"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7798D871-0F96-41CD-9523-2C86E060E87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093" r:id="rId6"/>
    <p:sldLayoutId id="2147484094" r:id="rId7"/>
    <p:sldLayoutId id="2147484115" r:id="rId8"/>
    <p:sldLayoutId id="2147484116" r:id="rId9"/>
    <p:sldLayoutId id="2147484095" r:id="rId10"/>
    <p:sldLayoutId id="2147484117" r:id="rId11"/>
    <p:sldLayoutId id="2147484118" r:id="rId12"/>
    <p:sldLayoutId id="2147484096" r:id="rId13"/>
    <p:sldLayoutId id="2147484097" r:id="rId14"/>
    <p:sldLayoutId id="2147484098" r:id="rId15"/>
    <p:sldLayoutId id="2147484099" r:id="rId16"/>
    <p:sldLayoutId id="2147484100" r:id="rId17"/>
    <p:sldLayoutId id="2147484101" r:id="rId18"/>
    <p:sldLayoutId id="2147484102" r:id="rId19"/>
    <p:sldLayoutId id="2147484103" r:id="rId20"/>
    <p:sldLayoutId id="2147484104" r:id="rId21"/>
    <p:sldLayoutId id="2147484105" r:id="rId22"/>
    <p:sldLayoutId id="2147484106" r:id="rId23"/>
    <p:sldLayoutId id="2147484107" r:id="rId24"/>
    <p:sldLayoutId id="2147484108" r:id="rId25"/>
    <p:sldLayoutId id="2147484109" r:id="rId26"/>
  </p:sldLayoutIdLst>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rgbClr val="21140C"/>
          </a:solidFill>
          <a:latin typeface="+mn-lt"/>
          <a:ea typeface="+mn-ea"/>
          <a:cs typeface="+mn-cs"/>
        </a:defRPr>
      </a:lvl1pPr>
      <a:lvl2pPr marL="742950" indent="-285750" algn="l" rtl="0" eaLnBrk="0" fontAlgn="base" hangingPunct="0">
        <a:spcBef>
          <a:spcPct val="20000"/>
        </a:spcBef>
        <a:spcAft>
          <a:spcPct val="0"/>
        </a:spcAft>
        <a:buChar char="–"/>
        <a:defRPr sz="2000">
          <a:solidFill>
            <a:srgbClr val="21140C"/>
          </a:solidFill>
          <a:latin typeface="+mn-lt"/>
        </a:defRPr>
      </a:lvl2pPr>
      <a:lvl3pPr marL="1143000" indent="-228600" algn="l" rtl="0" eaLnBrk="0" fontAlgn="base" hangingPunct="0">
        <a:spcBef>
          <a:spcPct val="20000"/>
        </a:spcBef>
        <a:spcAft>
          <a:spcPct val="0"/>
        </a:spcAft>
        <a:buChar char="•"/>
        <a:defRPr>
          <a:solidFill>
            <a:srgbClr val="21140C"/>
          </a:solidFill>
          <a:latin typeface="+mn-lt"/>
        </a:defRPr>
      </a:lvl3pPr>
      <a:lvl4pPr marL="1600200" indent="-228600" algn="l" rtl="0" eaLnBrk="0" fontAlgn="base" hangingPunct="0">
        <a:spcBef>
          <a:spcPct val="20000"/>
        </a:spcBef>
        <a:spcAft>
          <a:spcPct val="0"/>
        </a:spcAft>
        <a:buChar char="–"/>
        <a:defRPr sz="1600">
          <a:solidFill>
            <a:srgbClr val="21140C"/>
          </a:solidFill>
          <a:latin typeface="+mn-lt"/>
        </a:defRPr>
      </a:lvl4pPr>
      <a:lvl5pPr marL="2057400" indent="-228600" algn="l" rtl="0" eaLnBrk="0" fontAlgn="base" hangingPunct="0">
        <a:spcBef>
          <a:spcPct val="20000"/>
        </a:spcBef>
        <a:spcAft>
          <a:spcPct val="0"/>
        </a:spcAft>
        <a:buChar char="»"/>
        <a:defRPr sz="1600">
          <a:solidFill>
            <a:srgbClr val="21140C"/>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English_language" TargetMode="External"/><Relationship Id="rId3" Type="http://schemas.openxmlformats.org/officeDocument/2006/relationships/hyperlink" Target="https://en.wikipedia.org/wiki/Italy" TargetMode="External"/><Relationship Id="rId7" Type="http://schemas.openxmlformats.org/officeDocument/2006/relationships/hyperlink" Target="https://en.wikipedia.org/wiki/Maltese_languag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en.wikipedia.org/wiki/Valletta" TargetMode="External"/><Relationship Id="rId5" Type="http://schemas.openxmlformats.org/officeDocument/2006/relationships/hyperlink" Target="https://en.wikipedia.org/wiki/Libya" TargetMode="External"/><Relationship Id="rId4" Type="http://schemas.openxmlformats.org/officeDocument/2006/relationships/hyperlink" Target="https://en.wikipedia.org/wiki/Tunisia"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Kingdom_of_Sicily" TargetMode="External"/><Relationship Id="rId3" Type="http://schemas.openxmlformats.org/officeDocument/2006/relationships/hyperlink" Target="https://en.wikipedia.org/wiki/Phoenicia" TargetMode="External"/><Relationship Id="rId7" Type="http://schemas.openxmlformats.org/officeDocument/2006/relationships/hyperlink" Target="https://en.wikipedia.org/wiki/County_of_Sicily" TargetMode="External"/><Relationship Id="rId12" Type="http://schemas.openxmlformats.org/officeDocument/2006/relationships/hyperlink" Target="https://en.wikipedia.org/wiki/British_Empir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en.wikipedia.org/wiki/Emirate_of_Sicily" TargetMode="External"/><Relationship Id="rId11" Type="http://schemas.openxmlformats.org/officeDocument/2006/relationships/hyperlink" Target="https://en.wikipedia.org/wiki/French_First_Republic" TargetMode="External"/><Relationship Id="rId5" Type="http://schemas.openxmlformats.org/officeDocument/2006/relationships/hyperlink" Target="https://en.wikipedia.org/wiki/Ancient_Rome" TargetMode="External"/><Relationship Id="rId10" Type="http://schemas.openxmlformats.org/officeDocument/2006/relationships/hyperlink" Target="https://en.wikipedia.org/wiki/Knights_Hospitaller" TargetMode="External"/><Relationship Id="rId4" Type="http://schemas.openxmlformats.org/officeDocument/2006/relationships/hyperlink" Target="https://en.wikipedia.org/wiki/Ancient_Carthage" TargetMode="External"/><Relationship Id="rId9" Type="http://schemas.openxmlformats.org/officeDocument/2006/relationships/hyperlink" Target="https://en.wikipedia.org/wiki/Habsburg_Spai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p:cNvSpPr>
          <p:nvPr/>
        </p:nvSpPr>
        <p:spPr bwMode="auto">
          <a:xfrm>
            <a:off x="223284" y="3710762"/>
            <a:ext cx="8612371" cy="2913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a:buNone/>
            </a:pPr>
            <a:r>
              <a:rPr lang="en-GB" sz="4400" dirty="0" smtClean="0"/>
              <a:t>CONNECTIONS</a:t>
            </a:r>
            <a:r>
              <a:rPr lang="en-GB" sz="4400" dirty="0" smtClean="0"/>
              <a:t>, DISCONNECTIONS </a:t>
            </a:r>
            <a:r>
              <a:rPr lang="en-GB" sz="4400" dirty="0" smtClean="0"/>
              <a:t>RECONNECTIONS </a:t>
            </a:r>
            <a:endParaRPr lang="mt-MT" sz="4400" dirty="0" smtClean="0"/>
          </a:p>
          <a:p>
            <a:pPr>
              <a:buNone/>
            </a:pPr>
            <a:r>
              <a:rPr lang="mt-MT" sz="4800" b="1" dirty="0" smtClean="0"/>
              <a:t>Th</a:t>
            </a:r>
            <a:r>
              <a:rPr lang="en-GB" sz="4800" b="1" dirty="0" smtClean="0"/>
              <a:t>e </a:t>
            </a:r>
            <a:r>
              <a:rPr lang="en-GB" sz="4800" b="1" dirty="0" smtClean="0"/>
              <a:t>Maltese Story</a:t>
            </a:r>
            <a:endParaRPr lang="en-GB" sz="4800" b="1" dirty="0"/>
          </a:p>
        </p:txBody>
      </p:sp>
      <p:sp>
        <p:nvSpPr>
          <p:cNvPr id="3" name="TextBox 2"/>
          <p:cNvSpPr txBox="1"/>
          <p:nvPr/>
        </p:nvSpPr>
        <p:spPr>
          <a:xfrm>
            <a:off x="6539023" y="5657671"/>
            <a:ext cx="2402959" cy="1200329"/>
          </a:xfrm>
          <a:prstGeom prst="rect">
            <a:avLst/>
          </a:prstGeom>
          <a:noFill/>
        </p:spPr>
        <p:txBody>
          <a:bodyPr wrap="square" rtlCol="0">
            <a:spAutoFit/>
          </a:bodyPr>
          <a:lstStyle/>
          <a:p>
            <a:r>
              <a:rPr lang="mt-MT" dirty="0" smtClean="0"/>
              <a:t>Miriam Teuma</a:t>
            </a:r>
          </a:p>
          <a:p>
            <a:r>
              <a:rPr lang="mt-MT" dirty="0" smtClean="0"/>
              <a:t>CEO </a:t>
            </a:r>
          </a:p>
          <a:p>
            <a:r>
              <a:rPr lang="mt-MT" dirty="0" smtClean="0"/>
              <a:t>Agenzija Zghazagh </a:t>
            </a:r>
          </a:p>
          <a:p>
            <a:endParaRPr lang="en-GB"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25302" y="0"/>
            <a:ext cx="8229600" cy="1143000"/>
          </a:xfrm>
        </p:spPr>
        <p:txBody>
          <a:bodyPr/>
          <a:lstStyle/>
          <a:p>
            <a:pPr eaLnBrk="1" hangingPunct="1"/>
            <a:r>
              <a:rPr lang="mt-MT" altLang="en-US" sz="4000" dirty="0" smtClean="0"/>
              <a:t>Youth work Malta Time Line - 3</a:t>
            </a:r>
            <a:endParaRPr lang="en-GB" altLang="en-US" sz="4000" dirty="0" smtClean="0"/>
          </a:p>
        </p:txBody>
      </p:sp>
      <p:sp>
        <p:nvSpPr>
          <p:cNvPr id="27651" name="Rectangle 3"/>
          <p:cNvSpPr>
            <a:spLocks noChangeArrowheads="1"/>
          </p:cNvSpPr>
          <p:nvPr/>
        </p:nvSpPr>
        <p:spPr bwMode="auto">
          <a:xfrm>
            <a:off x="318977" y="3689498"/>
            <a:ext cx="8697432" cy="303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80975" indent="-180975">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lvl="0" algn="ctr">
              <a:buNone/>
            </a:pPr>
            <a:r>
              <a:rPr lang="en-GB" i="1" dirty="0" smtClean="0"/>
              <a:t>Reconnection </a:t>
            </a:r>
            <a:endParaRPr lang="mt-MT" i="1" dirty="0" smtClean="0"/>
          </a:p>
          <a:p>
            <a:pPr lvl="0">
              <a:buNone/>
            </a:pPr>
            <a:r>
              <a:rPr lang="en-GB" b="1" i="1" dirty="0" smtClean="0"/>
              <a:t>Has </a:t>
            </a:r>
            <a:r>
              <a:rPr lang="en-GB" b="1" i="1" dirty="0" smtClean="0"/>
              <a:t>the impact of globalisation, </a:t>
            </a:r>
            <a:r>
              <a:rPr lang="en-GB" b="1" i="1" dirty="0" err="1" smtClean="0"/>
              <a:t>neoliberalism</a:t>
            </a:r>
            <a:r>
              <a:rPr lang="en-GB" b="1" i="1" dirty="0" smtClean="0"/>
              <a:t>, and the recent financial and economic crisis, "narrowed the ground" for both social work and youth work  and should they accordingly seek more "common </a:t>
            </a:r>
            <a:r>
              <a:rPr lang="en-GB" b="1" i="1" dirty="0" smtClean="0"/>
              <a:t>ground“?</a:t>
            </a:r>
            <a:endParaRPr lang="en-GB" altLang="en-US" sz="1800" b="1" dirty="0">
              <a:solidFill>
                <a:schemeClr val="tx1"/>
              </a:solidFill>
              <a:cs typeface="Arial" panose="020B0604020202020204" pitchFamily="34" charset="0"/>
            </a:endParaRPr>
          </a:p>
        </p:txBody>
      </p:sp>
      <p:sp>
        <p:nvSpPr>
          <p:cNvPr id="27656" name="Freeform 8"/>
          <p:cNvSpPr>
            <a:spLocks/>
          </p:cNvSpPr>
          <p:nvPr/>
        </p:nvSpPr>
        <p:spPr bwMode="auto">
          <a:xfrm>
            <a:off x="2230438" y="1504949"/>
            <a:ext cx="1854200" cy="1982529"/>
          </a:xfrm>
          <a:custGeom>
            <a:avLst/>
            <a:gdLst>
              <a:gd name="T0" fmla="*/ 2147483646 w 1168"/>
              <a:gd name="T1" fmla="*/ 2147483646 h 800"/>
              <a:gd name="T2" fmla="*/ 2147483646 w 1168"/>
              <a:gd name="T3" fmla="*/ 0 h 800"/>
              <a:gd name="T4" fmla="*/ 0 w 1168"/>
              <a:gd name="T5" fmla="*/ 0 h 800"/>
              <a:gd name="T6" fmla="*/ 2147483646 w 1168"/>
              <a:gd name="T7" fmla="*/ 2147483646 h 800"/>
              <a:gd name="T8" fmla="*/ 2147483646 w 1168"/>
              <a:gd name="T9" fmla="*/ 2147483646 h 800"/>
              <a:gd name="T10" fmla="*/ 2147483646 w 1168"/>
              <a:gd name="T11" fmla="*/ 2147483646 h 800"/>
              <a:gd name="T12" fmla="*/ 0 w 1168"/>
              <a:gd name="T13" fmla="*/ 2147483646 h 800"/>
              <a:gd name="T14" fmla="*/ 2147483646 w 1168"/>
              <a:gd name="T15" fmla="*/ 2147483646 h 800"/>
              <a:gd name="T16" fmla="*/ 2147483646 w 1168"/>
              <a:gd name="T17" fmla="*/ 2147483646 h 800"/>
              <a:gd name="T18" fmla="*/ 2147483646 w 1168"/>
              <a:gd name="T19" fmla="*/ 2147483646 h 800"/>
              <a:gd name="T20" fmla="*/ 2147483646 w 1168"/>
              <a:gd name="T21" fmla="*/ 2147483646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8" h="800">
                <a:moveTo>
                  <a:pt x="1018" y="204"/>
                </a:moveTo>
                <a:lnTo>
                  <a:pt x="864" y="0"/>
                </a:lnTo>
                <a:lnTo>
                  <a:pt x="0" y="0"/>
                </a:lnTo>
                <a:lnTo>
                  <a:pt x="154" y="204"/>
                </a:lnTo>
                <a:lnTo>
                  <a:pt x="304" y="400"/>
                </a:lnTo>
                <a:lnTo>
                  <a:pt x="154" y="596"/>
                </a:lnTo>
                <a:lnTo>
                  <a:pt x="0" y="800"/>
                </a:lnTo>
                <a:lnTo>
                  <a:pt x="864" y="800"/>
                </a:lnTo>
                <a:lnTo>
                  <a:pt x="1018" y="596"/>
                </a:lnTo>
                <a:lnTo>
                  <a:pt x="1168" y="400"/>
                </a:lnTo>
                <a:lnTo>
                  <a:pt x="1018" y="204"/>
                </a:lnTo>
                <a:close/>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7657" name="Freeform 9"/>
          <p:cNvSpPr>
            <a:spLocks/>
          </p:cNvSpPr>
          <p:nvPr/>
        </p:nvSpPr>
        <p:spPr bwMode="auto">
          <a:xfrm>
            <a:off x="695325" y="1514475"/>
            <a:ext cx="1898650" cy="1951740"/>
          </a:xfrm>
          <a:custGeom>
            <a:avLst/>
            <a:gdLst>
              <a:gd name="T0" fmla="*/ 2147483646 w 1196"/>
              <a:gd name="T1" fmla="*/ 2147483646 h 800"/>
              <a:gd name="T2" fmla="*/ 2147483646 w 1196"/>
              <a:gd name="T3" fmla="*/ 0 h 800"/>
              <a:gd name="T4" fmla="*/ 0 w 1196"/>
              <a:gd name="T5" fmla="*/ 0 h 800"/>
              <a:gd name="T6" fmla="*/ 0 w 1196"/>
              <a:gd name="T7" fmla="*/ 2147483646 h 800"/>
              <a:gd name="T8" fmla="*/ 2147483646 w 1196"/>
              <a:gd name="T9" fmla="*/ 2147483646 h 800"/>
              <a:gd name="T10" fmla="*/ 2147483646 w 1196"/>
              <a:gd name="T11" fmla="*/ 2147483646 h 800"/>
              <a:gd name="T12" fmla="*/ 2147483646 w 1196"/>
              <a:gd name="T13" fmla="*/ 2147483646 h 800"/>
              <a:gd name="T14" fmla="*/ 2147483646 w 1196"/>
              <a:gd name="T15" fmla="*/ 2147483646 h 8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6" h="800">
                <a:moveTo>
                  <a:pt x="1046" y="204"/>
                </a:moveTo>
                <a:lnTo>
                  <a:pt x="892" y="0"/>
                </a:lnTo>
                <a:lnTo>
                  <a:pt x="0" y="0"/>
                </a:lnTo>
                <a:lnTo>
                  <a:pt x="0" y="800"/>
                </a:lnTo>
                <a:lnTo>
                  <a:pt x="892" y="800"/>
                </a:lnTo>
                <a:lnTo>
                  <a:pt x="1046" y="596"/>
                </a:lnTo>
                <a:lnTo>
                  <a:pt x="1196" y="400"/>
                </a:lnTo>
                <a:lnTo>
                  <a:pt x="1046" y="204"/>
                </a:lnTo>
                <a:close/>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7658" name="Freeform 10"/>
          <p:cNvSpPr>
            <a:spLocks/>
          </p:cNvSpPr>
          <p:nvPr/>
        </p:nvSpPr>
        <p:spPr bwMode="auto">
          <a:xfrm>
            <a:off x="3740150" y="1504950"/>
            <a:ext cx="1854200" cy="1993162"/>
          </a:xfrm>
          <a:custGeom>
            <a:avLst/>
            <a:gdLst>
              <a:gd name="T0" fmla="*/ 2147483646 w 1168"/>
              <a:gd name="T1" fmla="*/ 2147483646 h 800"/>
              <a:gd name="T2" fmla="*/ 2147483646 w 1168"/>
              <a:gd name="T3" fmla="*/ 0 h 800"/>
              <a:gd name="T4" fmla="*/ 0 w 1168"/>
              <a:gd name="T5" fmla="*/ 0 h 800"/>
              <a:gd name="T6" fmla="*/ 2147483646 w 1168"/>
              <a:gd name="T7" fmla="*/ 2147483646 h 800"/>
              <a:gd name="T8" fmla="*/ 2147483646 w 1168"/>
              <a:gd name="T9" fmla="*/ 2147483646 h 800"/>
              <a:gd name="T10" fmla="*/ 2147483646 w 1168"/>
              <a:gd name="T11" fmla="*/ 2147483646 h 800"/>
              <a:gd name="T12" fmla="*/ 0 w 1168"/>
              <a:gd name="T13" fmla="*/ 2147483646 h 800"/>
              <a:gd name="T14" fmla="*/ 2147483646 w 1168"/>
              <a:gd name="T15" fmla="*/ 2147483646 h 800"/>
              <a:gd name="T16" fmla="*/ 2147483646 w 1168"/>
              <a:gd name="T17" fmla="*/ 2147483646 h 800"/>
              <a:gd name="T18" fmla="*/ 2147483646 w 1168"/>
              <a:gd name="T19" fmla="*/ 2147483646 h 800"/>
              <a:gd name="T20" fmla="*/ 2147483646 w 1168"/>
              <a:gd name="T21" fmla="*/ 2147483646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8" h="800">
                <a:moveTo>
                  <a:pt x="1018" y="204"/>
                </a:moveTo>
                <a:lnTo>
                  <a:pt x="864" y="0"/>
                </a:lnTo>
                <a:lnTo>
                  <a:pt x="0" y="0"/>
                </a:lnTo>
                <a:lnTo>
                  <a:pt x="154" y="204"/>
                </a:lnTo>
                <a:lnTo>
                  <a:pt x="304" y="400"/>
                </a:lnTo>
                <a:lnTo>
                  <a:pt x="154" y="596"/>
                </a:lnTo>
                <a:lnTo>
                  <a:pt x="0" y="800"/>
                </a:lnTo>
                <a:lnTo>
                  <a:pt x="864" y="800"/>
                </a:lnTo>
                <a:lnTo>
                  <a:pt x="1018" y="596"/>
                </a:lnTo>
                <a:lnTo>
                  <a:pt x="1168" y="400"/>
                </a:lnTo>
                <a:lnTo>
                  <a:pt x="1018" y="204"/>
                </a:lnTo>
                <a:close/>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7659" name="Freeform 11"/>
          <p:cNvSpPr>
            <a:spLocks/>
          </p:cNvSpPr>
          <p:nvPr/>
        </p:nvSpPr>
        <p:spPr bwMode="auto">
          <a:xfrm>
            <a:off x="5248275" y="1504949"/>
            <a:ext cx="2109455" cy="2014427"/>
          </a:xfrm>
          <a:custGeom>
            <a:avLst/>
            <a:gdLst>
              <a:gd name="T0" fmla="*/ 2147483646 w 1170"/>
              <a:gd name="T1" fmla="*/ 2147483646 h 800"/>
              <a:gd name="T2" fmla="*/ 2147483646 w 1170"/>
              <a:gd name="T3" fmla="*/ 0 h 800"/>
              <a:gd name="T4" fmla="*/ 0 w 1170"/>
              <a:gd name="T5" fmla="*/ 0 h 800"/>
              <a:gd name="T6" fmla="*/ 2147483646 w 1170"/>
              <a:gd name="T7" fmla="*/ 2147483646 h 800"/>
              <a:gd name="T8" fmla="*/ 2147483646 w 1170"/>
              <a:gd name="T9" fmla="*/ 2147483646 h 800"/>
              <a:gd name="T10" fmla="*/ 2147483646 w 1170"/>
              <a:gd name="T11" fmla="*/ 2147483646 h 800"/>
              <a:gd name="T12" fmla="*/ 0 w 1170"/>
              <a:gd name="T13" fmla="*/ 2147483646 h 800"/>
              <a:gd name="T14" fmla="*/ 2147483646 w 1170"/>
              <a:gd name="T15" fmla="*/ 2147483646 h 800"/>
              <a:gd name="T16" fmla="*/ 2147483646 w 1170"/>
              <a:gd name="T17" fmla="*/ 2147483646 h 800"/>
              <a:gd name="T18" fmla="*/ 2147483646 w 1170"/>
              <a:gd name="T19" fmla="*/ 2147483646 h 800"/>
              <a:gd name="T20" fmla="*/ 2147483646 w 1170"/>
              <a:gd name="T21" fmla="*/ 2147483646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0" h="800">
                <a:moveTo>
                  <a:pt x="1020" y="204"/>
                </a:moveTo>
                <a:lnTo>
                  <a:pt x="864" y="0"/>
                </a:lnTo>
                <a:lnTo>
                  <a:pt x="0" y="0"/>
                </a:lnTo>
                <a:lnTo>
                  <a:pt x="156" y="204"/>
                </a:lnTo>
                <a:lnTo>
                  <a:pt x="306" y="400"/>
                </a:lnTo>
                <a:lnTo>
                  <a:pt x="156" y="596"/>
                </a:lnTo>
                <a:lnTo>
                  <a:pt x="0" y="800"/>
                </a:lnTo>
                <a:lnTo>
                  <a:pt x="864" y="800"/>
                </a:lnTo>
                <a:lnTo>
                  <a:pt x="1020" y="596"/>
                </a:lnTo>
                <a:lnTo>
                  <a:pt x="1170" y="400"/>
                </a:lnTo>
                <a:lnTo>
                  <a:pt x="1020" y="204"/>
                </a:lnTo>
                <a:close/>
              </a:path>
            </a:pathLst>
          </a:custGeom>
          <a:noFill/>
          <a:ln w="12700" cmpd="sng">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7662" name="Text Box 14"/>
          <p:cNvSpPr txBox="1">
            <a:spLocks noChangeArrowheads="1"/>
          </p:cNvSpPr>
          <p:nvPr/>
        </p:nvSpPr>
        <p:spPr bwMode="auto">
          <a:xfrm>
            <a:off x="814609" y="1743739"/>
            <a:ext cx="1311902"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lvl="0">
              <a:buNone/>
            </a:pPr>
            <a:r>
              <a:rPr lang="mt-MT" sz="1200" b="1" i="1" dirty="0" smtClean="0"/>
              <a:t>2</a:t>
            </a:r>
            <a:r>
              <a:rPr lang="en-AU" sz="1200" b="1" i="1" dirty="0" smtClean="0"/>
              <a:t>010    </a:t>
            </a:r>
            <a:r>
              <a:rPr lang="en-AU" sz="1200" b="1" i="1" dirty="0" smtClean="0"/>
              <a:t>A</a:t>
            </a:r>
            <a:r>
              <a:rPr lang="en-GB" sz="1200" b="1" i="1" dirty="0" smtClean="0"/>
              <a:t>ġ</a:t>
            </a:r>
            <a:r>
              <a:rPr lang="en-AU" sz="1200" b="1" i="1" dirty="0" err="1" smtClean="0"/>
              <a:t>enzija</a:t>
            </a:r>
            <a:r>
              <a:rPr lang="en-AU" sz="1200" b="1" i="1" dirty="0" smtClean="0"/>
              <a:t> </a:t>
            </a:r>
            <a:r>
              <a:rPr lang="en-AU" sz="1200" b="1" i="1" dirty="0" err="1" smtClean="0"/>
              <a:t>Żgħażagħ</a:t>
            </a:r>
            <a:r>
              <a:rPr lang="en-AU" sz="1200" b="1" i="1" dirty="0" smtClean="0"/>
              <a:t> (</a:t>
            </a:r>
            <a:r>
              <a:rPr lang="en-GB" sz="1200" b="1" i="1" dirty="0" smtClean="0"/>
              <a:t>The Maltese</a:t>
            </a:r>
            <a:r>
              <a:rPr lang="en-AU" sz="1200" b="1" i="1" dirty="0" smtClean="0"/>
              <a:t> Youth Agency) is </a:t>
            </a:r>
            <a:r>
              <a:rPr lang="en-AU" sz="1200" b="1" i="1" dirty="0" err="1" smtClean="0"/>
              <a:t>establishe</a:t>
            </a:r>
            <a:r>
              <a:rPr lang="mt-MT" sz="1200" b="1" i="1" dirty="0" smtClean="0"/>
              <a:t>d</a:t>
            </a:r>
            <a:endParaRPr lang="en-GB" altLang="en-US" sz="1200" dirty="0">
              <a:solidFill>
                <a:schemeClr val="tx1"/>
              </a:solidFill>
              <a:cs typeface="Arial" panose="020B0604020202020204" pitchFamily="34" charset="0"/>
            </a:endParaRPr>
          </a:p>
        </p:txBody>
      </p:sp>
      <p:sp>
        <p:nvSpPr>
          <p:cNvPr id="18" name="Text Box 14"/>
          <p:cNvSpPr txBox="1">
            <a:spLocks noChangeArrowheads="1"/>
          </p:cNvSpPr>
          <p:nvPr/>
        </p:nvSpPr>
        <p:spPr bwMode="auto">
          <a:xfrm>
            <a:off x="2710748" y="1520456"/>
            <a:ext cx="1311902" cy="1311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lvl="0">
              <a:buNone/>
            </a:pPr>
            <a:endParaRPr lang="mt-MT" sz="1200" b="1" i="1" dirty="0" smtClean="0"/>
          </a:p>
          <a:p>
            <a:pPr lvl="0">
              <a:buNone/>
            </a:pPr>
            <a:r>
              <a:rPr lang="mt-MT" sz="1200" b="1" i="1" dirty="0" smtClean="0"/>
              <a:t>2</a:t>
            </a:r>
            <a:r>
              <a:rPr lang="en-AU" sz="1200" b="1" i="1" dirty="0" smtClean="0"/>
              <a:t>014 </a:t>
            </a:r>
            <a:endParaRPr lang="mt-MT" sz="1200" b="1" i="1" dirty="0" smtClean="0"/>
          </a:p>
          <a:p>
            <a:pPr lvl="0">
              <a:buNone/>
            </a:pPr>
            <a:r>
              <a:rPr lang="en-AU" sz="1200" b="1" i="1" dirty="0" smtClean="0"/>
              <a:t>Professional </a:t>
            </a:r>
            <a:r>
              <a:rPr lang="en-AU" sz="1200" b="1" i="1" dirty="0" smtClean="0"/>
              <a:t>Youth Work Act is </a:t>
            </a:r>
            <a:r>
              <a:rPr lang="en-AU" sz="1200" b="1" i="1" dirty="0" smtClean="0"/>
              <a:t>enacted</a:t>
            </a:r>
            <a:endParaRPr lang="en-GB" sz="1200" dirty="0" smtClean="0"/>
          </a:p>
          <a:p>
            <a:pPr lvl="0">
              <a:buNone/>
            </a:pPr>
            <a:endParaRPr lang="en-GB" altLang="en-US" sz="1200" dirty="0">
              <a:solidFill>
                <a:schemeClr val="tx1"/>
              </a:solidFill>
              <a:cs typeface="Arial" panose="020B0604020202020204" pitchFamily="34" charset="0"/>
            </a:endParaRPr>
          </a:p>
        </p:txBody>
      </p:sp>
      <p:sp>
        <p:nvSpPr>
          <p:cNvPr id="19" name="Text Box 14"/>
          <p:cNvSpPr txBox="1">
            <a:spLocks noChangeArrowheads="1"/>
          </p:cNvSpPr>
          <p:nvPr/>
        </p:nvSpPr>
        <p:spPr bwMode="auto">
          <a:xfrm>
            <a:off x="5805377" y="1637414"/>
            <a:ext cx="1233376" cy="1791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lvl="0">
              <a:buNone/>
            </a:pPr>
            <a:r>
              <a:rPr lang="en-AU" sz="1200" b="1" i="1" dirty="0" smtClean="0"/>
              <a:t>2015  </a:t>
            </a:r>
            <a:endParaRPr lang="mt-MT" sz="1200" b="1" i="1" dirty="0" smtClean="0"/>
          </a:p>
          <a:p>
            <a:pPr lvl="0">
              <a:buNone/>
            </a:pPr>
            <a:r>
              <a:rPr lang="en-AU" sz="1200" b="1" i="1" dirty="0" smtClean="0"/>
              <a:t>The </a:t>
            </a:r>
            <a:r>
              <a:rPr lang="en-AU" sz="1200" b="1" i="1" dirty="0" smtClean="0"/>
              <a:t>National Youth Policy Towards 2020 - A shared vision for the future of young people is </a:t>
            </a:r>
            <a:r>
              <a:rPr lang="en-AU" sz="1200" b="1" i="1" dirty="0" smtClean="0"/>
              <a:t>launched</a:t>
            </a:r>
            <a:endParaRPr lang="en-GB" altLang="en-US" sz="1200" dirty="0">
              <a:solidFill>
                <a:schemeClr val="tx1"/>
              </a:solidFill>
              <a:cs typeface="Arial" panose="020B0604020202020204" pitchFamily="34" charset="0"/>
            </a:endParaRPr>
          </a:p>
        </p:txBody>
      </p:sp>
      <p:sp>
        <p:nvSpPr>
          <p:cNvPr id="20" name="Text Box 14"/>
          <p:cNvSpPr txBox="1">
            <a:spLocks noChangeArrowheads="1"/>
          </p:cNvSpPr>
          <p:nvPr/>
        </p:nvSpPr>
        <p:spPr bwMode="auto">
          <a:xfrm>
            <a:off x="4153232" y="1658680"/>
            <a:ext cx="1311902" cy="1606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lvl="0">
              <a:buNone/>
            </a:pPr>
            <a:r>
              <a:rPr lang="mt-MT" sz="1200" b="1" i="1" dirty="0" smtClean="0"/>
              <a:t>2</a:t>
            </a:r>
            <a:r>
              <a:rPr lang="en-AU" sz="1200" b="1" i="1" dirty="0" smtClean="0"/>
              <a:t>015  </a:t>
            </a:r>
            <a:endParaRPr lang="mt-MT" sz="1200" b="1" i="1" dirty="0" smtClean="0"/>
          </a:p>
          <a:p>
            <a:pPr lvl="0">
              <a:buNone/>
            </a:pPr>
            <a:r>
              <a:rPr lang="mt-MT" sz="1200" b="1" i="1" dirty="0" smtClean="0"/>
              <a:t>Y</a:t>
            </a:r>
            <a:r>
              <a:rPr lang="en-AU" sz="1200" b="1" i="1" dirty="0" err="1" smtClean="0"/>
              <a:t>outh</a:t>
            </a:r>
            <a:r>
              <a:rPr lang="en-AU" sz="1200" b="1" i="1" dirty="0" smtClean="0"/>
              <a:t> </a:t>
            </a:r>
            <a:r>
              <a:rPr lang="en-AU" sz="1200" b="1" i="1" dirty="0" smtClean="0"/>
              <a:t>Village and new administrative headquarters of A</a:t>
            </a:r>
            <a:r>
              <a:rPr lang="en-GB" sz="1200" b="1" i="1" dirty="0" smtClean="0"/>
              <a:t>ġ</a:t>
            </a:r>
            <a:r>
              <a:rPr lang="en-AU" sz="1200" b="1" i="1" dirty="0" err="1" smtClean="0"/>
              <a:t>enzija</a:t>
            </a:r>
            <a:r>
              <a:rPr lang="en-AU" sz="1200" b="1" i="1" dirty="0" smtClean="0"/>
              <a:t> </a:t>
            </a:r>
            <a:r>
              <a:rPr lang="en-AU" sz="1200" b="1" i="1" dirty="0" err="1" smtClean="0"/>
              <a:t>Żgħażagħ</a:t>
            </a:r>
            <a:r>
              <a:rPr lang="en-AU" sz="1200" b="1" i="1" dirty="0" smtClean="0"/>
              <a:t> are </a:t>
            </a:r>
            <a:r>
              <a:rPr lang="en-AU" sz="1200" b="1" i="1" dirty="0" smtClean="0"/>
              <a:t>opened</a:t>
            </a:r>
            <a:endParaRPr lang="en-GB" altLang="en-US" sz="1200" dirty="0">
              <a:solidFill>
                <a:schemeClr val="tx1"/>
              </a:solidFill>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mt-MT" dirty="0" smtClean="0"/>
              <a:t>And let us start  another story</a:t>
            </a:r>
            <a:endParaRPr lang="en-GB"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94537"/>
            <a:ext cx="4572000" cy="1143000"/>
          </a:xfrm>
        </p:spPr>
        <p:txBody>
          <a:bodyPr/>
          <a:lstStyle/>
          <a:p>
            <a:pPr algn="ctr" eaLnBrk="1" hangingPunct="1"/>
            <a:r>
              <a:rPr lang="mt-MT" altLang="en-US" sz="4000" dirty="0" smtClean="0"/>
              <a:t>Malta</a:t>
            </a:r>
            <a:endParaRPr lang="en-US" altLang="en-US" sz="4000" dirty="0" smtClean="0"/>
          </a:p>
        </p:txBody>
      </p:sp>
      <p:sp>
        <p:nvSpPr>
          <p:cNvPr id="15363" name="Rectangle 3"/>
          <p:cNvSpPr>
            <a:spLocks noGrp="1" noChangeArrowheads="1"/>
          </p:cNvSpPr>
          <p:nvPr>
            <p:ph idx="1"/>
          </p:nvPr>
        </p:nvSpPr>
        <p:spPr>
          <a:xfrm>
            <a:off x="3062177" y="1297175"/>
            <a:ext cx="5932967" cy="4997303"/>
          </a:xfrm>
        </p:spPr>
        <p:txBody>
          <a:bodyPr/>
          <a:lstStyle/>
          <a:p>
            <a:r>
              <a:rPr lang="en-GB" sz="2800" dirty="0" smtClean="0"/>
              <a:t>Geographical Location: 80 km  south of </a:t>
            </a:r>
            <a:r>
              <a:rPr lang="en-GB" sz="2800" dirty="0" smtClean="0">
                <a:hlinkClick r:id="rId3" tooltip="Italy"/>
              </a:rPr>
              <a:t>Italy</a:t>
            </a:r>
            <a:r>
              <a:rPr lang="en-GB" sz="2800" dirty="0" smtClean="0"/>
              <a:t>, 284 km east of </a:t>
            </a:r>
            <a:r>
              <a:rPr lang="en-GB" sz="2800" dirty="0" smtClean="0">
                <a:hlinkClick r:id="rId4" tooltip="Tunisia"/>
              </a:rPr>
              <a:t>Tunisia</a:t>
            </a:r>
            <a:r>
              <a:rPr lang="en-GB" sz="2800" dirty="0" smtClean="0"/>
              <a:t>, and 333 km north of </a:t>
            </a:r>
            <a:r>
              <a:rPr lang="en-GB" sz="2800" dirty="0" smtClean="0">
                <a:hlinkClick r:id="rId5" tooltip="Libya"/>
              </a:rPr>
              <a:t>Libya</a:t>
            </a:r>
            <a:r>
              <a:rPr lang="en-GB" sz="2800" dirty="0" smtClean="0"/>
              <a:t>. </a:t>
            </a:r>
          </a:p>
          <a:p>
            <a:r>
              <a:rPr lang="en-GB" sz="2800" dirty="0" smtClean="0"/>
              <a:t>Area: The country covers just over 316 km</a:t>
            </a:r>
            <a:r>
              <a:rPr lang="en-GB" sz="2800" baseline="30000" dirty="0" smtClean="0"/>
              <a:t>2</a:t>
            </a:r>
            <a:r>
              <a:rPr lang="en-GB" sz="2800" dirty="0" smtClean="0"/>
              <a:t> </a:t>
            </a:r>
          </a:p>
          <a:p>
            <a:r>
              <a:rPr lang="en-GB" sz="2800" dirty="0" smtClean="0"/>
              <a:t>Population:  420,000 (despite an extensive emigration programme since the Second World War)</a:t>
            </a:r>
          </a:p>
          <a:p>
            <a:r>
              <a:rPr lang="en-GB" sz="2800" dirty="0" smtClean="0"/>
              <a:t>Capital: </a:t>
            </a:r>
            <a:r>
              <a:rPr lang="en-GB" sz="2800" dirty="0" smtClean="0">
                <a:hlinkClick r:id="rId6" tooltip="Valletta"/>
              </a:rPr>
              <a:t>Valletta</a:t>
            </a:r>
            <a:r>
              <a:rPr lang="en-GB" sz="2800" dirty="0" smtClean="0"/>
              <a:t> (0.8 km</a:t>
            </a:r>
            <a:r>
              <a:rPr lang="en-GB" sz="2800" baseline="30000" dirty="0" smtClean="0"/>
              <a:t>2)</a:t>
            </a:r>
            <a:endParaRPr lang="en-GB" sz="2800" dirty="0" smtClean="0"/>
          </a:p>
          <a:p>
            <a:r>
              <a:rPr lang="en-GB" sz="2800" dirty="0" smtClean="0"/>
              <a:t>Languages: </a:t>
            </a:r>
            <a:r>
              <a:rPr lang="en-GB" sz="2800" dirty="0" smtClean="0">
                <a:hlinkClick r:id="rId7" tooltip="Maltese language"/>
              </a:rPr>
              <a:t>Maltese</a:t>
            </a:r>
            <a:r>
              <a:rPr lang="en-GB" sz="2800" dirty="0" smtClean="0"/>
              <a:t> and </a:t>
            </a:r>
            <a:r>
              <a:rPr lang="en-GB" sz="2800" dirty="0" smtClean="0">
                <a:hlinkClick r:id="rId8" tooltip="English language"/>
              </a:rPr>
              <a:t>English</a:t>
            </a:r>
            <a:endParaRPr lang="en-US" altLang="en-US" sz="24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7"/>
            <a:ext cx="8229600" cy="2000729"/>
          </a:xfrm>
        </p:spPr>
        <p:txBody>
          <a:bodyPr/>
          <a:lstStyle/>
          <a:p>
            <a:pPr algn="l" eaLnBrk="1" hangingPunct="1"/>
            <a:r>
              <a:rPr lang="en-GB" sz="3200" dirty="0" smtClean="0"/>
              <a:t>Malta's location has historically given it great strategic importance as a naval base, and a succession of powers, including the: </a:t>
            </a:r>
            <a:endParaRPr lang="en-US" altLang="en-US" sz="3200" dirty="0" smtClean="0"/>
          </a:p>
        </p:txBody>
      </p:sp>
      <p:sp>
        <p:nvSpPr>
          <p:cNvPr id="17411" name="Rectangle 3"/>
          <p:cNvSpPr>
            <a:spLocks noGrp="1" noChangeArrowheads="1"/>
          </p:cNvSpPr>
          <p:nvPr>
            <p:ph idx="1"/>
          </p:nvPr>
        </p:nvSpPr>
        <p:spPr>
          <a:xfrm>
            <a:off x="5029199" y="2169041"/>
            <a:ext cx="3551275" cy="4210493"/>
          </a:xfrm>
        </p:spPr>
        <p:txBody>
          <a:bodyPr/>
          <a:lstStyle/>
          <a:p>
            <a:pPr lvl="1" algn="l" eaLnBrk="1" hangingPunct="1"/>
            <a:r>
              <a:rPr lang="en-GB" dirty="0" smtClean="0">
                <a:solidFill>
                  <a:schemeClr val="accent6">
                    <a:lumMod val="95000"/>
                    <a:lumOff val="5000"/>
                  </a:schemeClr>
                </a:solidFill>
                <a:hlinkClick r:id="rId3" tooltip="Phoenicia"/>
              </a:rPr>
              <a:t>Phoenicians</a:t>
            </a:r>
            <a:r>
              <a:rPr lang="en-GB" dirty="0" smtClean="0">
                <a:solidFill>
                  <a:schemeClr val="accent6">
                    <a:lumMod val="95000"/>
                    <a:lumOff val="5000"/>
                  </a:schemeClr>
                </a:solidFill>
              </a:rPr>
              <a:t>, </a:t>
            </a:r>
            <a:endParaRPr lang="mt-MT" dirty="0" smtClean="0">
              <a:solidFill>
                <a:schemeClr val="accent6">
                  <a:lumMod val="95000"/>
                  <a:lumOff val="5000"/>
                </a:schemeClr>
              </a:solidFill>
            </a:endParaRPr>
          </a:p>
          <a:p>
            <a:pPr lvl="1" algn="l" eaLnBrk="1" hangingPunct="1"/>
            <a:r>
              <a:rPr lang="en-GB" dirty="0" smtClean="0">
                <a:solidFill>
                  <a:schemeClr val="accent6">
                    <a:lumMod val="95000"/>
                    <a:lumOff val="5000"/>
                  </a:schemeClr>
                </a:solidFill>
                <a:hlinkClick r:id="rId4" tooltip="Ancient Carthage"/>
              </a:rPr>
              <a:t>Carthaginians</a:t>
            </a:r>
            <a:r>
              <a:rPr lang="en-GB" dirty="0" smtClean="0">
                <a:solidFill>
                  <a:schemeClr val="accent6">
                    <a:lumMod val="95000"/>
                    <a:lumOff val="5000"/>
                  </a:schemeClr>
                </a:solidFill>
              </a:rPr>
              <a:t>, </a:t>
            </a:r>
            <a:endParaRPr lang="mt-MT" dirty="0" smtClean="0">
              <a:solidFill>
                <a:schemeClr val="accent6">
                  <a:lumMod val="95000"/>
                  <a:lumOff val="5000"/>
                </a:schemeClr>
              </a:solidFill>
            </a:endParaRPr>
          </a:p>
          <a:p>
            <a:pPr lvl="1" algn="l" eaLnBrk="1" hangingPunct="1"/>
            <a:r>
              <a:rPr lang="en-GB" dirty="0" smtClean="0">
                <a:solidFill>
                  <a:schemeClr val="accent6">
                    <a:lumMod val="95000"/>
                    <a:lumOff val="5000"/>
                  </a:schemeClr>
                </a:solidFill>
                <a:hlinkClick r:id="rId5" tooltip="Ancient Rome"/>
              </a:rPr>
              <a:t>Romans</a:t>
            </a:r>
            <a:r>
              <a:rPr lang="en-GB" dirty="0" smtClean="0">
                <a:solidFill>
                  <a:schemeClr val="accent6">
                    <a:lumMod val="95000"/>
                    <a:lumOff val="5000"/>
                  </a:schemeClr>
                </a:solidFill>
              </a:rPr>
              <a:t>,</a:t>
            </a:r>
            <a:endParaRPr lang="mt-MT" dirty="0" smtClean="0">
              <a:solidFill>
                <a:schemeClr val="accent6">
                  <a:lumMod val="95000"/>
                  <a:lumOff val="5000"/>
                </a:schemeClr>
              </a:solidFill>
            </a:endParaRPr>
          </a:p>
          <a:p>
            <a:pPr lvl="1" algn="l" eaLnBrk="1" hangingPunct="1"/>
            <a:r>
              <a:rPr lang="en-GB" dirty="0" smtClean="0">
                <a:solidFill>
                  <a:schemeClr val="accent6">
                    <a:lumMod val="95000"/>
                    <a:lumOff val="5000"/>
                  </a:schemeClr>
                </a:solidFill>
                <a:hlinkClick r:id="rId6" tooltip="Emirate of Sicily"/>
              </a:rPr>
              <a:t>Moors</a:t>
            </a:r>
            <a:r>
              <a:rPr lang="en-GB" dirty="0" smtClean="0">
                <a:solidFill>
                  <a:schemeClr val="accent6">
                    <a:lumMod val="95000"/>
                    <a:lumOff val="5000"/>
                  </a:schemeClr>
                </a:solidFill>
              </a:rPr>
              <a:t>, </a:t>
            </a:r>
            <a:endParaRPr lang="mt-MT" dirty="0" smtClean="0">
              <a:solidFill>
                <a:schemeClr val="accent6">
                  <a:lumMod val="95000"/>
                  <a:lumOff val="5000"/>
                </a:schemeClr>
              </a:solidFill>
            </a:endParaRPr>
          </a:p>
          <a:p>
            <a:pPr lvl="1" algn="l" eaLnBrk="1" hangingPunct="1"/>
            <a:r>
              <a:rPr lang="en-GB" dirty="0" smtClean="0">
                <a:solidFill>
                  <a:schemeClr val="accent6">
                    <a:lumMod val="95000"/>
                    <a:lumOff val="5000"/>
                  </a:schemeClr>
                </a:solidFill>
                <a:hlinkClick r:id="rId7" tooltip="County of Sicily"/>
              </a:rPr>
              <a:t>Normans</a:t>
            </a:r>
            <a:r>
              <a:rPr lang="en-GB" dirty="0" smtClean="0">
                <a:solidFill>
                  <a:schemeClr val="accent6">
                    <a:lumMod val="95000"/>
                    <a:lumOff val="5000"/>
                  </a:schemeClr>
                </a:solidFill>
              </a:rPr>
              <a:t>, </a:t>
            </a:r>
            <a:endParaRPr lang="mt-MT" dirty="0" smtClean="0">
              <a:solidFill>
                <a:schemeClr val="accent6">
                  <a:lumMod val="95000"/>
                  <a:lumOff val="5000"/>
                </a:schemeClr>
              </a:solidFill>
            </a:endParaRPr>
          </a:p>
          <a:p>
            <a:pPr lvl="1" algn="l" eaLnBrk="1" hangingPunct="1"/>
            <a:r>
              <a:rPr lang="en-GB" dirty="0" smtClean="0">
                <a:solidFill>
                  <a:schemeClr val="accent6">
                    <a:lumMod val="95000"/>
                    <a:lumOff val="5000"/>
                  </a:schemeClr>
                </a:solidFill>
                <a:hlinkClick r:id="rId8" tooltip="Kingdom of Sicily"/>
              </a:rPr>
              <a:t>Sicilians</a:t>
            </a:r>
            <a:r>
              <a:rPr lang="en-GB" dirty="0" smtClean="0">
                <a:solidFill>
                  <a:schemeClr val="accent6">
                    <a:lumMod val="95000"/>
                    <a:lumOff val="5000"/>
                  </a:schemeClr>
                </a:solidFill>
              </a:rPr>
              <a:t>, </a:t>
            </a:r>
            <a:endParaRPr lang="mt-MT" dirty="0" smtClean="0">
              <a:solidFill>
                <a:schemeClr val="accent6">
                  <a:lumMod val="95000"/>
                  <a:lumOff val="5000"/>
                </a:schemeClr>
              </a:solidFill>
            </a:endParaRPr>
          </a:p>
          <a:p>
            <a:pPr lvl="1" algn="l" eaLnBrk="1" hangingPunct="1"/>
            <a:r>
              <a:rPr lang="en-GB" dirty="0" smtClean="0">
                <a:solidFill>
                  <a:schemeClr val="accent6">
                    <a:lumMod val="95000"/>
                    <a:lumOff val="5000"/>
                  </a:schemeClr>
                </a:solidFill>
                <a:hlinkClick r:id="rId9" tooltip="Habsburg Spain"/>
              </a:rPr>
              <a:t>Spanish</a:t>
            </a:r>
            <a:r>
              <a:rPr lang="en-GB" dirty="0" smtClean="0">
                <a:solidFill>
                  <a:schemeClr val="accent6">
                    <a:lumMod val="95000"/>
                    <a:lumOff val="5000"/>
                  </a:schemeClr>
                </a:solidFill>
              </a:rPr>
              <a:t>, </a:t>
            </a:r>
            <a:endParaRPr lang="mt-MT" dirty="0" smtClean="0">
              <a:solidFill>
                <a:schemeClr val="accent6">
                  <a:lumMod val="95000"/>
                  <a:lumOff val="5000"/>
                </a:schemeClr>
              </a:solidFill>
            </a:endParaRPr>
          </a:p>
          <a:p>
            <a:pPr lvl="1" algn="l" eaLnBrk="1" hangingPunct="1"/>
            <a:r>
              <a:rPr lang="en-GB" dirty="0" smtClean="0">
                <a:solidFill>
                  <a:schemeClr val="accent6">
                    <a:lumMod val="95000"/>
                    <a:lumOff val="5000"/>
                  </a:schemeClr>
                </a:solidFill>
                <a:hlinkClick r:id="rId10" tooltip="Knights Hospitaller"/>
              </a:rPr>
              <a:t>Knights </a:t>
            </a:r>
            <a:r>
              <a:rPr lang="en-GB" dirty="0" smtClean="0">
                <a:solidFill>
                  <a:schemeClr val="accent6">
                    <a:lumMod val="95000"/>
                    <a:lumOff val="5000"/>
                  </a:schemeClr>
                </a:solidFill>
                <a:hlinkClick r:id="rId10" tooltip="Knights Hospitaller"/>
              </a:rPr>
              <a:t>of St. John</a:t>
            </a:r>
            <a:r>
              <a:rPr lang="en-GB" dirty="0" smtClean="0">
                <a:solidFill>
                  <a:schemeClr val="accent6">
                    <a:lumMod val="95000"/>
                    <a:lumOff val="5000"/>
                  </a:schemeClr>
                </a:solidFill>
              </a:rPr>
              <a:t>, </a:t>
            </a:r>
            <a:endParaRPr lang="mt-MT" dirty="0" smtClean="0">
              <a:solidFill>
                <a:schemeClr val="accent6">
                  <a:lumMod val="95000"/>
                  <a:lumOff val="5000"/>
                </a:schemeClr>
              </a:solidFill>
            </a:endParaRPr>
          </a:p>
          <a:p>
            <a:pPr lvl="1" algn="l" eaLnBrk="1" hangingPunct="1"/>
            <a:r>
              <a:rPr lang="en-GB" dirty="0" smtClean="0">
                <a:solidFill>
                  <a:schemeClr val="accent6">
                    <a:lumMod val="95000"/>
                    <a:lumOff val="5000"/>
                  </a:schemeClr>
                </a:solidFill>
                <a:hlinkClick r:id="rId11" tooltip="French First Republic"/>
              </a:rPr>
              <a:t>French</a:t>
            </a:r>
            <a:r>
              <a:rPr lang="en-GB" dirty="0" smtClean="0">
                <a:solidFill>
                  <a:schemeClr val="accent6">
                    <a:lumMod val="95000"/>
                    <a:lumOff val="5000"/>
                  </a:schemeClr>
                </a:solidFill>
              </a:rPr>
              <a:t> and </a:t>
            </a:r>
            <a:endParaRPr lang="mt-MT" dirty="0" smtClean="0">
              <a:solidFill>
                <a:schemeClr val="accent6">
                  <a:lumMod val="95000"/>
                  <a:lumOff val="5000"/>
                </a:schemeClr>
              </a:solidFill>
            </a:endParaRPr>
          </a:p>
          <a:p>
            <a:pPr lvl="1" algn="l" eaLnBrk="1" hangingPunct="1"/>
            <a:r>
              <a:rPr lang="en-GB" dirty="0" smtClean="0">
                <a:solidFill>
                  <a:schemeClr val="accent6">
                    <a:lumMod val="95000"/>
                    <a:lumOff val="5000"/>
                  </a:schemeClr>
                </a:solidFill>
                <a:hlinkClick r:id="rId12" tooltip="British Empire"/>
              </a:rPr>
              <a:t>British</a:t>
            </a:r>
            <a:endParaRPr lang="en-US" altLang="en-US" dirty="0" smtClean="0">
              <a:solidFill>
                <a:schemeClr val="accent6">
                  <a:lumMod val="95000"/>
                  <a:lumOff val="5000"/>
                </a:schemeClr>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477963"/>
            <a:ext cx="8229600" cy="659181"/>
          </a:xfrm>
        </p:spPr>
        <p:txBody>
          <a:bodyPr/>
          <a:lstStyle/>
          <a:p>
            <a:pPr algn="ctr" eaLnBrk="1" hangingPunct="1"/>
            <a:r>
              <a:rPr lang="mt-MT" altLang="en-US" sz="3200" dirty="0" smtClean="0"/>
              <a:t>The Social Worker and the Youth Worker</a:t>
            </a:r>
            <a:endParaRPr lang="en-US" altLang="en-US" sz="3200" dirty="0" smtClean="0"/>
          </a:p>
        </p:txBody>
      </p:sp>
      <p:sp>
        <p:nvSpPr>
          <p:cNvPr id="256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en-GB" sz="1200" b="0" i="0" u="none" strike="noStrike" cap="none" normalizeH="0" baseline="0" smtClean="0">
                <a:ln>
                  <a:noFill/>
                </a:ln>
                <a:solidFill>
                  <a:schemeClr val="tx1"/>
                </a:solidFill>
                <a:effectLst/>
                <a:latin typeface="Times New Roman" pitchFamily="18" charset="0"/>
                <a:ea typeface="MS ??"/>
                <a:cs typeface="Times New Roman" pitchFamily="18" charset="0"/>
              </a:rPr>
              <a:t>The children of a common heritage - Christian charity, humanist philanthropy, industralisation, urbanisation, social action </a:t>
            </a:r>
            <a:r>
              <a:rPr kumimoji="0" lang="en-GB" sz="1200" b="0" i="1" u="none" strike="noStrike" cap="none" normalizeH="0" baseline="0" smtClean="0">
                <a:ln>
                  <a:noFill/>
                </a:ln>
                <a:solidFill>
                  <a:schemeClr val="tx1"/>
                </a:solidFill>
                <a:effectLst/>
                <a:latin typeface="Times New Roman" pitchFamily="18" charset="0"/>
                <a:ea typeface="MS ??"/>
                <a:cs typeface="Times New Roman" pitchFamily="18" charset="0"/>
              </a:rPr>
              <a:t>but not identical twins</a:t>
            </a:r>
            <a:r>
              <a:rPr kumimoji="0" lang="en-GB" sz="1200" b="0" i="0" u="none" strike="noStrike" cap="none" normalizeH="0" baseline="0" smtClean="0">
                <a:ln>
                  <a:noFill/>
                </a:ln>
                <a:solidFill>
                  <a:schemeClr val="tx1"/>
                </a:solidFill>
                <a:effectLst/>
                <a:latin typeface="Times New Roman" pitchFamily="18" charset="0"/>
                <a:ea typeface="MS ??"/>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Box 19"/>
          <p:cNvSpPr txBox="1"/>
          <p:nvPr/>
        </p:nvSpPr>
        <p:spPr>
          <a:xfrm>
            <a:off x="202019" y="2509283"/>
            <a:ext cx="8761227" cy="923330"/>
          </a:xfrm>
          <a:prstGeom prst="rect">
            <a:avLst/>
          </a:prstGeom>
          <a:noFill/>
        </p:spPr>
        <p:txBody>
          <a:bodyPr wrap="square" rtlCol="0">
            <a:spAutoFit/>
          </a:bodyPr>
          <a:lstStyle/>
          <a:p>
            <a:pPr algn="ctr"/>
            <a:r>
              <a:rPr lang="en-GB" b="1" dirty="0" smtClean="0"/>
              <a:t>The children of a common </a:t>
            </a:r>
            <a:r>
              <a:rPr lang="en-GB" b="1" dirty="0" smtClean="0"/>
              <a:t>heritage</a:t>
            </a:r>
            <a:endParaRPr lang="mt-MT" b="1" dirty="0" smtClean="0"/>
          </a:p>
          <a:p>
            <a:pPr algn="ctr"/>
            <a:r>
              <a:rPr lang="en-GB" dirty="0" smtClean="0"/>
              <a:t>Christian </a:t>
            </a:r>
            <a:r>
              <a:rPr lang="en-GB" dirty="0" smtClean="0"/>
              <a:t>charity, humanist philanthropy, </a:t>
            </a:r>
            <a:r>
              <a:rPr lang="en-GB" dirty="0" err="1" smtClean="0"/>
              <a:t>industr</a:t>
            </a:r>
            <a:r>
              <a:rPr lang="mt-MT" dirty="0" smtClean="0"/>
              <a:t>i</a:t>
            </a:r>
            <a:r>
              <a:rPr lang="en-GB" dirty="0" err="1" smtClean="0"/>
              <a:t>alisation</a:t>
            </a:r>
            <a:r>
              <a:rPr lang="en-GB" dirty="0" smtClean="0"/>
              <a:t>, urbanisation, social action </a:t>
            </a:r>
            <a:r>
              <a:rPr lang="en-GB" i="1" dirty="0" smtClean="0"/>
              <a:t>but not identical </a:t>
            </a:r>
            <a:r>
              <a:rPr lang="en-GB" i="1" dirty="0" smtClean="0"/>
              <a:t>twin</a:t>
            </a:r>
            <a:r>
              <a:rPr lang="mt-MT" i="1" dirty="0" smtClean="0"/>
              <a:t>s</a:t>
            </a:r>
            <a:r>
              <a:rPr lang="en-GB" dirty="0" smtClean="0"/>
              <a:t> </a:t>
            </a:r>
            <a:endParaRPr lang="en-GB" dirty="0"/>
          </a:p>
        </p:txBody>
      </p:sp>
      <p:pic>
        <p:nvPicPr>
          <p:cNvPr id="22" name="Picture 21" descr="babies.jpg"/>
          <p:cNvPicPr>
            <a:picLocks noChangeAspect="1"/>
          </p:cNvPicPr>
          <p:nvPr/>
        </p:nvPicPr>
        <p:blipFill>
          <a:blip r:embed="rId3" cstate="print"/>
          <a:stretch>
            <a:fillRect/>
          </a:stretch>
        </p:blipFill>
        <p:spPr>
          <a:xfrm>
            <a:off x="2902688" y="3527289"/>
            <a:ext cx="3423684" cy="274592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9" name="Group 3"/>
          <p:cNvGraphicFramePr>
            <a:graphicFrameLocks noGrp="1"/>
          </p:cNvGraphicFramePr>
          <p:nvPr>
            <p:ph idx="1"/>
          </p:nvPr>
        </p:nvGraphicFramePr>
        <p:xfrm>
          <a:off x="817895" y="475660"/>
          <a:ext cx="7423150" cy="3118741"/>
        </p:xfrm>
        <a:graphic>
          <a:graphicData uri="http://schemas.openxmlformats.org/drawingml/2006/table">
            <a:tbl>
              <a:tblPr/>
              <a:tblGrid>
                <a:gridCol w="3712371"/>
                <a:gridCol w="3710779"/>
              </a:tblGrid>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rPr>
                        <a:t>T</a:t>
                      </a:r>
                      <a:r>
                        <a:rPr kumimoji="0" lang="mt-MT" sz="2400" b="1" i="0" u="none" strike="noStrike" cap="none" normalizeH="0" baseline="0" dirty="0" smtClean="0">
                          <a:ln>
                            <a:noFill/>
                          </a:ln>
                          <a:solidFill>
                            <a:schemeClr val="tx1"/>
                          </a:solidFill>
                          <a:effectLst/>
                          <a:latin typeface="Arial" charset="0"/>
                        </a:rPr>
                        <a:t>he Social Worker</a:t>
                      </a:r>
                      <a:endParaRPr kumimoji="0" lang="en-US" sz="2400" b="1" i="0" u="none" strike="noStrike" cap="none" normalizeH="0" baseline="0" dirty="0" smtClean="0">
                        <a:ln>
                          <a:noFill/>
                        </a:ln>
                        <a:solidFill>
                          <a:schemeClr val="tx1"/>
                        </a:solidFill>
                        <a:effectLst/>
                        <a:latin typeface="Arial" charset="0"/>
                      </a:endParaRPr>
                    </a:p>
                  </a:txBody>
                  <a:tcPr marL="100052" marR="100052"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rPr>
                        <a:t>T</a:t>
                      </a:r>
                      <a:r>
                        <a:rPr kumimoji="0" lang="mt-MT" sz="2400" b="1" i="0" u="none" strike="noStrike" cap="none" normalizeH="0" baseline="0" dirty="0" smtClean="0">
                          <a:ln>
                            <a:noFill/>
                          </a:ln>
                          <a:solidFill>
                            <a:schemeClr val="tx1"/>
                          </a:solidFill>
                          <a:effectLst/>
                          <a:latin typeface="Arial" charset="0"/>
                        </a:rPr>
                        <a:t>he Youthworker</a:t>
                      </a:r>
                      <a:endParaRPr kumimoji="0" lang="en-US" sz="2400" b="1" i="0" u="none" strike="noStrike" cap="none" normalizeH="0" baseline="0" dirty="0" smtClean="0">
                        <a:ln>
                          <a:noFill/>
                        </a:ln>
                        <a:solidFill>
                          <a:schemeClr val="tx1"/>
                        </a:solidFill>
                        <a:effectLst/>
                        <a:latin typeface="Arial" charset="0"/>
                      </a:endParaRPr>
                    </a:p>
                  </a:txBody>
                  <a:tcPr marL="100052" marR="100052"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800" kern="1200" dirty="0" smtClean="0">
                          <a:solidFill>
                            <a:schemeClr val="tx1"/>
                          </a:solidFill>
                          <a:latin typeface="+mn-lt"/>
                          <a:ea typeface="+mn-ea"/>
                          <a:cs typeface="+mn-cs"/>
                        </a:rPr>
                        <a:t>born confident, serious  and favoured</a:t>
                      </a:r>
                      <a:endParaRPr kumimoji="0" lang="en-US" sz="2400" b="0" i="0" u="none" strike="noStrike" cap="none" normalizeH="0" baseline="0" dirty="0" smtClean="0">
                        <a:ln>
                          <a:noFill/>
                        </a:ln>
                        <a:solidFill>
                          <a:schemeClr val="tx1"/>
                        </a:solidFill>
                        <a:effectLst/>
                        <a:latin typeface="Arial" charset="0"/>
                      </a:endParaRPr>
                    </a:p>
                  </a:txBody>
                  <a:tcPr marL="100052" marR="100052"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800" kern="1200" dirty="0" smtClean="0">
                          <a:solidFill>
                            <a:schemeClr val="tx1"/>
                          </a:solidFill>
                          <a:latin typeface="+mn-lt"/>
                          <a:ea typeface="+mn-ea"/>
                          <a:cs typeface="+mn-cs"/>
                        </a:rPr>
                        <a:t>Born </a:t>
                      </a:r>
                      <a:r>
                        <a:rPr lang="mt-MT" sz="1800" kern="1200" dirty="0" smtClean="0">
                          <a:solidFill>
                            <a:schemeClr val="tx1"/>
                          </a:solidFill>
                          <a:latin typeface="+mn-lt"/>
                          <a:ea typeface="+mn-ea"/>
                          <a:cs typeface="+mn-cs"/>
                        </a:rPr>
                        <a:t>carefree</a:t>
                      </a:r>
                      <a:r>
                        <a:rPr lang="en-GB" sz="1800" kern="1200" dirty="0" smtClean="0">
                          <a:solidFill>
                            <a:schemeClr val="tx1"/>
                          </a:solidFill>
                          <a:latin typeface="+mn-lt"/>
                          <a:ea typeface="+mn-ea"/>
                          <a:cs typeface="+mn-cs"/>
                        </a:rPr>
                        <a:t>, jovial and </a:t>
                      </a:r>
                      <a:r>
                        <a:rPr lang="mt-MT" sz="1800" kern="1200" dirty="0" smtClean="0">
                          <a:solidFill>
                            <a:schemeClr val="tx1"/>
                          </a:solidFill>
                          <a:latin typeface="+mn-lt"/>
                          <a:ea typeface="+mn-ea"/>
                          <a:cs typeface="+mn-cs"/>
                        </a:rPr>
                        <a:t>overlooked</a:t>
                      </a:r>
                      <a:r>
                        <a:rPr lang="en-GB" sz="1800" kern="1200" dirty="0" smtClean="0">
                          <a:solidFill>
                            <a:schemeClr val="tx1"/>
                          </a:solidFill>
                          <a:latin typeface="+mn-lt"/>
                          <a:ea typeface="+mn-ea"/>
                          <a:cs typeface="+mn-cs"/>
                        </a:rPr>
                        <a:t>.</a:t>
                      </a:r>
                      <a:endParaRPr kumimoji="0" lang="en-US" sz="2400" b="0" i="0" u="none" strike="noStrike" cap="none" normalizeH="0" baseline="0" dirty="0" smtClean="0">
                        <a:ln>
                          <a:noFill/>
                        </a:ln>
                        <a:solidFill>
                          <a:schemeClr val="tx1"/>
                        </a:solidFill>
                        <a:effectLst/>
                        <a:latin typeface="Arial" charset="0"/>
                      </a:endParaRPr>
                    </a:p>
                  </a:txBody>
                  <a:tcPr marL="100052" marR="100052"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100052" marR="100052"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L="100052" marR="100052"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100052" marR="100052"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L="100052" marR="100052"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100052" marR="100052"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100052" marR="100052"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100052" marR="100052"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100052" marR="100052"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5" descr="baby 1.jpg"/>
          <p:cNvPicPr>
            <a:picLocks noChangeAspect="1"/>
          </p:cNvPicPr>
          <p:nvPr/>
        </p:nvPicPr>
        <p:blipFill>
          <a:blip r:embed="rId3" cstate="print"/>
          <a:stretch>
            <a:fillRect/>
          </a:stretch>
        </p:blipFill>
        <p:spPr>
          <a:xfrm>
            <a:off x="846616" y="1669311"/>
            <a:ext cx="3682854" cy="3198628"/>
          </a:xfrm>
          <a:prstGeom prst="rect">
            <a:avLst/>
          </a:prstGeom>
        </p:spPr>
      </p:pic>
      <p:pic>
        <p:nvPicPr>
          <p:cNvPr id="7" name="Picture 6" descr="baby.jpg"/>
          <p:cNvPicPr>
            <a:picLocks noChangeAspect="1"/>
          </p:cNvPicPr>
          <p:nvPr/>
        </p:nvPicPr>
        <p:blipFill>
          <a:blip r:embed="rId4" cstate="print"/>
          <a:stretch>
            <a:fillRect/>
          </a:stretch>
        </p:blipFill>
        <p:spPr>
          <a:xfrm>
            <a:off x="4561366" y="1657321"/>
            <a:ext cx="3689499" cy="3218408"/>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9" name="Group 3"/>
          <p:cNvGraphicFramePr>
            <a:graphicFrameLocks noGrp="1"/>
          </p:cNvGraphicFramePr>
          <p:nvPr>
            <p:ph idx="1"/>
          </p:nvPr>
        </p:nvGraphicFramePr>
        <p:xfrm>
          <a:off x="775365" y="1071083"/>
          <a:ext cx="7423150" cy="1830008"/>
        </p:xfrm>
        <a:graphic>
          <a:graphicData uri="http://schemas.openxmlformats.org/drawingml/2006/table">
            <a:tbl>
              <a:tblPr/>
              <a:tblGrid>
                <a:gridCol w="3712371"/>
                <a:gridCol w="3710779"/>
              </a:tblGrid>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rPr>
                        <a:t>T</a:t>
                      </a:r>
                      <a:r>
                        <a:rPr kumimoji="0" lang="mt-MT" sz="2400" b="1" i="0" u="none" strike="noStrike" cap="none" normalizeH="0" baseline="0" dirty="0" smtClean="0">
                          <a:ln>
                            <a:noFill/>
                          </a:ln>
                          <a:solidFill>
                            <a:schemeClr val="tx1"/>
                          </a:solidFill>
                          <a:effectLst/>
                          <a:latin typeface="Arial" charset="0"/>
                        </a:rPr>
                        <a:t>he Youth Worker</a:t>
                      </a:r>
                      <a:endParaRPr kumimoji="0" lang="en-US" sz="2400" b="1" i="0" u="none" strike="noStrike" cap="none" normalizeH="0" baseline="0" dirty="0" smtClean="0">
                        <a:ln>
                          <a:noFill/>
                        </a:ln>
                        <a:solidFill>
                          <a:schemeClr val="tx1"/>
                        </a:solidFill>
                        <a:effectLst/>
                        <a:latin typeface="Arial" charset="0"/>
                      </a:endParaRPr>
                    </a:p>
                  </a:txBody>
                  <a:tcPr marL="100052" marR="100052"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rPr>
                        <a:t>T</a:t>
                      </a:r>
                      <a:r>
                        <a:rPr kumimoji="0" lang="mt-MT" sz="2400" b="1" i="0" u="none" strike="noStrike" cap="none" normalizeH="0" baseline="0" dirty="0" smtClean="0">
                          <a:ln>
                            <a:noFill/>
                          </a:ln>
                          <a:solidFill>
                            <a:schemeClr val="tx1"/>
                          </a:solidFill>
                          <a:effectLst/>
                          <a:latin typeface="Arial" charset="0"/>
                        </a:rPr>
                        <a:t>he Social Worker</a:t>
                      </a:r>
                      <a:endParaRPr kumimoji="0" lang="en-US" sz="2400" b="1" i="0" u="none" strike="noStrike" cap="none" normalizeH="0" baseline="0" dirty="0" smtClean="0">
                        <a:ln>
                          <a:noFill/>
                        </a:ln>
                        <a:solidFill>
                          <a:schemeClr val="tx1"/>
                        </a:solidFill>
                        <a:effectLst/>
                        <a:latin typeface="Arial" charset="0"/>
                      </a:endParaRPr>
                    </a:p>
                  </a:txBody>
                  <a:tcPr marL="100052" marR="100052"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kern="1200" dirty="0" smtClean="0">
                          <a:solidFill>
                            <a:schemeClr val="tx1"/>
                          </a:solidFill>
                          <a:latin typeface="+mn-lt"/>
                          <a:ea typeface="+mn-ea"/>
                          <a:cs typeface="+mn-cs"/>
                        </a:rPr>
                        <a:t>on the periphery and handed tasks</a:t>
                      </a:r>
                      <a:r>
                        <a:rPr lang="mt-MT" sz="1800" kern="1200" baseline="0" dirty="0" smtClean="0">
                          <a:solidFill>
                            <a:schemeClr val="tx1"/>
                          </a:solidFill>
                          <a:latin typeface="+mn-lt"/>
                          <a:ea typeface="+mn-ea"/>
                          <a:cs typeface="+mn-cs"/>
                        </a:rPr>
                        <a:t> to do mainly on voluntary basis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cap="none" normalizeH="0" baseline="0" dirty="0" smtClean="0">
                        <a:ln>
                          <a:noFill/>
                        </a:ln>
                        <a:solidFill>
                          <a:schemeClr val="tx1"/>
                        </a:solidFill>
                        <a:effectLst/>
                        <a:latin typeface="Arial" charset="0"/>
                      </a:endParaRPr>
                    </a:p>
                  </a:txBody>
                  <a:tcPr marL="100052" marR="100052"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kern="1200" dirty="0" smtClean="0">
                          <a:solidFill>
                            <a:schemeClr val="tx1"/>
                          </a:solidFill>
                          <a:latin typeface="+mn-lt"/>
                          <a:ea typeface="+mn-ea"/>
                          <a:cs typeface="+mn-cs"/>
                        </a:rPr>
                        <a:t>rises in the (welfare) state to a position of prominence, power and influence</a:t>
                      </a:r>
                      <a:endParaRPr lang="mt-MT" sz="1800" kern="1200" baseline="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100052" marR="100052"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2"/>
          <p:cNvSpPr>
            <a:spLocks noGrp="1" noChangeArrowheads="1"/>
          </p:cNvSpPr>
          <p:nvPr>
            <p:ph type="title"/>
          </p:nvPr>
        </p:nvSpPr>
        <p:spPr>
          <a:xfrm>
            <a:off x="414670" y="223321"/>
            <a:ext cx="8229600" cy="659181"/>
          </a:xfrm>
        </p:spPr>
        <p:txBody>
          <a:bodyPr/>
          <a:lstStyle/>
          <a:p>
            <a:pPr algn="ctr" eaLnBrk="1" hangingPunct="1"/>
            <a:r>
              <a:rPr lang="mt-MT" altLang="en-US" sz="3200" dirty="0" smtClean="0"/>
              <a:t>As they grow older .........</a:t>
            </a:r>
            <a:endParaRPr lang="en-US" altLang="en-US" sz="3200" dirty="0" smtClean="0"/>
          </a:p>
        </p:txBody>
      </p:sp>
      <p:pic>
        <p:nvPicPr>
          <p:cNvPr id="9" name="Picture 8" descr="rich poor.jpg"/>
          <p:cNvPicPr>
            <a:picLocks noChangeAspect="1"/>
          </p:cNvPicPr>
          <p:nvPr/>
        </p:nvPicPr>
        <p:blipFill>
          <a:blip r:embed="rId3" cstate="print"/>
          <a:stretch>
            <a:fillRect/>
          </a:stretch>
        </p:blipFill>
        <p:spPr>
          <a:xfrm>
            <a:off x="1786270" y="3157870"/>
            <a:ext cx="5518298" cy="2424223"/>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9" name="Group 3"/>
          <p:cNvGraphicFramePr>
            <a:graphicFrameLocks noGrp="1"/>
          </p:cNvGraphicFramePr>
          <p:nvPr>
            <p:ph idx="1"/>
          </p:nvPr>
        </p:nvGraphicFramePr>
        <p:xfrm>
          <a:off x="732835" y="2155604"/>
          <a:ext cx="7423150" cy="1030288"/>
        </p:xfrm>
        <a:graphic>
          <a:graphicData uri="http://schemas.openxmlformats.org/drawingml/2006/table">
            <a:tbl>
              <a:tblPr/>
              <a:tblGrid>
                <a:gridCol w="3712371"/>
                <a:gridCol w="3710779"/>
              </a:tblGrid>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rPr>
                        <a:t>T</a:t>
                      </a:r>
                      <a:r>
                        <a:rPr kumimoji="0" lang="mt-MT" sz="2400" b="1" i="0" u="none" strike="noStrike" cap="none" normalizeH="0" baseline="0" dirty="0" smtClean="0">
                          <a:ln>
                            <a:noFill/>
                          </a:ln>
                          <a:solidFill>
                            <a:schemeClr val="tx1"/>
                          </a:solidFill>
                          <a:effectLst/>
                          <a:latin typeface="Arial" charset="0"/>
                        </a:rPr>
                        <a:t>he Youth Worker</a:t>
                      </a:r>
                      <a:endParaRPr kumimoji="0" lang="en-US" sz="2400" b="1" i="0" u="none" strike="noStrike" cap="none" normalizeH="0" baseline="0" dirty="0" smtClean="0">
                        <a:ln>
                          <a:noFill/>
                        </a:ln>
                        <a:solidFill>
                          <a:schemeClr val="tx1"/>
                        </a:solidFill>
                        <a:effectLst/>
                        <a:latin typeface="Arial" charset="0"/>
                      </a:endParaRPr>
                    </a:p>
                  </a:txBody>
                  <a:tcPr marL="100052" marR="100052"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Arial" charset="0"/>
                        </a:rPr>
                        <a:t>T</a:t>
                      </a:r>
                      <a:r>
                        <a:rPr kumimoji="0" lang="mt-MT" sz="2400" b="1" i="0" u="none" strike="noStrike" cap="none" normalizeH="0" baseline="0" dirty="0" smtClean="0">
                          <a:ln>
                            <a:noFill/>
                          </a:ln>
                          <a:solidFill>
                            <a:schemeClr val="tx1"/>
                          </a:solidFill>
                          <a:effectLst/>
                          <a:latin typeface="Arial" charset="0"/>
                        </a:rPr>
                        <a:t>he Social Worker</a:t>
                      </a:r>
                      <a:endParaRPr kumimoji="0" lang="en-US" sz="2400" b="1" i="0" u="none" strike="noStrike" cap="none" normalizeH="0" baseline="0" dirty="0" smtClean="0">
                        <a:ln>
                          <a:noFill/>
                        </a:ln>
                        <a:solidFill>
                          <a:schemeClr val="tx1"/>
                        </a:solidFill>
                        <a:effectLst/>
                        <a:latin typeface="Arial" charset="0"/>
                      </a:endParaRPr>
                    </a:p>
                  </a:txBody>
                  <a:tcPr marL="100052" marR="100052"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4826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800" kern="1200" dirty="0" smtClean="0">
                          <a:solidFill>
                            <a:schemeClr val="tx1"/>
                          </a:solidFill>
                          <a:latin typeface="+mn-lt"/>
                          <a:ea typeface="+mn-ea"/>
                          <a:cs typeface="+mn-cs"/>
                        </a:rPr>
                        <a:t>seek solace and support from each other</a:t>
                      </a:r>
                      <a:endParaRPr kumimoji="0" lang="en-US" sz="2400" b="0" i="0" u="none" strike="noStrike" cap="none" normalizeH="0" baseline="0" dirty="0" smtClean="0">
                        <a:ln>
                          <a:noFill/>
                        </a:ln>
                        <a:solidFill>
                          <a:schemeClr val="tx1"/>
                        </a:solidFill>
                        <a:effectLst/>
                        <a:latin typeface="Arial" charset="0"/>
                      </a:endParaRPr>
                    </a:p>
                  </a:txBody>
                  <a:tcPr marL="100052" marR="100052"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100052" marR="100052"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2"/>
          <p:cNvSpPr>
            <a:spLocks noGrp="1" noChangeArrowheads="1"/>
          </p:cNvSpPr>
          <p:nvPr>
            <p:ph type="title"/>
          </p:nvPr>
        </p:nvSpPr>
        <p:spPr>
          <a:xfrm>
            <a:off x="414670" y="223321"/>
            <a:ext cx="8229600" cy="1807498"/>
          </a:xfrm>
        </p:spPr>
        <p:txBody>
          <a:bodyPr/>
          <a:lstStyle/>
          <a:p>
            <a:pPr algn="l" eaLnBrk="1" hangingPunct="1"/>
            <a:r>
              <a:rPr lang="mt-MT" altLang="en-US" sz="3200" dirty="0" smtClean="0"/>
              <a:t>Today .........</a:t>
            </a:r>
            <a:r>
              <a:rPr lang="en-GB" sz="3200" dirty="0" smtClean="0"/>
              <a:t> </a:t>
            </a:r>
            <a:r>
              <a:rPr lang="en-GB" sz="3200" dirty="0" smtClean="0"/>
              <a:t>afflicted </a:t>
            </a:r>
            <a:r>
              <a:rPr lang="en-GB" sz="3200" dirty="0" smtClean="0"/>
              <a:t>with austerity, </a:t>
            </a:r>
            <a:r>
              <a:rPr lang="en-GB" sz="3200" dirty="0" err="1" smtClean="0"/>
              <a:t>neoliberlaism</a:t>
            </a:r>
            <a:r>
              <a:rPr lang="en-GB" sz="3200" dirty="0" smtClean="0"/>
              <a:t> and New Public Management theory</a:t>
            </a:r>
            <a:endParaRPr lang="en-US" altLang="en-US" sz="3200" dirty="0" smtClean="0"/>
          </a:p>
        </p:txBody>
      </p:sp>
      <p:pic>
        <p:nvPicPr>
          <p:cNvPr id="5" name="Picture 4" descr="man and woman.JPG"/>
          <p:cNvPicPr>
            <a:picLocks noChangeAspect="1"/>
          </p:cNvPicPr>
          <p:nvPr/>
        </p:nvPicPr>
        <p:blipFill>
          <a:blip r:embed="rId3" cstate="print"/>
          <a:stretch>
            <a:fillRect/>
          </a:stretch>
        </p:blipFill>
        <p:spPr>
          <a:xfrm>
            <a:off x="2169042" y="3242930"/>
            <a:ext cx="4603898" cy="2622698"/>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27025"/>
            <a:ext cx="8229600" cy="1143000"/>
          </a:xfrm>
        </p:spPr>
        <p:txBody>
          <a:bodyPr/>
          <a:lstStyle/>
          <a:p>
            <a:pPr eaLnBrk="1" hangingPunct="1"/>
            <a:r>
              <a:rPr lang="mt-MT" altLang="en-US" sz="4000" dirty="0" smtClean="0"/>
              <a:t>Youth work Malta Time Line - 1</a:t>
            </a:r>
            <a:endParaRPr lang="en-GB" altLang="en-US" sz="4000" dirty="0" smtClean="0"/>
          </a:p>
        </p:txBody>
      </p:sp>
      <p:sp>
        <p:nvSpPr>
          <p:cNvPr id="27651" name="Rectangle 3"/>
          <p:cNvSpPr>
            <a:spLocks noChangeArrowheads="1"/>
          </p:cNvSpPr>
          <p:nvPr/>
        </p:nvSpPr>
        <p:spPr bwMode="auto">
          <a:xfrm>
            <a:off x="695325" y="3689498"/>
            <a:ext cx="7810722" cy="303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80975" indent="-180975">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algn="ctr" eaLnBrk="1" hangingPunct="1">
              <a:spcBef>
                <a:spcPct val="0"/>
              </a:spcBef>
              <a:buNone/>
            </a:pPr>
            <a:r>
              <a:rPr lang="mt-MT" altLang="en-US" sz="1800" b="1" dirty="0" smtClean="0">
                <a:solidFill>
                  <a:schemeClr val="tx1"/>
                </a:solidFill>
                <a:cs typeface="Arial" panose="020B0604020202020204" pitchFamily="34" charset="0"/>
              </a:rPr>
              <a:t>Connections</a:t>
            </a:r>
          </a:p>
          <a:p>
            <a:pPr eaLnBrk="1" hangingPunct="1">
              <a:spcBef>
                <a:spcPct val="0"/>
              </a:spcBef>
            </a:pPr>
            <a:endParaRPr lang="mt-MT" altLang="en-US" sz="1800" b="1" dirty="0" smtClean="0">
              <a:solidFill>
                <a:schemeClr val="tx1"/>
              </a:solidFill>
              <a:cs typeface="Arial" panose="020B0604020202020204" pitchFamily="34" charset="0"/>
            </a:endParaRPr>
          </a:p>
          <a:p>
            <a:pPr lvl="0" eaLnBrk="1" hangingPunct="1">
              <a:spcBef>
                <a:spcPct val="0"/>
              </a:spcBef>
              <a:buNone/>
            </a:pPr>
            <a:r>
              <a:rPr lang="en-GB" b="1" i="1" dirty="0" smtClean="0"/>
              <a:t>While </a:t>
            </a:r>
            <a:r>
              <a:rPr lang="en-GB" b="1" i="1" dirty="0" smtClean="0"/>
              <a:t>youth work may be a "social" animal, there are many different animals. To what extent was youth work different from social work from the outset? What characterised these differences and have they persisted? </a:t>
            </a:r>
            <a:endParaRPr lang="en-GB" b="1" dirty="0" smtClean="0"/>
          </a:p>
          <a:p>
            <a:pPr eaLnBrk="1" hangingPunct="1">
              <a:spcBef>
                <a:spcPct val="0"/>
              </a:spcBef>
            </a:pPr>
            <a:endParaRPr lang="en-GB" altLang="en-US" sz="1800" dirty="0">
              <a:solidFill>
                <a:schemeClr val="tx1"/>
              </a:solidFill>
              <a:cs typeface="Arial" panose="020B0604020202020204" pitchFamily="34" charset="0"/>
            </a:endParaRPr>
          </a:p>
        </p:txBody>
      </p:sp>
      <p:sp>
        <p:nvSpPr>
          <p:cNvPr id="27656" name="Freeform 8"/>
          <p:cNvSpPr>
            <a:spLocks/>
          </p:cNvSpPr>
          <p:nvPr/>
        </p:nvSpPr>
        <p:spPr bwMode="auto">
          <a:xfrm>
            <a:off x="2230438" y="1504949"/>
            <a:ext cx="1854200" cy="1982529"/>
          </a:xfrm>
          <a:custGeom>
            <a:avLst/>
            <a:gdLst>
              <a:gd name="T0" fmla="*/ 2147483646 w 1168"/>
              <a:gd name="T1" fmla="*/ 2147483646 h 800"/>
              <a:gd name="T2" fmla="*/ 2147483646 w 1168"/>
              <a:gd name="T3" fmla="*/ 0 h 800"/>
              <a:gd name="T4" fmla="*/ 0 w 1168"/>
              <a:gd name="T5" fmla="*/ 0 h 800"/>
              <a:gd name="T6" fmla="*/ 2147483646 w 1168"/>
              <a:gd name="T7" fmla="*/ 2147483646 h 800"/>
              <a:gd name="T8" fmla="*/ 2147483646 w 1168"/>
              <a:gd name="T9" fmla="*/ 2147483646 h 800"/>
              <a:gd name="T10" fmla="*/ 2147483646 w 1168"/>
              <a:gd name="T11" fmla="*/ 2147483646 h 800"/>
              <a:gd name="T12" fmla="*/ 0 w 1168"/>
              <a:gd name="T13" fmla="*/ 2147483646 h 800"/>
              <a:gd name="T14" fmla="*/ 2147483646 w 1168"/>
              <a:gd name="T15" fmla="*/ 2147483646 h 800"/>
              <a:gd name="T16" fmla="*/ 2147483646 w 1168"/>
              <a:gd name="T17" fmla="*/ 2147483646 h 800"/>
              <a:gd name="T18" fmla="*/ 2147483646 w 1168"/>
              <a:gd name="T19" fmla="*/ 2147483646 h 800"/>
              <a:gd name="T20" fmla="*/ 2147483646 w 1168"/>
              <a:gd name="T21" fmla="*/ 2147483646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8" h="800">
                <a:moveTo>
                  <a:pt x="1018" y="204"/>
                </a:moveTo>
                <a:lnTo>
                  <a:pt x="864" y="0"/>
                </a:lnTo>
                <a:lnTo>
                  <a:pt x="0" y="0"/>
                </a:lnTo>
                <a:lnTo>
                  <a:pt x="154" y="204"/>
                </a:lnTo>
                <a:lnTo>
                  <a:pt x="304" y="400"/>
                </a:lnTo>
                <a:lnTo>
                  <a:pt x="154" y="596"/>
                </a:lnTo>
                <a:lnTo>
                  <a:pt x="0" y="800"/>
                </a:lnTo>
                <a:lnTo>
                  <a:pt x="864" y="800"/>
                </a:lnTo>
                <a:lnTo>
                  <a:pt x="1018" y="596"/>
                </a:lnTo>
                <a:lnTo>
                  <a:pt x="1168" y="400"/>
                </a:lnTo>
                <a:lnTo>
                  <a:pt x="1018" y="204"/>
                </a:lnTo>
                <a:close/>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7657" name="Freeform 9"/>
          <p:cNvSpPr>
            <a:spLocks/>
          </p:cNvSpPr>
          <p:nvPr/>
        </p:nvSpPr>
        <p:spPr bwMode="auto">
          <a:xfrm>
            <a:off x="695325" y="1514475"/>
            <a:ext cx="1898650" cy="1951740"/>
          </a:xfrm>
          <a:custGeom>
            <a:avLst/>
            <a:gdLst>
              <a:gd name="T0" fmla="*/ 2147483646 w 1196"/>
              <a:gd name="T1" fmla="*/ 2147483646 h 800"/>
              <a:gd name="T2" fmla="*/ 2147483646 w 1196"/>
              <a:gd name="T3" fmla="*/ 0 h 800"/>
              <a:gd name="T4" fmla="*/ 0 w 1196"/>
              <a:gd name="T5" fmla="*/ 0 h 800"/>
              <a:gd name="T6" fmla="*/ 0 w 1196"/>
              <a:gd name="T7" fmla="*/ 2147483646 h 800"/>
              <a:gd name="T8" fmla="*/ 2147483646 w 1196"/>
              <a:gd name="T9" fmla="*/ 2147483646 h 800"/>
              <a:gd name="T10" fmla="*/ 2147483646 w 1196"/>
              <a:gd name="T11" fmla="*/ 2147483646 h 800"/>
              <a:gd name="T12" fmla="*/ 2147483646 w 1196"/>
              <a:gd name="T13" fmla="*/ 2147483646 h 800"/>
              <a:gd name="T14" fmla="*/ 2147483646 w 1196"/>
              <a:gd name="T15" fmla="*/ 2147483646 h 8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6" h="800">
                <a:moveTo>
                  <a:pt x="1046" y="204"/>
                </a:moveTo>
                <a:lnTo>
                  <a:pt x="892" y="0"/>
                </a:lnTo>
                <a:lnTo>
                  <a:pt x="0" y="0"/>
                </a:lnTo>
                <a:lnTo>
                  <a:pt x="0" y="800"/>
                </a:lnTo>
                <a:lnTo>
                  <a:pt x="892" y="800"/>
                </a:lnTo>
                <a:lnTo>
                  <a:pt x="1046" y="596"/>
                </a:lnTo>
                <a:lnTo>
                  <a:pt x="1196" y="400"/>
                </a:lnTo>
                <a:lnTo>
                  <a:pt x="1046" y="204"/>
                </a:lnTo>
                <a:close/>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7658" name="Freeform 10"/>
          <p:cNvSpPr>
            <a:spLocks/>
          </p:cNvSpPr>
          <p:nvPr/>
        </p:nvSpPr>
        <p:spPr bwMode="auto">
          <a:xfrm>
            <a:off x="3740150" y="1504950"/>
            <a:ext cx="1854200" cy="1993162"/>
          </a:xfrm>
          <a:custGeom>
            <a:avLst/>
            <a:gdLst>
              <a:gd name="T0" fmla="*/ 2147483646 w 1168"/>
              <a:gd name="T1" fmla="*/ 2147483646 h 800"/>
              <a:gd name="T2" fmla="*/ 2147483646 w 1168"/>
              <a:gd name="T3" fmla="*/ 0 h 800"/>
              <a:gd name="T4" fmla="*/ 0 w 1168"/>
              <a:gd name="T5" fmla="*/ 0 h 800"/>
              <a:gd name="T6" fmla="*/ 2147483646 w 1168"/>
              <a:gd name="T7" fmla="*/ 2147483646 h 800"/>
              <a:gd name="T8" fmla="*/ 2147483646 w 1168"/>
              <a:gd name="T9" fmla="*/ 2147483646 h 800"/>
              <a:gd name="T10" fmla="*/ 2147483646 w 1168"/>
              <a:gd name="T11" fmla="*/ 2147483646 h 800"/>
              <a:gd name="T12" fmla="*/ 0 w 1168"/>
              <a:gd name="T13" fmla="*/ 2147483646 h 800"/>
              <a:gd name="T14" fmla="*/ 2147483646 w 1168"/>
              <a:gd name="T15" fmla="*/ 2147483646 h 800"/>
              <a:gd name="T16" fmla="*/ 2147483646 w 1168"/>
              <a:gd name="T17" fmla="*/ 2147483646 h 800"/>
              <a:gd name="T18" fmla="*/ 2147483646 w 1168"/>
              <a:gd name="T19" fmla="*/ 2147483646 h 800"/>
              <a:gd name="T20" fmla="*/ 2147483646 w 1168"/>
              <a:gd name="T21" fmla="*/ 2147483646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8" h="800">
                <a:moveTo>
                  <a:pt x="1018" y="204"/>
                </a:moveTo>
                <a:lnTo>
                  <a:pt x="864" y="0"/>
                </a:lnTo>
                <a:lnTo>
                  <a:pt x="0" y="0"/>
                </a:lnTo>
                <a:lnTo>
                  <a:pt x="154" y="204"/>
                </a:lnTo>
                <a:lnTo>
                  <a:pt x="304" y="400"/>
                </a:lnTo>
                <a:lnTo>
                  <a:pt x="154" y="596"/>
                </a:lnTo>
                <a:lnTo>
                  <a:pt x="0" y="800"/>
                </a:lnTo>
                <a:lnTo>
                  <a:pt x="864" y="800"/>
                </a:lnTo>
                <a:lnTo>
                  <a:pt x="1018" y="596"/>
                </a:lnTo>
                <a:lnTo>
                  <a:pt x="1168" y="400"/>
                </a:lnTo>
                <a:lnTo>
                  <a:pt x="1018" y="204"/>
                </a:lnTo>
                <a:close/>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7659" name="Freeform 11"/>
          <p:cNvSpPr>
            <a:spLocks/>
          </p:cNvSpPr>
          <p:nvPr/>
        </p:nvSpPr>
        <p:spPr bwMode="auto">
          <a:xfrm>
            <a:off x="5248275" y="1504949"/>
            <a:ext cx="1857375" cy="2014427"/>
          </a:xfrm>
          <a:custGeom>
            <a:avLst/>
            <a:gdLst>
              <a:gd name="T0" fmla="*/ 2147483646 w 1170"/>
              <a:gd name="T1" fmla="*/ 2147483646 h 800"/>
              <a:gd name="T2" fmla="*/ 2147483646 w 1170"/>
              <a:gd name="T3" fmla="*/ 0 h 800"/>
              <a:gd name="T4" fmla="*/ 0 w 1170"/>
              <a:gd name="T5" fmla="*/ 0 h 800"/>
              <a:gd name="T6" fmla="*/ 2147483646 w 1170"/>
              <a:gd name="T7" fmla="*/ 2147483646 h 800"/>
              <a:gd name="T8" fmla="*/ 2147483646 w 1170"/>
              <a:gd name="T9" fmla="*/ 2147483646 h 800"/>
              <a:gd name="T10" fmla="*/ 2147483646 w 1170"/>
              <a:gd name="T11" fmla="*/ 2147483646 h 800"/>
              <a:gd name="T12" fmla="*/ 0 w 1170"/>
              <a:gd name="T13" fmla="*/ 2147483646 h 800"/>
              <a:gd name="T14" fmla="*/ 2147483646 w 1170"/>
              <a:gd name="T15" fmla="*/ 2147483646 h 800"/>
              <a:gd name="T16" fmla="*/ 2147483646 w 1170"/>
              <a:gd name="T17" fmla="*/ 2147483646 h 800"/>
              <a:gd name="T18" fmla="*/ 2147483646 w 1170"/>
              <a:gd name="T19" fmla="*/ 2147483646 h 800"/>
              <a:gd name="T20" fmla="*/ 2147483646 w 1170"/>
              <a:gd name="T21" fmla="*/ 2147483646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0" h="800">
                <a:moveTo>
                  <a:pt x="1020" y="204"/>
                </a:moveTo>
                <a:lnTo>
                  <a:pt x="864" y="0"/>
                </a:lnTo>
                <a:lnTo>
                  <a:pt x="0" y="0"/>
                </a:lnTo>
                <a:lnTo>
                  <a:pt x="156" y="204"/>
                </a:lnTo>
                <a:lnTo>
                  <a:pt x="306" y="400"/>
                </a:lnTo>
                <a:lnTo>
                  <a:pt x="156" y="596"/>
                </a:lnTo>
                <a:lnTo>
                  <a:pt x="0" y="800"/>
                </a:lnTo>
                <a:lnTo>
                  <a:pt x="864" y="800"/>
                </a:lnTo>
                <a:lnTo>
                  <a:pt x="1020" y="596"/>
                </a:lnTo>
                <a:lnTo>
                  <a:pt x="1170" y="400"/>
                </a:lnTo>
                <a:lnTo>
                  <a:pt x="1020" y="204"/>
                </a:lnTo>
                <a:close/>
              </a:path>
            </a:pathLst>
          </a:custGeom>
          <a:noFill/>
          <a:ln w="12700" cmpd="sng">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7660" name="Freeform 12"/>
          <p:cNvSpPr>
            <a:spLocks/>
          </p:cNvSpPr>
          <p:nvPr/>
        </p:nvSpPr>
        <p:spPr bwMode="auto">
          <a:xfrm>
            <a:off x="6759575" y="1504950"/>
            <a:ext cx="1854200" cy="2046324"/>
          </a:xfrm>
          <a:custGeom>
            <a:avLst/>
            <a:gdLst>
              <a:gd name="T0" fmla="*/ 2147483646 w 1168"/>
              <a:gd name="T1" fmla="*/ 2147483646 h 800"/>
              <a:gd name="T2" fmla="*/ 2147483646 w 1168"/>
              <a:gd name="T3" fmla="*/ 0 h 800"/>
              <a:gd name="T4" fmla="*/ 0 w 1168"/>
              <a:gd name="T5" fmla="*/ 0 h 800"/>
              <a:gd name="T6" fmla="*/ 2147483646 w 1168"/>
              <a:gd name="T7" fmla="*/ 2147483646 h 800"/>
              <a:gd name="T8" fmla="*/ 2147483646 w 1168"/>
              <a:gd name="T9" fmla="*/ 2147483646 h 800"/>
              <a:gd name="T10" fmla="*/ 2147483646 w 1168"/>
              <a:gd name="T11" fmla="*/ 2147483646 h 800"/>
              <a:gd name="T12" fmla="*/ 0 w 1168"/>
              <a:gd name="T13" fmla="*/ 2147483646 h 800"/>
              <a:gd name="T14" fmla="*/ 2147483646 w 1168"/>
              <a:gd name="T15" fmla="*/ 2147483646 h 800"/>
              <a:gd name="T16" fmla="*/ 2147483646 w 1168"/>
              <a:gd name="T17" fmla="*/ 2147483646 h 800"/>
              <a:gd name="T18" fmla="*/ 2147483646 w 1168"/>
              <a:gd name="T19" fmla="*/ 2147483646 h 800"/>
              <a:gd name="T20" fmla="*/ 2147483646 w 1168"/>
              <a:gd name="T21" fmla="*/ 2147483646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8" h="800">
                <a:moveTo>
                  <a:pt x="1018" y="204"/>
                </a:moveTo>
                <a:lnTo>
                  <a:pt x="864" y="0"/>
                </a:lnTo>
                <a:lnTo>
                  <a:pt x="0" y="0"/>
                </a:lnTo>
                <a:lnTo>
                  <a:pt x="154" y="204"/>
                </a:lnTo>
                <a:lnTo>
                  <a:pt x="304" y="400"/>
                </a:lnTo>
                <a:lnTo>
                  <a:pt x="154" y="596"/>
                </a:lnTo>
                <a:lnTo>
                  <a:pt x="0" y="800"/>
                </a:lnTo>
                <a:lnTo>
                  <a:pt x="864" y="800"/>
                </a:lnTo>
                <a:lnTo>
                  <a:pt x="1018" y="596"/>
                </a:lnTo>
                <a:lnTo>
                  <a:pt x="1168" y="400"/>
                </a:lnTo>
                <a:lnTo>
                  <a:pt x="1018" y="204"/>
                </a:lnTo>
                <a:close/>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7662" name="Text Box 14"/>
          <p:cNvSpPr txBox="1">
            <a:spLocks noChangeArrowheads="1"/>
          </p:cNvSpPr>
          <p:nvPr/>
        </p:nvSpPr>
        <p:spPr bwMode="auto">
          <a:xfrm>
            <a:off x="814609" y="1584251"/>
            <a:ext cx="1311902"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eaLnBrk="1" hangingPunct="1">
              <a:spcBef>
                <a:spcPct val="0"/>
              </a:spcBef>
              <a:buFontTx/>
              <a:buNone/>
            </a:pPr>
            <a:r>
              <a:rPr lang="en-US" sz="1200" b="1" i="1" dirty="0" smtClean="0"/>
              <a:t>1908  </a:t>
            </a:r>
            <a:endParaRPr lang="mt-MT" sz="1200" b="1" i="1" dirty="0" smtClean="0"/>
          </a:p>
          <a:p>
            <a:pPr eaLnBrk="1" hangingPunct="1">
              <a:spcBef>
                <a:spcPct val="0"/>
              </a:spcBef>
              <a:buFontTx/>
              <a:buNone/>
            </a:pPr>
            <a:r>
              <a:rPr lang="en-US" sz="1200" b="1" i="1" dirty="0" smtClean="0"/>
              <a:t>The </a:t>
            </a:r>
            <a:r>
              <a:rPr lang="en-US" sz="1200" b="1" i="1" dirty="0" smtClean="0"/>
              <a:t>first Scout Troop in Malta is </a:t>
            </a:r>
            <a:r>
              <a:rPr lang="en-US" sz="1200" b="1" i="1" dirty="0" err="1" smtClean="0"/>
              <a:t>organised</a:t>
            </a:r>
            <a:r>
              <a:rPr lang="en-US" sz="1200" b="1" i="1" dirty="0" smtClean="0"/>
              <a:t> and is only the second overseas troop to be set up outside the </a:t>
            </a:r>
            <a:r>
              <a:rPr lang="en-US" sz="1200" b="1" i="1" dirty="0" smtClean="0"/>
              <a:t>UK</a:t>
            </a:r>
            <a:endParaRPr lang="en-GB" altLang="en-US" sz="1200" dirty="0">
              <a:solidFill>
                <a:schemeClr val="tx1"/>
              </a:solidFill>
              <a:cs typeface="Arial" panose="020B0604020202020204" pitchFamily="34" charset="0"/>
            </a:endParaRPr>
          </a:p>
        </p:txBody>
      </p:sp>
      <p:sp>
        <p:nvSpPr>
          <p:cNvPr id="18" name="Text Box 14"/>
          <p:cNvSpPr txBox="1">
            <a:spLocks noChangeArrowheads="1"/>
          </p:cNvSpPr>
          <p:nvPr/>
        </p:nvSpPr>
        <p:spPr bwMode="auto">
          <a:xfrm>
            <a:off x="2636320" y="1640367"/>
            <a:ext cx="1311902"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eaLnBrk="1" hangingPunct="1">
              <a:spcBef>
                <a:spcPct val="0"/>
              </a:spcBef>
              <a:buFontTx/>
              <a:buNone/>
            </a:pPr>
            <a:r>
              <a:rPr lang="en-US" sz="1200" b="1" i="1" dirty="0" smtClean="0"/>
              <a:t>1908  </a:t>
            </a:r>
            <a:endParaRPr lang="mt-MT" sz="1200" b="1" i="1" dirty="0" smtClean="0"/>
          </a:p>
          <a:p>
            <a:pPr eaLnBrk="1" hangingPunct="1">
              <a:spcBef>
                <a:spcPct val="0"/>
              </a:spcBef>
              <a:buFontTx/>
              <a:buNone/>
            </a:pPr>
            <a:r>
              <a:rPr lang="en-GB" sz="1200" b="1" i="1" dirty="0" smtClean="0"/>
              <a:t>The first Don </a:t>
            </a:r>
            <a:r>
              <a:rPr lang="en-GB" sz="1200" b="1" i="1" dirty="0" err="1" smtClean="0"/>
              <a:t>Bosco</a:t>
            </a:r>
            <a:r>
              <a:rPr lang="en-GB" sz="1200" b="1" i="1" dirty="0" smtClean="0"/>
              <a:t> Oratory was founded in </a:t>
            </a:r>
            <a:r>
              <a:rPr lang="en-GB" sz="1200" b="1" i="1" dirty="0" err="1" smtClean="0"/>
              <a:t>Sliema</a:t>
            </a:r>
            <a:r>
              <a:rPr lang="en-GB" sz="1200" b="1" i="1" dirty="0" smtClean="0"/>
              <a:t> </a:t>
            </a:r>
            <a:r>
              <a:rPr lang="en-US" sz="1200" b="1" i="1" dirty="0" smtClean="0"/>
              <a:t> </a:t>
            </a:r>
            <a:endParaRPr lang="en-GB" altLang="en-US" sz="1200" dirty="0">
              <a:solidFill>
                <a:schemeClr val="tx1"/>
              </a:solidFill>
              <a:cs typeface="Arial" panose="020B0604020202020204" pitchFamily="34" charset="0"/>
            </a:endParaRPr>
          </a:p>
        </p:txBody>
      </p:sp>
      <p:sp>
        <p:nvSpPr>
          <p:cNvPr id="19" name="Text Box 14"/>
          <p:cNvSpPr txBox="1">
            <a:spLocks noChangeArrowheads="1"/>
          </p:cNvSpPr>
          <p:nvPr/>
        </p:nvSpPr>
        <p:spPr bwMode="auto">
          <a:xfrm>
            <a:off x="5712674" y="1637414"/>
            <a:ext cx="1326079"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eaLnBrk="1" hangingPunct="1">
              <a:spcBef>
                <a:spcPct val="0"/>
              </a:spcBef>
              <a:buFontTx/>
              <a:buNone/>
            </a:pPr>
            <a:r>
              <a:rPr lang="en-US" sz="1200" b="1" i="1" dirty="0" smtClean="0"/>
              <a:t>1931 </a:t>
            </a:r>
            <a:r>
              <a:rPr lang="en-US" sz="1200" b="1" i="1" dirty="0" smtClean="0"/>
              <a:t>  </a:t>
            </a:r>
            <a:r>
              <a:rPr lang="en-GB" sz="1200" b="1" i="1" dirty="0" err="1" smtClean="0"/>
              <a:t>Żgħażagħ</a:t>
            </a:r>
            <a:r>
              <a:rPr lang="en-GB" sz="1200" b="1" i="1" dirty="0" smtClean="0"/>
              <a:t> </a:t>
            </a:r>
            <a:r>
              <a:rPr lang="en-GB" sz="1200" b="1" i="1" dirty="0" err="1" smtClean="0"/>
              <a:t>Azzjoni</a:t>
            </a:r>
            <a:r>
              <a:rPr lang="en-GB" sz="1200" b="1" i="1" dirty="0" smtClean="0"/>
              <a:t> </a:t>
            </a:r>
            <a:r>
              <a:rPr lang="en-GB" sz="1200" b="1" i="1" dirty="0" err="1" smtClean="0"/>
              <a:t>Kattolika</a:t>
            </a:r>
            <a:r>
              <a:rPr lang="en-GB" sz="1200" b="1" i="1" dirty="0" smtClean="0"/>
              <a:t> (Youth Catholic Action) is set up as a branch of Maltese Catholic </a:t>
            </a:r>
            <a:endParaRPr lang="mt-MT" sz="1200" b="1" i="1" dirty="0" smtClean="0"/>
          </a:p>
          <a:p>
            <a:pPr eaLnBrk="1" hangingPunct="1">
              <a:spcBef>
                <a:spcPct val="0"/>
              </a:spcBef>
              <a:buFontTx/>
              <a:buNone/>
            </a:pPr>
            <a:r>
              <a:rPr lang="en-GB" sz="1200" b="1" i="1" dirty="0" smtClean="0"/>
              <a:t>Action</a:t>
            </a:r>
            <a:endParaRPr lang="en-GB" altLang="en-US" sz="1200" dirty="0">
              <a:solidFill>
                <a:schemeClr val="tx1"/>
              </a:solidFill>
              <a:cs typeface="Arial" panose="020B0604020202020204" pitchFamily="34" charset="0"/>
            </a:endParaRPr>
          </a:p>
        </p:txBody>
      </p:sp>
      <p:sp>
        <p:nvSpPr>
          <p:cNvPr id="20" name="Text Box 14"/>
          <p:cNvSpPr txBox="1">
            <a:spLocks noChangeArrowheads="1"/>
          </p:cNvSpPr>
          <p:nvPr/>
        </p:nvSpPr>
        <p:spPr bwMode="auto">
          <a:xfrm>
            <a:off x="4036274" y="1616149"/>
            <a:ext cx="131190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eaLnBrk="1" hangingPunct="1">
              <a:spcBef>
                <a:spcPct val="0"/>
              </a:spcBef>
              <a:buFontTx/>
              <a:buNone/>
            </a:pPr>
            <a:r>
              <a:rPr lang="en-US" sz="1200" b="1" i="1" dirty="0" smtClean="0"/>
              <a:t>19</a:t>
            </a:r>
            <a:r>
              <a:rPr lang="mt-MT" sz="1200" b="1" i="1" dirty="0" smtClean="0"/>
              <a:t>23</a:t>
            </a:r>
            <a:endParaRPr lang="en-US" sz="1200" b="1" i="1" dirty="0" smtClean="0"/>
          </a:p>
          <a:p>
            <a:pPr eaLnBrk="1" hangingPunct="1">
              <a:spcBef>
                <a:spcPct val="0"/>
              </a:spcBef>
              <a:buFontTx/>
              <a:buNone/>
            </a:pPr>
            <a:r>
              <a:rPr lang="en-US" sz="1200" b="1" i="1" dirty="0" smtClean="0"/>
              <a:t>The Malta Girl Guides is established </a:t>
            </a:r>
            <a:endParaRPr lang="en-GB" altLang="en-US" sz="1200" dirty="0">
              <a:solidFill>
                <a:schemeClr val="tx1"/>
              </a:solidFill>
              <a:cs typeface="Arial" panose="020B0604020202020204" pitchFamily="34" charset="0"/>
            </a:endParaRPr>
          </a:p>
        </p:txBody>
      </p:sp>
      <p:sp>
        <p:nvSpPr>
          <p:cNvPr id="21" name="Rectangle 20"/>
          <p:cNvSpPr/>
          <p:nvPr/>
        </p:nvSpPr>
        <p:spPr>
          <a:xfrm>
            <a:off x="7230138" y="1649174"/>
            <a:ext cx="1116419" cy="1384995"/>
          </a:xfrm>
          <a:prstGeom prst="rect">
            <a:avLst/>
          </a:prstGeom>
        </p:spPr>
        <p:txBody>
          <a:bodyPr wrap="square">
            <a:spAutoFit/>
          </a:bodyPr>
          <a:lstStyle/>
          <a:p>
            <a:r>
              <a:rPr lang="en-US" sz="1200" b="1" i="1" dirty="0" smtClean="0"/>
              <a:t>1980 </a:t>
            </a:r>
            <a:endParaRPr lang="mt-MT" sz="1200" b="1" i="1" dirty="0" smtClean="0"/>
          </a:p>
          <a:p>
            <a:r>
              <a:rPr lang="en-US" sz="1200" b="1" i="1" dirty="0" smtClean="0"/>
              <a:t>The </a:t>
            </a:r>
            <a:r>
              <a:rPr lang="en-US" sz="1200" b="1" i="1" dirty="0" smtClean="0"/>
              <a:t>Federation of Maltese Youth Organisations </a:t>
            </a:r>
            <a:r>
              <a:rPr lang="en-GB" sz="1200" b="1" i="1" dirty="0" err="1" smtClean="0"/>
              <a:t>i</a:t>
            </a:r>
            <a:r>
              <a:rPr lang="en-US" sz="1200" b="1" i="1" dirty="0" smtClean="0"/>
              <a:t>s set up</a:t>
            </a:r>
            <a:endParaRPr lang="en-GB" sz="12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25302" y="0"/>
            <a:ext cx="8229600" cy="1143000"/>
          </a:xfrm>
        </p:spPr>
        <p:txBody>
          <a:bodyPr/>
          <a:lstStyle/>
          <a:p>
            <a:pPr eaLnBrk="1" hangingPunct="1"/>
            <a:r>
              <a:rPr lang="mt-MT" altLang="en-US" sz="4000" dirty="0" smtClean="0"/>
              <a:t>Youth work Malta Time Line - 2</a:t>
            </a:r>
            <a:endParaRPr lang="en-GB" altLang="en-US" sz="4000" dirty="0" smtClean="0"/>
          </a:p>
        </p:txBody>
      </p:sp>
      <p:sp>
        <p:nvSpPr>
          <p:cNvPr id="27651" name="Rectangle 3"/>
          <p:cNvSpPr>
            <a:spLocks noChangeArrowheads="1"/>
          </p:cNvSpPr>
          <p:nvPr/>
        </p:nvSpPr>
        <p:spPr bwMode="auto">
          <a:xfrm>
            <a:off x="318977" y="3689498"/>
            <a:ext cx="8697432" cy="303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80975" indent="-180975">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algn="ctr" eaLnBrk="1" hangingPunct="1">
              <a:spcBef>
                <a:spcPct val="0"/>
              </a:spcBef>
              <a:buNone/>
            </a:pPr>
            <a:r>
              <a:rPr lang="en-GB" i="1" dirty="0" smtClean="0"/>
              <a:t>Disconnection </a:t>
            </a:r>
            <a:endParaRPr lang="mt-MT" i="1" dirty="0" smtClean="0"/>
          </a:p>
          <a:p>
            <a:pPr eaLnBrk="1" hangingPunct="1">
              <a:spcBef>
                <a:spcPct val="0"/>
              </a:spcBef>
              <a:buNone/>
            </a:pPr>
            <a:r>
              <a:rPr lang="en-GB" sz="2000" b="1" i="1" dirty="0" smtClean="0"/>
              <a:t>How </a:t>
            </a:r>
            <a:r>
              <a:rPr lang="en-GB" sz="2000" b="1" i="1" dirty="0" smtClean="0"/>
              <a:t>have social work and youth work evolved over time? What have been their respective roles, impact and relative status across Europe?  What has been their perception of each other? In particular, what has been the impact of the (welfare) state, </a:t>
            </a:r>
            <a:r>
              <a:rPr lang="en-GB" sz="2000" b="1" i="1" dirty="0" err="1" smtClean="0"/>
              <a:t>professionalisation</a:t>
            </a:r>
            <a:r>
              <a:rPr lang="en-GB" sz="2000" b="1" i="1" dirty="0" smtClean="0"/>
              <a:t>, youth culture, multiculturalism, humanistic psychology, feminism and the digital revolution on both social work and youth work and how have they shaped them?</a:t>
            </a:r>
            <a:endParaRPr lang="en-GB" sz="2000" b="1" dirty="0" smtClean="0"/>
          </a:p>
          <a:p>
            <a:pPr lvl="0" eaLnBrk="1" hangingPunct="1">
              <a:spcBef>
                <a:spcPct val="0"/>
              </a:spcBef>
              <a:buNone/>
            </a:pPr>
            <a:r>
              <a:rPr lang="en-GB" b="1" i="1" dirty="0" smtClean="0"/>
              <a:t> </a:t>
            </a:r>
            <a:endParaRPr lang="en-GB" b="1" dirty="0" smtClean="0"/>
          </a:p>
          <a:p>
            <a:pPr eaLnBrk="1" hangingPunct="1">
              <a:spcBef>
                <a:spcPct val="0"/>
              </a:spcBef>
            </a:pPr>
            <a:endParaRPr lang="en-GB" altLang="en-US" sz="1800" dirty="0">
              <a:solidFill>
                <a:schemeClr val="tx1"/>
              </a:solidFill>
              <a:cs typeface="Arial" panose="020B0604020202020204" pitchFamily="34" charset="0"/>
            </a:endParaRPr>
          </a:p>
        </p:txBody>
      </p:sp>
      <p:sp>
        <p:nvSpPr>
          <p:cNvPr id="27656" name="Freeform 8"/>
          <p:cNvSpPr>
            <a:spLocks/>
          </p:cNvSpPr>
          <p:nvPr/>
        </p:nvSpPr>
        <p:spPr bwMode="auto">
          <a:xfrm>
            <a:off x="2230438" y="1504949"/>
            <a:ext cx="1854200" cy="1982529"/>
          </a:xfrm>
          <a:custGeom>
            <a:avLst/>
            <a:gdLst>
              <a:gd name="T0" fmla="*/ 2147483646 w 1168"/>
              <a:gd name="T1" fmla="*/ 2147483646 h 800"/>
              <a:gd name="T2" fmla="*/ 2147483646 w 1168"/>
              <a:gd name="T3" fmla="*/ 0 h 800"/>
              <a:gd name="T4" fmla="*/ 0 w 1168"/>
              <a:gd name="T5" fmla="*/ 0 h 800"/>
              <a:gd name="T6" fmla="*/ 2147483646 w 1168"/>
              <a:gd name="T7" fmla="*/ 2147483646 h 800"/>
              <a:gd name="T8" fmla="*/ 2147483646 w 1168"/>
              <a:gd name="T9" fmla="*/ 2147483646 h 800"/>
              <a:gd name="T10" fmla="*/ 2147483646 w 1168"/>
              <a:gd name="T11" fmla="*/ 2147483646 h 800"/>
              <a:gd name="T12" fmla="*/ 0 w 1168"/>
              <a:gd name="T13" fmla="*/ 2147483646 h 800"/>
              <a:gd name="T14" fmla="*/ 2147483646 w 1168"/>
              <a:gd name="T15" fmla="*/ 2147483646 h 800"/>
              <a:gd name="T16" fmla="*/ 2147483646 w 1168"/>
              <a:gd name="T17" fmla="*/ 2147483646 h 800"/>
              <a:gd name="T18" fmla="*/ 2147483646 w 1168"/>
              <a:gd name="T19" fmla="*/ 2147483646 h 800"/>
              <a:gd name="T20" fmla="*/ 2147483646 w 1168"/>
              <a:gd name="T21" fmla="*/ 2147483646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8" h="800">
                <a:moveTo>
                  <a:pt x="1018" y="204"/>
                </a:moveTo>
                <a:lnTo>
                  <a:pt x="864" y="0"/>
                </a:lnTo>
                <a:lnTo>
                  <a:pt x="0" y="0"/>
                </a:lnTo>
                <a:lnTo>
                  <a:pt x="154" y="204"/>
                </a:lnTo>
                <a:lnTo>
                  <a:pt x="304" y="400"/>
                </a:lnTo>
                <a:lnTo>
                  <a:pt x="154" y="596"/>
                </a:lnTo>
                <a:lnTo>
                  <a:pt x="0" y="800"/>
                </a:lnTo>
                <a:lnTo>
                  <a:pt x="864" y="800"/>
                </a:lnTo>
                <a:lnTo>
                  <a:pt x="1018" y="596"/>
                </a:lnTo>
                <a:lnTo>
                  <a:pt x="1168" y="400"/>
                </a:lnTo>
                <a:lnTo>
                  <a:pt x="1018" y="204"/>
                </a:lnTo>
                <a:close/>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7657" name="Freeform 9"/>
          <p:cNvSpPr>
            <a:spLocks/>
          </p:cNvSpPr>
          <p:nvPr/>
        </p:nvSpPr>
        <p:spPr bwMode="auto">
          <a:xfrm>
            <a:off x="695325" y="1514475"/>
            <a:ext cx="1898650" cy="1951740"/>
          </a:xfrm>
          <a:custGeom>
            <a:avLst/>
            <a:gdLst>
              <a:gd name="T0" fmla="*/ 2147483646 w 1196"/>
              <a:gd name="T1" fmla="*/ 2147483646 h 800"/>
              <a:gd name="T2" fmla="*/ 2147483646 w 1196"/>
              <a:gd name="T3" fmla="*/ 0 h 800"/>
              <a:gd name="T4" fmla="*/ 0 w 1196"/>
              <a:gd name="T5" fmla="*/ 0 h 800"/>
              <a:gd name="T6" fmla="*/ 0 w 1196"/>
              <a:gd name="T7" fmla="*/ 2147483646 h 800"/>
              <a:gd name="T8" fmla="*/ 2147483646 w 1196"/>
              <a:gd name="T9" fmla="*/ 2147483646 h 800"/>
              <a:gd name="T10" fmla="*/ 2147483646 w 1196"/>
              <a:gd name="T11" fmla="*/ 2147483646 h 800"/>
              <a:gd name="T12" fmla="*/ 2147483646 w 1196"/>
              <a:gd name="T13" fmla="*/ 2147483646 h 800"/>
              <a:gd name="T14" fmla="*/ 2147483646 w 1196"/>
              <a:gd name="T15" fmla="*/ 2147483646 h 8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96" h="800">
                <a:moveTo>
                  <a:pt x="1046" y="204"/>
                </a:moveTo>
                <a:lnTo>
                  <a:pt x="892" y="0"/>
                </a:lnTo>
                <a:lnTo>
                  <a:pt x="0" y="0"/>
                </a:lnTo>
                <a:lnTo>
                  <a:pt x="0" y="800"/>
                </a:lnTo>
                <a:lnTo>
                  <a:pt x="892" y="800"/>
                </a:lnTo>
                <a:lnTo>
                  <a:pt x="1046" y="596"/>
                </a:lnTo>
                <a:lnTo>
                  <a:pt x="1196" y="400"/>
                </a:lnTo>
                <a:lnTo>
                  <a:pt x="1046" y="204"/>
                </a:lnTo>
                <a:close/>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7658" name="Freeform 10"/>
          <p:cNvSpPr>
            <a:spLocks/>
          </p:cNvSpPr>
          <p:nvPr/>
        </p:nvSpPr>
        <p:spPr bwMode="auto">
          <a:xfrm>
            <a:off x="3740150" y="1504950"/>
            <a:ext cx="1854200" cy="1993162"/>
          </a:xfrm>
          <a:custGeom>
            <a:avLst/>
            <a:gdLst>
              <a:gd name="T0" fmla="*/ 2147483646 w 1168"/>
              <a:gd name="T1" fmla="*/ 2147483646 h 800"/>
              <a:gd name="T2" fmla="*/ 2147483646 w 1168"/>
              <a:gd name="T3" fmla="*/ 0 h 800"/>
              <a:gd name="T4" fmla="*/ 0 w 1168"/>
              <a:gd name="T5" fmla="*/ 0 h 800"/>
              <a:gd name="T6" fmla="*/ 2147483646 w 1168"/>
              <a:gd name="T7" fmla="*/ 2147483646 h 800"/>
              <a:gd name="T8" fmla="*/ 2147483646 w 1168"/>
              <a:gd name="T9" fmla="*/ 2147483646 h 800"/>
              <a:gd name="T10" fmla="*/ 2147483646 w 1168"/>
              <a:gd name="T11" fmla="*/ 2147483646 h 800"/>
              <a:gd name="T12" fmla="*/ 0 w 1168"/>
              <a:gd name="T13" fmla="*/ 2147483646 h 800"/>
              <a:gd name="T14" fmla="*/ 2147483646 w 1168"/>
              <a:gd name="T15" fmla="*/ 2147483646 h 800"/>
              <a:gd name="T16" fmla="*/ 2147483646 w 1168"/>
              <a:gd name="T17" fmla="*/ 2147483646 h 800"/>
              <a:gd name="T18" fmla="*/ 2147483646 w 1168"/>
              <a:gd name="T19" fmla="*/ 2147483646 h 800"/>
              <a:gd name="T20" fmla="*/ 2147483646 w 1168"/>
              <a:gd name="T21" fmla="*/ 2147483646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68" h="800">
                <a:moveTo>
                  <a:pt x="1018" y="204"/>
                </a:moveTo>
                <a:lnTo>
                  <a:pt x="864" y="0"/>
                </a:lnTo>
                <a:lnTo>
                  <a:pt x="0" y="0"/>
                </a:lnTo>
                <a:lnTo>
                  <a:pt x="154" y="204"/>
                </a:lnTo>
                <a:lnTo>
                  <a:pt x="304" y="400"/>
                </a:lnTo>
                <a:lnTo>
                  <a:pt x="154" y="596"/>
                </a:lnTo>
                <a:lnTo>
                  <a:pt x="0" y="800"/>
                </a:lnTo>
                <a:lnTo>
                  <a:pt x="864" y="800"/>
                </a:lnTo>
                <a:lnTo>
                  <a:pt x="1018" y="596"/>
                </a:lnTo>
                <a:lnTo>
                  <a:pt x="1168" y="400"/>
                </a:lnTo>
                <a:lnTo>
                  <a:pt x="1018" y="204"/>
                </a:lnTo>
                <a:close/>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7659" name="Freeform 11"/>
          <p:cNvSpPr>
            <a:spLocks/>
          </p:cNvSpPr>
          <p:nvPr/>
        </p:nvSpPr>
        <p:spPr bwMode="auto">
          <a:xfrm>
            <a:off x="5248275" y="1504949"/>
            <a:ext cx="2109455" cy="2014427"/>
          </a:xfrm>
          <a:custGeom>
            <a:avLst/>
            <a:gdLst>
              <a:gd name="T0" fmla="*/ 2147483646 w 1170"/>
              <a:gd name="T1" fmla="*/ 2147483646 h 800"/>
              <a:gd name="T2" fmla="*/ 2147483646 w 1170"/>
              <a:gd name="T3" fmla="*/ 0 h 800"/>
              <a:gd name="T4" fmla="*/ 0 w 1170"/>
              <a:gd name="T5" fmla="*/ 0 h 800"/>
              <a:gd name="T6" fmla="*/ 2147483646 w 1170"/>
              <a:gd name="T7" fmla="*/ 2147483646 h 800"/>
              <a:gd name="T8" fmla="*/ 2147483646 w 1170"/>
              <a:gd name="T9" fmla="*/ 2147483646 h 800"/>
              <a:gd name="T10" fmla="*/ 2147483646 w 1170"/>
              <a:gd name="T11" fmla="*/ 2147483646 h 800"/>
              <a:gd name="T12" fmla="*/ 0 w 1170"/>
              <a:gd name="T13" fmla="*/ 2147483646 h 800"/>
              <a:gd name="T14" fmla="*/ 2147483646 w 1170"/>
              <a:gd name="T15" fmla="*/ 2147483646 h 800"/>
              <a:gd name="T16" fmla="*/ 2147483646 w 1170"/>
              <a:gd name="T17" fmla="*/ 2147483646 h 800"/>
              <a:gd name="T18" fmla="*/ 2147483646 w 1170"/>
              <a:gd name="T19" fmla="*/ 2147483646 h 800"/>
              <a:gd name="T20" fmla="*/ 2147483646 w 1170"/>
              <a:gd name="T21" fmla="*/ 2147483646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70" h="800">
                <a:moveTo>
                  <a:pt x="1020" y="204"/>
                </a:moveTo>
                <a:lnTo>
                  <a:pt x="864" y="0"/>
                </a:lnTo>
                <a:lnTo>
                  <a:pt x="0" y="0"/>
                </a:lnTo>
                <a:lnTo>
                  <a:pt x="156" y="204"/>
                </a:lnTo>
                <a:lnTo>
                  <a:pt x="306" y="400"/>
                </a:lnTo>
                <a:lnTo>
                  <a:pt x="156" y="596"/>
                </a:lnTo>
                <a:lnTo>
                  <a:pt x="0" y="800"/>
                </a:lnTo>
                <a:lnTo>
                  <a:pt x="864" y="800"/>
                </a:lnTo>
                <a:lnTo>
                  <a:pt x="1020" y="596"/>
                </a:lnTo>
                <a:lnTo>
                  <a:pt x="1170" y="400"/>
                </a:lnTo>
                <a:lnTo>
                  <a:pt x="1020" y="204"/>
                </a:lnTo>
                <a:close/>
              </a:path>
            </a:pathLst>
          </a:custGeom>
          <a:noFill/>
          <a:ln w="12700" cmpd="sng">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endParaRPr lang="en-GB"/>
          </a:p>
        </p:txBody>
      </p:sp>
      <p:sp>
        <p:nvSpPr>
          <p:cNvPr id="27662" name="Text Box 14"/>
          <p:cNvSpPr txBox="1">
            <a:spLocks noChangeArrowheads="1"/>
          </p:cNvSpPr>
          <p:nvPr/>
        </p:nvSpPr>
        <p:spPr bwMode="auto">
          <a:xfrm>
            <a:off x="814609" y="1584251"/>
            <a:ext cx="1311902" cy="1975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lvl="0">
              <a:buNone/>
            </a:pPr>
            <a:r>
              <a:rPr lang="mt-MT" sz="1200" b="1" i="1" dirty="0" smtClean="0"/>
              <a:t>19</a:t>
            </a:r>
            <a:r>
              <a:rPr lang="en-AU" sz="1200" b="1" i="1" dirty="0" smtClean="0"/>
              <a:t>91 </a:t>
            </a:r>
            <a:endParaRPr lang="mt-MT" sz="1200" b="1" i="1" dirty="0" smtClean="0"/>
          </a:p>
          <a:p>
            <a:pPr lvl="0">
              <a:buNone/>
            </a:pPr>
            <a:r>
              <a:rPr lang="mt-MT" sz="1200" b="1" i="1" dirty="0" smtClean="0"/>
              <a:t>T</a:t>
            </a:r>
            <a:r>
              <a:rPr lang="en-AU" sz="1200" b="1" i="1" dirty="0" smtClean="0"/>
              <a:t>he </a:t>
            </a:r>
            <a:r>
              <a:rPr lang="en-AU" sz="1200" b="1" i="1" dirty="0" smtClean="0"/>
              <a:t>National Youth Council </a:t>
            </a:r>
            <a:r>
              <a:rPr lang="en-GB" sz="1200" b="1" i="1" dirty="0" smtClean="0"/>
              <a:t>(KNZ) </a:t>
            </a:r>
            <a:r>
              <a:rPr lang="en-AU" sz="1200" b="1" i="1" dirty="0" smtClean="0"/>
              <a:t>is established following on the first National Youth Conference in </a:t>
            </a:r>
            <a:r>
              <a:rPr lang="en-AU" sz="1200" b="1" i="1" dirty="0" smtClean="0"/>
              <a:t>Malta</a:t>
            </a:r>
            <a:endParaRPr lang="en-GB" altLang="en-US" sz="1200" dirty="0">
              <a:solidFill>
                <a:schemeClr val="tx1"/>
              </a:solidFill>
              <a:cs typeface="Arial" panose="020B0604020202020204" pitchFamily="34" charset="0"/>
            </a:endParaRPr>
          </a:p>
        </p:txBody>
      </p:sp>
      <p:sp>
        <p:nvSpPr>
          <p:cNvPr id="18" name="Text Box 14"/>
          <p:cNvSpPr txBox="1">
            <a:spLocks noChangeArrowheads="1"/>
          </p:cNvSpPr>
          <p:nvPr/>
        </p:nvSpPr>
        <p:spPr bwMode="auto">
          <a:xfrm>
            <a:off x="2636320" y="1640367"/>
            <a:ext cx="1311902" cy="16065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lvl="0">
              <a:buNone/>
            </a:pPr>
            <a:r>
              <a:rPr lang="mt-MT" sz="1200" b="1" i="1" dirty="0" smtClean="0"/>
              <a:t>1</a:t>
            </a:r>
            <a:r>
              <a:rPr lang="en-AU" sz="1200" b="1" i="1" dirty="0" smtClean="0"/>
              <a:t>992  </a:t>
            </a:r>
            <a:endParaRPr lang="mt-MT" sz="1200" b="1" i="1" dirty="0" smtClean="0"/>
          </a:p>
          <a:p>
            <a:pPr lvl="0">
              <a:buNone/>
            </a:pPr>
            <a:r>
              <a:rPr lang="en-AU" sz="1200" b="1" i="1" dirty="0" smtClean="0"/>
              <a:t>The </a:t>
            </a:r>
            <a:r>
              <a:rPr lang="en-GB" sz="1200" b="1" i="1" dirty="0" smtClean="0"/>
              <a:t>U</a:t>
            </a:r>
            <a:r>
              <a:rPr lang="en-AU" sz="1200" b="1" i="1" dirty="0" err="1" smtClean="0"/>
              <a:t>niversity</a:t>
            </a:r>
            <a:r>
              <a:rPr lang="en-AU" sz="1200" b="1" i="1" dirty="0" smtClean="0"/>
              <a:t> of Malta establishes an Institute of Youth Studies to train youth </a:t>
            </a:r>
            <a:r>
              <a:rPr lang="en-AU" sz="1200" b="1" i="1" dirty="0" smtClean="0"/>
              <a:t>workers</a:t>
            </a:r>
            <a:endParaRPr lang="en-GB" altLang="en-US" sz="1200" dirty="0">
              <a:solidFill>
                <a:schemeClr val="tx1"/>
              </a:solidFill>
              <a:cs typeface="Arial" panose="020B0604020202020204" pitchFamily="34" charset="0"/>
            </a:endParaRPr>
          </a:p>
        </p:txBody>
      </p:sp>
      <p:sp>
        <p:nvSpPr>
          <p:cNvPr id="19" name="Text Box 14"/>
          <p:cNvSpPr txBox="1">
            <a:spLocks noChangeArrowheads="1"/>
          </p:cNvSpPr>
          <p:nvPr/>
        </p:nvSpPr>
        <p:spPr bwMode="auto">
          <a:xfrm>
            <a:off x="5712674" y="1637414"/>
            <a:ext cx="1326079"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eaLnBrk="1" hangingPunct="1">
              <a:spcBef>
                <a:spcPct val="0"/>
              </a:spcBef>
              <a:buFontTx/>
              <a:buNone/>
            </a:pPr>
            <a:r>
              <a:rPr lang="en-US" sz="1200" b="1" i="1" dirty="0" smtClean="0"/>
              <a:t>1998</a:t>
            </a:r>
            <a:endParaRPr lang="mt-MT" sz="1200" b="1" i="1" dirty="0" smtClean="0"/>
          </a:p>
          <a:p>
            <a:pPr eaLnBrk="1" hangingPunct="1">
              <a:spcBef>
                <a:spcPct val="0"/>
              </a:spcBef>
              <a:buFontTx/>
              <a:buNone/>
            </a:pPr>
            <a:r>
              <a:rPr lang="en-US" sz="1200" b="1" i="1" dirty="0" smtClean="0"/>
              <a:t>The  </a:t>
            </a:r>
            <a:r>
              <a:rPr lang="en-US" sz="1200" b="1" i="1" dirty="0" smtClean="0"/>
              <a:t>first youth work graduates of the University of Malta establish the Maltese Association of Youth Workers (</a:t>
            </a:r>
            <a:r>
              <a:rPr lang="en-US" sz="1200" b="1" i="1" dirty="0" smtClean="0"/>
              <a:t>MAY)</a:t>
            </a:r>
            <a:endParaRPr lang="en-GB" altLang="en-US" sz="1200" dirty="0">
              <a:solidFill>
                <a:schemeClr val="tx1"/>
              </a:solidFill>
              <a:cs typeface="Arial" panose="020B0604020202020204" pitchFamily="34" charset="0"/>
            </a:endParaRPr>
          </a:p>
        </p:txBody>
      </p:sp>
      <p:sp>
        <p:nvSpPr>
          <p:cNvPr id="20" name="Text Box 14"/>
          <p:cNvSpPr txBox="1">
            <a:spLocks noChangeArrowheads="1"/>
          </p:cNvSpPr>
          <p:nvPr/>
        </p:nvSpPr>
        <p:spPr bwMode="auto">
          <a:xfrm>
            <a:off x="4036274" y="1616149"/>
            <a:ext cx="1311902" cy="1791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2400">
                <a:solidFill>
                  <a:srgbClr val="21140C"/>
                </a:solidFill>
                <a:latin typeface="Arial" panose="020B0604020202020204" pitchFamily="34" charset="0"/>
              </a:defRPr>
            </a:lvl1pPr>
            <a:lvl2pPr marL="742950" indent="-285750">
              <a:spcBef>
                <a:spcPct val="20000"/>
              </a:spcBef>
              <a:buChar char="–"/>
              <a:defRPr sz="2000">
                <a:solidFill>
                  <a:srgbClr val="21140C"/>
                </a:solidFill>
                <a:latin typeface="Arial" panose="020B0604020202020204" pitchFamily="34" charset="0"/>
              </a:defRPr>
            </a:lvl2pPr>
            <a:lvl3pPr marL="1143000" indent="-228600">
              <a:spcBef>
                <a:spcPct val="20000"/>
              </a:spcBef>
              <a:buChar char="•"/>
              <a:defRPr>
                <a:solidFill>
                  <a:srgbClr val="21140C"/>
                </a:solidFill>
                <a:latin typeface="Arial" panose="020B0604020202020204" pitchFamily="34" charset="0"/>
              </a:defRPr>
            </a:lvl3pPr>
            <a:lvl4pPr marL="1600200" indent="-228600">
              <a:spcBef>
                <a:spcPct val="20000"/>
              </a:spcBef>
              <a:buChar char="–"/>
              <a:defRPr sz="1600">
                <a:solidFill>
                  <a:srgbClr val="21140C"/>
                </a:solidFill>
                <a:latin typeface="Arial" panose="020B0604020202020204" pitchFamily="34" charset="0"/>
              </a:defRPr>
            </a:lvl4pPr>
            <a:lvl5pPr marL="2057400" indent="-228600">
              <a:spcBef>
                <a:spcPct val="20000"/>
              </a:spcBef>
              <a:buChar char="»"/>
              <a:defRPr sz="1600">
                <a:solidFill>
                  <a:srgbClr val="21140C"/>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21140C"/>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21140C"/>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21140C"/>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21140C"/>
                </a:solidFill>
                <a:latin typeface="Arial" panose="020B0604020202020204" pitchFamily="34" charset="0"/>
              </a:defRPr>
            </a:lvl9pPr>
          </a:lstStyle>
          <a:p>
            <a:pPr lvl="0">
              <a:buNone/>
            </a:pPr>
            <a:r>
              <a:rPr lang="mt-MT" sz="1200" b="1" i="1" dirty="0" smtClean="0"/>
              <a:t>1</a:t>
            </a:r>
            <a:r>
              <a:rPr lang="en-AU" sz="1200" b="1" i="1" dirty="0" smtClean="0"/>
              <a:t>993  </a:t>
            </a:r>
            <a:endParaRPr lang="mt-MT" sz="1200" b="1" i="1" dirty="0" smtClean="0"/>
          </a:p>
          <a:p>
            <a:pPr lvl="0">
              <a:buNone/>
            </a:pPr>
            <a:r>
              <a:rPr lang="en-AU" sz="1200" b="1" i="1" dirty="0" smtClean="0"/>
              <a:t>First </a:t>
            </a:r>
            <a:r>
              <a:rPr lang="en-AU" sz="1200" b="1" i="1" dirty="0" smtClean="0"/>
              <a:t>national youth policy document is published by the new Ministry for Youth and Arts.</a:t>
            </a:r>
            <a:endParaRPr lang="en-GB" sz="1200" dirty="0" smtClean="0"/>
          </a:p>
          <a:p>
            <a:pPr eaLnBrk="1" hangingPunct="1">
              <a:spcBef>
                <a:spcPct val="0"/>
              </a:spcBef>
              <a:buFontTx/>
              <a:buNone/>
            </a:pPr>
            <a:endParaRPr lang="en-GB" altLang="en-US" sz="1200" dirty="0">
              <a:solidFill>
                <a:schemeClr val="tx1"/>
              </a:solidFill>
              <a:cs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Custom 104">
      <a:dk1>
        <a:srgbClr val="151515"/>
      </a:dk1>
      <a:lt1>
        <a:srgbClr val="151515"/>
      </a:lt1>
      <a:dk2>
        <a:srgbClr val="151515"/>
      </a:dk2>
      <a:lt2>
        <a:srgbClr val="7F7F7F"/>
      </a:lt2>
      <a:accent1>
        <a:srgbClr val="A3A4C3"/>
      </a:accent1>
      <a:accent2>
        <a:srgbClr val="151515"/>
      </a:accent2>
      <a:accent3>
        <a:srgbClr val="20130C"/>
      </a:accent3>
      <a:accent4>
        <a:srgbClr val="7F7F7F"/>
      </a:accent4>
      <a:accent5>
        <a:srgbClr val="231F20"/>
      </a:accent5>
      <a:accent6>
        <a:srgbClr val="000000"/>
      </a:accent6>
      <a:hlink>
        <a:srgbClr val="C00000"/>
      </a:hlink>
      <a:folHlink>
        <a:srgbClr val="52311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TotalTime>
  <Words>591</Words>
  <Application>Microsoft Office PowerPoint</Application>
  <PresentationFormat>On-screen Show (4:3)</PresentationFormat>
  <Paragraphs>88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Slide 1</vt:lpstr>
      <vt:lpstr>Malta</vt:lpstr>
      <vt:lpstr>Malta's location has historically given it great strategic importance as a naval base, and a succession of powers, including the: </vt:lpstr>
      <vt:lpstr>The Social Worker and the Youth Worker</vt:lpstr>
      <vt:lpstr>Slide 5</vt:lpstr>
      <vt:lpstr>As they grow older .........</vt:lpstr>
      <vt:lpstr>Today ......... afflicted with austerity, neoliberlaism and New Public Management theory</vt:lpstr>
      <vt:lpstr>Youth work Malta Time Line - 1</vt:lpstr>
      <vt:lpstr>Youth work Malta Time Line - 2</vt:lpstr>
      <vt:lpstr>Youth work Malta Time Line - 3</vt:lpstr>
      <vt:lpstr>And let us start  another story</vt:lpstr>
    </vt:vector>
  </TitlesOfParts>
  <Company>Clearly Presented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 Book PowerPoint Template</dc:title>
  <dc:creator>Presentation Magazine</dc:creator>
  <cp:lastModifiedBy>theum012</cp:lastModifiedBy>
  <cp:revision>84</cp:revision>
  <dcterms:created xsi:type="dcterms:W3CDTF">2009-11-03T13:35:13Z</dcterms:created>
  <dcterms:modified xsi:type="dcterms:W3CDTF">2016-09-21T11:10:27Z</dcterms:modified>
</cp:coreProperties>
</file>