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8" r:id="rId3"/>
    <p:sldId id="282" r:id="rId4"/>
    <p:sldId id="283" r:id="rId5"/>
    <p:sldId id="277" r:id="rId6"/>
    <p:sldId id="274" r:id="rId7"/>
    <p:sldId id="269" r:id="rId8"/>
    <p:sldId id="257" r:id="rId9"/>
    <p:sldId id="259" r:id="rId10"/>
    <p:sldId id="262" r:id="rId11"/>
    <p:sldId id="261" r:id="rId12"/>
    <p:sldId id="263" r:id="rId13"/>
    <p:sldId id="280" r:id="rId14"/>
    <p:sldId id="265" r:id="rId15"/>
    <p:sldId id="266" r:id="rId16"/>
    <p:sldId id="273" r:id="rId17"/>
    <p:sldId id="284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oss Dániel" initials="OD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8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7E22D-3F4F-476C-833F-96015C4740DE}" type="doc">
      <dgm:prSet loTypeId="urn:microsoft.com/office/officeart/2005/8/layout/target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7EDBDA5F-8A1B-4289-BA46-777AAA3A1978}">
      <dgm:prSet phldrT="[Szöveg]" custT="1"/>
      <dgm:spPr/>
      <dgm:t>
        <a:bodyPr/>
        <a:lstStyle/>
        <a:p>
          <a:r>
            <a:rPr lang="en-GB" sz="2400" i="1" dirty="0"/>
            <a:t>young people and their communities</a:t>
          </a:r>
          <a:endParaRPr lang="hu-HU" sz="2400" dirty="0"/>
        </a:p>
      </dgm:t>
    </dgm:pt>
    <dgm:pt modelId="{A1A41614-72B4-435F-9795-F7676634072A}" type="parTrans" cxnId="{341BE997-4321-4D05-957B-23A3E2C3254E}">
      <dgm:prSet/>
      <dgm:spPr/>
      <dgm:t>
        <a:bodyPr/>
        <a:lstStyle/>
        <a:p>
          <a:endParaRPr lang="hu-HU"/>
        </a:p>
      </dgm:t>
    </dgm:pt>
    <dgm:pt modelId="{42A6F541-3BAB-45EC-99C6-85FFAC26E95C}" type="sibTrans" cxnId="{341BE997-4321-4D05-957B-23A3E2C3254E}">
      <dgm:prSet/>
      <dgm:spPr/>
      <dgm:t>
        <a:bodyPr/>
        <a:lstStyle/>
        <a:p>
          <a:endParaRPr lang="hu-HU"/>
        </a:p>
      </dgm:t>
    </dgm:pt>
    <dgm:pt modelId="{A02D7608-A42E-4A76-BC26-0947B2FD2CCA}">
      <dgm:prSet custT="1"/>
      <dgm:spPr/>
      <dgm:t>
        <a:bodyPr/>
        <a:lstStyle/>
        <a:p>
          <a:r>
            <a:rPr lang="en-US" sz="2000" i="1" dirty="0"/>
            <a:t>I</a:t>
          </a:r>
          <a:r>
            <a:rPr lang="en-US" sz="2000" i="1" noProof="0" dirty="0" err="1"/>
            <a:t>ndirect</a:t>
          </a:r>
          <a:r>
            <a:rPr lang="en-US" sz="2000" i="1" noProof="0" dirty="0"/>
            <a:t> </a:t>
          </a:r>
          <a:r>
            <a:rPr lang="mt-MT" sz="2000" i="1" noProof="0" dirty="0" smtClean="0"/>
            <a:t>activites</a:t>
          </a:r>
          <a:r>
            <a:rPr lang="en-US" sz="2000" i="1" noProof="0" dirty="0" smtClean="0"/>
            <a:t>, </a:t>
          </a:r>
          <a:r>
            <a:rPr lang="en-US" sz="2000" i="1" noProof="0" dirty="0"/>
            <a:t>services (organization, framework) are provided for young people on a higher level of abstraction. (youth professionals). </a:t>
          </a:r>
        </a:p>
      </dgm:t>
    </dgm:pt>
    <dgm:pt modelId="{54BAD58F-8283-4BA4-8C23-45E6FEC8B097}" type="parTrans" cxnId="{DF537174-E6A4-4395-9940-87D83D6754AC}">
      <dgm:prSet/>
      <dgm:spPr/>
      <dgm:t>
        <a:bodyPr/>
        <a:lstStyle/>
        <a:p>
          <a:endParaRPr lang="hu-HU"/>
        </a:p>
      </dgm:t>
    </dgm:pt>
    <dgm:pt modelId="{D6D3194E-734D-46C6-A0E2-FB71FC5B6B7A}" type="sibTrans" cxnId="{DF537174-E6A4-4395-9940-87D83D6754AC}">
      <dgm:prSet/>
      <dgm:spPr/>
      <dgm:t>
        <a:bodyPr/>
        <a:lstStyle/>
        <a:p>
          <a:endParaRPr lang="hu-HU"/>
        </a:p>
      </dgm:t>
    </dgm:pt>
    <dgm:pt modelId="{05F5F6DD-27A0-43E7-8AE0-EBB355A3A27F}">
      <dgm:prSet custT="1"/>
      <dgm:spPr/>
      <dgm:t>
        <a:bodyPr/>
        <a:lstStyle/>
        <a:p>
          <a:r>
            <a:rPr lang="en-GB" sz="2000" i="1" noProof="0" dirty="0"/>
            <a:t>Horizontal activities, interdisciplinary linkages to other professions (youth and society). </a:t>
          </a:r>
          <a:endParaRPr lang="en-GB" sz="2000" noProof="0" dirty="0"/>
        </a:p>
      </dgm:t>
    </dgm:pt>
    <dgm:pt modelId="{094FE17E-D0A3-4E1E-AA05-B16D1FD10DDE}" type="parTrans" cxnId="{065870C8-60F9-47F9-9D66-77F8A2D20814}">
      <dgm:prSet/>
      <dgm:spPr/>
      <dgm:t>
        <a:bodyPr/>
        <a:lstStyle/>
        <a:p>
          <a:endParaRPr lang="hu-HU"/>
        </a:p>
      </dgm:t>
    </dgm:pt>
    <dgm:pt modelId="{150673F8-84BE-4238-8657-6B07342522BF}" type="sibTrans" cxnId="{065870C8-60F9-47F9-9D66-77F8A2D20814}">
      <dgm:prSet/>
      <dgm:spPr/>
      <dgm:t>
        <a:bodyPr/>
        <a:lstStyle/>
        <a:p>
          <a:endParaRPr lang="hu-HU"/>
        </a:p>
      </dgm:t>
    </dgm:pt>
    <dgm:pt modelId="{952B05FF-57AA-47BD-9CE0-1EE4D779B356}">
      <dgm:prSet phldrT="[Szöveg]" custT="1"/>
      <dgm:spPr/>
      <dgm:t>
        <a:bodyPr/>
        <a:lstStyle/>
        <a:p>
          <a:r>
            <a:rPr lang="en-GB" sz="2000" i="1" noProof="0" dirty="0"/>
            <a:t>Youth work</a:t>
          </a:r>
          <a:endParaRPr lang="en-GB" sz="2000" noProof="0" dirty="0"/>
        </a:p>
      </dgm:t>
    </dgm:pt>
    <dgm:pt modelId="{C5AC6A36-FD70-4D3D-8391-F40C721FC6F3}" type="parTrans" cxnId="{676E35DB-74EC-4497-9DB7-FD8DB4097F7E}">
      <dgm:prSet/>
      <dgm:spPr/>
      <dgm:t>
        <a:bodyPr/>
        <a:lstStyle/>
        <a:p>
          <a:endParaRPr lang="hu-HU"/>
        </a:p>
      </dgm:t>
    </dgm:pt>
    <dgm:pt modelId="{6EE7806F-8BD4-4FB2-87CB-89427FA4A7BB}" type="sibTrans" cxnId="{676E35DB-74EC-4497-9DB7-FD8DB4097F7E}">
      <dgm:prSet/>
      <dgm:spPr/>
      <dgm:t>
        <a:bodyPr/>
        <a:lstStyle/>
        <a:p>
          <a:endParaRPr lang="hu-HU"/>
        </a:p>
      </dgm:t>
    </dgm:pt>
    <dgm:pt modelId="{FCA86C93-0734-4AA5-92D6-95445EC8ECCD}" type="pres">
      <dgm:prSet presAssocID="{7087E22D-3F4F-476C-833F-96015C4740DE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39FA647-8EA4-44E5-B452-311D730D7667}" type="pres">
      <dgm:prSet presAssocID="{7EDBDA5F-8A1B-4289-BA46-777AAA3A1978}" presName="circle1" presStyleLbl="lnNode1" presStyleIdx="0" presStyleCnt="4"/>
      <dgm:spPr/>
    </dgm:pt>
    <dgm:pt modelId="{35F3FA70-AD6D-41B0-8A17-153540986D21}" type="pres">
      <dgm:prSet presAssocID="{7EDBDA5F-8A1B-4289-BA46-777AAA3A1978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558109-F259-4437-9536-DC24FD44FE6F}" type="pres">
      <dgm:prSet presAssocID="{7EDBDA5F-8A1B-4289-BA46-777AAA3A1978}" presName="line1" presStyleLbl="callout" presStyleIdx="0" presStyleCnt="8"/>
      <dgm:spPr/>
    </dgm:pt>
    <dgm:pt modelId="{6FFA5CE8-C6D7-47EF-AD7F-9A4D69702993}" type="pres">
      <dgm:prSet presAssocID="{7EDBDA5F-8A1B-4289-BA46-777AAA3A1978}" presName="d1" presStyleLbl="callout" presStyleIdx="1" presStyleCnt="8"/>
      <dgm:spPr/>
    </dgm:pt>
    <dgm:pt modelId="{2866306E-DF83-4551-A9C4-850C1A5F4871}" type="pres">
      <dgm:prSet presAssocID="{952B05FF-57AA-47BD-9CE0-1EE4D779B356}" presName="circle2" presStyleLbl="lnNode1" presStyleIdx="1" presStyleCnt="4"/>
      <dgm:spPr/>
    </dgm:pt>
    <dgm:pt modelId="{D03A2D63-1764-4F28-BAE6-4870533095F9}" type="pres">
      <dgm:prSet presAssocID="{952B05FF-57AA-47BD-9CE0-1EE4D779B356}" presName="text2" presStyleLbl="revTx" presStyleIdx="1" presStyleCnt="4" custScaleX="136031" custLinFactNeighborX="14431" custLinFactNeighborY="-336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3F39FD-DBBC-4AE9-B0F6-0A823E5C8858}" type="pres">
      <dgm:prSet presAssocID="{952B05FF-57AA-47BD-9CE0-1EE4D779B356}" presName="line2" presStyleLbl="callout" presStyleIdx="2" presStyleCnt="8"/>
      <dgm:spPr/>
    </dgm:pt>
    <dgm:pt modelId="{BBE70AC9-F6E9-4A4D-B68B-5FDA79EFA872}" type="pres">
      <dgm:prSet presAssocID="{952B05FF-57AA-47BD-9CE0-1EE4D779B356}" presName="d2" presStyleLbl="callout" presStyleIdx="3" presStyleCnt="8"/>
      <dgm:spPr/>
    </dgm:pt>
    <dgm:pt modelId="{99E2B476-DCA1-4514-B82B-A949908EE8C1}" type="pres">
      <dgm:prSet presAssocID="{A02D7608-A42E-4A76-BC26-0947B2FD2CCA}" presName="circle3" presStyleLbl="lnNode1" presStyleIdx="2" presStyleCnt="4"/>
      <dgm:spPr/>
    </dgm:pt>
    <dgm:pt modelId="{A3285753-82B3-4FD2-833A-0A78CE88D3A8}" type="pres">
      <dgm:prSet presAssocID="{A02D7608-A42E-4A76-BC26-0947B2FD2CCA}" presName="text3" presStyleLbl="revTx" presStyleIdx="2" presStyleCnt="4" custScaleX="209474" custLinFactNeighborX="18007" custLinFactNeighborY="-67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BDEE25-550D-4CCD-9460-DF09E88A2E91}" type="pres">
      <dgm:prSet presAssocID="{A02D7608-A42E-4A76-BC26-0947B2FD2CCA}" presName="line3" presStyleLbl="callout" presStyleIdx="4" presStyleCnt="8"/>
      <dgm:spPr/>
    </dgm:pt>
    <dgm:pt modelId="{DC2E73C2-2A60-4DBB-9923-5F3B3E522FB5}" type="pres">
      <dgm:prSet presAssocID="{A02D7608-A42E-4A76-BC26-0947B2FD2CCA}" presName="d3" presStyleLbl="callout" presStyleIdx="5" presStyleCnt="8"/>
      <dgm:spPr/>
    </dgm:pt>
    <dgm:pt modelId="{07F42006-917E-4457-BD3F-96B56ABCE511}" type="pres">
      <dgm:prSet presAssocID="{05F5F6DD-27A0-43E7-8AE0-EBB355A3A27F}" presName="circle4" presStyleLbl="lnNode1" presStyleIdx="3" presStyleCnt="4"/>
      <dgm:spPr/>
    </dgm:pt>
    <dgm:pt modelId="{2BDC0956-BAEA-46E2-A8F9-45E97F0FFF99}" type="pres">
      <dgm:prSet presAssocID="{05F5F6DD-27A0-43E7-8AE0-EBB355A3A27F}" presName="text4" presStyleLbl="revTx" presStyleIdx="3" presStyleCnt="4" custScaleX="178505" custLinFactNeighborX="13339" custLinFactNeighborY="3563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C3EE0C8-C8F9-4A3F-93F2-55EBB23CA9B9}" type="pres">
      <dgm:prSet presAssocID="{05F5F6DD-27A0-43E7-8AE0-EBB355A3A27F}" presName="line4" presStyleLbl="callout" presStyleIdx="6" presStyleCnt="8"/>
      <dgm:spPr/>
    </dgm:pt>
    <dgm:pt modelId="{EFF941FC-361A-473C-A24F-F19F6C530203}" type="pres">
      <dgm:prSet presAssocID="{05F5F6DD-27A0-43E7-8AE0-EBB355A3A27F}" presName="d4" presStyleLbl="callout" presStyleIdx="7" presStyleCnt="8"/>
      <dgm:spPr/>
    </dgm:pt>
  </dgm:ptLst>
  <dgm:cxnLst>
    <dgm:cxn modelId="{DF537174-E6A4-4395-9940-87D83D6754AC}" srcId="{7087E22D-3F4F-476C-833F-96015C4740DE}" destId="{A02D7608-A42E-4A76-BC26-0947B2FD2CCA}" srcOrd="2" destOrd="0" parTransId="{54BAD58F-8283-4BA4-8C23-45E6FEC8B097}" sibTransId="{D6D3194E-734D-46C6-A0E2-FB71FC5B6B7A}"/>
    <dgm:cxn modelId="{86EAB6E0-B0F0-44C9-A9A6-80F1D76F25CA}" type="presOf" srcId="{7087E22D-3F4F-476C-833F-96015C4740DE}" destId="{FCA86C93-0734-4AA5-92D6-95445EC8ECCD}" srcOrd="0" destOrd="0" presId="urn:microsoft.com/office/officeart/2005/8/layout/target1"/>
    <dgm:cxn modelId="{676E35DB-74EC-4497-9DB7-FD8DB4097F7E}" srcId="{7087E22D-3F4F-476C-833F-96015C4740DE}" destId="{952B05FF-57AA-47BD-9CE0-1EE4D779B356}" srcOrd="1" destOrd="0" parTransId="{C5AC6A36-FD70-4D3D-8391-F40C721FC6F3}" sibTransId="{6EE7806F-8BD4-4FB2-87CB-89427FA4A7BB}"/>
    <dgm:cxn modelId="{E8004D46-3076-4256-ADC9-D21E22BA4397}" type="presOf" srcId="{7EDBDA5F-8A1B-4289-BA46-777AAA3A1978}" destId="{35F3FA70-AD6D-41B0-8A17-153540986D21}" srcOrd="0" destOrd="0" presId="urn:microsoft.com/office/officeart/2005/8/layout/target1"/>
    <dgm:cxn modelId="{833B56AA-3E57-4D4F-8B2E-D0E812E06B94}" type="presOf" srcId="{952B05FF-57AA-47BD-9CE0-1EE4D779B356}" destId="{D03A2D63-1764-4F28-BAE6-4870533095F9}" srcOrd="0" destOrd="0" presId="urn:microsoft.com/office/officeart/2005/8/layout/target1"/>
    <dgm:cxn modelId="{341BE997-4321-4D05-957B-23A3E2C3254E}" srcId="{7087E22D-3F4F-476C-833F-96015C4740DE}" destId="{7EDBDA5F-8A1B-4289-BA46-777AAA3A1978}" srcOrd="0" destOrd="0" parTransId="{A1A41614-72B4-435F-9795-F7676634072A}" sibTransId="{42A6F541-3BAB-45EC-99C6-85FFAC26E95C}"/>
    <dgm:cxn modelId="{CF405664-6FD0-4F58-BFFA-8889B9F8F826}" type="presOf" srcId="{A02D7608-A42E-4A76-BC26-0947B2FD2CCA}" destId="{A3285753-82B3-4FD2-833A-0A78CE88D3A8}" srcOrd="0" destOrd="0" presId="urn:microsoft.com/office/officeart/2005/8/layout/target1"/>
    <dgm:cxn modelId="{065870C8-60F9-47F9-9D66-77F8A2D20814}" srcId="{7087E22D-3F4F-476C-833F-96015C4740DE}" destId="{05F5F6DD-27A0-43E7-8AE0-EBB355A3A27F}" srcOrd="3" destOrd="0" parTransId="{094FE17E-D0A3-4E1E-AA05-B16D1FD10DDE}" sibTransId="{150673F8-84BE-4238-8657-6B07342522BF}"/>
    <dgm:cxn modelId="{C0922CDF-1267-41C3-9875-377532C1D752}" type="presOf" srcId="{05F5F6DD-27A0-43E7-8AE0-EBB355A3A27F}" destId="{2BDC0956-BAEA-46E2-A8F9-45E97F0FFF99}" srcOrd="0" destOrd="0" presId="urn:microsoft.com/office/officeart/2005/8/layout/target1"/>
    <dgm:cxn modelId="{AEA3D831-06D8-412D-8FA0-F47F70D04E80}" type="presParOf" srcId="{FCA86C93-0734-4AA5-92D6-95445EC8ECCD}" destId="{139FA647-8EA4-44E5-B452-311D730D7667}" srcOrd="0" destOrd="0" presId="urn:microsoft.com/office/officeart/2005/8/layout/target1"/>
    <dgm:cxn modelId="{F9EFFB2D-8229-4C62-A190-3675340CD27A}" type="presParOf" srcId="{FCA86C93-0734-4AA5-92D6-95445EC8ECCD}" destId="{35F3FA70-AD6D-41B0-8A17-153540986D21}" srcOrd="1" destOrd="0" presId="urn:microsoft.com/office/officeart/2005/8/layout/target1"/>
    <dgm:cxn modelId="{5F3CF76E-3325-4E22-8E2E-91B85EED789A}" type="presParOf" srcId="{FCA86C93-0734-4AA5-92D6-95445EC8ECCD}" destId="{F5558109-F259-4437-9536-DC24FD44FE6F}" srcOrd="2" destOrd="0" presId="urn:microsoft.com/office/officeart/2005/8/layout/target1"/>
    <dgm:cxn modelId="{8AACB819-12B6-4955-8A33-6F5944B0BD0C}" type="presParOf" srcId="{FCA86C93-0734-4AA5-92D6-95445EC8ECCD}" destId="{6FFA5CE8-C6D7-47EF-AD7F-9A4D69702993}" srcOrd="3" destOrd="0" presId="urn:microsoft.com/office/officeart/2005/8/layout/target1"/>
    <dgm:cxn modelId="{751B3EA0-A2FD-43DD-A2D4-E95BCFA0EBBC}" type="presParOf" srcId="{FCA86C93-0734-4AA5-92D6-95445EC8ECCD}" destId="{2866306E-DF83-4551-A9C4-850C1A5F4871}" srcOrd="4" destOrd="0" presId="urn:microsoft.com/office/officeart/2005/8/layout/target1"/>
    <dgm:cxn modelId="{2166A812-2E91-48EA-BE3D-14B338219634}" type="presParOf" srcId="{FCA86C93-0734-4AA5-92D6-95445EC8ECCD}" destId="{D03A2D63-1764-4F28-BAE6-4870533095F9}" srcOrd="5" destOrd="0" presId="urn:microsoft.com/office/officeart/2005/8/layout/target1"/>
    <dgm:cxn modelId="{CA6E7465-0DBF-478E-94C2-5E4F5EC1CE5E}" type="presParOf" srcId="{FCA86C93-0734-4AA5-92D6-95445EC8ECCD}" destId="{D53F39FD-DBBC-4AE9-B0F6-0A823E5C8858}" srcOrd="6" destOrd="0" presId="urn:microsoft.com/office/officeart/2005/8/layout/target1"/>
    <dgm:cxn modelId="{77E9C3FA-4F66-47E8-947E-8302825DEF39}" type="presParOf" srcId="{FCA86C93-0734-4AA5-92D6-95445EC8ECCD}" destId="{BBE70AC9-F6E9-4A4D-B68B-5FDA79EFA872}" srcOrd="7" destOrd="0" presId="urn:microsoft.com/office/officeart/2005/8/layout/target1"/>
    <dgm:cxn modelId="{E4D3D262-7ED5-4097-B6F6-05CCEB3DFF6C}" type="presParOf" srcId="{FCA86C93-0734-4AA5-92D6-95445EC8ECCD}" destId="{99E2B476-DCA1-4514-B82B-A949908EE8C1}" srcOrd="8" destOrd="0" presId="urn:microsoft.com/office/officeart/2005/8/layout/target1"/>
    <dgm:cxn modelId="{9C791762-C97D-4320-A841-4A8F40C81887}" type="presParOf" srcId="{FCA86C93-0734-4AA5-92D6-95445EC8ECCD}" destId="{A3285753-82B3-4FD2-833A-0A78CE88D3A8}" srcOrd="9" destOrd="0" presId="urn:microsoft.com/office/officeart/2005/8/layout/target1"/>
    <dgm:cxn modelId="{7B42D18A-3E8A-441F-9409-AF17FD6E3F11}" type="presParOf" srcId="{FCA86C93-0734-4AA5-92D6-95445EC8ECCD}" destId="{9BBDEE25-550D-4CCD-9460-DF09E88A2E91}" srcOrd="10" destOrd="0" presId="urn:microsoft.com/office/officeart/2005/8/layout/target1"/>
    <dgm:cxn modelId="{17EDEFA2-262F-41FB-97C1-E7A64BE05973}" type="presParOf" srcId="{FCA86C93-0734-4AA5-92D6-95445EC8ECCD}" destId="{DC2E73C2-2A60-4DBB-9923-5F3B3E522FB5}" srcOrd="11" destOrd="0" presId="urn:microsoft.com/office/officeart/2005/8/layout/target1"/>
    <dgm:cxn modelId="{7657D190-9D7F-467C-87A3-BA1BA90A707E}" type="presParOf" srcId="{FCA86C93-0734-4AA5-92D6-95445EC8ECCD}" destId="{07F42006-917E-4457-BD3F-96B56ABCE511}" srcOrd="12" destOrd="0" presId="urn:microsoft.com/office/officeart/2005/8/layout/target1"/>
    <dgm:cxn modelId="{E88BF1F8-0BA5-4B23-90B6-84E43F8A6966}" type="presParOf" srcId="{FCA86C93-0734-4AA5-92D6-95445EC8ECCD}" destId="{2BDC0956-BAEA-46E2-A8F9-45E97F0FFF99}" srcOrd="13" destOrd="0" presId="urn:microsoft.com/office/officeart/2005/8/layout/target1"/>
    <dgm:cxn modelId="{543505F6-B34F-44F0-9236-3AA3A8E46910}" type="presParOf" srcId="{FCA86C93-0734-4AA5-92D6-95445EC8ECCD}" destId="{4C3EE0C8-C8F9-4A3F-93F2-55EBB23CA9B9}" srcOrd="14" destOrd="0" presId="urn:microsoft.com/office/officeart/2005/8/layout/target1"/>
    <dgm:cxn modelId="{E04648E5-EA0A-4ADE-B766-B0FE80D1D960}" type="presParOf" srcId="{FCA86C93-0734-4AA5-92D6-95445EC8ECCD}" destId="{EFF941FC-361A-473C-A24F-F19F6C530203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1CAC23-21D4-40BA-9A83-E4C2B08043C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05480EC9-AD7D-4A87-9EED-E9F4746E9F72}">
      <dgm:prSet custT="1"/>
      <dgm:spPr/>
      <dgm:t>
        <a:bodyPr/>
        <a:lstStyle/>
        <a:p>
          <a:pPr rtl="0"/>
          <a:r>
            <a:rPr lang="en-US" sz="2400" noProof="0" dirty="0"/>
            <a:t>Youth work</a:t>
          </a:r>
        </a:p>
      </dgm:t>
    </dgm:pt>
    <dgm:pt modelId="{FD482A55-78E1-48CA-8B3C-3CDE318F939B}" type="parTrans" cxnId="{D3F1FAC2-6433-42A9-800E-1F1347E613EB}">
      <dgm:prSet/>
      <dgm:spPr/>
      <dgm:t>
        <a:bodyPr/>
        <a:lstStyle/>
        <a:p>
          <a:endParaRPr lang="hu-HU"/>
        </a:p>
      </dgm:t>
    </dgm:pt>
    <dgm:pt modelId="{646DC5D9-015A-4C5F-AA2D-43E38AF07307}" type="sibTrans" cxnId="{D3F1FAC2-6433-42A9-800E-1F1347E613EB}">
      <dgm:prSet/>
      <dgm:spPr/>
      <dgm:t>
        <a:bodyPr/>
        <a:lstStyle/>
        <a:p>
          <a:endParaRPr lang="hu-HU"/>
        </a:p>
      </dgm:t>
    </dgm:pt>
    <dgm:pt modelId="{D0CEE82A-BE66-46B2-B3B5-442C31E05AA1}">
      <dgm:prSet custT="1"/>
      <dgm:spPr/>
      <dgm:t>
        <a:bodyPr/>
        <a:lstStyle/>
        <a:p>
          <a:pPr rtl="0"/>
          <a:r>
            <a:rPr lang="en-GB" sz="2000" noProof="0" dirty="0"/>
            <a:t>Youth professionals</a:t>
          </a:r>
        </a:p>
      </dgm:t>
    </dgm:pt>
    <dgm:pt modelId="{58D4EBE4-31E3-4CC7-B575-2BC1D0D349AD}" type="parTrans" cxnId="{905E6B74-B01E-429B-BEAB-2A7C48802814}">
      <dgm:prSet/>
      <dgm:spPr/>
      <dgm:t>
        <a:bodyPr/>
        <a:lstStyle/>
        <a:p>
          <a:endParaRPr lang="hu-HU"/>
        </a:p>
      </dgm:t>
    </dgm:pt>
    <dgm:pt modelId="{B7257D9F-4C97-4713-8A5D-E39C542F8BC7}" type="sibTrans" cxnId="{905E6B74-B01E-429B-BEAB-2A7C48802814}">
      <dgm:prSet/>
      <dgm:spPr/>
      <dgm:t>
        <a:bodyPr/>
        <a:lstStyle/>
        <a:p>
          <a:endParaRPr lang="hu-HU"/>
        </a:p>
      </dgm:t>
    </dgm:pt>
    <dgm:pt modelId="{96F17C12-F730-4860-B84E-0BDCB665A4E5}">
      <dgm:prSet custT="1"/>
      <dgm:spPr/>
      <dgm:t>
        <a:bodyPr/>
        <a:lstStyle/>
        <a:p>
          <a:pPr rtl="0"/>
          <a:r>
            <a:rPr lang="en-GB" sz="2200" noProof="0" dirty="0"/>
            <a:t>Interactions among young people and their communities</a:t>
          </a:r>
          <a:r>
            <a:rPr lang="hu-HU" sz="2200" dirty="0"/>
            <a:t>.</a:t>
          </a:r>
        </a:p>
      </dgm:t>
    </dgm:pt>
    <dgm:pt modelId="{5BC657D7-4D43-4446-829C-CBE5F07F42F9}" type="parTrans" cxnId="{1DB4099E-B7CB-40C4-9E57-44E3AFFB97A8}">
      <dgm:prSet/>
      <dgm:spPr/>
      <dgm:t>
        <a:bodyPr/>
        <a:lstStyle/>
        <a:p>
          <a:endParaRPr lang="hu-HU"/>
        </a:p>
      </dgm:t>
    </dgm:pt>
    <dgm:pt modelId="{5603282F-AF9D-4240-A6CC-1FF3737C1539}" type="sibTrans" cxnId="{1DB4099E-B7CB-40C4-9E57-44E3AFFB97A8}">
      <dgm:prSet/>
      <dgm:spPr/>
      <dgm:t>
        <a:bodyPr/>
        <a:lstStyle/>
        <a:p>
          <a:endParaRPr lang="hu-HU"/>
        </a:p>
      </dgm:t>
    </dgm:pt>
    <dgm:pt modelId="{CD70CA2F-0DFF-4A67-9A2D-363B54E4E453}">
      <dgm:prSet custT="1"/>
      <dgm:spPr/>
      <dgm:t>
        <a:bodyPr/>
        <a:lstStyle/>
        <a:p>
          <a:pPr rtl="0"/>
          <a:r>
            <a:rPr lang="hu-HU" sz="2200" dirty="0" smtClean="0"/>
            <a:t>A</a:t>
          </a:r>
          <a:r>
            <a:rPr lang="en-US" sz="2200" dirty="0" err="1" smtClean="0"/>
            <a:t>ll</a:t>
          </a:r>
          <a:r>
            <a:rPr lang="en-US" sz="2200" dirty="0" smtClean="0"/>
            <a:t> activities that have indirect contact with </a:t>
          </a:r>
          <a:r>
            <a:rPr lang="hu-HU" sz="2200" dirty="0" smtClean="0"/>
            <a:t>young people </a:t>
          </a:r>
          <a:r>
            <a:rPr lang="en-US" sz="2200" dirty="0" smtClean="0"/>
            <a:t>and their communities. </a:t>
          </a:r>
          <a:endParaRPr lang="hu-HU" sz="2200" dirty="0"/>
        </a:p>
      </dgm:t>
    </dgm:pt>
    <dgm:pt modelId="{EF699B95-0803-45D0-80DD-1B75BF14C346}" type="parTrans" cxnId="{BBCEFDD3-4082-4DE1-B967-95A1BF56AD88}">
      <dgm:prSet/>
      <dgm:spPr/>
      <dgm:t>
        <a:bodyPr/>
        <a:lstStyle/>
        <a:p>
          <a:endParaRPr lang="hu-HU"/>
        </a:p>
      </dgm:t>
    </dgm:pt>
    <dgm:pt modelId="{B3F18AC2-7278-4399-9644-CB1A84C72006}" type="sibTrans" cxnId="{BBCEFDD3-4082-4DE1-B967-95A1BF56AD88}">
      <dgm:prSet/>
      <dgm:spPr/>
      <dgm:t>
        <a:bodyPr/>
        <a:lstStyle/>
        <a:p>
          <a:endParaRPr lang="hu-HU"/>
        </a:p>
      </dgm:t>
    </dgm:pt>
    <dgm:pt modelId="{AA15DAB3-521E-487D-A6EA-CF25E84B58FB}">
      <dgm:prSet custT="1"/>
      <dgm:spPr/>
      <dgm:t>
        <a:bodyPr/>
        <a:lstStyle/>
        <a:p>
          <a:pPr rtl="0"/>
          <a:r>
            <a:rPr lang="en-GB" sz="2200" noProof="0" dirty="0"/>
            <a:t>Horizontal activities</a:t>
          </a:r>
          <a:endParaRPr lang="en-GB" sz="2300" noProof="0" dirty="0"/>
        </a:p>
      </dgm:t>
    </dgm:pt>
    <dgm:pt modelId="{DC25853E-E005-4F3A-9D2C-2353AFAA0C90}" type="sibTrans" cxnId="{ADFC8803-9384-41A3-BD4D-67A9FFB9F478}">
      <dgm:prSet/>
      <dgm:spPr/>
      <dgm:t>
        <a:bodyPr/>
        <a:lstStyle/>
        <a:p>
          <a:endParaRPr lang="hu-HU"/>
        </a:p>
      </dgm:t>
    </dgm:pt>
    <dgm:pt modelId="{A96260B2-09A6-4478-B3A0-065C4C731AA0}" type="parTrans" cxnId="{ADFC8803-9384-41A3-BD4D-67A9FFB9F478}">
      <dgm:prSet/>
      <dgm:spPr/>
      <dgm:t>
        <a:bodyPr/>
        <a:lstStyle/>
        <a:p>
          <a:endParaRPr lang="hu-HU"/>
        </a:p>
      </dgm:t>
    </dgm:pt>
    <dgm:pt modelId="{2C7F1B49-A386-4AC8-A3CC-34F304C14200}">
      <dgm:prSet custT="1"/>
      <dgm:spPr/>
      <dgm:t>
        <a:bodyPr/>
        <a:lstStyle/>
        <a:p>
          <a:pPr rtl="0"/>
          <a:r>
            <a:rPr lang="en-US" sz="2200" dirty="0" smtClean="0"/>
            <a:t>Horizontal youth activities include any activity related to youth age groups that has strong link to another discipline or profession (education, social work, culture, economy, etc.) </a:t>
          </a:r>
          <a:endParaRPr lang="hu-HU" sz="2200" dirty="0"/>
        </a:p>
      </dgm:t>
    </dgm:pt>
    <dgm:pt modelId="{0C121CC3-7130-4BBD-8840-703263FCFAFA}" type="parTrans" cxnId="{7EE4739D-F257-4D38-A781-58E3562B5CD2}">
      <dgm:prSet/>
      <dgm:spPr/>
      <dgm:t>
        <a:bodyPr/>
        <a:lstStyle/>
        <a:p>
          <a:endParaRPr lang="hu-HU"/>
        </a:p>
      </dgm:t>
    </dgm:pt>
    <dgm:pt modelId="{AC165CF7-D4E7-42D3-86B6-0B4036BD0089}" type="sibTrans" cxnId="{7EE4739D-F257-4D38-A781-58E3562B5CD2}">
      <dgm:prSet/>
      <dgm:spPr/>
      <dgm:t>
        <a:bodyPr/>
        <a:lstStyle/>
        <a:p>
          <a:endParaRPr lang="hu-HU"/>
        </a:p>
      </dgm:t>
    </dgm:pt>
    <dgm:pt modelId="{A72C266F-E94F-48ED-BA17-90E8714BF9BA}">
      <dgm:prSet custT="1"/>
      <dgm:spPr/>
      <dgm:t>
        <a:bodyPr/>
        <a:lstStyle/>
        <a:p>
          <a:pPr rtl="0"/>
          <a:r>
            <a:rPr lang="hu-HU" sz="2200" smtClean="0"/>
            <a:t>I</a:t>
          </a:r>
          <a:r>
            <a:rPr lang="en-US" sz="2200" smtClean="0"/>
            <a:t>nner circle</a:t>
          </a:r>
          <a:r>
            <a:rPr lang="hu-HU" sz="2200" smtClean="0"/>
            <a:t>: </a:t>
          </a:r>
          <a:r>
            <a:rPr lang="en-US" sz="2200" smtClean="0"/>
            <a:t>activities which are directly linked to the individual or to the community (youth work). </a:t>
          </a:r>
          <a:endParaRPr lang="hu-HU" sz="2200" dirty="0"/>
        </a:p>
      </dgm:t>
    </dgm:pt>
    <dgm:pt modelId="{0502180F-8CBE-42EB-B652-9440A66180D0}" type="parTrans" cxnId="{41CD793B-6CEE-438B-8931-A4186BC9ECBC}">
      <dgm:prSet/>
      <dgm:spPr/>
    </dgm:pt>
    <dgm:pt modelId="{A3F8286D-9DE2-4E2E-AB1E-6FFC3A14EBE9}" type="sibTrans" cxnId="{41CD793B-6CEE-438B-8931-A4186BC9ECBC}">
      <dgm:prSet/>
      <dgm:spPr/>
    </dgm:pt>
    <dgm:pt modelId="{5B96EFFA-699E-4D42-AD1C-0F131ECA74C7}">
      <dgm:prSet custT="1"/>
      <dgm:spPr/>
      <dgm:t>
        <a:bodyPr/>
        <a:lstStyle/>
        <a:p>
          <a:pPr rtl="0"/>
          <a:r>
            <a:rPr lang="en-US" sz="2200" dirty="0" smtClean="0"/>
            <a:t>contains the horizontal approach where interdisciplinary linkages to other professions are located.</a:t>
          </a:r>
          <a:endParaRPr lang="hu-HU" sz="2200" dirty="0"/>
        </a:p>
      </dgm:t>
    </dgm:pt>
    <dgm:pt modelId="{33299C41-8144-4AFE-895D-0E5CD9EF8AB6}" type="parTrans" cxnId="{CAF0A5FB-93D8-4FB3-BC23-02B252DF97AC}">
      <dgm:prSet/>
      <dgm:spPr/>
    </dgm:pt>
    <dgm:pt modelId="{D2E7AD1A-0E79-40B0-9EEB-D918C1B4ECE5}" type="sibTrans" cxnId="{CAF0A5FB-93D8-4FB3-BC23-02B252DF97AC}">
      <dgm:prSet/>
      <dgm:spPr/>
    </dgm:pt>
    <dgm:pt modelId="{25879425-9B9F-48FB-82B7-75AA1CD4526D}">
      <dgm:prSet custT="1"/>
      <dgm:spPr/>
      <dgm:t>
        <a:bodyPr/>
        <a:lstStyle/>
        <a:p>
          <a:pPr rtl="0"/>
          <a:r>
            <a:rPr lang="en-US" sz="2200" dirty="0" smtClean="0"/>
            <a:t>indirect services (organization, framework) is provided for young people on a higher level of abstraction.</a:t>
          </a:r>
          <a:endParaRPr lang="hu-HU" sz="2200" dirty="0"/>
        </a:p>
      </dgm:t>
    </dgm:pt>
    <dgm:pt modelId="{3F827A50-F8B1-4E7A-9A76-D8CD495F29E4}" type="parTrans" cxnId="{44FDC203-6666-4710-A921-1E3D718E5311}">
      <dgm:prSet/>
      <dgm:spPr/>
    </dgm:pt>
    <dgm:pt modelId="{9EE85E9E-2F3A-40B2-987C-EB2F1343AC16}" type="sibTrans" cxnId="{44FDC203-6666-4710-A921-1E3D718E5311}">
      <dgm:prSet/>
      <dgm:spPr/>
    </dgm:pt>
    <dgm:pt modelId="{71F0A506-52A4-402C-9A63-A50A7980E842}">
      <dgm:prSet custT="1"/>
      <dgm:spPr/>
      <dgm:t>
        <a:bodyPr/>
        <a:lstStyle/>
        <a:p>
          <a:pPr rtl="0"/>
          <a:r>
            <a:rPr lang="en-US" sz="2200" dirty="0" smtClean="0"/>
            <a:t>These </a:t>
          </a:r>
          <a:r>
            <a:rPr lang="en-US" sz="2200" dirty="0"/>
            <a:t>activities provide ‘background’ for youth work.</a:t>
          </a:r>
          <a:endParaRPr lang="hu-HU" sz="2200" dirty="0"/>
        </a:p>
      </dgm:t>
    </dgm:pt>
    <dgm:pt modelId="{8AB2EE93-47EC-4F8D-9D71-753661CA26BC}" type="parTrans" cxnId="{C7545944-E97F-43F9-A5FE-A83B5AA6468D}">
      <dgm:prSet/>
      <dgm:spPr/>
    </dgm:pt>
    <dgm:pt modelId="{6FF2C55B-E53E-431E-A75C-F30072B9DE52}" type="sibTrans" cxnId="{C7545944-E97F-43F9-A5FE-A83B5AA6468D}">
      <dgm:prSet/>
      <dgm:spPr/>
    </dgm:pt>
    <dgm:pt modelId="{7DECFBF2-A455-4892-A5AA-AE36A4DC7695}" type="pres">
      <dgm:prSet presAssocID="{2F1CAC23-21D4-40BA-9A83-E4C2B08043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28B5D67-574D-48DC-92C1-5FA75AE02FDC}" type="pres">
      <dgm:prSet presAssocID="{05480EC9-AD7D-4A87-9EED-E9F4746E9F72}" presName="composite" presStyleCnt="0"/>
      <dgm:spPr/>
    </dgm:pt>
    <dgm:pt modelId="{247EAA58-379A-4480-A37E-03D8E92A04D9}" type="pres">
      <dgm:prSet presAssocID="{05480EC9-AD7D-4A87-9EED-E9F4746E9F7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A50EB5-38F0-4CAE-B666-E76A4FD6F146}" type="pres">
      <dgm:prSet presAssocID="{05480EC9-AD7D-4A87-9EED-E9F4746E9F72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A852846-CE04-47F0-85D8-F9049027A68B}" type="pres">
      <dgm:prSet presAssocID="{646DC5D9-015A-4C5F-AA2D-43E38AF07307}" presName="sp" presStyleCnt="0"/>
      <dgm:spPr/>
    </dgm:pt>
    <dgm:pt modelId="{E08BD0EF-611A-405A-8F54-FE4F5568AF18}" type="pres">
      <dgm:prSet presAssocID="{D0CEE82A-BE66-46B2-B3B5-442C31E05AA1}" presName="composite" presStyleCnt="0"/>
      <dgm:spPr/>
    </dgm:pt>
    <dgm:pt modelId="{2D20C5B7-FBD4-417C-96E8-614C92DFC97B}" type="pres">
      <dgm:prSet presAssocID="{D0CEE82A-BE66-46B2-B3B5-442C31E05AA1}" presName="parentText" presStyleLbl="alignNode1" presStyleIdx="1" presStyleCnt="3" custScaleX="10631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E63021-16DB-4F38-BCB7-5D6298AB666C}" type="pres">
      <dgm:prSet presAssocID="{D0CEE82A-BE66-46B2-B3B5-442C31E05AA1}" presName="descendantText" presStyleLbl="alignAcc1" presStyleIdx="1" presStyleCnt="3" custScaleY="152015" custLinFactNeighborX="1650" custLinFactNeighborY="-65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3AEFFBB-D45D-447E-A3EE-2409714878E8}" type="pres">
      <dgm:prSet presAssocID="{B7257D9F-4C97-4713-8A5D-E39C542F8BC7}" presName="sp" presStyleCnt="0"/>
      <dgm:spPr/>
    </dgm:pt>
    <dgm:pt modelId="{DF74E489-C0B4-4D00-8130-9C9357B8F786}" type="pres">
      <dgm:prSet presAssocID="{AA15DAB3-521E-487D-A6EA-CF25E84B58FB}" presName="composite" presStyleCnt="0"/>
      <dgm:spPr/>
    </dgm:pt>
    <dgm:pt modelId="{740D36BA-D983-4B44-B2BD-45CCBBEFEA36}" type="pres">
      <dgm:prSet presAssocID="{AA15DAB3-521E-487D-A6EA-CF25E84B58FB}" presName="parentText" presStyleLbl="alignNode1" presStyleIdx="2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2D8BAA-6F1E-4DFF-B8AC-809983B1804D}" type="pres">
      <dgm:prSet presAssocID="{AA15DAB3-521E-487D-A6EA-CF25E84B58FB}" presName="descendantText" presStyleLbl="alignAcc1" presStyleIdx="2" presStyleCnt="3" custScaleY="15694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4FDC203-6666-4710-A921-1E3D718E5311}" srcId="{D0CEE82A-BE66-46B2-B3B5-442C31E05AA1}" destId="{25879425-9B9F-48FB-82B7-75AA1CD4526D}" srcOrd="2" destOrd="0" parTransId="{3F827A50-F8B1-4E7A-9A76-D8CD495F29E4}" sibTransId="{9EE85E9E-2F3A-40B2-987C-EB2F1343AC16}"/>
    <dgm:cxn modelId="{D02F0DA6-8465-430F-9D4D-8B76CA5F025C}" type="presOf" srcId="{71F0A506-52A4-402C-9A63-A50A7980E842}" destId="{0FE63021-16DB-4F38-BCB7-5D6298AB666C}" srcOrd="0" destOrd="1" presId="urn:microsoft.com/office/officeart/2005/8/layout/chevron2"/>
    <dgm:cxn modelId="{7EE4739D-F257-4D38-A781-58E3562B5CD2}" srcId="{AA15DAB3-521E-487D-A6EA-CF25E84B58FB}" destId="{2C7F1B49-A386-4AC8-A3CC-34F304C14200}" srcOrd="0" destOrd="0" parTransId="{0C121CC3-7130-4BBD-8840-703263FCFAFA}" sibTransId="{AC165CF7-D4E7-42D3-86B6-0B4036BD0089}"/>
    <dgm:cxn modelId="{BBCEFDD3-4082-4DE1-B967-95A1BF56AD88}" srcId="{D0CEE82A-BE66-46B2-B3B5-442C31E05AA1}" destId="{CD70CA2F-0DFF-4A67-9A2D-363B54E4E453}" srcOrd="0" destOrd="0" parTransId="{EF699B95-0803-45D0-80DD-1B75BF14C346}" sibTransId="{B3F18AC2-7278-4399-9644-CB1A84C72006}"/>
    <dgm:cxn modelId="{41CD793B-6CEE-438B-8931-A4186BC9ECBC}" srcId="{05480EC9-AD7D-4A87-9EED-E9F4746E9F72}" destId="{A72C266F-E94F-48ED-BA17-90E8714BF9BA}" srcOrd="1" destOrd="0" parTransId="{0502180F-8CBE-42EB-B652-9440A66180D0}" sibTransId="{A3F8286D-9DE2-4E2E-AB1E-6FFC3A14EBE9}"/>
    <dgm:cxn modelId="{CDFC4B64-1B62-47BA-BF61-C9FA0E347313}" type="presOf" srcId="{25879425-9B9F-48FB-82B7-75AA1CD4526D}" destId="{0FE63021-16DB-4F38-BCB7-5D6298AB666C}" srcOrd="0" destOrd="2" presId="urn:microsoft.com/office/officeart/2005/8/layout/chevron2"/>
    <dgm:cxn modelId="{1DB4099E-B7CB-40C4-9E57-44E3AFFB97A8}" srcId="{05480EC9-AD7D-4A87-9EED-E9F4746E9F72}" destId="{96F17C12-F730-4860-B84E-0BDCB665A4E5}" srcOrd="0" destOrd="0" parTransId="{5BC657D7-4D43-4446-829C-CBE5F07F42F9}" sibTransId="{5603282F-AF9D-4240-A6CC-1FF3737C1539}"/>
    <dgm:cxn modelId="{905E6B74-B01E-429B-BEAB-2A7C48802814}" srcId="{2F1CAC23-21D4-40BA-9A83-E4C2B08043CE}" destId="{D0CEE82A-BE66-46B2-B3B5-442C31E05AA1}" srcOrd="1" destOrd="0" parTransId="{58D4EBE4-31E3-4CC7-B575-2BC1D0D349AD}" sibTransId="{B7257D9F-4C97-4713-8A5D-E39C542F8BC7}"/>
    <dgm:cxn modelId="{ADFC8803-9384-41A3-BD4D-67A9FFB9F478}" srcId="{2F1CAC23-21D4-40BA-9A83-E4C2B08043CE}" destId="{AA15DAB3-521E-487D-A6EA-CF25E84B58FB}" srcOrd="2" destOrd="0" parTransId="{A96260B2-09A6-4478-B3A0-065C4C731AA0}" sibTransId="{DC25853E-E005-4F3A-9D2C-2353AFAA0C90}"/>
    <dgm:cxn modelId="{3E6CD0A8-FF9A-4393-AD42-56934E8DC89A}" type="presOf" srcId="{A72C266F-E94F-48ED-BA17-90E8714BF9BA}" destId="{E0A50EB5-38F0-4CAE-B666-E76A4FD6F146}" srcOrd="0" destOrd="1" presId="urn:microsoft.com/office/officeart/2005/8/layout/chevron2"/>
    <dgm:cxn modelId="{2D698498-E32B-4262-925A-0D8A490FCAC0}" type="presOf" srcId="{2C7F1B49-A386-4AC8-A3CC-34F304C14200}" destId="{522D8BAA-6F1E-4DFF-B8AC-809983B1804D}" srcOrd="0" destOrd="0" presId="urn:microsoft.com/office/officeart/2005/8/layout/chevron2"/>
    <dgm:cxn modelId="{CAF0A5FB-93D8-4FB3-BC23-02B252DF97AC}" srcId="{AA15DAB3-521E-487D-A6EA-CF25E84B58FB}" destId="{5B96EFFA-699E-4D42-AD1C-0F131ECA74C7}" srcOrd="1" destOrd="0" parTransId="{33299C41-8144-4AFE-895D-0E5CD9EF8AB6}" sibTransId="{D2E7AD1A-0E79-40B0-9EEB-D918C1B4ECE5}"/>
    <dgm:cxn modelId="{882C3EA7-2FC3-43B7-A551-7690249C8AF6}" type="presOf" srcId="{5B96EFFA-699E-4D42-AD1C-0F131ECA74C7}" destId="{522D8BAA-6F1E-4DFF-B8AC-809983B1804D}" srcOrd="0" destOrd="1" presId="urn:microsoft.com/office/officeart/2005/8/layout/chevron2"/>
    <dgm:cxn modelId="{484AAAE4-0FFF-4898-8BF0-E1B9C6611BBB}" type="presOf" srcId="{05480EC9-AD7D-4A87-9EED-E9F4746E9F72}" destId="{247EAA58-379A-4480-A37E-03D8E92A04D9}" srcOrd="0" destOrd="0" presId="urn:microsoft.com/office/officeart/2005/8/layout/chevron2"/>
    <dgm:cxn modelId="{5574062C-5DFB-4150-A95B-E17CFEFD706D}" type="presOf" srcId="{AA15DAB3-521E-487D-A6EA-CF25E84B58FB}" destId="{740D36BA-D983-4B44-B2BD-45CCBBEFEA36}" srcOrd="0" destOrd="0" presId="urn:microsoft.com/office/officeart/2005/8/layout/chevron2"/>
    <dgm:cxn modelId="{B28B9760-D2DE-46BC-BDCE-0C1FCEF49C34}" type="presOf" srcId="{D0CEE82A-BE66-46B2-B3B5-442C31E05AA1}" destId="{2D20C5B7-FBD4-417C-96E8-614C92DFC97B}" srcOrd="0" destOrd="0" presId="urn:microsoft.com/office/officeart/2005/8/layout/chevron2"/>
    <dgm:cxn modelId="{BC52283F-23F3-46D2-BB88-41E7D7B28A5F}" type="presOf" srcId="{96F17C12-F730-4860-B84E-0BDCB665A4E5}" destId="{E0A50EB5-38F0-4CAE-B666-E76A4FD6F146}" srcOrd="0" destOrd="0" presId="urn:microsoft.com/office/officeart/2005/8/layout/chevron2"/>
    <dgm:cxn modelId="{3509BC5B-8B5D-49AE-88BA-2D691FBC23C3}" type="presOf" srcId="{CD70CA2F-0DFF-4A67-9A2D-363B54E4E453}" destId="{0FE63021-16DB-4F38-BCB7-5D6298AB666C}" srcOrd="0" destOrd="0" presId="urn:microsoft.com/office/officeart/2005/8/layout/chevron2"/>
    <dgm:cxn modelId="{D3F1FAC2-6433-42A9-800E-1F1347E613EB}" srcId="{2F1CAC23-21D4-40BA-9A83-E4C2B08043CE}" destId="{05480EC9-AD7D-4A87-9EED-E9F4746E9F72}" srcOrd="0" destOrd="0" parTransId="{FD482A55-78E1-48CA-8B3C-3CDE318F939B}" sibTransId="{646DC5D9-015A-4C5F-AA2D-43E38AF07307}"/>
    <dgm:cxn modelId="{C7545944-E97F-43F9-A5FE-A83B5AA6468D}" srcId="{D0CEE82A-BE66-46B2-B3B5-442C31E05AA1}" destId="{71F0A506-52A4-402C-9A63-A50A7980E842}" srcOrd="1" destOrd="0" parTransId="{8AB2EE93-47EC-4F8D-9D71-753661CA26BC}" sibTransId="{6FF2C55B-E53E-431E-A75C-F30072B9DE52}"/>
    <dgm:cxn modelId="{7138B36C-70F6-49EF-9D94-55FE63041353}" type="presOf" srcId="{2F1CAC23-21D4-40BA-9A83-E4C2B08043CE}" destId="{7DECFBF2-A455-4892-A5AA-AE36A4DC7695}" srcOrd="0" destOrd="0" presId="urn:microsoft.com/office/officeart/2005/8/layout/chevron2"/>
    <dgm:cxn modelId="{17F36C61-49B3-4792-9D0C-3740EE1036A7}" type="presParOf" srcId="{7DECFBF2-A455-4892-A5AA-AE36A4DC7695}" destId="{C28B5D67-574D-48DC-92C1-5FA75AE02FDC}" srcOrd="0" destOrd="0" presId="urn:microsoft.com/office/officeart/2005/8/layout/chevron2"/>
    <dgm:cxn modelId="{57D67E77-F924-4D78-AE73-3AF0DC74E8B0}" type="presParOf" srcId="{C28B5D67-574D-48DC-92C1-5FA75AE02FDC}" destId="{247EAA58-379A-4480-A37E-03D8E92A04D9}" srcOrd="0" destOrd="0" presId="urn:microsoft.com/office/officeart/2005/8/layout/chevron2"/>
    <dgm:cxn modelId="{466FD42A-FB2A-4058-8D76-27A67AB789A8}" type="presParOf" srcId="{C28B5D67-574D-48DC-92C1-5FA75AE02FDC}" destId="{E0A50EB5-38F0-4CAE-B666-E76A4FD6F146}" srcOrd="1" destOrd="0" presId="urn:microsoft.com/office/officeart/2005/8/layout/chevron2"/>
    <dgm:cxn modelId="{772CDF03-E1CF-4010-BC7A-36D2F610E265}" type="presParOf" srcId="{7DECFBF2-A455-4892-A5AA-AE36A4DC7695}" destId="{4A852846-CE04-47F0-85D8-F9049027A68B}" srcOrd="1" destOrd="0" presId="urn:microsoft.com/office/officeart/2005/8/layout/chevron2"/>
    <dgm:cxn modelId="{33F1AC83-D119-4AAE-A4BF-C37727F3846D}" type="presParOf" srcId="{7DECFBF2-A455-4892-A5AA-AE36A4DC7695}" destId="{E08BD0EF-611A-405A-8F54-FE4F5568AF18}" srcOrd="2" destOrd="0" presId="urn:microsoft.com/office/officeart/2005/8/layout/chevron2"/>
    <dgm:cxn modelId="{34F5805A-8947-4BC4-8680-F3398DA62D34}" type="presParOf" srcId="{E08BD0EF-611A-405A-8F54-FE4F5568AF18}" destId="{2D20C5B7-FBD4-417C-96E8-614C92DFC97B}" srcOrd="0" destOrd="0" presId="urn:microsoft.com/office/officeart/2005/8/layout/chevron2"/>
    <dgm:cxn modelId="{7600EEBD-174D-4DF4-A5FB-4D31D55555BC}" type="presParOf" srcId="{E08BD0EF-611A-405A-8F54-FE4F5568AF18}" destId="{0FE63021-16DB-4F38-BCB7-5D6298AB666C}" srcOrd="1" destOrd="0" presId="urn:microsoft.com/office/officeart/2005/8/layout/chevron2"/>
    <dgm:cxn modelId="{65907F48-07DA-4035-98C9-827248A6A4A6}" type="presParOf" srcId="{7DECFBF2-A455-4892-A5AA-AE36A4DC7695}" destId="{D3AEFFBB-D45D-447E-A3EE-2409714878E8}" srcOrd="3" destOrd="0" presId="urn:microsoft.com/office/officeart/2005/8/layout/chevron2"/>
    <dgm:cxn modelId="{4B537D26-6401-4050-9D1A-9BBE578D014B}" type="presParOf" srcId="{7DECFBF2-A455-4892-A5AA-AE36A4DC7695}" destId="{DF74E489-C0B4-4D00-8130-9C9357B8F786}" srcOrd="4" destOrd="0" presId="urn:microsoft.com/office/officeart/2005/8/layout/chevron2"/>
    <dgm:cxn modelId="{9DD4C00C-5C74-4349-A3DA-A221455BF9AE}" type="presParOf" srcId="{DF74E489-C0B4-4D00-8130-9C9357B8F786}" destId="{740D36BA-D983-4B44-B2BD-45CCBBEFEA36}" srcOrd="0" destOrd="0" presId="urn:microsoft.com/office/officeart/2005/8/layout/chevron2"/>
    <dgm:cxn modelId="{63E4B983-43AD-4207-B398-757A108658C0}" type="presParOf" srcId="{DF74E489-C0B4-4D00-8130-9C9357B8F786}" destId="{522D8BAA-6F1E-4DFF-B8AC-809983B180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3B403E-C9CC-498C-9077-D64EE927932F}" type="doc">
      <dgm:prSet loTypeId="urn:microsoft.com/office/officeart/2008/layout/AccentedPicture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B1FE859-0F7B-4B3E-94C8-2E360CBD5D18}">
      <dgm:prSet phldrT="[Szöveg]" custT="1"/>
      <dgm:spPr/>
      <dgm:t>
        <a:bodyPr/>
        <a:lstStyle/>
        <a:p>
          <a:endParaRPr lang="hu-HU" sz="1600" b="1" dirty="0">
            <a:solidFill>
              <a:schemeClr val="bg1"/>
            </a:solidFill>
            <a:latin typeface="+mn-lt"/>
          </a:endParaRPr>
        </a:p>
      </dgm:t>
    </dgm:pt>
    <dgm:pt modelId="{00797CAD-ABBA-4B20-BB57-515849124D6A}" type="parTrans" cxnId="{61610327-0CF6-4B83-B52F-0F2AB8F02377}">
      <dgm:prSet/>
      <dgm:spPr/>
      <dgm:t>
        <a:bodyPr/>
        <a:lstStyle/>
        <a:p>
          <a:endParaRPr lang="hu-HU"/>
        </a:p>
      </dgm:t>
    </dgm:pt>
    <dgm:pt modelId="{95CA40E8-CA15-4AFB-8056-39E8B8DBA9F4}" type="sibTrans" cxnId="{61610327-0CF6-4B83-B52F-0F2AB8F0237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hu-HU"/>
        </a:p>
      </dgm:t>
    </dgm:pt>
    <dgm:pt modelId="{B5184450-8731-466F-B4D2-70734D27983C}" type="pres">
      <dgm:prSet presAssocID="{D73B403E-C9CC-498C-9077-D64EE927932F}" presName="Name0" presStyleCnt="0">
        <dgm:presLayoutVars>
          <dgm:dir/>
        </dgm:presLayoutVars>
      </dgm:prSet>
      <dgm:spPr/>
      <dgm:t>
        <a:bodyPr/>
        <a:lstStyle/>
        <a:p>
          <a:endParaRPr lang="hu-HU"/>
        </a:p>
      </dgm:t>
    </dgm:pt>
    <dgm:pt modelId="{F02436CB-5660-4BA8-8A56-AEE3BECCEB42}" type="pres">
      <dgm:prSet presAssocID="{95CA40E8-CA15-4AFB-8056-39E8B8DBA9F4}" presName="picture_1" presStyleLbl="bgImgPlace1" presStyleIdx="0" presStyleCnt="1" custLinFactX="-2891" custLinFactNeighborX="-100000" custLinFactNeighborY="-704"/>
      <dgm:spPr/>
      <dgm:t>
        <a:bodyPr/>
        <a:lstStyle/>
        <a:p>
          <a:endParaRPr lang="hu-HU"/>
        </a:p>
      </dgm:t>
    </dgm:pt>
    <dgm:pt modelId="{08F49016-9C14-4344-9298-28D8AA50B71C}" type="pres">
      <dgm:prSet presAssocID="{4B1FE859-0F7B-4B3E-94C8-2E360CBD5D18}" presName="text_1" presStyleLbl="node1" presStyleIdx="0" presStyleCnt="0" custLinFactNeighborX="18420" custLinFactNeighborY="1084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1AEB0C-B98F-4E97-8CE2-193EEE09FCF1}" type="pres">
      <dgm:prSet presAssocID="{D73B403E-C9CC-498C-9077-D64EE927932F}" presName="maxNode" presStyleCnt="0"/>
      <dgm:spPr/>
    </dgm:pt>
    <dgm:pt modelId="{FD5117B2-7D1B-4A18-AB0A-1A2B6E9BC1F2}" type="pres">
      <dgm:prSet presAssocID="{D73B403E-C9CC-498C-9077-D64EE927932F}" presName="Name33" presStyleCnt="0"/>
      <dgm:spPr/>
    </dgm:pt>
  </dgm:ptLst>
  <dgm:cxnLst>
    <dgm:cxn modelId="{040C876C-FB23-4820-9F10-851FCE0861B4}" type="presOf" srcId="{95CA40E8-CA15-4AFB-8056-39E8B8DBA9F4}" destId="{F02436CB-5660-4BA8-8A56-AEE3BECCEB42}" srcOrd="0" destOrd="0" presId="urn:microsoft.com/office/officeart/2008/layout/AccentedPicture"/>
    <dgm:cxn modelId="{75D875D4-15C3-4CF8-B78C-DC9579FCF1FC}" type="presOf" srcId="{D73B403E-C9CC-498C-9077-D64EE927932F}" destId="{B5184450-8731-466F-B4D2-70734D27983C}" srcOrd="0" destOrd="0" presId="urn:microsoft.com/office/officeart/2008/layout/AccentedPicture"/>
    <dgm:cxn modelId="{E5578A01-2C54-4F24-8082-E68C025E239A}" type="presOf" srcId="{4B1FE859-0F7B-4B3E-94C8-2E360CBD5D18}" destId="{08F49016-9C14-4344-9298-28D8AA50B71C}" srcOrd="0" destOrd="0" presId="urn:microsoft.com/office/officeart/2008/layout/AccentedPicture"/>
    <dgm:cxn modelId="{61610327-0CF6-4B83-B52F-0F2AB8F02377}" srcId="{D73B403E-C9CC-498C-9077-D64EE927932F}" destId="{4B1FE859-0F7B-4B3E-94C8-2E360CBD5D18}" srcOrd="0" destOrd="0" parTransId="{00797CAD-ABBA-4B20-BB57-515849124D6A}" sibTransId="{95CA40E8-CA15-4AFB-8056-39E8B8DBA9F4}"/>
    <dgm:cxn modelId="{A1922821-8338-4790-A272-29A5536584BE}" type="presParOf" srcId="{B5184450-8731-466F-B4D2-70734D27983C}" destId="{F02436CB-5660-4BA8-8A56-AEE3BECCEB42}" srcOrd="0" destOrd="0" presId="urn:microsoft.com/office/officeart/2008/layout/AccentedPicture"/>
    <dgm:cxn modelId="{B01262D5-5F54-4CE2-84E9-38D13BDD56B9}" type="presParOf" srcId="{B5184450-8731-466F-B4D2-70734D27983C}" destId="{08F49016-9C14-4344-9298-28D8AA50B71C}" srcOrd="1" destOrd="0" presId="urn:microsoft.com/office/officeart/2008/layout/AccentedPicture"/>
    <dgm:cxn modelId="{E5F0AA82-EE58-43EA-A9E9-EFC810319B54}" type="presParOf" srcId="{B5184450-8731-466F-B4D2-70734D27983C}" destId="{6E1AEB0C-B98F-4E97-8CE2-193EEE09FCF1}" srcOrd="2" destOrd="0" presId="urn:microsoft.com/office/officeart/2008/layout/AccentedPicture"/>
    <dgm:cxn modelId="{5CECE95E-A53F-44C7-B464-493B318ADDF8}" type="presParOf" srcId="{6E1AEB0C-B98F-4E97-8CE2-193EEE09FCF1}" destId="{FD5117B2-7D1B-4A18-AB0A-1A2B6E9BC1F2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F42006-917E-4457-BD3F-96B56ABCE511}">
      <dsp:nvSpPr>
        <dsp:cNvPr id="0" name=""/>
        <dsp:cNvSpPr/>
      </dsp:nvSpPr>
      <dsp:spPr>
        <a:xfrm>
          <a:off x="413751" y="1350149"/>
          <a:ext cx="4050450" cy="4050450"/>
        </a:xfrm>
        <a:prstGeom prst="ellipse">
          <a:avLst/>
        </a:prstGeom>
        <a:solidFill>
          <a:schemeClr val="accent5">
            <a:hueOff val="-3715624"/>
            <a:satOff val="3658"/>
            <a:lumOff val="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2B476-DCA1-4514-B82B-A949908EE8C1}">
      <dsp:nvSpPr>
        <dsp:cNvPr id="0" name=""/>
        <dsp:cNvSpPr/>
      </dsp:nvSpPr>
      <dsp:spPr>
        <a:xfrm>
          <a:off x="992628" y="1929026"/>
          <a:ext cx="2892696" cy="2892696"/>
        </a:xfrm>
        <a:prstGeom prst="ellipse">
          <a:avLst/>
        </a:prstGeom>
        <a:solidFill>
          <a:schemeClr val="accent5">
            <a:hueOff val="-2477083"/>
            <a:satOff val="2439"/>
            <a:lumOff val="549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6306E-DF83-4551-A9C4-850C1A5F4871}">
      <dsp:nvSpPr>
        <dsp:cNvPr id="0" name=""/>
        <dsp:cNvSpPr/>
      </dsp:nvSpPr>
      <dsp:spPr>
        <a:xfrm>
          <a:off x="1571167" y="2507566"/>
          <a:ext cx="1735617" cy="1735617"/>
        </a:xfrm>
        <a:prstGeom prst="ellipse">
          <a:avLst/>
        </a:prstGeom>
        <a:solidFill>
          <a:schemeClr val="accent5">
            <a:hueOff val="-1238541"/>
            <a:satOff val="1219"/>
            <a:lumOff val="27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FA647-8EA4-44E5-B452-311D730D7667}">
      <dsp:nvSpPr>
        <dsp:cNvPr id="0" name=""/>
        <dsp:cNvSpPr/>
      </dsp:nvSpPr>
      <dsp:spPr>
        <a:xfrm>
          <a:off x="2149706" y="3086105"/>
          <a:ext cx="578539" cy="5785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3FA70-AD6D-41B0-8A17-153540986D21}">
      <dsp:nvSpPr>
        <dsp:cNvPr id="0" name=""/>
        <dsp:cNvSpPr/>
      </dsp:nvSpPr>
      <dsp:spPr>
        <a:xfrm>
          <a:off x="5139276" y="0"/>
          <a:ext cx="2025225" cy="96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i="1" kern="1200" dirty="0"/>
            <a:t>young people and their communities</a:t>
          </a:r>
          <a:endParaRPr lang="hu-HU" sz="2400" kern="1200" dirty="0"/>
        </a:p>
      </dsp:txBody>
      <dsp:txXfrm>
        <a:off x="5139276" y="0"/>
        <a:ext cx="2025225" cy="968732"/>
      </dsp:txXfrm>
    </dsp:sp>
    <dsp:sp modelId="{F5558109-F259-4437-9536-DC24FD44FE6F}">
      <dsp:nvSpPr>
        <dsp:cNvPr id="0" name=""/>
        <dsp:cNvSpPr/>
      </dsp:nvSpPr>
      <dsp:spPr>
        <a:xfrm>
          <a:off x="4632970" y="484366"/>
          <a:ext cx="50630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A5CE8-C6D7-47EF-AD7F-9A4D69702993}">
      <dsp:nvSpPr>
        <dsp:cNvPr id="0" name=""/>
        <dsp:cNvSpPr/>
      </dsp:nvSpPr>
      <dsp:spPr>
        <a:xfrm rot="5400000">
          <a:off x="2087937" y="803339"/>
          <a:ext cx="2862318" cy="2227747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A2D63-1764-4F28-BAE6-4870533095F9}">
      <dsp:nvSpPr>
        <dsp:cNvPr id="0" name=""/>
        <dsp:cNvSpPr/>
      </dsp:nvSpPr>
      <dsp:spPr>
        <a:xfrm>
          <a:off x="5066682" y="936105"/>
          <a:ext cx="2754933" cy="96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1" kern="1200" noProof="0" dirty="0"/>
            <a:t>Youth work</a:t>
          </a:r>
          <a:endParaRPr lang="en-GB" sz="2000" kern="1200" noProof="0" dirty="0"/>
        </a:p>
      </dsp:txBody>
      <dsp:txXfrm>
        <a:off x="5066682" y="936105"/>
        <a:ext cx="2754933" cy="968732"/>
      </dsp:txXfrm>
    </dsp:sp>
    <dsp:sp modelId="{D53F39FD-DBBC-4AE9-B0F6-0A823E5C8858}">
      <dsp:nvSpPr>
        <dsp:cNvPr id="0" name=""/>
        <dsp:cNvSpPr/>
      </dsp:nvSpPr>
      <dsp:spPr>
        <a:xfrm>
          <a:off x="4632970" y="1453098"/>
          <a:ext cx="50630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70AC9-F6E9-4A4D-B68B-5FDA79EFA872}">
      <dsp:nvSpPr>
        <dsp:cNvPr id="0" name=""/>
        <dsp:cNvSpPr/>
      </dsp:nvSpPr>
      <dsp:spPr>
        <a:xfrm rot="5400000">
          <a:off x="2583442" y="1756207"/>
          <a:ext cx="2350611" cy="1745068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85753-82B3-4FD2-833A-0A78CE88D3A8}">
      <dsp:nvSpPr>
        <dsp:cNvPr id="0" name=""/>
        <dsp:cNvSpPr/>
      </dsp:nvSpPr>
      <dsp:spPr>
        <a:xfrm>
          <a:off x="4395411" y="1930965"/>
          <a:ext cx="4242319" cy="96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/>
            <a:t>I</a:t>
          </a:r>
          <a:r>
            <a:rPr lang="en-US" sz="2000" i="1" kern="1200" noProof="0" dirty="0" err="1"/>
            <a:t>ndirect</a:t>
          </a:r>
          <a:r>
            <a:rPr lang="en-US" sz="2000" i="1" kern="1200" noProof="0" dirty="0"/>
            <a:t> </a:t>
          </a:r>
          <a:r>
            <a:rPr lang="mt-MT" sz="2000" i="1" kern="1200" noProof="0" dirty="0" smtClean="0"/>
            <a:t>activites</a:t>
          </a:r>
          <a:r>
            <a:rPr lang="en-US" sz="2000" i="1" kern="1200" noProof="0" dirty="0" smtClean="0"/>
            <a:t>, </a:t>
          </a:r>
          <a:r>
            <a:rPr lang="en-US" sz="2000" i="1" kern="1200" noProof="0" dirty="0"/>
            <a:t>services (organization, framework) are provided for young people on a higher level of abstraction. (youth professionals). </a:t>
          </a:r>
        </a:p>
      </dsp:txBody>
      <dsp:txXfrm>
        <a:off x="4395411" y="1930965"/>
        <a:ext cx="4242319" cy="968732"/>
      </dsp:txXfrm>
    </dsp:sp>
    <dsp:sp modelId="{9BBDEE25-550D-4CCD-9460-DF09E88A2E91}">
      <dsp:nvSpPr>
        <dsp:cNvPr id="0" name=""/>
        <dsp:cNvSpPr/>
      </dsp:nvSpPr>
      <dsp:spPr>
        <a:xfrm>
          <a:off x="4632970" y="2421831"/>
          <a:ext cx="50630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E73C2-2A60-4DBB-9923-5F3B3E522FB5}">
      <dsp:nvSpPr>
        <dsp:cNvPr id="0" name=""/>
        <dsp:cNvSpPr/>
      </dsp:nvSpPr>
      <dsp:spPr>
        <a:xfrm rot="5400000">
          <a:off x="3063083" y="2644268"/>
          <a:ext cx="1792999" cy="1346774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C0956-BAEA-46E2-A8F9-45E97F0FFF99}">
      <dsp:nvSpPr>
        <dsp:cNvPr id="0" name=""/>
        <dsp:cNvSpPr/>
      </dsp:nvSpPr>
      <dsp:spPr>
        <a:xfrm>
          <a:off x="4614469" y="3251386"/>
          <a:ext cx="3615127" cy="96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1" kern="1200" noProof="0" dirty="0"/>
            <a:t>Horizontal activities, interdisciplinary linkages to other professions (youth and society). </a:t>
          </a:r>
          <a:endParaRPr lang="en-GB" sz="2000" kern="1200" noProof="0" dirty="0"/>
        </a:p>
      </dsp:txBody>
      <dsp:txXfrm>
        <a:off x="4614469" y="3251386"/>
        <a:ext cx="3615127" cy="968732"/>
      </dsp:txXfrm>
    </dsp:sp>
    <dsp:sp modelId="{4C3EE0C8-C8F9-4A3F-93F2-55EBB23CA9B9}">
      <dsp:nvSpPr>
        <dsp:cNvPr id="0" name=""/>
        <dsp:cNvSpPr/>
      </dsp:nvSpPr>
      <dsp:spPr>
        <a:xfrm>
          <a:off x="4632970" y="3390564"/>
          <a:ext cx="50630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941FC-361A-473C-A24F-F19F6C530203}">
      <dsp:nvSpPr>
        <dsp:cNvPr id="0" name=""/>
        <dsp:cNvSpPr/>
      </dsp:nvSpPr>
      <dsp:spPr>
        <a:xfrm rot="5400000">
          <a:off x="3543871" y="3535840"/>
          <a:ext cx="1232416" cy="941054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7EAA58-379A-4480-A37E-03D8E92A04D9}">
      <dsp:nvSpPr>
        <dsp:cNvPr id="0" name=""/>
        <dsp:cNvSpPr/>
      </dsp:nvSpPr>
      <dsp:spPr>
        <a:xfrm rot="5400000">
          <a:off x="-315628" y="341396"/>
          <a:ext cx="1959739" cy="137181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/>
            <a:t>Youth work</a:t>
          </a:r>
        </a:p>
      </dsp:txBody>
      <dsp:txXfrm rot="5400000">
        <a:off x="-315628" y="341396"/>
        <a:ext cx="1959739" cy="1371817"/>
      </dsp:txXfrm>
    </dsp:sp>
    <dsp:sp modelId="{E0A50EB5-38F0-4CAE-B666-E76A4FD6F146}">
      <dsp:nvSpPr>
        <dsp:cNvPr id="0" name=""/>
        <dsp:cNvSpPr/>
      </dsp:nvSpPr>
      <dsp:spPr>
        <a:xfrm rot="5400000">
          <a:off x="4370390" y="-2972805"/>
          <a:ext cx="1274500" cy="73149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noProof="0" dirty="0"/>
            <a:t>Interactions among young people and their communities</a:t>
          </a:r>
          <a:r>
            <a:rPr lang="hu-HU" sz="2200" kern="1200" dirty="0"/>
            <a:t>.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kern="1200" smtClean="0"/>
            <a:t>I</a:t>
          </a:r>
          <a:r>
            <a:rPr lang="en-US" sz="2200" kern="1200" smtClean="0"/>
            <a:t>nner circle</a:t>
          </a:r>
          <a:r>
            <a:rPr lang="hu-HU" sz="2200" kern="1200" smtClean="0"/>
            <a:t>: </a:t>
          </a:r>
          <a:r>
            <a:rPr lang="en-US" sz="2200" kern="1200" smtClean="0"/>
            <a:t>activities which are directly linked to the individual or to the community (youth work). </a:t>
          </a:r>
          <a:endParaRPr lang="hu-HU" sz="2200" kern="1200" dirty="0"/>
        </a:p>
      </dsp:txBody>
      <dsp:txXfrm rot="5400000">
        <a:off x="4370390" y="-2972805"/>
        <a:ext cx="1274500" cy="7314982"/>
      </dsp:txXfrm>
    </dsp:sp>
    <dsp:sp modelId="{2D20C5B7-FBD4-417C-96E8-614C92DFC97B}">
      <dsp:nvSpPr>
        <dsp:cNvPr id="0" name=""/>
        <dsp:cNvSpPr/>
      </dsp:nvSpPr>
      <dsp:spPr>
        <a:xfrm rot="5400000">
          <a:off x="-272293" y="2423423"/>
          <a:ext cx="1959739" cy="1458489"/>
        </a:xfrm>
        <a:prstGeom prst="chevron">
          <a:avLst/>
        </a:prstGeom>
        <a:solidFill>
          <a:schemeClr val="accent5">
            <a:hueOff val="-1857812"/>
            <a:satOff val="1829"/>
            <a:lumOff val="4118"/>
            <a:alphaOff val="0"/>
          </a:schemeClr>
        </a:solidFill>
        <a:ln w="15875" cap="rnd" cmpd="sng" algn="ctr">
          <a:solidFill>
            <a:schemeClr val="accent5">
              <a:hueOff val="-1857812"/>
              <a:satOff val="1829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/>
            <a:t>Youth professionals</a:t>
          </a:r>
        </a:p>
      </dsp:txBody>
      <dsp:txXfrm rot="5400000">
        <a:off x="-272293" y="2423423"/>
        <a:ext cx="1959739" cy="1458489"/>
      </dsp:txXfrm>
    </dsp:sp>
    <dsp:sp modelId="{0FE63021-16DB-4F38-BCB7-5D6298AB666C}">
      <dsp:nvSpPr>
        <dsp:cNvPr id="0" name=""/>
        <dsp:cNvSpPr/>
      </dsp:nvSpPr>
      <dsp:spPr>
        <a:xfrm rot="5400000">
          <a:off x="4082769" y="-931773"/>
          <a:ext cx="1936413" cy="73149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1857812"/>
              <a:satOff val="1829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kern="1200" dirty="0" smtClean="0"/>
            <a:t>A</a:t>
          </a:r>
          <a:r>
            <a:rPr lang="en-US" sz="2200" kern="1200" dirty="0" err="1" smtClean="0"/>
            <a:t>ll</a:t>
          </a:r>
          <a:r>
            <a:rPr lang="en-US" sz="2200" kern="1200" dirty="0" smtClean="0"/>
            <a:t> activities that have indirect contact with </a:t>
          </a:r>
          <a:r>
            <a:rPr lang="hu-HU" sz="2200" kern="1200" dirty="0" smtClean="0"/>
            <a:t>young people </a:t>
          </a:r>
          <a:r>
            <a:rPr lang="en-US" sz="2200" kern="1200" dirty="0" smtClean="0"/>
            <a:t>and their communities. </a:t>
          </a:r>
          <a:endParaRPr lang="hu-H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These </a:t>
          </a:r>
          <a:r>
            <a:rPr lang="en-US" sz="2200" kern="1200" dirty="0"/>
            <a:t>activities provide ‘background’ for youth work.</a:t>
          </a:r>
          <a:endParaRPr lang="hu-H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indirect services (organization, framework) is provided for young people on a higher level of abstraction.</a:t>
          </a:r>
          <a:endParaRPr lang="hu-HU" sz="2200" kern="1200" dirty="0"/>
        </a:p>
      </dsp:txBody>
      <dsp:txXfrm rot="5400000">
        <a:off x="4082769" y="-931773"/>
        <a:ext cx="1936413" cy="7314982"/>
      </dsp:txXfrm>
    </dsp:sp>
    <dsp:sp modelId="{740D36BA-D983-4B44-B2BD-45CCBBEFEA36}">
      <dsp:nvSpPr>
        <dsp:cNvPr id="0" name=""/>
        <dsp:cNvSpPr/>
      </dsp:nvSpPr>
      <dsp:spPr>
        <a:xfrm rot="5400000">
          <a:off x="-315628" y="4623489"/>
          <a:ext cx="1959739" cy="1371817"/>
        </a:xfrm>
        <a:prstGeom prst="chevron">
          <a:avLst/>
        </a:prstGeom>
        <a:solidFill>
          <a:schemeClr val="accent5">
            <a:hueOff val="-3715624"/>
            <a:satOff val="3658"/>
            <a:lumOff val="8236"/>
            <a:alphaOff val="0"/>
          </a:schemeClr>
        </a:solidFill>
        <a:ln w="15875" cap="rnd" cmpd="sng" algn="ctr">
          <a:solidFill>
            <a:schemeClr val="accent5">
              <a:hueOff val="-3715624"/>
              <a:satOff val="3658"/>
              <a:lumOff val="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dirty="0"/>
            <a:t>Horizontal activities</a:t>
          </a:r>
          <a:endParaRPr lang="en-GB" sz="2300" kern="1200" noProof="0" dirty="0"/>
        </a:p>
      </dsp:txBody>
      <dsp:txXfrm rot="5400000">
        <a:off x="-315628" y="4623489"/>
        <a:ext cx="1959739" cy="1371817"/>
      </dsp:txXfrm>
    </dsp:sp>
    <dsp:sp modelId="{522D8BAA-6F1E-4DFF-B8AC-809983B1804D}">
      <dsp:nvSpPr>
        <dsp:cNvPr id="0" name=""/>
        <dsp:cNvSpPr/>
      </dsp:nvSpPr>
      <dsp:spPr>
        <a:xfrm rot="5400000">
          <a:off x="4008065" y="1308953"/>
          <a:ext cx="1999150" cy="73149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3715624"/>
              <a:satOff val="3658"/>
              <a:lumOff val="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Horizontal youth activities include any activity related to youth age groups that has strong link to another discipline or profession (education, social work, culture, economy, etc.) </a:t>
          </a:r>
          <a:endParaRPr lang="hu-H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contains the horizontal approach where interdisciplinary linkages to other professions are located.</a:t>
          </a:r>
          <a:endParaRPr lang="hu-HU" sz="2200" kern="1200" dirty="0"/>
        </a:p>
      </dsp:txBody>
      <dsp:txXfrm rot="5400000">
        <a:off x="4008065" y="1308953"/>
        <a:ext cx="1999150" cy="73149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2436CB-5660-4BA8-8A56-AEE3BECCEB42}">
      <dsp:nvSpPr>
        <dsp:cNvPr id="0" name=""/>
        <dsp:cNvSpPr/>
      </dsp:nvSpPr>
      <dsp:spPr>
        <a:xfrm>
          <a:off x="8541" y="0"/>
          <a:ext cx="2856583" cy="364360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F49016-9C14-4344-9298-28D8AA50B71C}">
      <dsp:nvSpPr>
        <dsp:cNvPr id="0" name=""/>
        <dsp:cNvSpPr/>
      </dsp:nvSpPr>
      <dsp:spPr>
        <a:xfrm>
          <a:off x="3467132" y="1457440"/>
          <a:ext cx="2199569" cy="2186160"/>
        </a:xfrm>
        <a:prstGeom prst="rect">
          <a:avLst/>
        </a:prstGeom>
        <a:noFill/>
        <a:ln>
          <a:noFill/>
        </a:ln>
        <a:effectLst>
          <a:reflection blurRad="12700" stA="26000" endPos="32000" dist="12700" dir="5400000" sy="-100000" rotWithShape="0"/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b="1" kern="1200" dirty="0">
            <a:solidFill>
              <a:schemeClr val="bg1"/>
            </a:solidFill>
            <a:latin typeface="+mn-lt"/>
          </a:endParaRPr>
        </a:p>
      </dsp:txBody>
      <dsp:txXfrm>
        <a:off x="3467132" y="1457440"/>
        <a:ext cx="2199569" cy="218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51E2D-B9E3-45CE-9285-E670097F5055}" type="datetimeFigureOut">
              <a:rPr lang="hu-HU" smtClean="0"/>
              <a:pPr/>
              <a:t>2016.09.22.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D4ACA-B676-4270-B699-17E6703DE0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97826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B97B2-0BA3-4771-BCD7-4503C72A9382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u-HU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91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3B1274-5E88-4501-A7DD-9295249B88F2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u-HU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6109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55-C4F6-480D-AD7B-6E2364839871}" type="datetimeFigureOut">
              <a:rPr lang="hu-HU" smtClean="0"/>
              <a:pPr/>
              <a:t>2016.09.22.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BA2F-2E31-4353-8021-03D9CE6E6F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5624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55-C4F6-480D-AD7B-6E2364839871}" type="datetimeFigureOut">
              <a:rPr lang="hu-HU" smtClean="0"/>
              <a:pPr/>
              <a:t>2016.09.22.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BA2F-2E31-4353-8021-03D9CE6E6F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7607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55-C4F6-480D-AD7B-6E2364839871}" type="datetimeFigureOut">
              <a:rPr lang="hu-HU" smtClean="0"/>
              <a:pPr/>
              <a:t>2016.09.22.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BA2F-2E31-4353-8021-03D9CE6E6F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95261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55-C4F6-480D-AD7B-6E2364839871}" type="datetimeFigureOut">
              <a:rPr lang="hu-HU" smtClean="0"/>
              <a:pPr/>
              <a:t>2016.09.22.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BA2F-2E31-4353-8021-03D9CE6E6F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9141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55-C4F6-480D-AD7B-6E2364839871}" type="datetimeFigureOut">
              <a:rPr lang="hu-HU" smtClean="0"/>
              <a:pPr/>
              <a:t>2016.09.22.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BA2F-2E31-4353-8021-03D9CE6E6F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110893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55-C4F6-480D-AD7B-6E2364839871}" type="datetimeFigureOut">
              <a:rPr lang="hu-HU" smtClean="0"/>
              <a:pPr/>
              <a:t>2016.09.22.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BA2F-2E31-4353-8021-03D9CE6E6F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35833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55-C4F6-480D-AD7B-6E2364839871}" type="datetimeFigureOut">
              <a:rPr lang="hu-HU" smtClean="0"/>
              <a:pPr/>
              <a:t>2016.09.22.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BA2F-2E31-4353-8021-03D9CE6E6F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3844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55-C4F6-480D-AD7B-6E2364839871}" type="datetimeFigureOut">
              <a:rPr lang="hu-HU" smtClean="0"/>
              <a:pPr/>
              <a:t>2016.09.22.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BA2F-2E31-4353-8021-03D9CE6E6F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60289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55-C4F6-480D-AD7B-6E2364839871}" type="datetimeFigureOut">
              <a:rPr lang="hu-HU" smtClean="0"/>
              <a:pPr/>
              <a:t>2016.09.22.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BA2F-2E31-4353-8021-03D9CE6E6F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3741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55-C4F6-480D-AD7B-6E2364839871}" type="datetimeFigureOut">
              <a:rPr lang="hu-HU" smtClean="0"/>
              <a:pPr/>
              <a:t>2016.09.22.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0AEBA2F-2E31-4353-8021-03D9CE6E6F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8058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55-C4F6-480D-AD7B-6E2364839871}" type="datetimeFigureOut">
              <a:rPr lang="hu-HU" smtClean="0"/>
              <a:pPr/>
              <a:t>2016.09.22.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BA2F-2E31-4353-8021-03D9CE6E6F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7056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55-C4F6-480D-AD7B-6E2364839871}" type="datetimeFigureOut">
              <a:rPr lang="hu-HU" smtClean="0"/>
              <a:pPr/>
              <a:t>2016.09.22.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BA2F-2E31-4353-8021-03D9CE6E6F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9247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55-C4F6-480D-AD7B-6E2364839871}" type="datetimeFigureOut">
              <a:rPr lang="hu-HU" smtClean="0"/>
              <a:pPr/>
              <a:t>2016.09.22.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BA2F-2E31-4353-8021-03D9CE6E6F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1374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55-C4F6-480D-AD7B-6E2364839871}" type="datetimeFigureOut">
              <a:rPr lang="hu-HU" smtClean="0"/>
              <a:pPr/>
              <a:t>2016.09.22.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BA2F-2E31-4353-8021-03D9CE6E6F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4549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55-C4F6-480D-AD7B-6E2364839871}" type="datetimeFigureOut">
              <a:rPr lang="hu-HU" smtClean="0"/>
              <a:pPr/>
              <a:t>2016.09.22.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BA2F-2E31-4353-8021-03D9CE6E6F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7602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55-C4F6-480D-AD7B-6E2364839871}" type="datetimeFigureOut">
              <a:rPr lang="hu-HU" smtClean="0"/>
              <a:pPr/>
              <a:t>2016.09.22.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BA2F-2E31-4353-8021-03D9CE6E6F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42634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E55-C4F6-480D-AD7B-6E2364839871}" type="datetimeFigureOut">
              <a:rPr lang="hu-HU" smtClean="0"/>
              <a:pPr/>
              <a:t>2016.09.22.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BA2F-2E31-4353-8021-03D9CE6E6F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75571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alphaModFix amt="5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97EE55-C4F6-480D-AD7B-6E2364839871}" type="datetimeFigureOut">
              <a:rPr lang="hu-HU" smtClean="0"/>
              <a:pPr/>
              <a:t>2016.09.22.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AEBA2F-2E31-4353-8021-03D9CE6E6F6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1742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hd.lib.uni-corvinus.hu/859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095826" y="800519"/>
            <a:ext cx="8574622" cy="26161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theory and practice of the Hungarian youth work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61881" y="3734873"/>
            <a:ext cx="9873804" cy="2009104"/>
          </a:xfrm>
        </p:spPr>
        <p:txBody>
          <a:bodyPr>
            <a:normAutofit fontScale="25000" lnSpcReduction="20000"/>
          </a:bodyPr>
          <a:lstStyle/>
          <a:p>
            <a:r>
              <a:rPr lang="en-US" sz="11200" i="1" dirty="0"/>
              <a:t>Nagy </a:t>
            </a:r>
            <a:r>
              <a:rPr lang="en-US" sz="11200" i="1" dirty="0" err="1"/>
              <a:t>Ádám</a:t>
            </a:r>
            <a:r>
              <a:rPr lang="en-US" sz="11200" i="1" dirty="0"/>
              <a:t> </a:t>
            </a:r>
            <a:r>
              <a:rPr lang="en-US" sz="11200" i="1" dirty="0" err="1"/>
              <a:t>habil</a:t>
            </a:r>
            <a:r>
              <a:rPr lang="en-US" sz="11200" i="1" dirty="0"/>
              <a:t>. PhD - Oross Dániel, </a:t>
            </a:r>
            <a:r>
              <a:rPr lang="en-US" sz="11200" i="1" dirty="0" smtClean="0"/>
              <a:t>PhD</a:t>
            </a:r>
            <a:endParaRPr lang="hu-HU" sz="11200" i="1" dirty="0" smtClean="0"/>
          </a:p>
          <a:p>
            <a:endParaRPr lang="hu-HU" sz="7400" i="1" dirty="0"/>
          </a:p>
          <a:p>
            <a:r>
              <a:rPr lang="en-US" sz="7400" i="1" dirty="0" smtClean="0"/>
              <a:t>“CONNECTIONS</a:t>
            </a:r>
            <a:r>
              <a:rPr lang="en-US" sz="7400" i="1" dirty="0"/>
              <a:t>, DISCONNECTIONS AND</a:t>
            </a:r>
            <a:r>
              <a:rPr lang="en-US" sz="7400" dirty="0"/>
              <a:t/>
            </a:r>
            <a:br>
              <a:rPr lang="en-US" sz="7400" dirty="0"/>
            </a:br>
            <a:r>
              <a:rPr lang="en-US" sz="7400" i="1" dirty="0"/>
              <a:t>RECONNECTIONS – THE SOCIAL DIMENSION OF YOUTH WORK, IN</a:t>
            </a:r>
            <a:r>
              <a:rPr lang="en-US" sz="7400" dirty="0"/>
              <a:t/>
            </a:r>
            <a:br>
              <a:rPr lang="en-US" sz="7400" dirty="0"/>
            </a:br>
            <a:r>
              <a:rPr lang="en-US" sz="7400" i="1" dirty="0"/>
              <a:t>HISTORY AND </a:t>
            </a:r>
            <a:r>
              <a:rPr lang="en-US" sz="7400" i="1" dirty="0" smtClean="0"/>
              <a:t>TODAY”</a:t>
            </a:r>
            <a:endParaRPr lang="hu-HU" sz="7400" i="1" dirty="0" smtClean="0"/>
          </a:p>
          <a:p>
            <a:r>
              <a:rPr lang="en-US" sz="7400" i="1" dirty="0" smtClean="0"/>
              <a:t>Malta 2</a:t>
            </a:r>
            <a:r>
              <a:rPr lang="hu-HU" sz="7400" i="1" dirty="0" smtClean="0"/>
              <a:t>2</a:t>
            </a:r>
            <a:r>
              <a:rPr lang="en-US" sz="7400" i="1" dirty="0" smtClean="0"/>
              <a:t> </a:t>
            </a:r>
            <a:r>
              <a:rPr lang="en-US" sz="7400" i="1" dirty="0"/>
              <a:t>September 2016</a:t>
            </a:r>
            <a:r>
              <a:rPr lang="en-US" sz="7400" dirty="0"/>
              <a:t/>
            </a:r>
            <a:br>
              <a:rPr lang="en-US" sz="7400" dirty="0"/>
            </a:br>
            <a:r>
              <a:rPr lang="en-US" sz="7400" dirty="0"/>
              <a:t/>
            </a:r>
            <a:br>
              <a:rPr lang="en-US" sz="7400" dirty="0"/>
            </a:br>
            <a:endParaRPr lang="hu-HU" sz="7400" dirty="0"/>
          </a:p>
          <a:p>
            <a:endParaRPr lang="hu-HU" dirty="0"/>
          </a:p>
          <a:p>
            <a:r>
              <a:rPr lang="hu-HU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1338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11" y="341243"/>
            <a:ext cx="10018713" cy="1752599"/>
          </a:xfrm>
        </p:spPr>
        <p:txBody>
          <a:bodyPr>
            <a:normAutofit/>
          </a:bodyPr>
          <a:lstStyle/>
          <a:p>
            <a:r>
              <a:rPr lang="en-GB" i="1" dirty="0"/>
              <a:t>The structure of activities related to young people </a:t>
            </a:r>
            <a:endParaRPr lang="en-GB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76569488"/>
              </p:ext>
            </p:extLst>
          </p:nvPr>
        </p:nvGraphicFramePr>
        <p:xfrm>
          <a:off x="2676938" y="1912370"/>
          <a:ext cx="86868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089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76852855"/>
              </p:ext>
            </p:extLst>
          </p:nvPr>
        </p:nvGraphicFramePr>
        <p:xfrm>
          <a:off x="1828800" y="260648"/>
          <a:ext cx="86868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7365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48" y="-259805"/>
            <a:ext cx="6748066" cy="7117805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484310" y="145143"/>
            <a:ext cx="10018713" cy="5646057"/>
          </a:xfrm>
        </p:spPr>
        <p:txBody>
          <a:bodyPr>
            <a:noAutofit/>
          </a:bodyPr>
          <a:lstStyle/>
          <a:p>
            <a:pPr lvl="0"/>
            <a:r>
              <a:rPr lang="en-US" sz="4000" i="1" dirty="0" smtClean="0"/>
              <a:t>young </a:t>
            </a:r>
            <a:r>
              <a:rPr lang="en-US" sz="4000" i="1" dirty="0"/>
              <a:t>people</a:t>
            </a:r>
          </a:p>
          <a:p>
            <a:pPr marL="0" lvl="0" indent="0">
              <a:buNone/>
            </a:pPr>
            <a:r>
              <a:rPr lang="en-US" sz="4000" i="1" dirty="0"/>
              <a:t> and their </a:t>
            </a:r>
            <a:r>
              <a:rPr lang="en-US" sz="4000" i="1" dirty="0" smtClean="0"/>
              <a:t>communities</a:t>
            </a:r>
            <a:endParaRPr lang="hu-HU" sz="4000" i="1" dirty="0" smtClean="0"/>
          </a:p>
          <a:p>
            <a:r>
              <a:rPr lang="en-US" sz="4000" b="1" dirty="0" smtClean="0"/>
              <a:t>Youth </a:t>
            </a:r>
            <a:r>
              <a:rPr lang="en-US" sz="4000" b="1" dirty="0"/>
              <a:t>work</a:t>
            </a:r>
            <a:endParaRPr lang="hu-HU" sz="4000" b="1" dirty="0"/>
          </a:p>
          <a:p>
            <a:r>
              <a:rPr lang="en-US" sz="4000" dirty="0" smtClean="0"/>
              <a:t>Youth </a:t>
            </a:r>
            <a:r>
              <a:rPr lang="en-US" sz="4000" dirty="0"/>
              <a:t>professionals</a:t>
            </a:r>
            <a:endParaRPr lang="hu-HU" sz="4000" dirty="0"/>
          </a:p>
          <a:p>
            <a:r>
              <a:rPr lang="en-US" sz="4000" dirty="0" smtClean="0"/>
              <a:t>Youth </a:t>
            </a:r>
            <a:r>
              <a:rPr lang="en-US" sz="4000" dirty="0"/>
              <a:t>and society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3662960" y="1529250"/>
            <a:ext cx="5374036" cy="17586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3577568" y="2994700"/>
            <a:ext cx="4187575" cy="62573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4552982" y="4026840"/>
            <a:ext cx="2699240" cy="40756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4326888" y="4821998"/>
            <a:ext cx="2668998" cy="28139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1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1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19" y="3774332"/>
            <a:ext cx="3193148" cy="3083667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48705" y="1"/>
            <a:ext cx="10018713" cy="135228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u-HU" i="1" dirty="0"/>
              <a:t>1. </a:t>
            </a:r>
            <a:r>
              <a:rPr lang="en-US" i="1" dirty="0"/>
              <a:t>Areas of youth work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07157" y="1197735"/>
            <a:ext cx="4674921" cy="53060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/>
              <a:t>Development areas</a:t>
            </a:r>
            <a:endParaRPr lang="hu-HU" sz="3500" b="1" dirty="0"/>
          </a:p>
          <a:p>
            <a:pPr lvl="0"/>
            <a:r>
              <a:rPr lang="en-US" sz="3500" dirty="0"/>
              <a:t>Development of personal autonomy;</a:t>
            </a:r>
            <a:endParaRPr lang="hu-HU" sz="3500" dirty="0"/>
          </a:p>
          <a:p>
            <a:pPr lvl="0"/>
            <a:r>
              <a:rPr lang="en-US" sz="3500" dirty="0"/>
              <a:t>Future planning;</a:t>
            </a:r>
            <a:endParaRPr lang="hu-HU" sz="3500" dirty="0"/>
          </a:p>
          <a:p>
            <a:pPr lvl="0"/>
            <a:r>
              <a:rPr lang="en-US" sz="3500" dirty="0"/>
              <a:t>Voluntary activities;</a:t>
            </a:r>
            <a:endParaRPr lang="hu-HU" sz="3500" dirty="0"/>
          </a:p>
          <a:p>
            <a:pPr lvl="0"/>
            <a:r>
              <a:rPr lang="en-US" sz="3500" dirty="0"/>
              <a:t>Participation;</a:t>
            </a:r>
            <a:endParaRPr lang="hu-HU" sz="3500" dirty="0"/>
          </a:p>
          <a:p>
            <a:pPr lvl="0"/>
            <a:r>
              <a:rPr lang="en-US" sz="3500" dirty="0"/>
              <a:t>Youth care;</a:t>
            </a:r>
            <a:endParaRPr lang="hu-HU" sz="3500" dirty="0"/>
          </a:p>
          <a:p>
            <a:pPr lvl="0"/>
            <a:r>
              <a:rPr lang="en-US" sz="3500" dirty="0"/>
              <a:t>Youth community development.</a:t>
            </a:r>
            <a:endParaRPr lang="hu-HU" sz="3500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0142" y="1210614"/>
            <a:ext cx="5534114" cy="49534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500" b="1" dirty="0"/>
              <a:t>Areas of youth work</a:t>
            </a:r>
          </a:p>
          <a:p>
            <a:pPr lvl="0"/>
            <a:r>
              <a:rPr lang="en-US" sz="3500" dirty="0"/>
              <a:t>Informal groups, movements; </a:t>
            </a:r>
            <a:endParaRPr lang="hu-HU" sz="3500" dirty="0"/>
          </a:p>
          <a:p>
            <a:pPr lvl="0"/>
            <a:r>
              <a:rPr lang="en-US" sz="3500" dirty="0"/>
              <a:t>Non-formal and formal organizations;</a:t>
            </a:r>
            <a:endParaRPr lang="hu-HU" sz="3500" dirty="0"/>
          </a:p>
          <a:p>
            <a:pPr lvl="0"/>
            <a:r>
              <a:rPr lang="en-US" sz="3500" dirty="0"/>
              <a:t>Youth camps;</a:t>
            </a:r>
            <a:endParaRPr lang="hu-HU" sz="3500" dirty="0"/>
          </a:p>
          <a:p>
            <a:pPr lvl="0"/>
            <a:r>
              <a:rPr lang="en-US" sz="3500" dirty="0"/>
              <a:t>Youth community </a:t>
            </a:r>
            <a:r>
              <a:rPr lang="mt-MT" sz="3500" dirty="0" smtClean="0"/>
              <a:t/>
            </a:r>
            <a:br>
              <a:rPr lang="mt-MT" sz="3500" dirty="0" smtClean="0"/>
            </a:br>
            <a:r>
              <a:rPr lang="en-US" sz="3500" dirty="0" smtClean="0"/>
              <a:t>spaces </a:t>
            </a:r>
            <a:r>
              <a:rPr lang="en-US" sz="3500" dirty="0"/>
              <a:t>(offices);</a:t>
            </a:r>
            <a:endParaRPr lang="hu-HU" sz="3500" dirty="0"/>
          </a:p>
          <a:p>
            <a:pPr lvl="0"/>
            <a:r>
              <a:rPr lang="en-US" sz="3500" dirty="0"/>
              <a:t>Virtual space;</a:t>
            </a:r>
            <a:endParaRPr lang="hu-HU" sz="3500" dirty="0"/>
          </a:p>
          <a:p>
            <a:r>
              <a:rPr lang="en-US" sz="3500" dirty="0"/>
              <a:t>Youth projects.</a:t>
            </a:r>
            <a:endParaRPr lang="hu-HU" sz="3500" dirty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7570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 rot="21300000">
            <a:off x="1828800" y="457200"/>
            <a:ext cx="8686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hu-HU" i="1" dirty="0"/>
              <a:t>2. </a:t>
            </a:r>
            <a:r>
              <a:rPr lang="en-GB" i="1" dirty="0"/>
              <a:t>Disciplines related to youth work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54162"/>
            <a:ext cx="8686800" cy="50181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Youth and law;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Youth research;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Planning;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System of tasks;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Human resource system;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Material systems;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International youth activities;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Youth NGOs. </a:t>
            </a:r>
          </a:p>
          <a:p>
            <a:pPr marL="0" lvl="0" indent="0">
              <a:buNone/>
            </a:pPr>
            <a:endParaRPr lang="hu-HU" dirty="0"/>
          </a:p>
        </p:txBody>
      </p:sp>
      <p:pic>
        <p:nvPicPr>
          <p:cNvPr id="5" name="Kép 1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35" y="2723745"/>
            <a:ext cx="4136731" cy="4134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10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1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763" y="2227635"/>
            <a:ext cx="4409104" cy="4630364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446986" y="276896"/>
            <a:ext cx="7579568" cy="838200"/>
          </a:xfrm>
        </p:spPr>
        <p:txBody>
          <a:bodyPr>
            <a:normAutofit/>
          </a:bodyPr>
          <a:lstStyle/>
          <a:p>
            <a:r>
              <a:rPr lang="hu-HU" sz="3200" i="1" dirty="0"/>
              <a:t>3. </a:t>
            </a:r>
            <a:r>
              <a:rPr lang="en-GB" i="1" dirty="0"/>
              <a:t>Horizontal youth activities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2089720" y="1484784"/>
            <a:ext cx="8686800" cy="501811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Youth and family;</a:t>
            </a:r>
            <a:endParaRPr lang="hu-HU" sz="36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Education;</a:t>
            </a:r>
            <a:endParaRPr lang="hu-HU" sz="36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Youth and labor market;</a:t>
            </a:r>
            <a:endParaRPr lang="hu-HU" sz="36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Youth and health care;</a:t>
            </a:r>
            <a:endParaRPr lang="hu-HU" sz="36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Young people as consumers;</a:t>
            </a:r>
            <a:endParaRPr lang="hu-HU" sz="36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Youth and identity;</a:t>
            </a:r>
            <a:endParaRPr lang="hu-HU" sz="36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Marginalization;</a:t>
            </a:r>
            <a:endParaRPr lang="hu-HU" sz="36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Deviances;</a:t>
            </a:r>
            <a:endParaRPr lang="hu-HU" sz="36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Environmental issues.</a:t>
            </a:r>
            <a:endParaRPr lang="hu-HU" sz="3600" dirty="0"/>
          </a:p>
          <a:p>
            <a:pPr lvl="0"/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27197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11" y="247919"/>
            <a:ext cx="10018713" cy="1220273"/>
          </a:xfrm>
        </p:spPr>
        <p:txBody>
          <a:bodyPr/>
          <a:lstStyle/>
          <a:p>
            <a:r>
              <a:rPr lang="hu-HU" b="1" dirty="0"/>
              <a:t>IV. </a:t>
            </a:r>
            <a:r>
              <a:rPr lang="en-GB" b="1" dirty="0"/>
              <a:t>Conclusions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0614" y="1648496"/>
            <a:ext cx="10292409" cy="45462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/>
              <a:t>The onion model shows that different actors of youth work in Hungary have embraced the cross-sectoral and integrated approach of youth policy and have developed their own answers as to how it is possible to make this approach part of the Hungarian youth work practice</a:t>
            </a:r>
            <a:r>
              <a:rPr lang="en-US" sz="3200" dirty="0" smtClean="0"/>
              <a:t>.</a:t>
            </a:r>
            <a:endParaRPr lang="hu-HU" sz="3200" dirty="0" smtClean="0"/>
          </a:p>
          <a:p>
            <a:pPr marL="0" indent="0" algn="just">
              <a:buNone/>
            </a:pPr>
            <a:r>
              <a:rPr lang="en-US" sz="3200" dirty="0" smtClean="0"/>
              <a:t> </a:t>
            </a:r>
            <a:r>
              <a:rPr lang="en-US" sz="3200" dirty="0"/>
              <a:t>But generally youth policy continued to be complementary, ancillary area in Hungary that has less prestige than related professions.</a:t>
            </a:r>
            <a:endParaRPr lang="hu-HU" sz="3200" dirty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182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11" y="321972"/>
            <a:ext cx="10018713" cy="927279"/>
          </a:xfrm>
        </p:spPr>
        <p:txBody>
          <a:bodyPr/>
          <a:lstStyle/>
          <a:p>
            <a:pPr algn="l"/>
            <a:r>
              <a:rPr lang="en-US" b="1" dirty="0" smtClean="0"/>
              <a:t>Selected literature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1365161"/>
            <a:ext cx="10018713" cy="508715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dirty="0"/>
              <a:t>ANDORKA, R. (1996): </a:t>
            </a:r>
            <a:r>
              <a:rPr lang="hu-HU" i="1" dirty="0"/>
              <a:t>Bevezetés a szociológiába</a:t>
            </a:r>
            <a:r>
              <a:rPr lang="hu-HU" dirty="0"/>
              <a:t>, Osiris Kiadó, </a:t>
            </a:r>
            <a:r>
              <a:rPr lang="hu-HU" dirty="0" smtClean="0"/>
              <a:t>Budapest</a:t>
            </a:r>
          </a:p>
          <a:p>
            <a:r>
              <a:rPr lang="hu-HU" dirty="0"/>
              <a:t>MIHÁLY, O. (1999): </a:t>
            </a:r>
            <a:r>
              <a:rPr lang="hu-HU" i="1" dirty="0"/>
              <a:t>A polgári nevelés radikális alternatívái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: MIHALY, O. (szerk.): Az emberi minőség esélyei – pedagógiai tanulmányok, Okker Kiadó, Budapest</a:t>
            </a:r>
          </a:p>
          <a:p>
            <a:r>
              <a:rPr lang="hu-HU" cap="small" dirty="0" smtClean="0"/>
              <a:t>Nagy</a:t>
            </a:r>
            <a:r>
              <a:rPr lang="hu-HU" cap="small" dirty="0"/>
              <a:t>, Á. (2010.):</a:t>
            </a:r>
            <a:r>
              <a:rPr lang="hu-HU" dirty="0"/>
              <a:t> Magyarország  ifjúságpolitikája a </a:t>
            </a:r>
            <a:r>
              <a:rPr lang="hu-HU" dirty="0" err="1"/>
              <a:t>lauritzeni</a:t>
            </a:r>
            <a:r>
              <a:rPr lang="hu-HU" dirty="0"/>
              <a:t> modell tükrében. </a:t>
            </a:r>
            <a:r>
              <a:rPr lang="hu-HU" i="1" dirty="0"/>
              <a:t>Nemzetközi Közlöny, </a:t>
            </a:r>
            <a:r>
              <a:rPr lang="hu-HU" dirty="0"/>
              <a:t>2010. I. szám, 3-14. oldal </a:t>
            </a:r>
            <a:endParaRPr lang="hu-HU" dirty="0" smtClean="0"/>
          </a:p>
          <a:p>
            <a:pPr lvl="0"/>
            <a:r>
              <a:rPr lang="hu-HU" dirty="0"/>
              <a:t>NAGY, Á., TRENCSÉNYI, L. (2013): </a:t>
            </a:r>
            <a:r>
              <a:rPr lang="hu-HU" i="1" dirty="0"/>
              <a:t>Amit az iskolában nem tanultam meg, </a:t>
            </a:r>
            <a:r>
              <a:rPr lang="hu-HU" dirty="0"/>
              <a:t>Iskolakultúra </a:t>
            </a:r>
            <a:r>
              <a:rPr lang="hu-HU" dirty="0" smtClean="0"/>
              <a:t>23/9</a:t>
            </a:r>
          </a:p>
          <a:p>
            <a:r>
              <a:rPr lang="en-US" dirty="0" err="1"/>
              <a:t>Oross</a:t>
            </a:r>
            <a:r>
              <a:rPr lang="en-US" dirty="0"/>
              <a:t>, D. (2015):</a:t>
            </a:r>
            <a:r>
              <a:rPr lang="en-US" u="sng" dirty="0"/>
              <a:t> </a:t>
            </a:r>
            <a:r>
              <a:rPr lang="en-US" i="1" dirty="0" err="1"/>
              <a:t>Ifjúsági</a:t>
            </a:r>
            <a:r>
              <a:rPr lang="en-US" i="1" dirty="0"/>
              <a:t> </a:t>
            </a:r>
            <a:r>
              <a:rPr lang="en-US" i="1" dirty="0" err="1"/>
              <a:t>részvétel</a:t>
            </a:r>
            <a:r>
              <a:rPr lang="en-US" i="1" dirty="0"/>
              <a:t> a </a:t>
            </a:r>
            <a:r>
              <a:rPr lang="en-US" i="1" dirty="0" err="1"/>
              <a:t>pártpolitikán</a:t>
            </a:r>
            <a:r>
              <a:rPr lang="en-US" i="1" dirty="0"/>
              <a:t> </a:t>
            </a:r>
            <a:r>
              <a:rPr lang="en-US" i="1" dirty="0" err="1"/>
              <a:t>túl</a:t>
            </a:r>
            <a:r>
              <a:rPr lang="en-US" dirty="0"/>
              <a:t>, </a:t>
            </a:r>
            <a:r>
              <a:rPr lang="en-US" dirty="0" err="1"/>
              <a:t>Doktori</a:t>
            </a:r>
            <a:r>
              <a:rPr lang="en-US" dirty="0"/>
              <a:t> </a:t>
            </a:r>
            <a:r>
              <a:rPr lang="en-US" dirty="0" err="1"/>
              <a:t>értekezés</a:t>
            </a:r>
            <a:r>
              <a:rPr lang="en-US" dirty="0"/>
              <a:t>. </a:t>
            </a:r>
            <a:r>
              <a:rPr lang="en-US" u="sng" dirty="0">
                <a:hlinkClick r:id="rId2"/>
              </a:rPr>
              <a:t>http://phd.lib.uni-corvinus.hu/859</a:t>
            </a:r>
            <a:r>
              <a:rPr lang="en-US" u="sng" dirty="0" smtClean="0">
                <a:hlinkClick r:id="rId2"/>
              </a:rPr>
              <a:t>/</a:t>
            </a:r>
            <a:endParaRPr lang="hu-HU" dirty="0"/>
          </a:p>
          <a:p>
            <a:r>
              <a:rPr lang="hu-HU" cap="small" dirty="0" err="1" smtClean="0"/>
              <a:t>Wootsch</a:t>
            </a:r>
            <a:r>
              <a:rPr lang="hu-HU" cap="small" dirty="0" smtClean="0"/>
              <a:t>, </a:t>
            </a:r>
            <a:r>
              <a:rPr lang="en-US" cap="small" dirty="0" smtClean="0"/>
              <a:t>P.</a:t>
            </a:r>
            <a:r>
              <a:rPr lang="en-US" dirty="0" smtClean="0"/>
              <a:t> (2010): Zigzagging in a labyrinth – Towards “good” Hungarian youth work.  In: The history of youth work in Europe, Volume 2. </a:t>
            </a:r>
          </a:p>
          <a:p>
            <a:r>
              <a:rPr lang="en-US" dirty="0" err="1" smtClean="0"/>
              <a:t>Zentner</a:t>
            </a:r>
            <a:r>
              <a:rPr lang="en-US" dirty="0" smtClean="0"/>
              <a:t>, M. (2016): Observations </a:t>
            </a:r>
            <a:r>
              <a:rPr lang="en-US" dirty="0" err="1" smtClean="0"/>
              <a:t>onthe</a:t>
            </a:r>
            <a:r>
              <a:rPr lang="en-US" dirty="0" smtClean="0"/>
              <a:t> so-called ‚magic triangle’ or where has all the magic gone?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124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51562" y="306682"/>
            <a:ext cx="5976732" cy="2387600"/>
          </a:xfrm>
        </p:spPr>
        <p:txBody>
          <a:bodyPr>
            <a:normAutofit/>
          </a:bodyPr>
          <a:lstStyle/>
          <a:p>
            <a:r>
              <a:rPr lang="en-GB" b="1" dirty="0">
                <a:latin typeface="Cambria" panose="02040503050406030204" pitchFamily="18" charset="0"/>
              </a:rPr>
              <a:t>Thank you for your attention!</a:t>
            </a:r>
            <a:r>
              <a:rPr lang="en-GB" i="1" dirty="0"/>
              <a:t> </a:t>
            </a:r>
            <a:endParaRPr lang="en-GB" b="1" dirty="0">
              <a:latin typeface="Cambria" panose="02040503050406030204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50757" y="103618"/>
          <a:ext cx="8752000" cy="364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Csoportba foglalás 4"/>
          <p:cNvGrpSpPr/>
          <p:nvPr/>
        </p:nvGrpSpPr>
        <p:grpSpPr>
          <a:xfrm>
            <a:off x="6294783" y="5902078"/>
            <a:ext cx="5831793" cy="911430"/>
            <a:chOff x="0" y="2041431"/>
            <a:chExt cx="4049713" cy="911430"/>
          </a:xfrm>
        </p:grpSpPr>
        <p:sp>
          <p:nvSpPr>
            <p:cNvPr id="6" name="Lekerekített téglalap 5"/>
            <p:cNvSpPr/>
            <p:nvPr/>
          </p:nvSpPr>
          <p:spPr>
            <a:xfrm>
              <a:off x="0" y="2041431"/>
              <a:ext cx="4049713" cy="9114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Lekerekített téglalap 4"/>
            <p:cNvSpPr/>
            <p:nvPr/>
          </p:nvSpPr>
          <p:spPr>
            <a:xfrm>
              <a:off x="44492" y="2085923"/>
              <a:ext cx="3960729" cy="822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l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3800" b="1" dirty="0"/>
                <a:t>o</a:t>
              </a:r>
              <a:r>
                <a:rPr lang="hu-HU" sz="3800" b="1" kern="1200" dirty="0"/>
                <a:t>ross.daniel@tk.mta.hu</a:t>
              </a:r>
              <a:endParaRPr lang="hu-HU" sz="3800" kern="1200" dirty="0"/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250757" y="5620353"/>
            <a:ext cx="4533278" cy="911430"/>
            <a:chOff x="0" y="2041431"/>
            <a:chExt cx="4049713" cy="911430"/>
          </a:xfrm>
        </p:grpSpPr>
        <p:sp>
          <p:nvSpPr>
            <p:cNvPr id="10" name="Lekerekített téglalap 9"/>
            <p:cNvSpPr/>
            <p:nvPr/>
          </p:nvSpPr>
          <p:spPr>
            <a:xfrm>
              <a:off x="0" y="2041431"/>
              <a:ext cx="4049713" cy="9114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Lekerekített téglalap 4"/>
            <p:cNvSpPr/>
            <p:nvPr/>
          </p:nvSpPr>
          <p:spPr>
            <a:xfrm>
              <a:off x="44492" y="2085923"/>
              <a:ext cx="3960729" cy="822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l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3800" b="1" kern="1200" dirty="0"/>
                <a:t>adam@nagydr.hu</a:t>
              </a:r>
              <a:endParaRPr lang="hu-HU" sz="3800" kern="1200" dirty="0"/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741" y="51763"/>
            <a:ext cx="2201966" cy="3919499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246783" y="337109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i="1" dirty="0"/>
              <a:t>Nagy </a:t>
            </a:r>
            <a:r>
              <a:rPr lang="en-US" sz="2400" i="1" dirty="0" err="1"/>
              <a:t>Ádám</a:t>
            </a:r>
            <a:r>
              <a:rPr lang="en-US" sz="2400" i="1" dirty="0"/>
              <a:t> </a:t>
            </a:r>
            <a:r>
              <a:rPr lang="en-US" sz="2400" i="1" dirty="0" err="1"/>
              <a:t>habil</a:t>
            </a:r>
            <a:r>
              <a:rPr lang="en-US" sz="2400" i="1" dirty="0"/>
              <a:t>. PhD </a:t>
            </a:r>
            <a:endParaRPr lang="hu-HU" sz="2400" i="1" dirty="0"/>
          </a:p>
          <a:p>
            <a:r>
              <a:rPr lang="en-US" sz="2400" dirty="0" err="1"/>
              <a:t>Bolyai</a:t>
            </a:r>
            <a:r>
              <a:rPr lang="en-US" sz="2400" dirty="0"/>
              <a:t> fellow</a:t>
            </a:r>
            <a:endParaRPr lang="hu-HU" sz="2400" dirty="0"/>
          </a:p>
          <a:p>
            <a:r>
              <a:rPr lang="en-US" sz="2400" dirty="0"/>
              <a:t>docent of the </a:t>
            </a:r>
            <a:r>
              <a:rPr lang="en-US" sz="2400" dirty="0" err="1"/>
              <a:t>Selye</a:t>
            </a:r>
            <a:r>
              <a:rPr lang="en-US" sz="2400" dirty="0"/>
              <a:t> </a:t>
            </a:r>
            <a:r>
              <a:rPr lang="en-US" sz="2400" dirty="0" err="1"/>
              <a:t>János</a:t>
            </a:r>
            <a:r>
              <a:rPr lang="en-US" sz="2400" dirty="0"/>
              <a:t> </a:t>
            </a:r>
            <a:r>
              <a:rPr lang="en-US" sz="2400" dirty="0" smtClean="0"/>
              <a:t>University</a:t>
            </a:r>
            <a:endParaRPr lang="mt-MT" sz="2400" dirty="0" smtClean="0"/>
          </a:p>
          <a:p>
            <a:r>
              <a:rPr lang="mt-MT" sz="2400" dirty="0" smtClean="0"/>
              <a:t>r</a:t>
            </a:r>
            <a:r>
              <a:rPr lang="mt-MT" sz="2400" dirty="0" smtClean="0"/>
              <a:t>esearch professor, Pallas Athene University</a:t>
            </a:r>
            <a:endParaRPr lang="hu-HU" sz="2400" dirty="0"/>
          </a:p>
        </p:txBody>
      </p:sp>
      <p:sp>
        <p:nvSpPr>
          <p:cNvPr id="12" name="Téglalap 11"/>
          <p:cNvSpPr/>
          <p:nvPr/>
        </p:nvSpPr>
        <p:spPr>
          <a:xfrm>
            <a:off x="5280996" y="4697023"/>
            <a:ext cx="63091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/>
              <a:t>Oross Dániel, PhD</a:t>
            </a:r>
            <a:endParaRPr lang="hu-HU" sz="2400" i="1" dirty="0"/>
          </a:p>
          <a:p>
            <a:pPr algn="r"/>
            <a:r>
              <a:rPr lang="en-US" sz="2400" dirty="0"/>
              <a:t>Hungarian Academy of Sciences, </a:t>
            </a:r>
            <a:endParaRPr lang="hu-HU" sz="2400" dirty="0"/>
          </a:p>
          <a:p>
            <a:pPr algn="r"/>
            <a:r>
              <a:rPr lang="en-US" sz="2400" dirty="0"/>
              <a:t>Centre for Social Sciences, junior research fellow</a:t>
            </a:r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5304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7190" y="273676"/>
            <a:ext cx="10018713" cy="1426335"/>
          </a:xfrm>
        </p:spPr>
        <p:txBody>
          <a:bodyPr/>
          <a:lstStyle/>
          <a:p>
            <a:pPr algn="ctr"/>
            <a:r>
              <a:rPr lang="en-GB" b="1" dirty="0"/>
              <a:t>Table of contents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1442434"/>
            <a:ext cx="10018713" cy="4348767"/>
          </a:xfrm>
        </p:spPr>
        <p:txBody>
          <a:bodyPr>
            <a:normAutofit fontScale="25000" lnSpcReduction="20000"/>
          </a:bodyPr>
          <a:lstStyle/>
          <a:p>
            <a:r>
              <a:rPr lang="hu-HU" sz="4600" dirty="0"/>
              <a:t>I. </a:t>
            </a:r>
            <a:r>
              <a:rPr lang="en-US" sz="11200" dirty="0" smtClean="0"/>
              <a:t>Three </a:t>
            </a:r>
            <a:r>
              <a:rPr lang="en-US" sz="11200" dirty="0"/>
              <a:t>traditions of Hungarian youth </a:t>
            </a:r>
            <a:r>
              <a:rPr lang="en-US" sz="11200" dirty="0" smtClean="0"/>
              <a:t>work</a:t>
            </a:r>
            <a:r>
              <a:rPr lang="hu-HU" sz="11200" dirty="0" smtClean="0"/>
              <a:t> </a:t>
            </a:r>
            <a:r>
              <a:rPr lang="en-US" sz="11200" dirty="0" smtClean="0"/>
              <a:t>(practice)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en-US" sz="11200" i="1" dirty="0" smtClean="0"/>
              <a:t>pedagogical practice</a:t>
            </a:r>
            <a:endParaRPr lang="hu-HU" sz="11200" i="1" dirty="0"/>
          </a:p>
          <a:p>
            <a:pPr marL="514350" indent="-514350" algn="ctr">
              <a:buFont typeface="+mj-lt"/>
              <a:buAutoNum type="alphaLcParenR"/>
            </a:pPr>
            <a:r>
              <a:rPr lang="en-US" sz="11200" i="1" dirty="0"/>
              <a:t>social </a:t>
            </a:r>
            <a:r>
              <a:rPr lang="en-US" sz="11200" i="1" dirty="0" smtClean="0"/>
              <a:t>work</a:t>
            </a:r>
            <a:endParaRPr lang="hu-HU" sz="11200" i="1" dirty="0"/>
          </a:p>
          <a:p>
            <a:pPr marL="514350" indent="-514350" algn="ctr">
              <a:buFont typeface="+mj-lt"/>
              <a:buAutoNum type="alphaLcParenR"/>
            </a:pPr>
            <a:r>
              <a:rPr lang="hu-HU" sz="11200" i="1" dirty="0"/>
              <a:t> </a:t>
            </a:r>
            <a:r>
              <a:rPr lang="en-US" sz="11200" i="1" dirty="0"/>
              <a:t>cultural public work</a:t>
            </a:r>
            <a:endParaRPr lang="hu-HU" sz="11200" dirty="0"/>
          </a:p>
          <a:p>
            <a:r>
              <a:rPr lang="hu-HU" sz="11200" dirty="0"/>
              <a:t>II. </a:t>
            </a:r>
            <a:r>
              <a:rPr lang="en-US" sz="11200" dirty="0"/>
              <a:t>The </a:t>
            </a:r>
            <a:r>
              <a:rPr lang="en-GB" sz="11200" dirty="0"/>
              <a:t>content of youth work in </a:t>
            </a:r>
            <a:r>
              <a:rPr lang="en-GB" sz="11200" dirty="0" smtClean="0"/>
              <a:t>Hungary</a:t>
            </a:r>
            <a:r>
              <a:rPr lang="hu-HU" sz="11200" dirty="0" smtClean="0"/>
              <a:t> </a:t>
            </a:r>
            <a:r>
              <a:rPr lang="en-US" sz="11200" dirty="0" smtClean="0"/>
              <a:t>(theory)</a:t>
            </a:r>
          </a:p>
          <a:p>
            <a:pPr marL="742950" indent="-742950" algn="ctr">
              <a:buFont typeface="+mj-lt"/>
              <a:buAutoNum type="alphaLcParenR"/>
            </a:pPr>
            <a:r>
              <a:rPr lang="en-US" sz="11200" dirty="0" smtClean="0"/>
              <a:t>The</a:t>
            </a:r>
            <a:r>
              <a:rPr lang="hu-HU" sz="11200" dirty="0" smtClean="0"/>
              <a:t> </a:t>
            </a:r>
            <a:r>
              <a:rPr lang="en-US" sz="11200" dirty="0"/>
              <a:t>onion model </a:t>
            </a:r>
            <a:endParaRPr lang="hu-HU" sz="11200" dirty="0"/>
          </a:p>
          <a:p>
            <a:pPr marL="742950" indent="-742950" algn="ctr">
              <a:buFont typeface="+mj-lt"/>
              <a:buAutoNum type="alphaLcParenR"/>
            </a:pPr>
            <a:r>
              <a:rPr lang="hu-HU" sz="11200" dirty="0"/>
              <a:t>The </a:t>
            </a:r>
            <a:r>
              <a:rPr lang="en-US" sz="11200" dirty="0"/>
              <a:t>system of youth policies in Hungary</a:t>
            </a:r>
            <a:endParaRPr lang="en-GB" sz="11200" dirty="0"/>
          </a:p>
          <a:p>
            <a:r>
              <a:rPr lang="en-GB" sz="11200" dirty="0"/>
              <a:t>III. </a:t>
            </a:r>
            <a:r>
              <a:rPr lang="en-GB" sz="11200" dirty="0" err="1" smtClean="0"/>
              <a:t>Conclusi</a:t>
            </a:r>
            <a:r>
              <a:rPr lang="en-US" sz="11200" dirty="0" smtClean="0"/>
              <a:t>on, questions to be discussed</a:t>
            </a:r>
          </a:p>
          <a:p>
            <a:pPr marL="0" indent="0">
              <a:buNone/>
            </a:pPr>
            <a:endParaRPr lang="hu-HU" sz="3600" dirty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3723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9917" y="453980"/>
            <a:ext cx="10018713" cy="1752599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8551" y="1648497"/>
            <a:ext cx="10018713" cy="4700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Aims of the presentation: </a:t>
            </a:r>
          </a:p>
          <a:p>
            <a:pPr algn="just">
              <a:buFontTx/>
              <a:buChar char="-"/>
            </a:pPr>
            <a:r>
              <a:rPr lang="en-US" dirty="0" smtClean="0"/>
              <a:t>Instead of giving a historical perspective on Hungarian youth (</a:t>
            </a:r>
            <a:r>
              <a:rPr lang="en-US" dirty="0" err="1" smtClean="0"/>
              <a:t>Wootsch</a:t>
            </a:r>
            <a:r>
              <a:rPr lang="en-US" dirty="0" smtClean="0"/>
              <a:t>, 2010) present a more analytical approach</a:t>
            </a:r>
          </a:p>
          <a:p>
            <a:pPr algn="just">
              <a:buFontTx/>
              <a:buChar char="-"/>
            </a:pPr>
            <a:r>
              <a:rPr lang="en-US" dirty="0" smtClean="0"/>
              <a:t>Instead of focusing on what the Hungarian government does (Nagy, 2010) and on policy changes (continuous discontinuity, </a:t>
            </a:r>
            <a:r>
              <a:rPr lang="en-US" dirty="0" err="1" smtClean="0"/>
              <a:t>Oross</a:t>
            </a:r>
            <a:r>
              <a:rPr lang="en-US" dirty="0" smtClean="0"/>
              <a:t>, 2015) explain where youth workers come from and how their tasks can be arranged into a complex model (connections).</a:t>
            </a:r>
          </a:p>
          <a:p>
            <a:pPr algn="just">
              <a:buFontTx/>
              <a:buChar char="-"/>
            </a:pPr>
            <a:r>
              <a:rPr lang="en-US" dirty="0" smtClean="0"/>
              <a:t>challenging the ‚magic triangle’ model – heading towards a ‚magic pyramid’ (</a:t>
            </a:r>
            <a:r>
              <a:rPr lang="en-US" dirty="0" err="1" smtClean="0"/>
              <a:t>Zentner</a:t>
            </a:r>
            <a:r>
              <a:rPr lang="en-US" dirty="0" smtClean="0"/>
              <a:t>, 2016)? Putting young people and their communities into the middle.</a:t>
            </a:r>
          </a:p>
          <a:p>
            <a:pPr algn="just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48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ctrTitle"/>
          </p:nvPr>
        </p:nvSpPr>
        <p:spPr>
          <a:xfrm>
            <a:off x="3667108" y="4853412"/>
            <a:ext cx="6696092" cy="1222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459" y="0"/>
            <a:ext cx="2566987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05693" y="855741"/>
            <a:ext cx="6651848" cy="188484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3200" b="1" dirty="0" smtClean="0">
                <a:latin typeface="Cambria" panose="02040503050406030204" pitchFamily="18" charset="0"/>
              </a:rPr>
              <a:t>II</a:t>
            </a:r>
            <a:r>
              <a:rPr lang="en-US" sz="3200" b="1" dirty="0" smtClean="0">
                <a:latin typeface="Cambria" panose="02040503050406030204" pitchFamily="18" charset="0"/>
              </a:rPr>
              <a:t>. Practice: Three traditions of Hungarian youth work 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851042" y="299415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ctr">
              <a:buFont typeface="+mj-lt"/>
              <a:buAutoNum type="alphaLcParenR"/>
            </a:pPr>
            <a:r>
              <a:rPr lang="en-US" sz="3600" i="1" dirty="0"/>
              <a:t>pedagogical practice</a:t>
            </a:r>
            <a:endParaRPr lang="hu-HU" sz="3600" i="1" dirty="0"/>
          </a:p>
          <a:p>
            <a:pPr marL="514350" indent="-514350" algn="ctr">
              <a:buFont typeface="+mj-lt"/>
              <a:buAutoNum type="alphaLcParenR"/>
            </a:pPr>
            <a:r>
              <a:rPr lang="en-US" sz="3600" i="1" dirty="0"/>
              <a:t>social work</a:t>
            </a:r>
            <a:endParaRPr lang="hu-HU" sz="3600" i="1" dirty="0"/>
          </a:p>
          <a:p>
            <a:pPr marL="514350" indent="-514350" algn="ctr">
              <a:buFont typeface="+mj-lt"/>
              <a:buAutoNum type="alphaLcParenR"/>
            </a:pPr>
            <a:r>
              <a:rPr lang="hu-HU" sz="3600" i="1" dirty="0"/>
              <a:t> </a:t>
            </a:r>
            <a:r>
              <a:rPr lang="en-US" sz="3600" i="1" dirty="0"/>
              <a:t>cultural public work</a:t>
            </a:r>
            <a:endParaRPr lang="hu-HU" sz="3600" dirty="0"/>
          </a:p>
        </p:txBody>
      </p:sp>
    </p:spTree>
    <p:extLst>
      <p:ext uri="{BB962C8B-B14F-4D97-AF65-F5344CB8AC3E}">
        <p14:creationId xmlns="" xmlns:p14="http://schemas.microsoft.com/office/powerpoint/2010/main" val="31410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5826" y="106251"/>
            <a:ext cx="10018713" cy="1752599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Insufficient </a:t>
            </a:r>
            <a:r>
              <a:rPr lang="en-US" b="1" i="1" dirty="0"/>
              <a:t>pedagogical practice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1275008"/>
            <a:ext cx="10535411" cy="55829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sz="6200" dirty="0"/>
              <a:t>T</a:t>
            </a:r>
            <a:r>
              <a:rPr lang="en-US" sz="6200" dirty="0"/>
              <a:t>he Hungarian school system is criticized for the following characteristics (</a:t>
            </a:r>
            <a:r>
              <a:rPr lang="en-US" sz="6200" dirty="0" err="1"/>
              <a:t>Mihály</a:t>
            </a:r>
            <a:r>
              <a:rPr lang="en-US" sz="6200" dirty="0"/>
              <a:t>, 1999:95):</a:t>
            </a:r>
          </a:p>
          <a:p>
            <a:r>
              <a:rPr lang="en-US" sz="6200" dirty="0"/>
              <a:t>• the overcrowded curricula of the school and few other services provided by schools;</a:t>
            </a:r>
          </a:p>
          <a:p>
            <a:r>
              <a:rPr lang="en-US" sz="6200" dirty="0"/>
              <a:t>• the organization of knowledge: compulsory curriculum for all students that is impersonal and alienated;</a:t>
            </a:r>
          </a:p>
          <a:p>
            <a:r>
              <a:rPr lang="en-US" sz="6200" dirty="0"/>
              <a:t>• the conditions, the context where knowledge is being broadcasted;</a:t>
            </a:r>
          </a:p>
          <a:p>
            <a:r>
              <a:rPr lang="en-US" sz="6200" dirty="0"/>
              <a:t>• the effects of education on students personalities;</a:t>
            </a:r>
          </a:p>
          <a:p>
            <a:r>
              <a:rPr lang="en-US" sz="6200" dirty="0"/>
              <a:t>• the assumptions of the school related to the students;</a:t>
            </a:r>
          </a:p>
          <a:p>
            <a:r>
              <a:rPr lang="en-US" sz="6200" dirty="0"/>
              <a:t>• the internal atmosphere of the school;</a:t>
            </a:r>
          </a:p>
          <a:p>
            <a:r>
              <a:rPr lang="en-US" sz="6200" dirty="0"/>
              <a:t>• the relationship between teachers and students.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6769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4474" y="119131"/>
            <a:ext cx="10018713" cy="1246030"/>
          </a:xfrm>
        </p:spPr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1" y="1339403"/>
            <a:ext cx="10018712" cy="5112912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en-US" dirty="0" smtClean="0"/>
              <a:t>social </a:t>
            </a:r>
            <a:r>
              <a:rPr lang="en-US" dirty="0"/>
              <a:t>work horizontal relationship and co-operation has always been the way to address </a:t>
            </a:r>
            <a:r>
              <a:rPr lang="en-US" dirty="0" smtClean="0"/>
              <a:t>problems</a:t>
            </a:r>
            <a:r>
              <a:rPr lang="hu-HU" dirty="0" smtClean="0"/>
              <a:t>.</a:t>
            </a:r>
          </a:p>
          <a:p>
            <a:pPr algn="just"/>
            <a:r>
              <a:rPr lang="en-US" dirty="0" smtClean="0"/>
              <a:t>Today</a:t>
            </a:r>
            <a:r>
              <a:rPr lang="en-US" dirty="0"/>
              <a:t>, youth work, that grew out of social work, has a very broad </a:t>
            </a:r>
            <a:r>
              <a:rPr lang="en-US" dirty="0" smtClean="0"/>
              <a:t>sense</a:t>
            </a:r>
            <a:r>
              <a:rPr lang="hu-HU" dirty="0" smtClean="0"/>
              <a:t>: </a:t>
            </a:r>
            <a:r>
              <a:rPr lang="en-US" b="1" dirty="0" smtClean="0"/>
              <a:t>exclusion</a:t>
            </a:r>
            <a:r>
              <a:rPr lang="en-US" b="1" dirty="0"/>
              <a:t>, prevention, participation, </a:t>
            </a:r>
            <a:r>
              <a:rPr lang="en-US" b="1" dirty="0" smtClean="0"/>
              <a:t>empowerment</a:t>
            </a:r>
            <a:r>
              <a:rPr lang="hu-HU" b="1" dirty="0" smtClean="0"/>
              <a:t> </a:t>
            </a:r>
            <a:r>
              <a:rPr lang="hu-HU" dirty="0" smtClean="0"/>
              <a:t>-</a:t>
            </a:r>
            <a:r>
              <a:rPr lang="en-US" dirty="0" smtClean="0"/>
              <a:t> </a:t>
            </a:r>
            <a:r>
              <a:rPr lang="en-US" dirty="0"/>
              <a:t>everything that is important from the aspect of young peoples’ social integration. </a:t>
            </a:r>
            <a:endParaRPr lang="hu-HU" dirty="0" smtClean="0"/>
          </a:p>
          <a:p>
            <a:pPr algn="just"/>
            <a:r>
              <a:rPr lang="en-US" dirty="0"/>
              <a:t>Poverty and exclusion has hit young Hungarians, in fact they were the losers of the new democratic political system (</a:t>
            </a:r>
            <a:r>
              <a:rPr lang="en-US" dirty="0" err="1"/>
              <a:t>Andorka</a:t>
            </a:r>
            <a:r>
              <a:rPr lang="en-US" dirty="0"/>
              <a:t>, 1996).</a:t>
            </a:r>
            <a:endParaRPr lang="hu-HU" dirty="0"/>
          </a:p>
          <a:p>
            <a:pPr algn="just"/>
            <a:r>
              <a:rPr lang="hu-HU" dirty="0"/>
              <a:t>C</a:t>
            </a:r>
            <a:r>
              <a:rPr lang="en-US" dirty="0" smtClean="0"/>
              <a:t>overs </a:t>
            </a:r>
            <a:r>
              <a:rPr lang="en-US" b="1" dirty="0"/>
              <a:t>not only crisis situations </a:t>
            </a:r>
            <a:r>
              <a:rPr lang="en-US" dirty="0"/>
              <a:t>but aims to contribute to prevention. It </a:t>
            </a:r>
            <a:r>
              <a:rPr lang="en-US" dirty="0" smtClean="0"/>
              <a:t> aims </a:t>
            </a:r>
            <a:r>
              <a:rPr lang="en-US" dirty="0"/>
              <a:t>to help the development of skills that enable </a:t>
            </a:r>
            <a:r>
              <a:rPr lang="en-US" dirty="0" err="1"/>
              <a:t>suce</a:t>
            </a:r>
            <a:r>
              <a:rPr lang="hu-HU" dirty="0"/>
              <a:t>s</a:t>
            </a:r>
            <a:r>
              <a:rPr lang="en-US" dirty="0" err="1"/>
              <a:t>sful</a:t>
            </a:r>
            <a:r>
              <a:rPr lang="en-US" dirty="0"/>
              <a:t> integration into society. </a:t>
            </a:r>
            <a:endParaRPr lang="hu-HU" dirty="0"/>
          </a:p>
          <a:p>
            <a:pPr algn="just"/>
            <a:r>
              <a:rPr lang="en-US" dirty="0"/>
              <a:t> Because of the proliferation of choices in life it is no longer possible to give young people universal biographical advices, a helping attitude (‘everyone's an expert in his own life’) is </a:t>
            </a:r>
            <a:r>
              <a:rPr lang="en-US" dirty="0" smtClean="0"/>
              <a:t>needed.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090930" y="502276"/>
            <a:ext cx="6825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The tradition of social work</a:t>
            </a:r>
          </a:p>
        </p:txBody>
      </p:sp>
    </p:spTree>
    <p:extLst>
      <p:ext uri="{BB962C8B-B14F-4D97-AF65-F5344CB8AC3E}">
        <p14:creationId xmlns="" xmlns:p14="http://schemas.microsoft.com/office/powerpoint/2010/main" val="42928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3100" y="0"/>
            <a:ext cx="10018713" cy="1339403"/>
          </a:xfrm>
        </p:spPr>
        <p:txBody>
          <a:bodyPr/>
          <a:lstStyle/>
          <a:p>
            <a:r>
              <a:rPr lang="en-GB" b="1" dirty="0" smtClean="0"/>
              <a:t>cultural </a:t>
            </a:r>
            <a:r>
              <a:rPr lang="en-GB" b="1" dirty="0"/>
              <a:t>public work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880" y="1249250"/>
            <a:ext cx="10667999" cy="50933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Independent school camps</a:t>
            </a:r>
            <a:r>
              <a:rPr lang="hu-HU" dirty="0"/>
              <a:t>,</a:t>
            </a:r>
            <a:r>
              <a:rPr lang="en-US" dirty="0"/>
              <a:t> youth clubs belonged to the natural context of community development in Hungary already before the regime change in 1989/90. These activities had </a:t>
            </a:r>
            <a:r>
              <a:rPr lang="en-US" b="1" dirty="0"/>
              <a:t>French </a:t>
            </a:r>
            <a:r>
              <a:rPr lang="en-US" b="1" dirty="0" smtClean="0"/>
              <a:t>origin</a:t>
            </a:r>
            <a:r>
              <a:rPr lang="hu-HU" b="1" dirty="0" smtClean="0"/>
              <a:t> </a:t>
            </a:r>
            <a:r>
              <a:rPr lang="fr-CA" b="1" dirty="0" smtClean="0"/>
              <a:t>(animateurs</a:t>
            </a:r>
            <a:r>
              <a:rPr lang="fr-CA" dirty="0" smtClean="0"/>
              <a:t>). </a:t>
            </a:r>
            <a:r>
              <a:rPr lang="en-US" dirty="0" smtClean="0"/>
              <a:t>In </a:t>
            </a:r>
            <a:r>
              <a:rPr lang="en-US" dirty="0"/>
              <a:t>search of a cure to depopulation their activities have been carried out during the eighties in Hungary coordinated by the </a:t>
            </a:r>
            <a:r>
              <a:rPr lang="en-US" b="1" dirty="0"/>
              <a:t>Hungarian Institute for Culture</a:t>
            </a:r>
            <a:r>
              <a:rPr lang="en-US" dirty="0"/>
              <a:t>. </a:t>
            </a:r>
            <a:endParaRPr lang="hu-HU" dirty="0"/>
          </a:p>
          <a:p>
            <a:r>
              <a:rPr lang="en-US" dirty="0"/>
              <a:t>The heritage of cultural public work on youth work lies today in </a:t>
            </a:r>
            <a:r>
              <a:rPr lang="en-US" b="1" dirty="0"/>
              <a:t>animated communities beyond the walls of the school system</a:t>
            </a:r>
            <a:r>
              <a:rPr lang="en-US" dirty="0"/>
              <a:t>. These communities give space to non-formal learning, independent activity and self-organization of young people. </a:t>
            </a:r>
            <a:endParaRPr lang="hu-HU" dirty="0"/>
          </a:p>
          <a:p>
            <a:r>
              <a:rPr lang="hu-HU" dirty="0"/>
              <a:t>The </a:t>
            </a:r>
            <a:r>
              <a:rPr lang="en-US" dirty="0"/>
              <a:t>last quarter of a century has transformed these spheres also, especially due to the changing role of leisure space in socialization during the postmodern era (Nagy, 2013). </a:t>
            </a:r>
            <a:r>
              <a:rPr lang="hu-HU" dirty="0"/>
              <a:t>Y</a:t>
            </a:r>
            <a:r>
              <a:rPr lang="en-US" dirty="0" err="1"/>
              <a:t>outh</a:t>
            </a:r>
            <a:r>
              <a:rPr lang="en-US" dirty="0"/>
              <a:t> of the Hungarian youth camps of the socialist era became the youth of festivals during the Millennium</a:t>
            </a:r>
            <a:r>
              <a:rPr lang="hu-HU" dirty="0"/>
              <a:t> and </a:t>
            </a:r>
            <a:r>
              <a:rPr lang="en-US" dirty="0"/>
              <a:t>young Hungarians became screenagers during the 2010’s.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1234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ctrTitle"/>
          </p:nvPr>
        </p:nvSpPr>
        <p:spPr>
          <a:xfrm>
            <a:off x="3667108" y="4853412"/>
            <a:ext cx="6696092" cy="1222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459" y="0"/>
            <a:ext cx="2566987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740522" y="1976203"/>
            <a:ext cx="6651848" cy="188484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3200" b="1" dirty="0" smtClean="0">
                <a:latin typeface="Cambria" panose="02040503050406030204" pitchFamily="18" charset="0"/>
              </a:rPr>
              <a:t>II</a:t>
            </a:r>
            <a:r>
              <a:rPr lang="en-US" sz="3200" b="1" dirty="0" smtClean="0">
                <a:latin typeface="Cambria" panose="02040503050406030204" pitchFamily="18" charset="0"/>
              </a:rPr>
              <a:t>. Theory: </a:t>
            </a:r>
            <a:r>
              <a:rPr lang="hu-HU" sz="3200" b="1" dirty="0" smtClean="0">
                <a:latin typeface="Cambria" panose="02040503050406030204" pitchFamily="18" charset="0"/>
              </a:rPr>
              <a:t>T</a:t>
            </a:r>
            <a:r>
              <a:rPr lang="en-US" sz="3200" b="1" dirty="0" smtClean="0">
                <a:latin typeface="Cambria" panose="02040503050406030204" pitchFamily="18" charset="0"/>
              </a:rPr>
              <a:t>he </a:t>
            </a:r>
            <a:r>
              <a:rPr lang="en-US" sz="3200" b="1" dirty="0">
                <a:latin typeface="Cambria" panose="02040503050406030204" pitchFamily="18" charset="0"/>
              </a:rPr>
              <a:t>content of youth work in Hungary</a:t>
            </a:r>
            <a:r>
              <a:rPr lang="hu-HU" sz="3200" b="1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7247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entralbaptistchelmsford.org/media/uploads/images/headlines/youth01-headlin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28800" y="0"/>
            <a:ext cx="8905906" cy="1781182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827" y="119129"/>
            <a:ext cx="10018713" cy="1752599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800" b="1" i="1" dirty="0"/>
              <a:t>The onion 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047906" y="1779524"/>
            <a:ext cx="8686800" cy="5018110"/>
          </a:xfrm>
        </p:spPr>
        <p:txBody>
          <a:bodyPr>
            <a:normAutofit/>
          </a:bodyPr>
          <a:lstStyle/>
          <a:p>
            <a:r>
              <a:rPr lang="en-US" dirty="0"/>
              <a:t>The onion model enables us to arrange different elements (such as camps, youth offices, virtual youth work, youth research) of youth work into a coherent concept that is comparable to other European models. </a:t>
            </a:r>
            <a:endParaRPr lang="hu-HU" sz="2400" dirty="0"/>
          </a:p>
          <a:p>
            <a:r>
              <a:rPr lang="en-US" dirty="0"/>
              <a:t>The onion model combines the so-called vertical and horizontal approaches. </a:t>
            </a:r>
            <a:endParaRPr lang="hu-HU" sz="2400" dirty="0"/>
          </a:p>
          <a:p>
            <a:pPr>
              <a:defRPr/>
            </a:pPr>
            <a:r>
              <a:rPr lang="en-US" dirty="0"/>
              <a:t>It is based on the immediate (specific) and the indirect (abstract) nature of the activities related to the individual and the community. </a:t>
            </a:r>
            <a:endParaRPr lang="hu-HU" sz="2400" dirty="0"/>
          </a:p>
          <a:p>
            <a:pPr>
              <a:defRPr/>
            </a:pPr>
            <a:r>
              <a:rPr lang="en-US" dirty="0"/>
              <a:t>Within the center of the model there is the individual (or community) itself, with whom the activities take place</a:t>
            </a:r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24921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is">
  <a:themeElements>
    <a:clrScheme name="Parallaxi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is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i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211</TotalTime>
  <Words>1249</Words>
  <Application>Microsoft Office PowerPoint</Application>
  <PresentationFormat>Custom</PresentationFormat>
  <Paragraphs>130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Parallaxis</vt:lpstr>
      <vt:lpstr>The theory and practice of the Hungarian youth work </vt:lpstr>
      <vt:lpstr>Table of contents</vt:lpstr>
      <vt:lpstr>Introduction</vt:lpstr>
      <vt:lpstr>  </vt:lpstr>
      <vt:lpstr>Insufficient pedagogical practice  </vt:lpstr>
      <vt:lpstr> </vt:lpstr>
      <vt:lpstr>cultural public work</vt:lpstr>
      <vt:lpstr>  </vt:lpstr>
      <vt:lpstr>The onion model</vt:lpstr>
      <vt:lpstr>The structure of activities related to young people </vt:lpstr>
      <vt:lpstr>Slide 11</vt:lpstr>
      <vt:lpstr>Slide 12</vt:lpstr>
      <vt:lpstr>1. Areas of youth work</vt:lpstr>
      <vt:lpstr>2. Disciplines related to youth work</vt:lpstr>
      <vt:lpstr>3. Horizontal youth activities</vt:lpstr>
      <vt:lpstr>IV. Conclusions</vt:lpstr>
      <vt:lpstr>Selected literature</vt:lpstr>
      <vt:lpstr>Thank you for your attention!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nagyadamdr</dc:creator>
  <cp:lastModifiedBy>theum012</cp:lastModifiedBy>
  <cp:revision>50</cp:revision>
  <dcterms:created xsi:type="dcterms:W3CDTF">2016-05-31T18:34:38Z</dcterms:created>
  <dcterms:modified xsi:type="dcterms:W3CDTF">2016-09-22T11:04:08Z</dcterms:modified>
</cp:coreProperties>
</file>