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672AF66-0BE7-423D-A1D1-0E9F1936AD3A}" type="datetimeFigureOut">
              <a:rPr lang="fi-FI" smtClean="0"/>
              <a:t>21.9.2016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91F16-78E2-4C6D-9D0C-86236917104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83340" y="1387737"/>
            <a:ext cx="6845043" cy="1731982"/>
          </a:xfrm>
        </p:spPr>
        <p:txBody>
          <a:bodyPr/>
          <a:lstStyle/>
          <a:p>
            <a:r>
              <a:rPr lang="fi-FI" dirty="0" smtClean="0"/>
              <a:t>The Social </a:t>
            </a:r>
            <a:r>
              <a:rPr lang="fi-FI" dirty="0"/>
              <a:t>D</a:t>
            </a:r>
            <a:r>
              <a:rPr lang="fi-FI" dirty="0" smtClean="0"/>
              <a:t>imension</a:t>
            </a:r>
            <a:br>
              <a:rPr lang="fi-FI" dirty="0" smtClean="0"/>
            </a:br>
            <a:r>
              <a:rPr lang="fi-FI" dirty="0" smtClean="0"/>
              <a:t>of </a:t>
            </a:r>
            <a:br>
              <a:rPr lang="fi-FI" dirty="0" smtClean="0"/>
            </a:br>
            <a:r>
              <a:rPr lang="fi-FI" dirty="0" err="1" smtClean="0"/>
              <a:t>Finnish</a:t>
            </a:r>
            <a:r>
              <a:rPr lang="fi-FI" dirty="0" smtClean="0"/>
              <a:t> </a:t>
            </a:r>
            <a:r>
              <a:rPr lang="fi-FI" dirty="0" err="1" smtClean="0"/>
              <a:t>youth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4400" dirty="0" err="1" smtClean="0"/>
              <a:t>History</a:t>
            </a:r>
            <a:endParaRPr lang="fi-FI" sz="4400" dirty="0" smtClean="0"/>
          </a:p>
          <a:p>
            <a:endParaRPr lang="fi-FI" sz="4400" dirty="0" smtClean="0"/>
          </a:p>
          <a:p>
            <a:r>
              <a:rPr lang="fi-FI" sz="3200" dirty="0" smtClean="0"/>
              <a:t>Juha Nieminen</a:t>
            </a:r>
          </a:p>
          <a:p>
            <a:r>
              <a:rPr lang="fi-FI" sz="3200" dirty="0" smtClean="0"/>
              <a:t>Malta 22.9.2016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44521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3600" dirty="0" smtClean="0"/>
              <a:t>The </a:t>
            </a:r>
            <a:r>
              <a:rPr lang="en-US" sz="3600" dirty="0"/>
              <a:t>fastest changes of Finnish </a:t>
            </a:r>
            <a:r>
              <a:rPr lang="en-US" sz="3600" dirty="0" smtClean="0"/>
              <a:t>society</a:t>
            </a:r>
          </a:p>
          <a:p>
            <a:endParaRPr lang="en-US" sz="3600" dirty="0"/>
          </a:p>
          <a:p>
            <a:r>
              <a:rPr lang="en-US" sz="3600" dirty="0" smtClean="0"/>
              <a:t>The social power and social influence of baby boom generation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Excerpt</a:t>
            </a:r>
            <a:r>
              <a:rPr lang="fi-FI" dirty="0" smtClean="0"/>
              <a:t> 5</a:t>
            </a:r>
            <a:br>
              <a:rPr lang="fi-FI" dirty="0" smtClean="0"/>
            </a:br>
            <a:r>
              <a:rPr lang="fi-FI" dirty="0" err="1" smtClean="0"/>
              <a:t>Welfare</a:t>
            </a:r>
            <a:r>
              <a:rPr lang="fi-FI" dirty="0" smtClean="0"/>
              <a:t> </a:t>
            </a:r>
            <a:r>
              <a:rPr lang="fi-FI" dirty="0" err="1" smtClean="0"/>
              <a:t>state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659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99247" y="2248347"/>
            <a:ext cx="7977209" cy="3877815"/>
          </a:xfrm>
        </p:spPr>
        <p:txBody>
          <a:bodyPr>
            <a:normAutofit fontScale="92500"/>
          </a:bodyPr>
          <a:lstStyle/>
          <a:p>
            <a:pPr algn="ctr"/>
            <a:r>
              <a:rPr lang="fi-FI" sz="3600" dirty="0" smtClean="0"/>
              <a:t> </a:t>
            </a:r>
            <a:r>
              <a:rPr lang="fi-FI" sz="3600" dirty="0" err="1" smtClean="0"/>
              <a:t>Loose</a:t>
            </a:r>
            <a:r>
              <a:rPr lang="fi-FI" sz="3600" dirty="0" smtClean="0"/>
              <a:t>, </a:t>
            </a:r>
            <a:r>
              <a:rPr lang="fi-FI" sz="3600" dirty="0" err="1" smtClean="0"/>
              <a:t>unfocused</a:t>
            </a:r>
            <a:r>
              <a:rPr lang="fi-FI" sz="3600" dirty="0" smtClean="0"/>
              <a:t> and </a:t>
            </a:r>
            <a:r>
              <a:rPr lang="fi-FI" sz="3600" dirty="0" err="1" smtClean="0"/>
              <a:t>untheoretical</a:t>
            </a:r>
            <a:r>
              <a:rPr lang="fi-FI" sz="3600" dirty="0" smtClean="0"/>
              <a:t>                                     </a:t>
            </a:r>
            <a:r>
              <a:rPr lang="fi-FI" sz="3600" dirty="0" err="1" smtClean="0"/>
              <a:t>use</a:t>
            </a:r>
            <a:r>
              <a:rPr lang="fi-FI" sz="3600" dirty="0" smtClean="0"/>
              <a:t> of               </a:t>
            </a:r>
          </a:p>
          <a:p>
            <a:pPr marL="0" indent="0" algn="ctr">
              <a:buNone/>
            </a:pPr>
            <a:r>
              <a:rPr lang="fi-FI" sz="3600" dirty="0"/>
              <a:t> </a:t>
            </a:r>
            <a:r>
              <a:rPr lang="fi-FI" sz="3600" dirty="0" smtClean="0"/>
              <a:t>  ”</a:t>
            </a:r>
            <a:r>
              <a:rPr lang="fi-FI" sz="3600" dirty="0" err="1" smtClean="0"/>
              <a:t>social</a:t>
            </a:r>
            <a:r>
              <a:rPr lang="fi-FI" sz="3600" dirty="0" smtClean="0"/>
              <a:t>” </a:t>
            </a:r>
          </a:p>
          <a:p>
            <a:pPr marL="0" indent="0" algn="ctr">
              <a:buNone/>
            </a:pPr>
            <a:r>
              <a:rPr lang="fi-FI" sz="3600" dirty="0" smtClean="0"/>
              <a:t>in </a:t>
            </a:r>
            <a:r>
              <a:rPr lang="fi-FI" sz="3600" dirty="0" err="1" smtClean="0"/>
              <a:t>youth</a:t>
            </a:r>
            <a:r>
              <a:rPr lang="fi-FI" sz="3600" dirty="0" smtClean="0"/>
              <a:t> </a:t>
            </a:r>
            <a:r>
              <a:rPr lang="fi-FI" sz="3600" dirty="0" err="1" smtClean="0"/>
              <a:t>work</a:t>
            </a:r>
            <a:r>
              <a:rPr lang="fi-FI" sz="3600" dirty="0" smtClean="0"/>
              <a:t> </a:t>
            </a:r>
          </a:p>
          <a:p>
            <a:pPr marL="0" indent="0" algn="ctr">
              <a:buNone/>
            </a:pPr>
            <a:r>
              <a:rPr lang="fi-FI" sz="3600" dirty="0"/>
              <a:t>a</a:t>
            </a:r>
            <a:r>
              <a:rPr lang="fi-FI" sz="3600" dirty="0" smtClean="0"/>
              <a:t>nd</a:t>
            </a:r>
          </a:p>
          <a:p>
            <a:pPr marL="0" indent="0" algn="ctr">
              <a:buNone/>
            </a:pPr>
            <a:r>
              <a:rPr lang="fi-FI" sz="3600" dirty="0" smtClean="0"/>
              <a:t> in </a:t>
            </a:r>
            <a:r>
              <a:rPr lang="fi-FI" sz="3600" dirty="0" err="1" smtClean="0"/>
              <a:t>the</a:t>
            </a:r>
            <a:r>
              <a:rPr lang="fi-FI" sz="3600" dirty="0" smtClean="0"/>
              <a:t> </a:t>
            </a:r>
            <a:r>
              <a:rPr lang="fi-FI" sz="3600" dirty="0" err="1" smtClean="0"/>
              <a:t>historical</a:t>
            </a:r>
            <a:r>
              <a:rPr lang="fi-FI" sz="3600" dirty="0" smtClean="0"/>
              <a:t> </a:t>
            </a:r>
            <a:r>
              <a:rPr lang="fi-FI" sz="3600" dirty="0" err="1" smtClean="0"/>
              <a:t>research</a:t>
            </a:r>
            <a:r>
              <a:rPr lang="fi-FI" sz="3600" dirty="0" smtClean="0"/>
              <a:t> of </a:t>
            </a:r>
            <a:r>
              <a:rPr lang="fi-FI" sz="3600" dirty="0" err="1" smtClean="0"/>
              <a:t>youth</a:t>
            </a:r>
            <a:r>
              <a:rPr lang="fi-FI" sz="3600" dirty="0" smtClean="0"/>
              <a:t> </a:t>
            </a:r>
            <a:r>
              <a:rPr lang="fi-FI" sz="3600" dirty="0" err="1" smtClean="0"/>
              <a:t>work</a:t>
            </a:r>
            <a:endParaRPr lang="fi-FI" sz="3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Conclusion</a:t>
            </a:r>
            <a:r>
              <a:rPr lang="fi-FI" dirty="0" smtClean="0"/>
              <a:t> 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882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99247" y="2248347"/>
            <a:ext cx="7977209" cy="38778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fi-FI" sz="3600" dirty="0" smtClean="0"/>
          </a:p>
          <a:p>
            <a:pPr algn="ctr"/>
            <a:r>
              <a:rPr lang="fi-FI" sz="3600" dirty="0" smtClean="0"/>
              <a:t> </a:t>
            </a:r>
            <a:r>
              <a:rPr lang="fi-FI" sz="3600" dirty="0" err="1" smtClean="0"/>
              <a:t>Eternal</a:t>
            </a:r>
            <a:r>
              <a:rPr lang="fi-FI" sz="3600" dirty="0" smtClean="0"/>
              <a:t> social </a:t>
            </a:r>
            <a:r>
              <a:rPr lang="fi-FI" sz="3600" dirty="0" err="1" smtClean="0"/>
              <a:t>issue</a:t>
            </a:r>
            <a:r>
              <a:rPr lang="fi-FI" sz="3600" dirty="0" smtClean="0"/>
              <a:t> </a:t>
            </a:r>
          </a:p>
          <a:p>
            <a:pPr marL="0" indent="0" algn="ctr">
              <a:buNone/>
            </a:pPr>
            <a:r>
              <a:rPr lang="fi-FI" sz="3600" dirty="0"/>
              <a:t>i</a:t>
            </a:r>
            <a:r>
              <a:rPr lang="fi-FI" sz="3600" dirty="0" smtClean="0"/>
              <a:t>n </a:t>
            </a:r>
            <a:r>
              <a:rPr lang="fi-FI" sz="3600" dirty="0" err="1" smtClean="0"/>
              <a:t>youth</a:t>
            </a:r>
            <a:r>
              <a:rPr lang="fi-FI" sz="3600" dirty="0" smtClean="0"/>
              <a:t> </a:t>
            </a:r>
            <a:r>
              <a:rPr lang="fi-FI" sz="3600" dirty="0" err="1" smtClean="0"/>
              <a:t>work</a:t>
            </a:r>
            <a:r>
              <a:rPr lang="fi-FI" sz="3600" dirty="0" smtClean="0"/>
              <a:t>:</a:t>
            </a:r>
          </a:p>
          <a:p>
            <a:pPr marL="0" indent="0" algn="ctr">
              <a:buNone/>
            </a:pPr>
            <a:r>
              <a:rPr lang="fi-FI" sz="3600" dirty="0" err="1"/>
              <a:t>e</a:t>
            </a:r>
            <a:r>
              <a:rPr lang="fi-FI" sz="3600" dirty="0" err="1" smtClean="0"/>
              <a:t>mployment</a:t>
            </a:r>
            <a:r>
              <a:rPr lang="fi-FI" sz="3600" dirty="0" smtClean="0"/>
              <a:t> of </a:t>
            </a:r>
            <a:r>
              <a:rPr lang="fi-FI" sz="3600" dirty="0" err="1" smtClean="0"/>
              <a:t>young</a:t>
            </a:r>
            <a:r>
              <a:rPr lang="fi-FI" sz="3600" dirty="0" smtClean="0"/>
              <a:t> </a:t>
            </a:r>
            <a:r>
              <a:rPr lang="fi-FI" sz="3600" dirty="0" err="1" smtClean="0"/>
              <a:t>people</a:t>
            </a:r>
            <a:endParaRPr lang="fi-FI" sz="3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Conclusion</a:t>
            </a:r>
            <a:r>
              <a:rPr lang="fi-FI" dirty="0" smtClean="0"/>
              <a:t> 2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871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 smtClean="0"/>
          </a:p>
          <a:p>
            <a:r>
              <a:rPr lang="fi-FI" sz="3200" dirty="0" smtClean="0"/>
              <a:t>To </a:t>
            </a:r>
            <a:r>
              <a:rPr lang="fi-FI" sz="3200" dirty="0" err="1" smtClean="0"/>
              <a:t>understand</a:t>
            </a:r>
            <a:r>
              <a:rPr lang="fi-FI" sz="3200" dirty="0" smtClean="0"/>
              <a:t> the </a:t>
            </a:r>
            <a:r>
              <a:rPr lang="fi-FI" sz="3200" dirty="0" err="1" smtClean="0"/>
              <a:t>phenomenon</a:t>
            </a:r>
            <a:endParaRPr lang="fi-FI" sz="3200" dirty="0" smtClean="0"/>
          </a:p>
          <a:p>
            <a:r>
              <a:rPr lang="fi-FI" sz="3200" dirty="0" smtClean="0"/>
              <a:t>To </a:t>
            </a:r>
            <a:r>
              <a:rPr lang="fi-FI" sz="3200" dirty="0" err="1" smtClean="0"/>
              <a:t>define</a:t>
            </a:r>
            <a:r>
              <a:rPr lang="fi-FI" sz="3200" dirty="0" smtClean="0"/>
              <a:t> the </a:t>
            </a:r>
            <a:r>
              <a:rPr lang="fi-FI" sz="3200" dirty="0" err="1" smtClean="0"/>
              <a:t>concept</a:t>
            </a:r>
            <a:r>
              <a:rPr lang="fi-FI" sz="3200" dirty="0" smtClean="0"/>
              <a:t> of ”</a:t>
            </a:r>
            <a:r>
              <a:rPr lang="fi-FI" sz="3200" dirty="0" err="1" smtClean="0"/>
              <a:t>social</a:t>
            </a:r>
            <a:r>
              <a:rPr lang="fi-FI" sz="3200" dirty="0" smtClean="0"/>
              <a:t>” in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err="1" smtClean="0"/>
              <a:t>work</a:t>
            </a:r>
            <a:endParaRPr lang="fi-FI" sz="3200" dirty="0" smtClean="0"/>
          </a:p>
          <a:p>
            <a:r>
              <a:rPr lang="fi-FI" sz="3200" dirty="0" smtClean="0"/>
              <a:t>To </a:t>
            </a:r>
            <a:r>
              <a:rPr lang="fi-FI" sz="3200" dirty="0" err="1" smtClean="0"/>
              <a:t>learn</a:t>
            </a:r>
            <a:r>
              <a:rPr lang="fi-FI" sz="3200" dirty="0" smtClean="0"/>
              <a:t> </a:t>
            </a:r>
            <a:r>
              <a:rPr lang="fi-FI" sz="3200" dirty="0" err="1" smtClean="0"/>
              <a:t>from</a:t>
            </a:r>
            <a:r>
              <a:rPr lang="fi-FI" sz="3200" dirty="0" smtClean="0"/>
              <a:t> the </a:t>
            </a:r>
            <a:r>
              <a:rPr lang="fi-FI" sz="3200" dirty="0" err="1" smtClean="0"/>
              <a:t>past</a:t>
            </a:r>
            <a:endParaRPr lang="fi-FI" sz="3200" dirty="0"/>
          </a:p>
          <a:p>
            <a:r>
              <a:rPr lang="fi-FI" sz="3200" dirty="0" smtClean="0"/>
              <a:t>To </a:t>
            </a:r>
            <a:r>
              <a:rPr lang="fi-FI" sz="3200" dirty="0" err="1" smtClean="0"/>
              <a:t>use</a:t>
            </a:r>
            <a:r>
              <a:rPr lang="fi-FI" sz="3200" dirty="0" smtClean="0"/>
              <a:t> </a:t>
            </a:r>
            <a:r>
              <a:rPr lang="fi-FI" sz="3200" dirty="0" err="1" smtClean="0"/>
              <a:t>concept</a:t>
            </a:r>
            <a:r>
              <a:rPr lang="fi-FI" sz="3200" dirty="0" smtClean="0"/>
              <a:t> </a:t>
            </a:r>
            <a:r>
              <a:rPr lang="fi-FI" sz="3200" dirty="0" err="1" smtClean="0"/>
              <a:t>relevant</a:t>
            </a:r>
            <a:r>
              <a:rPr lang="fi-FI" sz="3200" dirty="0" smtClean="0"/>
              <a:t> to the </a:t>
            </a:r>
            <a:r>
              <a:rPr lang="fi-FI" sz="3200" dirty="0" err="1" smtClean="0"/>
              <a:t>present</a:t>
            </a:r>
            <a:endParaRPr lang="fi-FI" sz="3200" dirty="0" smtClean="0"/>
          </a:p>
          <a:p>
            <a:r>
              <a:rPr lang="fi-FI" sz="3200" dirty="0" smtClean="0"/>
              <a:t>To </a:t>
            </a:r>
            <a:r>
              <a:rPr lang="fi-FI" sz="3200" dirty="0" err="1" smtClean="0"/>
              <a:t>strenghten</a:t>
            </a:r>
            <a:r>
              <a:rPr lang="fi-FI" sz="3200" dirty="0" smtClean="0"/>
              <a:t> </a:t>
            </a:r>
            <a:r>
              <a:rPr lang="fi-FI" sz="3200" dirty="0" err="1" smtClean="0"/>
              <a:t>the</a:t>
            </a:r>
            <a:r>
              <a:rPr lang="fi-FI" sz="3200" dirty="0" smtClean="0"/>
              <a:t> </a:t>
            </a:r>
            <a:r>
              <a:rPr lang="fi-FI" sz="3200" dirty="0" err="1" smtClean="0"/>
              <a:t>all-round</a:t>
            </a:r>
            <a:r>
              <a:rPr lang="fi-FI" sz="3200" dirty="0" smtClean="0"/>
              <a:t> </a:t>
            </a:r>
            <a:r>
              <a:rPr lang="fi-FI" sz="3200" dirty="0" err="1" smtClean="0"/>
              <a:t>education</a:t>
            </a:r>
            <a:r>
              <a:rPr lang="fi-FI" sz="3200" dirty="0" smtClean="0"/>
              <a:t> and </a:t>
            </a:r>
            <a:r>
              <a:rPr lang="fi-FI" sz="3200" dirty="0" err="1" smtClean="0"/>
              <a:t>vocational</a:t>
            </a:r>
            <a:r>
              <a:rPr lang="fi-FI" sz="3200" dirty="0" smtClean="0"/>
              <a:t> culture of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err="1" smtClean="0"/>
              <a:t>work</a:t>
            </a:r>
            <a:endParaRPr lang="fi-FI" sz="3200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Why</a:t>
            </a:r>
            <a:r>
              <a:rPr lang="fi-FI" dirty="0" smtClean="0"/>
              <a:t> </a:t>
            </a:r>
            <a:r>
              <a:rPr lang="fi-FI" dirty="0" err="1" smtClean="0"/>
              <a:t>history</a:t>
            </a:r>
            <a:r>
              <a:rPr lang="fi-FI" dirty="0" smtClean="0"/>
              <a:t> of </a:t>
            </a:r>
            <a:br>
              <a:rPr lang="fi-FI" dirty="0" smtClean="0"/>
            </a:br>
            <a:r>
              <a:rPr lang="fi-FI" dirty="0" err="1" smtClean="0"/>
              <a:t>social</a:t>
            </a:r>
            <a:r>
              <a:rPr lang="fi-FI" dirty="0" smtClean="0"/>
              <a:t> dimension?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86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4000" dirty="0" smtClean="0"/>
              <a:t> </a:t>
            </a:r>
            <a:r>
              <a:rPr lang="fi-FI" sz="4000" dirty="0" err="1" smtClean="0"/>
              <a:t>Youth</a:t>
            </a:r>
            <a:r>
              <a:rPr lang="fi-FI" sz="4000" dirty="0" smtClean="0"/>
              <a:t> </a:t>
            </a:r>
            <a:r>
              <a:rPr lang="fi-FI" sz="4000" dirty="0" err="1" smtClean="0"/>
              <a:t>work</a:t>
            </a:r>
            <a:r>
              <a:rPr lang="fi-FI" sz="4000" dirty="0" smtClean="0"/>
              <a:t> as an </a:t>
            </a:r>
            <a:r>
              <a:rPr lang="fi-FI" sz="4000" dirty="0" err="1" smtClean="0"/>
              <a:t>administrative</a:t>
            </a:r>
            <a:r>
              <a:rPr lang="fi-FI" sz="4000" dirty="0" smtClean="0"/>
              <a:t> </a:t>
            </a:r>
            <a:r>
              <a:rPr lang="fi-FI" sz="4000" dirty="0" err="1" smtClean="0"/>
              <a:t>concept</a:t>
            </a:r>
            <a:r>
              <a:rPr lang="fi-FI" sz="4000" dirty="0" smtClean="0"/>
              <a:t> (</a:t>
            </a:r>
            <a:r>
              <a:rPr lang="fi-FI" sz="4000" dirty="0" err="1" smtClean="0"/>
              <a:t>institutional</a:t>
            </a:r>
            <a:r>
              <a:rPr lang="fi-FI" sz="4000" dirty="0"/>
              <a:t> </a:t>
            </a:r>
            <a:r>
              <a:rPr lang="fi-FI" sz="4000" dirty="0" err="1" smtClean="0"/>
              <a:t>implementation</a:t>
            </a:r>
            <a:r>
              <a:rPr lang="fi-FI" sz="4000" dirty="0" smtClean="0"/>
              <a:t>)</a:t>
            </a:r>
          </a:p>
          <a:p>
            <a:r>
              <a:rPr lang="fi-FI" sz="4000" dirty="0" smtClean="0"/>
              <a:t> </a:t>
            </a:r>
            <a:r>
              <a:rPr lang="fi-FI" sz="4000" dirty="0" err="1" smtClean="0"/>
              <a:t>Ghosts</a:t>
            </a:r>
            <a:r>
              <a:rPr lang="fi-FI" sz="4000" dirty="0" smtClean="0"/>
              <a:t> </a:t>
            </a:r>
            <a:r>
              <a:rPr lang="fi-FI" sz="4000" dirty="0"/>
              <a:t>of </a:t>
            </a:r>
            <a:r>
              <a:rPr lang="fi-FI" sz="4000" dirty="0" err="1" smtClean="0"/>
              <a:t>anachronisms</a:t>
            </a:r>
            <a:endParaRPr lang="fi-FI" sz="4000" dirty="0" smtClean="0"/>
          </a:p>
          <a:p>
            <a:r>
              <a:rPr lang="fi-FI" sz="4000" dirty="0" smtClean="0"/>
              <a:t> </a:t>
            </a:r>
            <a:r>
              <a:rPr lang="fi-FI" sz="4000" dirty="0" err="1" smtClean="0"/>
              <a:t>Youth</a:t>
            </a:r>
            <a:r>
              <a:rPr lang="fi-FI" sz="4000" dirty="0" smtClean="0"/>
              <a:t> </a:t>
            </a:r>
            <a:r>
              <a:rPr lang="fi-FI" sz="4000" dirty="0" err="1" smtClean="0"/>
              <a:t>work</a:t>
            </a:r>
            <a:r>
              <a:rPr lang="fi-FI" sz="4000" dirty="0" smtClean="0"/>
              <a:t> as a </a:t>
            </a:r>
            <a:r>
              <a:rPr lang="fi-FI" sz="4000" dirty="0" err="1" smtClean="0"/>
              <a:t>theoretical</a:t>
            </a:r>
            <a:r>
              <a:rPr lang="fi-FI" sz="4000" dirty="0" smtClean="0"/>
              <a:t> </a:t>
            </a:r>
            <a:r>
              <a:rPr lang="fi-FI" sz="4000" dirty="0" err="1" smtClean="0"/>
              <a:t>concept</a:t>
            </a:r>
            <a:r>
              <a:rPr lang="fi-FI" sz="4000" dirty="0" smtClean="0"/>
              <a:t> (</a:t>
            </a:r>
            <a:r>
              <a:rPr lang="fi-FI" sz="4000" dirty="0" err="1" smtClean="0"/>
              <a:t>research</a:t>
            </a:r>
            <a:r>
              <a:rPr lang="fi-FI" sz="4000" dirty="0" smtClean="0"/>
              <a:t> </a:t>
            </a:r>
            <a:r>
              <a:rPr lang="fi-FI" sz="4000" dirty="0" err="1" smtClean="0"/>
              <a:t>object</a:t>
            </a:r>
            <a:r>
              <a:rPr lang="fi-FI" sz="4000" dirty="0" smtClean="0"/>
              <a:t>)</a:t>
            </a:r>
            <a:endParaRPr lang="fi-FI" sz="40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Conceptual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1:</a:t>
            </a:r>
            <a:br>
              <a:rPr lang="fi-FI" dirty="0" smtClean="0"/>
            </a:br>
            <a:r>
              <a:rPr lang="fi-FI" dirty="0" err="1" smtClean="0"/>
              <a:t>Youth</a:t>
            </a:r>
            <a:r>
              <a:rPr lang="fi-FI" dirty="0" smtClean="0"/>
              <a:t> </a:t>
            </a:r>
            <a:r>
              <a:rPr lang="fi-FI" dirty="0" err="1" smtClean="0"/>
              <a:t>work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32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70177" y="1988840"/>
            <a:ext cx="7992888" cy="453650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fi-FI" sz="3600" dirty="0" smtClean="0"/>
              <a:t>Social as </a:t>
            </a:r>
            <a:r>
              <a:rPr lang="fi-FI" sz="3600" dirty="0" err="1" smtClean="0"/>
              <a:t>sociability</a:t>
            </a:r>
            <a:endParaRPr lang="fi-FI" sz="3600" dirty="0" smtClean="0"/>
          </a:p>
          <a:p>
            <a:pPr>
              <a:lnSpc>
                <a:spcPct val="150000"/>
              </a:lnSpc>
            </a:pPr>
            <a:r>
              <a:rPr lang="fi-FI" sz="3600" dirty="0" smtClean="0"/>
              <a:t>Social </a:t>
            </a:r>
            <a:r>
              <a:rPr lang="fi-FI" sz="3600" dirty="0"/>
              <a:t>as </a:t>
            </a:r>
            <a:r>
              <a:rPr lang="fi-FI" sz="3600" dirty="0" err="1" smtClean="0"/>
              <a:t>extrovertedness</a:t>
            </a:r>
            <a:endParaRPr lang="fi-FI" sz="3600" dirty="0" smtClean="0"/>
          </a:p>
          <a:p>
            <a:pPr>
              <a:lnSpc>
                <a:spcPct val="150000"/>
              </a:lnSpc>
            </a:pPr>
            <a:r>
              <a:rPr lang="fi-FI" sz="3600" dirty="0" smtClean="0"/>
              <a:t>Social as </a:t>
            </a:r>
            <a:r>
              <a:rPr lang="fi-FI" sz="3600" dirty="0" err="1" smtClean="0"/>
              <a:t>interactivity</a:t>
            </a:r>
            <a:endParaRPr lang="fi-FI" sz="3600" dirty="0" smtClean="0"/>
          </a:p>
          <a:p>
            <a:pPr>
              <a:lnSpc>
                <a:spcPct val="150000"/>
              </a:lnSpc>
            </a:pPr>
            <a:r>
              <a:rPr lang="fi-FI" sz="3600" dirty="0" smtClean="0"/>
              <a:t>Social as </a:t>
            </a:r>
            <a:r>
              <a:rPr lang="fi-FI" sz="3600" dirty="0" err="1" smtClean="0"/>
              <a:t>communality</a:t>
            </a:r>
            <a:endParaRPr lang="fi-FI" sz="3600" dirty="0" smtClean="0"/>
          </a:p>
          <a:p>
            <a:pPr>
              <a:lnSpc>
                <a:spcPct val="150000"/>
              </a:lnSpc>
            </a:pPr>
            <a:r>
              <a:rPr lang="fi-FI" sz="3600" dirty="0" smtClean="0"/>
              <a:t>Social as </a:t>
            </a:r>
            <a:r>
              <a:rPr lang="fi-FI" sz="3600" dirty="0" err="1" smtClean="0"/>
              <a:t>societal</a:t>
            </a:r>
            <a:endParaRPr lang="fi-FI" sz="36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88489" y="476672"/>
            <a:ext cx="7756263" cy="1054250"/>
          </a:xfrm>
        </p:spPr>
        <p:txBody>
          <a:bodyPr/>
          <a:lstStyle/>
          <a:p>
            <a:r>
              <a:rPr lang="fi-FI" dirty="0" err="1" smtClean="0"/>
              <a:t>Conceptual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2:</a:t>
            </a:r>
            <a:br>
              <a:rPr lang="fi-FI" dirty="0" smtClean="0"/>
            </a:br>
            <a:r>
              <a:rPr lang="fi-FI" dirty="0" smtClean="0"/>
              <a:t>Social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50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83568" y="2132856"/>
            <a:ext cx="8064896" cy="4421013"/>
          </a:xfrm>
        </p:spPr>
        <p:txBody>
          <a:bodyPr>
            <a:noAutofit/>
          </a:bodyPr>
          <a:lstStyle/>
          <a:p>
            <a:r>
              <a:rPr lang="fi-FI" sz="3200" dirty="0" smtClean="0"/>
              <a:t>A </a:t>
            </a:r>
            <a:r>
              <a:rPr lang="fi-FI" sz="3200" dirty="0" err="1" smtClean="0"/>
              <a:t>lot</a:t>
            </a:r>
            <a:r>
              <a:rPr lang="fi-FI" sz="3200" dirty="0" smtClean="0"/>
              <a:t> of ”</a:t>
            </a:r>
            <a:r>
              <a:rPr lang="fi-FI" sz="3200" dirty="0" err="1" smtClean="0"/>
              <a:t>socials</a:t>
            </a:r>
            <a:r>
              <a:rPr lang="fi-FI" sz="3200" dirty="0" smtClean="0"/>
              <a:t>”:</a:t>
            </a:r>
          </a:p>
          <a:p>
            <a:pPr marL="0" indent="0">
              <a:buNone/>
            </a:pPr>
            <a:r>
              <a:rPr lang="fi-FI" sz="3200" dirty="0"/>
              <a:t>	</a:t>
            </a:r>
            <a:r>
              <a:rPr lang="fi-FI" sz="3200" dirty="0" smtClean="0"/>
              <a:t>social status, social </a:t>
            </a:r>
            <a:r>
              <a:rPr lang="fi-FI" sz="3200" dirty="0" err="1" smtClean="0"/>
              <a:t>norm</a:t>
            </a:r>
            <a:r>
              <a:rPr lang="fi-FI" sz="3200" dirty="0" smtClean="0"/>
              <a:t>, social 	</a:t>
            </a:r>
            <a:r>
              <a:rPr lang="fi-FI" sz="3200" dirty="0" err="1" smtClean="0"/>
              <a:t>control</a:t>
            </a:r>
            <a:r>
              <a:rPr lang="fi-FI" sz="3200" dirty="0" smtClean="0"/>
              <a:t>, social </a:t>
            </a:r>
            <a:r>
              <a:rPr lang="fi-FI" sz="3200" dirty="0" err="1" smtClean="0"/>
              <a:t>problem</a:t>
            </a:r>
            <a:r>
              <a:rPr lang="fi-FI" sz="3200" dirty="0" smtClean="0"/>
              <a:t>, social </a:t>
            </a:r>
            <a:r>
              <a:rPr lang="fi-FI" sz="3200" dirty="0"/>
              <a:t> 	</a:t>
            </a:r>
            <a:r>
              <a:rPr lang="fi-FI" sz="3200" dirty="0" err="1" smtClean="0"/>
              <a:t>question</a:t>
            </a:r>
            <a:r>
              <a:rPr lang="fi-FI" sz="3200" dirty="0" smtClean="0"/>
              <a:t>, social </a:t>
            </a:r>
            <a:r>
              <a:rPr lang="fi-FI" sz="3200" dirty="0" err="1" smtClean="0"/>
              <a:t>function</a:t>
            </a:r>
            <a:r>
              <a:rPr lang="fi-FI" sz="3200" dirty="0" smtClean="0"/>
              <a:t>, </a:t>
            </a:r>
            <a:r>
              <a:rPr lang="fi-FI" sz="3200" dirty="0" err="1" smtClean="0"/>
              <a:t>socialism</a:t>
            </a:r>
            <a:r>
              <a:rPr lang="fi-FI" sz="3200" dirty="0" smtClean="0"/>
              <a:t>, 	social </a:t>
            </a:r>
            <a:r>
              <a:rPr lang="fi-FI" sz="3200" dirty="0" err="1" smtClean="0"/>
              <a:t>democracy</a:t>
            </a:r>
            <a:r>
              <a:rPr lang="fi-FI" sz="3200" dirty="0" smtClean="0"/>
              <a:t>, social </a:t>
            </a:r>
            <a:r>
              <a:rPr lang="fi-FI" sz="3200" dirty="0" err="1" smtClean="0"/>
              <a:t>pedagogy</a:t>
            </a:r>
            <a:r>
              <a:rPr lang="fi-FI" sz="3200" dirty="0" smtClean="0"/>
              <a:t>, 	social </a:t>
            </a:r>
            <a:r>
              <a:rPr lang="fi-FI" sz="3200" dirty="0" err="1" smtClean="0"/>
              <a:t>education</a:t>
            </a:r>
            <a:r>
              <a:rPr lang="fi-FI" sz="3200" dirty="0"/>
              <a:t>, </a:t>
            </a:r>
            <a:r>
              <a:rPr lang="fi-FI" sz="3200" dirty="0" smtClean="0"/>
              <a:t>social </a:t>
            </a:r>
            <a:r>
              <a:rPr lang="fi-FI" sz="3200" dirty="0" err="1" smtClean="0"/>
              <a:t>psychology</a:t>
            </a:r>
            <a:r>
              <a:rPr lang="fi-FI" sz="3200" dirty="0" smtClean="0"/>
              <a:t>, 	social </a:t>
            </a:r>
            <a:r>
              <a:rPr lang="fi-FI" sz="3200" dirty="0" err="1" smtClean="0"/>
              <a:t>policy</a:t>
            </a:r>
            <a:r>
              <a:rPr lang="fi-FI" sz="3200" dirty="0" smtClean="0"/>
              <a:t>, social </a:t>
            </a:r>
            <a:r>
              <a:rPr lang="fi-FI" sz="3200" dirty="0" err="1" smtClean="0"/>
              <a:t>work</a:t>
            </a:r>
            <a:r>
              <a:rPr lang="fi-FI" sz="3200" dirty="0" smtClean="0"/>
              <a:t>, social 	science, social capital, social media…</a:t>
            </a:r>
            <a:endParaRPr lang="fi-FI" sz="3200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fi-FI" dirty="0" err="1" smtClean="0"/>
              <a:t>Conceptual</a:t>
            </a:r>
            <a:r>
              <a:rPr lang="fi-FI" dirty="0" smtClean="0"/>
              <a:t> </a:t>
            </a:r>
            <a:r>
              <a:rPr lang="fi-FI" dirty="0" err="1" smtClean="0"/>
              <a:t>problem</a:t>
            </a:r>
            <a:r>
              <a:rPr lang="fi-FI" dirty="0" smtClean="0"/>
              <a:t> 2:</a:t>
            </a:r>
            <a:br>
              <a:rPr lang="fi-FI" dirty="0" smtClean="0"/>
            </a:br>
            <a:r>
              <a:rPr lang="fi-FI" dirty="0" smtClean="0"/>
              <a:t>Social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431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99247" y="2924944"/>
            <a:ext cx="7745505" cy="38164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fi-FI" dirty="0"/>
          </a:p>
          <a:p>
            <a:r>
              <a:rPr lang="fi-FI" sz="3100" dirty="0" smtClean="0"/>
              <a:t>”Social” in the life of the </a:t>
            </a:r>
            <a:r>
              <a:rPr lang="fi-FI" sz="3100" dirty="0" err="1" smtClean="0"/>
              <a:t>estates</a:t>
            </a:r>
            <a:endParaRPr lang="fi-FI" sz="3100" dirty="0" smtClean="0"/>
          </a:p>
          <a:p>
            <a:r>
              <a:rPr lang="fi-FI" sz="3100" dirty="0" smtClean="0"/>
              <a:t>”Social” </a:t>
            </a:r>
            <a:r>
              <a:rPr lang="fi-FI" sz="3100" dirty="0" err="1" smtClean="0"/>
              <a:t>structured</a:t>
            </a:r>
            <a:r>
              <a:rPr lang="fi-FI" sz="3100" dirty="0" smtClean="0"/>
              <a:t> </a:t>
            </a:r>
            <a:r>
              <a:rPr lang="fi-FI" sz="3100" dirty="0" err="1" smtClean="0"/>
              <a:t>by</a:t>
            </a:r>
            <a:r>
              <a:rPr lang="fi-FI" sz="3100" dirty="0" smtClean="0"/>
              <a:t> the </a:t>
            </a:r>
            <a:r>
              <a:rPr lang="fi-FI" sz="3100" dirty="0" err="1" smtClean="0"/>
              <a:t>class</a:t>
            </a:r>
            <a:r>
              <a:rPr lang="fi-FI" sz="3100" dirty="0" smtClean="0"/>
              <a:t> and </a:t>
            </a:r>
            <a:r>
              <a:rPr lang="fi-FI" sz="3100" dirty="0" err="1" smtClean="0"/>
              <a:t>gender</a:t>
            </a:r>
            <a:endParaRPr lang="fi-FI" sz="3100" dirty="0" smtClean="0"/>
          </a:p>
          <a:p>
            <a:r>
              <a:rPr lang="fi-FI" sz="3100" dirty="0" err="1" smtClean="0"/>
              <a:t>Different</a:t>
            </a:r>
            <a:r>
              <a:rPr lang="fi-FI" sz="3100" dirty="0" smtClean="0"/>
              <a:t> ”social” in </a:t>
            </a:r>
            <a:r>
              <a:rPr lang="fi-FI" sz="3100" dirty="0" err="1" smtClean="0"/>
              <a:t>pietism</a:t>
            </a:r>
            <a:r>
              <a:rPr lang="fi-FI" sz="3100" dirty="0" smtClean="0"/>
              <a:t>, </a:t>
            </a:r>
            <a:r>
              <a:rPr lang="fi-FI" sz="3100" dirty="0" err="1" smtClean="0"/>
              <a:t>free-churchism</a:t>
            </a:r>
            <a:r>
              <a:rPr lang="fi-FI" sz="3100" dirty="0" smtClean="0"/>
              <a:t>, </a:t>
            </a:r>
            <a:r>
              <a:rPr lang="fi-FI" sz="3100" dirty="0" err="1" smtClean="0"/>
              <a:t>King’s</a:t>
            </a:r>
            <a:r>
              <a:rPr lang="fi-FI" sz="3100" dirty="0" smtClean="0"/>
              <a:t> </a:t>
            </a:r>
            <a:r>
              <a:rPr lang="fi-FI" sz="3100" dirty="0" err="1" smtClean="0"/>
              <a:t>regime</a:t>
            </a:r>
            <a:r>
              <a:rPr lang="fi-FI" sz="3100" dirty="0" smtClean="0"/>
              <a:t>, </a:t>
            </a:r>
            <a:r>
              <a:rPr lang="fi-FI" sz="3100" dirty="0" err="1" smtClean="0"/>
              <a:t>Tsar’s</a:t>
            </a:r>
            <a:r>
              <a:rPr lang="fi-FI" sz="3100" dirty="0" smtClean="0"/>
              <a:t> </a:t>
            </a:r>
            <a:r>
              <a:rPr lang="fi-FI" sz="3100" dirty="0" err="1" smtClean="0"/>
              <a:t>regime</a:t>
            </a:r>
            <a:r>
              <a:rPr lang="fi-FI" sz="3100" dirty="0" smtClean="0"/>
              <a:t>…</a:t>
            </a:r>
          </a:p>
          <a:p>
            <a:endParaRPr lang="fi-FI" sz="3100" dirty="0"/>
          </a:p>
          <a:p>
            <a:r>
              <a:rPr lang="en-US" sz="3100" dirty="0"/>
              <a:t>Christian tradition of youth work</a:t>
            </a:r>
          </a:p>
          <a:p>
            <a:pPr marL="0" indent="0">
              <a:buNone/>
            </a:pPr>
            <a:r>
              <a:rPr lang="en-US" sz="3100" dirty="0" smtClean="0"/>
              <a:t>	- </a:t>
            </a:r>
            <a:r>
              <a:rPr lang="en-US" sz="3100" dirty="0"/>
              <a:t>example YMCA: employment of boys</a:t>
            </a:r>
          </a:p>
          <a:p>
            <a:r>
              <a:rPr lang="en-US" sz="3100" dirty="0"/>
              <a:t>National-idealistic tradition of youth work</a:t>
            </a:r>
          </a:p>
          <a:p>
            <a:r>
              <a:rPr lang="en-US" sz="3100" dirty="0"/>
              <a:t>Political-</a:t>
            </a:r>
            <a:r>
              <a:rPr lang="en-US" sz="3100" dirty="0" err="1"/>
              <a:t>coporative</a:t>
            </a:r>
            <a:r>
              <a:rPr lang="en-US" sz="3100" dirty="0"/>
              <a:t> tradition of youth work</a:t>
            </a:r>
            <a:br>
              <a:rPr lang="en-US" sz="3100" dirty="0"/>
            </a:br>
            <a:r>
              <a:rPr lang="en-US" sz="3100" dirty="0"/>
              <a:t>	- example: the status of young employee</a:t>
            </a:r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922740"/>
          </a:xfrm>
        </p:spPr>
        <p:txBody>
          <a:bodyPr/>
          <a:lstStyle/>
          <a:p>
            <a:r>
              <a:rPr lang="fi-FI" dirty="0" err="1" smtClean="0"/>
              <a:t>Excerpt</a:t>
            </a:r>
            <a:r>
              <a:rPr lang="fi-FI" dirty="0" smtClean="0"/>
              <a:t> 1</a:t>
            </a:r>
            <a:br>
              <a:rPr lang="fi-FI" dirty="0" smtClean="0"/>
            </a:br>
            <a:r>
              <a:rPr lang="fi-FI" dirty="0" err="1" smtClean="0"/>
              <a:t>Society</a:t>
            </a:r>
            <a:r>
              <a:rPr lang="fi-FI" dirty="0" smtClean="0"/>
              <a:t> of the </a:t>
            </a:r>
            <a:r>
              <a:rPr lang="fi-FI" dirty="0" err="1" smtClean="0"/>
              <a:t>Estates</a:t>
            </a:r>
            <a:r>
              <a:rPr lang="fi-FI" dirty="0" smtClean="0"/>
              <a:t> and Class </a:t>
            </a:r>
            <a:r>
              <a:rPr lang="fi-FI" dirty="0" err="1" smtClean="0"/>
              <a:t>Society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51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en-US" sz="3200" dirty="0"/>
              <a:t>Deepening social question after the civil </a:t>
            </a:r>
            <a:r>
              <a:rPr lang="en-US" sz="3200" dirty="0" smtClean="0"/>
              <a:t>war</a:t>
            </a:r>
          </a:p>
          <a:p>
            <a:r>
              <a:rPr lang="en-US" sz="3200" dirty="0" smtClean="0"/>
              <a:t>Child Welfare Act 1936</a:t>
            </a:r>
          </a:p>
          <a:p>
            <a:r>
              <a:rPr lang="en-US" sz="3200" dirty="0" smtClean="0"/>
              <a:t>First co-operation body</a:t>
            </a:r>
            <a:endParaRPr lang="fi-FI" sz="3200" dirty="0"/>
          </a:p>
          <a:p>
            <a:r>
              <a:rPr lang="fi-FI" sz="3200" dirty="0" err="1" smtClean="0"/>
              <a:t>Nation-building</a:t>
            </a:r>
            <a:r>
              <a:rPr lang="fi-FI" sz="3200" dirty="0" smtClean="0"/>
              <a:t>, </a:t>
            </a:r>
            <a:r>
              <a:rPr lang="fi-FI" sz="3200" dirty="0" err="1" smtClean="0"/>
              <a:t>Finnish</a:t>
            </a:r>
            <a:r>
              <a:rPr lang="fi-FI" sz="3200" dirty="0" smtClean="0"/>
              <a:t> </a:t>
            </a:r>
            <a:r>
              <a:rPr lang="fi-FI" sz="3200" dirty="0" smtClean="0"/>
              <a:t>national </a:t>
            </a:r>
            <a:r>
              <a:rPr lang="fi-FI" sz="3200" dirty="0" err="1" smtClean="0"/>
              <a:t>values</a:t>
            </a:r>
            <a:r>
              <a:rPr lang="fi-FI" sz="3200" dirty="0" smtClean="0"/>
              <a:t> and culture</a:t>
            </a:r>
          </a:p>
          <a:p>
            <a:endParaRPr lang="fi-FI" sz="3200" dirty="0" smtClean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Excerpt</a:t>
            </a:r>
            <a:r>
              <a:rPr lang="fi-FI" dirty="0" smtClean="0"/>
              <a:t> 2</a:t>
            </a:r>
            <a:br>
              <a:rPr lang="fi-FI" dirty="0" smtClean="0"/>
            </a:br>
            <a:r>
              <a:rPr lang="fi-FI" dirty="0" err="1" smtClean="0"/>
              <a:t>First</a:t>
            </a:r>
            <a:r>
              <a:rPr lang="fi-FI" dirty="0" smtClean="0"/>
              <a:t> </a:t>
            </a:r>
            <a:r>
              <a:rPr lang="fi-FI" dirty="0" err="1" smtClean="0"/>
              <a:t>republic</a:t>
            </a:r>
            <a:r>
              <a:rPr lang="fi-FI" dirty="0" smtClean="0"/>
              <a:t> 1918-1939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960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sz="3200" dirty="0" smtClean="0"/>
              <a:t> </a:t>
            </a:r>
            <a:r>
              <a:rPr lang="fi-FI" sz="3200" dirty="0" err="1" smtClean="0"/>
              <a:t>Youth</a:t>
            </a:r>
            <a:r>
              <a:rPr lang="fi-FI" sz="3200" dirty="0" smtClean="0"/>
              <a:t> as </a:t>
            </a:r>
            <a:r>
              <a:rPr lang="fi-FI" sz="3200" dirty="0" err="1" smtClean="0"/>
              <a:t>compensatory</a:t>
            </a:r>
            <a:r>
              <a:rPr lang="fi-FI" sz="3200" dirty="0" smtClean="0"/>
              <a:t> </a:t>
            </a:r>
            <a:r>
              <a:rPr lang="fi-FI" sz="3200" dirty="0" err="1" smtClean="0"/>
              <a:t>labor</a:t>
            </a:r>
            <a:r>
              <a:rPr lang="fi-FI" sz="3200" dirty="0" smtClean="0"/>
              <a:t> </a:t>
            </a:r>
            <a:r>
              <a:rPr lang="fi-FI" sz="3200" dirty="0" err="1" smtClean="0"/>
              <a:t>force</a:t>
            </a:r>
            <a:endParaRPr lang="fi-FI" sz="3200" dirty="0" smtClean="0"/>
          </a:p>
          <a:p>
            <a:endParaRPr lang="fi-FI" sz="3200" dirty="0"/>
          </a:p>
          <a:p>
            <a:r>
              <a:rPr lang="fi-FI" sz="3200" dirty="0" smtClean="0"/>
              <a:t> </a:t>
            </a:r>
            <a:r>
              <a:rPr lang="fi-FI" sz="3200" dirty="0" err="1" smtClean="0"/>
              <a:t>Voluntary</a:t>
            </a:r>
            <a:r>
              <a:rPr lang="fi-FI" sz="3200" dirty="0" smtClean="0"/>
              <a:t> </a:t>
            </a:r>
            <a:r>
              <a:rPr lang="fi-FI" sz="3200" dirty="0" err="1" smtClean="0"/>
              <a:t>work</a:t>
            </a:r>
            <a:r>
              <a:rPr lang="fi-FI" sz="3200" dirty="0" smtClean="0"/>
              <a:t>:</a:t>
            </a:r>
          </a:p>
          <a:p>
            <a:pPr marL="0" indent="0">
              <a:buNone/>
            </a:pPr>
            <a:r>
              <a:rPr lang="fi-FI" sz="3200" dirty="0"/>
              <a:t>	</a:t>
            </a:r>
            <a:r>
              <a:rPr lang="fi-FI" sz="3200" dirty="0" smtClean="0"/>
              <a:t> </a:t>
            </a:r>
            <a:r>
              <a:rPr lang="fi-FI" sz="3200" dirty="0" smtClean="0"/>
              <a:t>”</a:t>
            </a:r>
            <a:r>
              <a:rPr lang="fi-FI" sz="3200" dirty="0" err="1" smtClean="0"/>
              <a:t>Bee</a:t>
            </a:r>
            <a:r>
              <a:rPr lang="fi-FI" sz="3200" dirty="0" smtClean="0"/>
              <a:t> of the </a:t>
            </a:r>
            <a:r>
              <a:rPr lang="fi-FI" sz="3200" dirty="0" err="1" smtClean="0"/>
              <a:t>Youth</a:t>
            </a:r>
            <a:r>
              <a:rPr lang="fi-FI" sz="3200" dirty="0" smtClean="0"/>
              <a:t>” </a:t>
            </a:r>
            <a:r>
              <a:rPr lang="fi-FI" sz="3200" dirty="0" smtClean="0"/>
              <a:t/>
            </a:r>
            <a:br>
              <a:rPr lang="fi-FI" sz="3200" dirty="0" smtClean="0"/>
            </a:br>
            <a:r>
              <a:rPr lang="fi-FI" sz="3200" dirty="0" smtClean="0"/>
              <a:t>	(</a:t>
            </a:r>
            <a:r>
              <a:rPr lang="fi-FI" sz="3200" dirty="0" smtClean="0"/>
              <a:t>Nuorten talkoot)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Excerpt</a:t>
            </a:r>
            <a:r>
              <a:rPr lang="fi-FI" dirty="0" smtClean="0"/>
              <a:t> 3</a:t>
            </a:r>
            <a:br>
              <a:rPr lang="fi-FI" dirty="0" smtClean="0"/>
            </a:br>
            <a:r>
              <a:rPr lang="fi-FI" dirty="0" err="1" smtClean="0"/>
              <a:t>Wartime</a:t>
            </a:r>
            <a:r>
              <a:rPr lang="fi-FI" dirty="0" smtClean="0"/>
              <a:t> 1939-1944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748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 smtClean="0"/>
          </a:p>
          <a:p>
            <a:r>
              <a:rPr lang="fi-FI" sz="3200" dirty="0" smtClean="0"/>
              <a:t> </a:t>
            </a:r>
            <a:r>
              <a:rPr lang="fi-FI" sz="3200" dirty="0" err="1" smtClean="0"/>
              <a:t>Dominance</a:t>
            </a:r>
            <a:r>
              <a:rPr lang="fi-FI" sz="3200" dirty="0" smtClean="0"/>
              <a:t> of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smtClean="0"/>
              <a:t>organisations</a:t>
            </a:r>
          </a:p>
          <a:p>
            <a:r>
              <a:rPr lang="fi-FI" sz="3200" dirty="0"/>
              <a:t> </a:t>
            </a:r>
            <a:r>
              <a:rPr lang="fi-FI" sz="3200" dirty="0" smtClean="0"/>
              <a:t>1950’s: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err="1" smtClean="0"/>
              <a:t>unemployment</a:t>
            </a:r>
            <a:endParaRPr lang="fi-FI" sz="3200" dirty="0" smtClean="0"/>
          </a:p>
          <a:p>
            <a:r>
              <a:rPr lang="fi-FI" sz="3200" dirty="0" err="1" smtClean="0"/>
              <a:t>Co-operation</a:t>
            </a:r>
            <a:r>
              <a:rPr lang="fi-FI" sz="3200" dirty="0" smtClean="0"/>
              <a:t> </a:t>
            </a:r>
            <a:r>
              <a:rPr lang="fi-FI" sz="3200" dirty="0" err="1" smtClean="0"/>
              <a:t>body</a:t>
            </a:r>
            <a:r>
              <a:rPr lang="fi-FI" sz="3200" dirty="0" smtClean="0"/>
              <a:t> </a:t>
            </a:r>
            <a:r>
              <a:rPr lang="fi-FI" sz="3200" dirty="0" smtClean="0"/>
              <a:t>of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err="1" smtClean="0"/>
              <a:t>orgaisations</a:t>
            </a:r>
            <a:endParaRPr lang="fi-FI" sz="3200" dirty="0" smtClean="0"/>
          </a:p>
          <a:p>
            <a:pPr marL="0" indent="0">
              <a:buNone/>
            </a:pPr>
            <a:r>
              <a:rPr lang="fi-FI" sz="3200" dirty="0"/>
              <a:t>	</a:t>
            </a:r>
            <a:r>
              <a:rPr lang="fi-FI" sz="3200" dirty="0" smtClean="0"/>
              <a:t>- </a:t>
            </a:r>
            <a:r>
              <a:rPr lang="fi-FI" sz="3200" dirty="0" err="1" smtClean="0"/>
              <a:t>two</a:t>
            </a:r>
            <a:r>
              <a:rPr lang="fi-FI" sz="3200" dirty="0" smtClean="0"/>
              <a:t> </a:t>
            </a:r>
            <a:r>
              <a:rPr lang="fi-FI" sz="3200" dirty="0" err="1" smtClean="0"/>
              <a:t>committees</a:t>
            </a:r>
            <a:r>
              <a:rPr lang="fi-FI" sz="3200" dirty="0" smtClean="0"/>
              <a:t> </a:t>
            </a:r>
            <a:r>
              <a:rPr lang="fi-FI" sz="3200" dirty="0" smtClean="0"/>
              <a:t>of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smtClean="0"/>
              <a:t>	</a:t>
            </a:r>
            <a:r>
              <a:rPr lang="fi-FI" sz="3200" dirty="0" err="1" smtClean="0"/>
              <a:t>unemployment</a:t>
            </a:r>
            <a:r>
              <a:rPr lang="fi-FI" sz="3200" dirty="0" smtClean="0"/>
              <a:t> </a:t>
            </a:r>
            <a:r>
              <a:rPr lang="fi-FI" sz="3200" dirty="0" smtClean="0"/>
              <a:t>	</a:t>
            </a:r>
            <a:r>
              <a:rPr lang="fi-FI" sz="3200" dirty="0" smtClean="0"/>
              <a:t>1950’s</a:t>
            </a:r>
            <a:endParaRPr lang="fi-FI" sz="3200" dirty="0" smtClean="0"/>
          </a:p>
          <a:p>
            <a:r>
              <a:rPr lang="fi-FI" sz="3200" dirty="0" smtClean="0"/>
              <a:t> </a:t>
            </a:r>
            <a:r>
              <a:rPr lang="fi-FI" sz="3200" dirty="0" err="1" smtClean="0"/>
              <a:t>Differentiation</a:t>
            </a:r>
            <a:r>
              <a:rPr lang="fi-FI" sz="3200" dirty="0" smtClean="0"/>
              <a:t> of </a:t>
            </a:r>
            <a:r>
              <a:rPr lang="fi-FI" sz="3200" dirty="0" err="1" smtClean="0"/>
              <a:t>youth</a:t>
            </a:r>
            <a:r>
              <a:rPr lang="fi-FI" sz="3200" dirty="0" smtClean="0"/>
              <a:t> </a:t>
            </a:r>
            <a:r>
              <a:rPr lang="fi-FI" sz="3200" dirty="0" err="1" smtClean="0"/>
              <a:t>issues</a:t>
            </a:r>
            <a:r>
              <a:rPr lang="fi-FI" sz="3200" dirty="0" smtClean="0"/>
              <a:t> and social </a:t>
            </a:r>
            <a:r>
              <a:rPr lang="fi-FI" sz="3200" dirty="0" err="1" smtClean="0"/>
              <a:t>issues</a:t>
            </a:r>
            <a:endParaRPr lang="fi-FI" sz="3200" dirty="0" smtClean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Excerpt</a:t>
            </a:r>
            <a:r>
              <a:rPr lang="fi-FI" dirty="0" smtClean="0"/>
              <a:t> 4</a:t>
            </a:r>
            <a:br>
              <a:rPr lang="fi-FI" dirty="0" smtClean="0"/>
            </a:br>
            <a:r>
              <a:rPr lang="fi-FI" dirty="0" err="1" smtClean="0"/>
              <a:t>Period</a:t>
            </a:r>
            <a:r>
              <a:rPr lang="fi-FI" dirty="0" smtClean="0"/>
              <a:t> of </a:t>
            </a:r>
            <a:r>
              <a:rPr lang="fi-FI" dirty="0" err="1" smtClean="0"/>
              <a:t>Reconstruction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547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vakantinen">
  <a:themeElements>
    <a:clrScheme name="Kovakantinen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Kovakantinen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ovakantinen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273</TotalTime>
  <Words>258</Words>
  <Application>Microsoft Office PowerPoint</Application>
  <PresentationFormat>Näytössä katseltava diaesitys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Kovakantinen</vt:lpstr>
      <vt:lpstr>The Social Dimension of  Finnish youth work</vt:lpstr>
      <vt:lpstr>Why history of  social dimension?</vt:lpstr>
      <vt:lpstr>Conceptual problem 1: Youth work</vt:lpstr>
      <vt:lpstr>Conceptual problem 2: Social</vt:lpstr>
      <vt:lpstr>Conceptual problem 2: Social</vt:lpstr>
      <vt:lpstr>Excerpt 1 Society of the Estates and Class Society</vt:lpstr>
      <vt:lpstr>Excerpt 2 First republic 1918-1939</vt:lpstr>
      <vt:lpstr>Excerpt 3 Wartime 1939-1944</vt:lpstr>
      <vt:lpstr>Excerpt 4 Period of Reconstruction</vt:lpstr>
      <vt:lpstr>Excerpt 5 Welfare state</vt:lpstr>
      <vt:lpstr>Conclusion 1</vt:lpstr>
      <vt:lpstr>Conclusion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social dimension of  Finnish youth work</dc:title>
  <dc:creator>Juha</dc:creator>
  <cp:lastModifiedBy>Juha</cp:lastModifiedBy>
  <cp:revision>37</cp:revision>
  <dcterms:created xsi:type="dcterms:W3CDTF">2016-09-17T08:58:39Z</dcterms:created>
  <dcterms:modified xsi:type="dcterms:W3CDTF">2016-09-21T07:09:07Z</dcterms:modified>
</cp:coreProperties>
</file>