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9" r:id="rId3"/>
    <p:sldId id="259" r:id="rId4"/>
    <p:sldId id="265" r:id="rId5"/>
    <p:sldId id="262" r:id="rId6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mc="http://schemas.openxmlformats.org/markup-compatibility/2006" xmlns:mv="urn:schemas-microsoft-com:mac:vml" xmlns:p15="http://schemas.microsoft.com/office/powerpoint/2012/main" xmlns="">
        <p15:guide id="1" orient="horz" pos="799">
          <p15:clr>
            <a:srgbClr val="A4A3A4"/>
          </p15:clr>
        </p15:guide>
        <p15:guide id="2" pos="83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</p:clrMru>
  <p:extLst>
    <p:ext uri="{E76CE94A-603C-4142-B9EB-6D1370010A27}">
      <p14:discardImageEditData xmlns:mc="http://schemas.openxmlformats.org/markup-compatibility/2006" xmlns:mv="urn:schemas-microsoft-com:mac:vml" xmlns:p14="http://schemas.microsoft.com/office/powerpoint/2010/main" xmlns="" val="0"/>
    </p:ext>
    <p:ext uri="{D31A062A-798A-4329-ABDD-BBA856620510}">
      <p14:defaultImageDpi xmlns:mc="http://schemas.openxmlformats.org/markup-compatibility/2006" xmlns:mv="urn:schemas-microsoft-com:mac:vml" xmlns:p14="http://schemas.microsoft.com/office/powerpoint/2010/main" xmlns="" val="220"/>
    </p:ext>
    <p:ext uri="{FD5EFAAD-0ECE-453E-9831-46B23BE46B34}">
      <p15:chartTrackingRefBased xmlns:mc="http://schemas.openxmlformats.org/markup-compatibility/2006" xmlns:mv="urn:schemas-microsoft-com:mac:vml"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26" autoAdjust="0"/>
    <p:restoredTop sz="94660"/>
  </p:normalViewPr>
  <p:slideViewPr>
    <p:cSldViewPr showGuides="1">
      <p:cViewPr varScale="1">
        <p:scale>
          <a:sx n="74" d="100"/>
          <a:sy n="74" d="100"/>
        </p:scale>
        <p:origin x="-1056" y="-67"/>
      </p:cViewPr>
      <p:guideLst>
        <p:guide orient="horz" pos="799"/>
        <p:guide pos="83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19B01-9C7C-4F41-91D1-B386FACF8178}" type="datetimeFigureOut">
              <a:rPr lang="sr-Latn-CS" smtClean="0"/>
              <a:pPr/>
              <a:t>22.9.2016.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A2917-6A92-4A2C-AC66-58F334CFBA50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19B01-9C7C-4F41-91D1-B386FACF8178}" type="datetimeFigureOut">
              <a:rPr lang="sr-Latn-CS" smtClean="0"/>
              <a:pPr/>
              <a:t>22.9.2016.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A2917-6A92-4A2C-AC66-58F334CFBA50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19B01-9C7C-4F41-91D1-B386FACF8178}" type="datetimeFigureOut">
              <a:rPr lang="sr-Latn-CS" smtClean="0"/>
              <a:pPr/>
              <a:t>22.9.2016.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A2917-6A92-4A2C-AC66-58F334CFBA50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19B01-9C7C-4F41-91D1-B386FACF8178}" type="datetimeFigureOut">
              <a:rPr lang="sr-Latn-CS" smtClean="0"/>
              <a:pPr/>
              <a:t>22.9.2016.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A2917-6A92-4A2C-AC66-58F334CFBA50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19B01-9C7C-4F41-91D1-B386FACF8178}" type="datetimeFigureOut">
              <a:rPr lang="sr-Latn-CS" smtClean="0"/>
              <a:pPr/>
              <a:t>22.9.2016.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A2917-6A92-4A2C-AC66-58F334CFBA50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19B01-9C7C-4F41-91D1-B386FACF8178}" type="datetimeFigureOut">
              <a:rPr lang="sr-Latn-CS" smtClean="0"/>
              <a:pPr/>
              <a:t>22.9.2016.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A2917-6A92-4A2C-AC66-58F334CFBA50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19B01-9C7C-4F41-91D1-B386FACF8178}" type="datetimeFigureOut">
              <a:rPr lang="sr-Latn-CS" smtClean="0"/>
              <a:pPr/>
              <a:t>22.9.2016.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A2917-6A92-4A2C-AC66-58F334CFBA50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19B01-9C7C-4F41-91D1-B386FACF8178}" type="datetimeFigureOut">
              <a:rPr lang="sr-Latn-CS" smtClean="0"/>
              <a:pPr/>
              <a:t>22.9.2016.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A2917-6A92-4A2C-AC66-58F334CFBA50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19B01-9C7C-4F41-91D1-B386FACF8178}" type="datetimeFigureOut">
              <a:rPr lang="sr-Latn-CS" smtClean="0"/>
              <a:pPr/>
              <a:t>22.9.2016.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A2917-6A92-4A2C-AC66-58F334CFBA50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19B01-9C7C-4F41-91D1-B386FACF8178}" type="datetimeFigureOut">
              <a:rPr lang="sr-Latn-CS" smtClean="0"/>
              <a:pPr/>
              <a:t>22.9.2016.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A2917-6A92-4A2C-AC66-58F334CFBA50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19B01-9C7C-4F41-91D1-B386FACF8178}" type="datetimeFigureOut">
              <a:rPr lang="sr-Latn-CS" smtClean="0"/>
              <a:pPr/>
              <a:t>22.9.2016.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A2917-6A92-4A2C-AC66-58F334CFBA50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419B01-9C7C-4F41-91D1-B386FACF8178}" type="datetimeFigureOut">
              <a:rPr lang="sr-Latn-CS" smtClean="0"/>
              <a:pPr/>
              <a:t>22.9.2016.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DA2917-6A92-4A2C-AC66-58F334CFBA50}" type="slidenum">
              <a:rPr lang="hr-HR" smtClean="0"/>
              <a:pPr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PP_IDIZ_gl-ze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4572000"/>
            <a:ext cx="9144000" cy="2286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914400" y="609600"/>
            <a:ext cx="7467600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/>
              <a:t>Youth Work in Croatia</a:t>
            </a:r>
            <a:r>
              <a:rPr lang="en-US" sz="4000" dirty="0" smtClean="0"/>
              <a:t>: </a:t>
            </a:r>
            <a:br>
              <a:rPr lang="en-US" sz="4000" dirty="0" smtClean="0"/>
            </a:br>
            <a:r>
              <a:rPr lang="en-US" sz="4000" dirty="0" smtClean="0"/>
              <a:t>Collecting Pieces for a Mosaic</a:t>
            </a:r>
            <a:endParaRPr lang="hr-HR" dirty="0" smtClean="0"/>
          </a:p>
          <a:p>
            <a:endParaRPr lang="hr-HR" dirty="0" smtClean="0"/>
          </a:p>
          <a:p>
            <a:endParaRPr lang="hr-HR" dirty="0" smtClean="0"/>
          </a:p>
          <a:p>
            <a:endParaRPr lang="hr-HR" dirty="0" smtClean="0"/>
          </a:p>
          <a:p>
            <a:endParaRPr lang="hr-HR" dirty="0" smtClean="0"/>
          </a:p>
          <a:p>
            <a:endParaRPr lang="hr-HR" dirty="0" smtClean="0"/>
          </a:p>
          <a:p>
            <a:r>
              <a:rPr lang="en-US" sz="1400" dirty="0" smtClean="0"/>
              <a:t>Based on the paper: </a:t>
            </a:r>
          </a:p>
          <a:p>
            <a:pPr algn="just"/>
            <a:r>
              <a:rPr lang="en-US" sz="1400" dirty="0" err="1" smtClean="0"/>
              <a:t>Emina</a:t>
            </a:r>
            <a:r>
              <a:rPr lang="en-US" sz="1400" dirty="0" smtClean="0"/>
              <a:t> </a:t>
            </a:r>
            <a:r>
              <a:rPr lang="en-US" sz="1400" dirty="0" err="1" smtClean="0"/>
              <a:t>Bužinkić</a:t>
            </a:r>
            <a:r>
              <a:rPr lang="en-US" sz="1400" dirty="0" smtClean="0"/>
              <a:t>, </a:t>
            </a:r>
            <a:r>
              <a:rPr lang="en-US" sz="1400" dirty="0" err="1" smtClean="0"/>
              <a:t>Bojana</a:t>
            </a:r>
            <a:r>
              <a:rPr lang="en-US" sz="1400" dirty="0" smtClean="0"/>
              <a:t> </a:t>
            </a:r>
            <a:r>
              <a:rPr lang="en-US" sz="1400" dirty="0" err="1" smtClean="0"/>
              <a:t>Ćulum</a:t>
            </a:r>
            <a:r>
              <a:rPr lang="en-US" sz="1400" dirty="0" smtClean="0"/>
              <a:t>, Martina </a:t>
            </a:r>
            <a:r>
              <a:rPr lang="en-US" sz="1400" dirty="0" err="1" smtClean="0"/>
              <a:t>Horvat</a:t>
            </a:r>
            <a:r>
              <a:rPr lang="en-US" sz="1400" dirty="0" smtClean="0"/>
              <a:t> &amp; Marko </a:t>
            </a:r>
            <a:r>
              <a:rPr lang="en-US" sz="1400" dirty="0" err="1" smtClean="0"/>
              <a:t>Kovačić</a:t>
            </a:r>
            <a:r>
              <a:rPr lang="en-US" sz="1400" dirty="0" smtClean="0"/>
              <a:t> (2015) Youth Work in Croatia: Collecting Pieces for a Mosaic, </a:t>
            </a:r>
            <a:r>
              <a:rPr lang="en-US" sz="1400" i="1" dirty="0" smtClean="0"/>
              <a:t>Child &amp; Youth Services</a:t>
            </a:r>
            <a:r>
              <a:rPr lang="en-US" sz="1400" dirty="0" smtClean="0"/>
              <a:t>, 36:1, 30-55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Historical development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37879"/>
          </a:xfrm>
        </p:spPr>
        <p:txBody>
          <a:bodyPr/>
          <a:lstStyle/>
          <a:p>
            <a:r>
              <a:rPr lang="en-US" b="1" dirty="0" smtClean="0"/>
              <a:t>Former Yugoslavia</a:t>
            </a:r>
          </a:p>
          <a:p>
            <a:pPr lvl="1"/>
            <a:r>
              <a:rPr lang="en-US" dirty="0" smtClean="0"/>
              <a:t>Youth work actions</a:t>
            </a:r>
          </a:p>
          <a:p>
            <a:r>
              <a:rPr lang="en-US" b="1" dirty="0" smtClean="0"/>
              <a:t>Anti-war campaign</a:t>
            </a:r>
          </a:p>
          <a:p>
            <a:pPr lvl="1"/>
            <a:r>
              <a:rPr lang="en-US" dirty="0" smtClean="0"/>
              <a:t>Bottom-up peace building initiative</a:t>
            </a:r>
          </a:p>
          <a:p>
            <a:pPr lvl="1"/>
            <a:r>
              <a:rPr lang="en-US" dirty="0" smtClean="0"/>
              <a:t>Exclusively civil society based</a:t>
            </a:r>
          </a:p>
          <a:p>
            <a:pPr lvl="1"/>
            <a:r>
              <a:rPr lang="en-US" dirty="0" smtClean="0"/>
              <a:t>subversive</a:t>
            </a:r>
          </a:p>
          <a:p>
            <a:pPr lvl="1"/>
            <a:r>
              <a:rPr lang="en-US" dirty="0" smtClean="0"/>
              <a:t>UN supported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P_lju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6047232"/>
            <a:ext cx="9144000" cy="810768"/>
          </a:xfrm>
          <a:prstGeom prst="rect">
            <a:avLst/>
          </a:prstGeom>
        </p:spPr>
      </p:pic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533401"/>
            <a:ext cx="8229600" cy="5703912"/>
          </a:xfrm>
        </p:spPr>
        <p:txBody>
          <a:bodyPr>
            <a:normAutofit/>
          </a:bodyPr>
          <a:lstStyle/>
          <a:p>
            <a:r>
              <a:rPr lang="en-US" b="1" dirty="0" smtClean="0"/>
              <a:t>Non-formal education</a:t>
            </a:r>
          </a:p>
          <a:p>
            <a:pPr lvl="1"/>
            <a:r>
              <a:rPr lang="en-US" dirty="0" smtClean="0"/>
              <a:t>Nonviolent communication, conflict transformation, community development</a:t>
            </a:r>
          </a:p>
          <a:p>
            <a:pPr lvl="1"/>
            <a:r>
              <a:rPr lang="en-US" dirty="0" smtClean="0"/>
              <a:t>Cooperation with formal education/schools</a:t>
            </a:r>
          </a:p>
          <a:p>
            <a:pPr lvl="1"/>
            <a:r>
              <a:rPr lang="en-US" dirty="0" smtClean="0"/>
              <a:t>Youth leadership</a:t>
            </a:r>
          </a:p>
          <a:p>
            <a:r>
              <a:rPr lang="en-US" b="1" dirty="0" smtClean="0"/>
              <a:t>Contemporary understanding of youth work</a:t>
            </a:r>
          </a:p>
          <a:p>
            <a:pPr lvl="1"/>
            <a:r>
              <a:rPr lang="en-US" dirty="0" smtClean="0"/>
              <a:t>Advocacy (Croatian youth network, ZIC)</a:t>
            </a:r>
          </a:p>
          <a:p>
            <a:pPr lvl="1"/>
            <a:r>
              <a:rPr lang="en-US" dirty="0" smtClean="0"/>
              <a:t>Project and funding oriented</a:t>
            </a:r>
          </a:p>
          <a:p>
            <a:pPr lvl="1"/>
            <a:r>
              <a:rPr lang="en-US" dirty="0" smtClean="0"/>
              <a:t>EU</a:t>
            </a:r>
          </a:p>
          <a:p>
            <a:pPr>
              <a:buNone/>
            </a:pP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P_lju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6047232"/>
            <a:ext cx="9144000" cy="810768"/>
          </a:xfrm>
          <a:prstGeom prst="rect">
            <a:avLst/>
          </a:prstGeom>
        </p:spPr>
      </p:pic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hr-HR" sz="5200" b="1" dirty="0" smtClean="0"/>
              <a:t>Policy framework</a:t>
            </a:r>
          </a:p>
          <a:p>
            <a:pPr marL="0" indent="0">
              <a:buNone/>
            </a:pPr>
            <a:endParaRPr lang="hr-HR" dirty="0" smtClean="0"/>
          </a:p>
          <a:p>
            <a:r>
              <a:rPr lang="en-US" dirty="0" smtClean="0"/>
              <a:t>Youth council – priority </a:t>
            </a:r>
          </a:p>
          <a:p>
            <a:r>
              <a:rPr lang="en-US" dirty="0" smtClean="0"/>
              <a:t>Ministry of Social Policy and youth – funding schemes for youth clubs and youth centers</a:t>
            </a:r>
          </a:p>
          <a:p>
            <a:r>
              <a:rPr lang="en-US" dirty="0" smtClean="0"/>
              <a:t>National expert working group for conceptualization and regulation of youth work in Croatia</a:t>
            </a:r>
          </a:p>
          <a:p>
            <a:pPr lvl="1"/>
            <a:r>
              <a:rPr lang="en-US" dirty="0" smtClean="0"/>
              <a:t>Process of professionalization</a:t>
            </a:r>
          </a:p>
          <a:p>
            <a:pPr lvl="1"/>
            <a:r>
              <a:rPr lang="en-US" dirty="0" smtClean="0"/>
              <a:t>education</a:t>
            </a:r>
          </a:p>
          <a:p>
            <a:pPr marL="0" indent="0">
              <a:buNone/>
            </a:pPr>
            <a:endParaRPr lang="hr-HR" dirty="0" smtClean="0"/>
          </a:p>
          <a:p>
            <a:pPr lvl="1"/>
            <a:endParaRPr lang="hr-HR" dirty="0" smtClean="0"/>
          </a:p>
          <a:p>
            <a:endParaRPr lang="hr-HR" dirty="0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1039051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P_lju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6047232"/>
            <a:ext cx="9144000" cy="810768"/>
          </a:xfrm>
          <a:prstGeom prst="rect">
            <a:avLst/>
          </a:prstGeom>
        </p:spPr>
      </p:pic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hr-HR" sz="4400" b="1" smtClean="0"/>
              <a:t>Challenges</a:t>
            </a:r>
          </a:p>
          <a:p>
            <a:pPr marL="0" indent="0" algn="ctr">
              <a:buNone/>
            </a:pPr>
            <a:endParaRPr lang="hr-HR" b="1" smtClean="0"/>
          </a:p>
          <a:p>
            <a:r>
              <a:rPr lang="en-US" dirty="0" smtClean="0"/>
              <a:t>Education (both formal and non-formal)</a:t>
            </a:r>
          </a:p>
          <a:p>
            <a:r>
              <a:rPr lang="en-US" dirty="0" smtClean="0"/>
              <a:t>Validation</a:t>
            </a:r>
          </a:p>
          <a:p>
            <a:r>
              <a:rPr lang="en-US" dirty="0" smtClean="0"/>
              <a:t>Existing professions (social workers, social pedagogues)</a:t>
            </a:r>
          </a:p>
          <a:p>
            <a:r>
              <a:rPr lang="en-US" dirty="0" smtClean="0"/>
              <a:t>Prevention as a trap</a:t>
            </a:r>
          </a:p>
          <a:p>
            <a:r>
              <a:rPr lang="en-US" dirty="0" smtClean="0"/>
              <a:t>Funding</a:t>
            </a:r>
          </a:p>
          <a:p>
            <a:r>
              <a:rPr lang="en-US" dirty="0" smtClean="0"/>
              <a:t>Deficit of research </a:t>
            </a:r>
          </a:p>
          <a:p>
            <a:endParaRPr lang="hr-HR" b="1" dirty="0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473158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689</TotalTime>
  <Words>123</Words>
  <Application>Microsoft Office PowerPoint</Application>
  <PresentationFormat>On-screen Show (4:3)</PresentationFormat>
  <Paragraphs>40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Slide 1</vt:lpstr>
      <vt:lpstr>Historical development</vt:lpstr>
      <vt:lpstr>Slide 3</vt:lpstr>
      <vt:lpstr>Slide 4</vt:lpstr>
      <vt:lpstr>Slide 5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Owner</dc:creator>
  <cp:lastModifiedBy>theum012</cp:lastModifiedBy>
  <cp:revision>38</cp:revision>
  <dcterms:created xsi:type="dcterms:W3CDTF">2016-09-22T12:32:15Z</dcterms:created>
  <dcterms:modified xsi:type="dcterms:W3CDTF">2016-09-22T12:35:08Z</dcterms:modified>
</cp:coreProperties>
</file>