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7" r:id="rId3"/>
    <p:sldId id="304" r:id="rId4"/>
    <p:sldId id="286" r:id="rId5"/>
    <p:sldId id="292" r:id="rId6"/>
    <p:sldId id="295" r:id="rId7"/>
    <p:sldId id="305" r:id="rId8"/>
    <p:sldId id="306" r:id="rId9"/>
    <p:sldId id="280" r:id="rId10"/>
    <p:sldId id="299" r:id="rId11"/>
    <p:sldId id="303" r:id="rId12"/>
    <p:sldId id="300" r:id="rId13"/>
    <p:sldId id="298" r:id="rId14"/>
    <p:sldId id="307" r:id="rId15"/>
    <p:sldId id="302" r:id="rId16"/>
    <p:sldId id="294" r:id="rId17"/>
    <p:sldId id="308" r:id="rId18"/>
    <p:sldId id="260" r:id="rId19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2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45E10-8F9E-4452-8E3A-72C159A5F568}" type="datetimeFigureOut">
              <a:rPr lang="cs-CZ" smtClean="0"/>
              <a:pPr/>
              <a:t>30.05.2016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397F3-3CD8-4974-A0EE-37672ED10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348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19896E-AAC5-47B3-9B06-89F872033931}" type="datetimeFigureOut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661F287-A295-4A24-B4CC-62BF6199F6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9920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323850" y="6092825"/>
            <a:ext cx="1871663" cy="649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838123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42467FA-7C84-4611-B36E-F3A4D1A120B5}" type="datetime1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9354EF6-FEAE-4399-B0D7-846A7930DD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82326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169BD83-D874-4B7F-B73B-E67981057F4A}" type="datetime1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C3B9678-6C80-4D09-93A4-7B3918196C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195920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2036636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5983E8-D5B1-49A6-8BBB-C7CBDEB3598B}" type="datetime1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32758CE-6E0D-43DE-A6B7-D906D643D6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7121070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DC0EC4C-809D-4090-8335-FA8D5A1ECCD4}" type="datetime1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2D65D5E-8536-4E05-8084-56C876DE1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304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275E919-4544-4DB8-86CA-575F8A3E4771}" type="datetime1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501E44D-2492-4E5A-9643-18580CA1EE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153514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38E596-295A-4B61-B729-C61AF45D2F57}" type="datetime1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888A564-1369-40AC-A186-2FB6E9450B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439011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0A15C4D-05FB-4BB0-BF91-218374A5353D}" type="datetime1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CA31512-7F9B-40F0-9EFA-EA937DB06C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4120808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C04D73-EC0A-4F27-9C51-B8202C2ED634}" type="datetime1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9F2EDBE-8B40-41C3-9D9B-20228C619D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651908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4B56540-6E24-4A29-9067-0CEE196F308C}" type="datetime1">
              <a:rPr lang="cs-CZ"/>
              <a:pPr>
                <a:defRPr/>
              </a:pPr>
              <a:t>30.05.2016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28A35CA-A999-4D16-89BC-EB22805609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2657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116013" y="1628775"/>
            <a:ext cx="7570787" cy="449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/>
        </p:nvSpPr>
        <p:spPr>
          <a:xfrm>
            <a:off x="250825" y="6356350"/>
            <a:ext cx="649288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48C4D81-160F-4AC1-B81F-67752189D879}" type="slidenum">
              <a:rPr lang="cs-CZ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spd="slow"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denka.maskova@msmt.cz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zdenka.maskova@msmt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675" y="3429000"/>
            <a:ext cx="6264845" cy="1872208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cs-CZ" sz="4000" b="1" dirty="0" err="1">
                <a:latin typeface="+mn-lt"/>
              </a:rPr>
              <a:t>Inclusive</a:t>
            </a:r>
            <a:r>
              <a:rPr lang="cs-CZ" sz="4000" b="1" dirty="0">
                <a:latin typeface="+mn-lt"/>
              </a:rPr>
              <a:t> </a:t>
            </a:r>
            <a:br>
              <a:rPr lang="cs-CZ" sz="4000" b="1" dirty="0">
                <a:latin typeface="+mn-lt"/>
              </a:rPr>
            </a:br>
            <a:r>
              <a:rPr lang="cs-CZ" sz="4000" b="1" dirty="0" err="1">
                <a:latin typeface="+mn-lt"/>
              </a:rPr>
              <a:t>National</a:t>
            </a:r>
            <a:r>
              <a:rPr lang="cs-CZ" sz="4000" b="1" dirty="0">
                <a:latin typeface="+mn-lt"/>
              </a:rPr>
              <a:t> </a:t>
            </a:r>
            <a:r>
              <a:rPr lang="cs-CZ" sz="4000" b="1" dirty="0" err="1">
                <a:latin typeface="+mn-lt"/>
              </a:rPr>
              <a:t>Youth</a:t>
            </a:r>
            <a:r>
              <a:rPr lang="cs-CZ" sz="4000" b="1" dirty="0">
                <a:latin typeface="+mn-lt"/>
              </a:rPr>
              <a:t> </a:t>
            </a:r>
            <a:r>
              <a:rPr lang="cs-CZ" sz="4000" b="1" dirty="0" err="1">
                <a:latin typeface="+mn-lt"/>
              </a:rPr>
              <a:t>Policy</a:t>
            </a:r>
            <a:br>
              <a:rPr lang="cs-CZ" sz="4000" b="1" dirty="0">
                <a:latin typeface="+mn-lt"/>
              </a:rPr>
            </a:br>
            <a:r>
              <a:rPr lang="cs-CZ" sz="4000" b="1" dirty="0">
                <a:latin typeface="+mn-lt"/>
              </a:rPr>
              <a:t>2014 – 2020 </a:t>
            </a:r>
            <a:r>
              <a:rPr lang="cs-CZ" sz="3050" b="1" dirty="0">
                <a:latin typeface="+mn-lt"/>
              </a:rPr>
              <a:t>(Czech Republic)</a:t>
            </a:r>
            <a:br>
              <a:rPr lang="cs-CZ" b="1" dirty="0">
                <a:latin typeface="+mn-lt"/>
              </a:rPr>
            </a:br>
            <a:r>
              <a:rPr lang="cs-CZ" b="1" dirty="0">
                <a:latin typeface="+mn-lt"/>
              </a:rPr>
              <a:t>                     </a:t>
            </a:r>
            <a:r>
              <a:rPr lang="cs-CZ" sz="315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Zdenka </a:t>
            </a:r>
            <a:r>
              <a:rPr lang="cs-CZ" sz="3150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Maskova</a:t>
            </a:r>
            <a:br>
              <a:rPr lang="pl-PL" b="1" dirty="0">
                <a:latin typeface="+mn-lt"/>
              </a:rPr>
            </a:br>
            <a:endParaRPr lang="cs-CZ" sz="3600" i="1" dirty="0">
              <a:latin typeface="+mn-lt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2987675" y="5805488"/>
            <a:ext cx="4784725" cy="766784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cs-CZ" altLang="cs-CZ" sz="1100" dirty="0"/>
              <a:t>Ministry </a:t>
            </a:r>
            <a:r>
              <a:rPr lang="cs-CZ" altLang="cs-CZ" sz="1100" dirty="0" err="1"/>
              <a:t>of</a:t>
            </a:r>
            <a:r>
              <a:rPr lang="cs-CZ" altLang="cs-CZ" sz="1100" dirty="0"/>
              <a:t> </a:t>
            </a:r>
            <a:r>
              <a:rPr lang="cs-CZ" altLang="cs-CZ" sz="1100" dirty="0" err="1"/>
              <a:t>Education</a:t>
            </a:r>
            <a:r>
              <a:rPr lang="cs-CZ" altLang="cs-CZ" sz="1100" dirty="0"/>
              <a:t>, </a:t>
            </a:r>
            <a:r>
              <a:rPr lang="cs-CZ" altLang="cs-CZ" sz="1100" dirty="0" err="1"/>
              <a:t>Youth</a:t>
            </a:r>
            <a:r>
              <a:rPr lang="cs-CZ" altLang="cs-CZ" sz="1100" dirty="0"/>
              <a:t> </a:t>
            </a:r>
            <a:r>
              <a:rPr lang="cs-CZ" altLang="cs-CZ" sz="1100" dirty="0" err="1"/>
              <a:t>and</a:t>
            </a:r>
            <a:r>
              <a:rPr lang="cs-CZ" altLang="cs-CZ" sz="1100" dirty="0"/>
              <a:t> Sport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sz="1100" dirty="0"/>
              <a:t>Tel.: +420 234 811 134</a:t>
            </a:r>
          </a:p>
          <a:p>
            <a:pPr marL="0" indent="0">
              <a:buNone/>
            </a:pPr>
            <a:r>
              <a:rPr lang="cs-CZ" altLang="cs-CZ" sz="1100" dirty="0"/>
              <a:t>E-mail: </a:t>
            </a:r>
            <a:r>
              <a:rPr lang="cs-CZ" sz="1100" dirty="0" err="1">
                <a:hlinkClick r:id="rId3"/>
              </a:rPr>
              <a:t>zdenka.maskova</a:t>
            </a:r>
            <a:r>
              <a:rPr lang="cs-CZ" sz="1100" dirty="0">
                <a:hlinkClick r:id="rId3"/>
              </a:rPr>
              <a:t>@</a:t>
            </a:r>
            <a:r>
              <a:rPr lang="cs-CZ" sz="1100" dirty="0" err="1">
                <a:hlinkClick r:id="rId3"/>
              </a:rPr>
              <a:t>msmt.cz</a:t>
            </a:r>
            <a:r>
              <a:rPr lang="cs-CZ" sz="1100" dirty="0"/>
              <a:t>  </a:t>
            </a:r>
            <a:endParaRPr lang="cs-CZ" altLang="cs-CZ" sz="1100" dirty="0"/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cs-CZ" sz="5400" b="1" dirty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cs-CZ" sz="5200" b="1" dirty="0"/>
              <a:t>USUAL  THINGS </a:t>
            </a:r>
          </a:p>
          <a:p>
            <a:pPr algn="ctr">
              <a:buNone/>
            </a:pPr>
            <a:r>
              <a:rPr lang="cs-CZ" sz="5200" b="1" dirty="0" err="1"/>
              <a:t>or</a:t>
            </a:r>
            <a:r>
              <a:rPr lang="cs-CZ" sz="5200" b="1" dirty="0"/>
              <a:t> </a:t>
            </a:r>
          </a:p>
          <a:p>
            <a:pPr algn="ctr">
              <a:buNone/>
            </a:pPr>
            <a:r>
              <a:rPr lang="cs-CZ" sz="5200" b="1" dirty="0">
                <a:solidFill>
                  <a:srgbClr val="FF0000"/>
                </a:solidFill>
              </a:rPr>
              <a:t>NOVELTY</a:t>
            </a:r>
          </a:p>
          <a:p>
            <a:pPr algn="ctr">
              <a:buNone/>
            </a:pPr>
            <a:r>
              <a:rPr lang="cs-CZ" sz="5200" b="1" dirty="0"/>
              <a:t>in </a:t>
            </a:r>
            <a:r>
              <a:rPr lang="cs-CZ" sz="5200" b="1" dirty="0" err="1"/>
              <a:t>inclusive</a:t>
            </a:r>
            <a:r>
              <a:rPr lang="cs-CZ" sz="5200" b="1" dirty="0"/>
              <a:t> </a:t>
            </a:r>
            <a:r>
              <a:rPr lang="cs-CZ" sz="5200" b="1" dirty="0" err="1"/>
              <a:t>national</a:t>
            </a:r>
            <a:r>
              <a:rPr lang="cs-CZ" sz="5200" b="1" dirty="0"/>
              <a:t> </a:t>
            </a:r>
          </a:p>
          <a:p>
            <a:pPr algn="ctr">
              <a:buNone/>
            </a:pPr>
            <a:r>
              <a:rPr lang="cs-CZ" sz="5200" b="1" dirty="0" err="1"/>
              <a:t>youth</a:t>
            </a:r>
            <a:r>
              <a:rPr lang="cs-CZ" sz="5200" b="1" dirty="0"/>
              <a:t> </a:t>
            </a:r>
            <a:r>
              <a:rPr lang="cs-CZ" sz="5200" b="1" dirty="0" err="1"/>
              <a:t>strategies</a:t>
            </a:r>
            <a:r>
              <a:rPr lang="cs-CZ" sz="5200" b="1" dirty="0"/>
              <a:t>?</a:t>
            </a:r>
          </a:p>
        </p:txBody>
      </p:sp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6600" b="1" dirty="0" err="1">
                <a:solidFill>
                  <a:srgbClr val="FF0000"/>
                </a:solidFill>
                <a:latin typeface="Blackadder ITC" pitchFamily="82" charset="0"/>
              </a:rPr>
              <a:t>two</a:t>
            </a:r>
            <a:r>
              <a:rPr lang="cs-CZ" sz="6600" b="1" dirty="0">
                <a:solidFill>
                  <a:srgbClr val="FF0000"/>
                </a:solidFill>
                <a:latin typeface="Blackadder ITC" pitchFamily="82" charset="0"/>
              </a:rPr>
              <a:t>  </a:t>
            </a:r>
            <a:r>
              <a:rPr lang="cs-CZ" sz="6600" b="1" dirty="0" err="1">
                <a:solidFill>
                  <a:srgbClr val="FF0000"/>
                </a:solidFill>
                <a:latin typeface="Blackadder ITC" pitchFamily="82" charset="0"/>
              </a:rPr>
              <a:t>innovative</a:t>
            </a:r>
            <a:r>
              <a:rPr lang="cs-CZ" sz="6600" b="1" dirty="0">
                <a:solidFill>
                  <a:srgbClr val="FF0000"/>
                </a:solidFill>
                <a:latin typeface="Blackadder ITC" pitchFamily="82" charset="0"/>
              </a:rPr>
              <a:t>  </a:t>
            </a:r>
            <a:r>
              <a:rPr lang="cs-CZ" sz="6600" b="1" dirty="0" err="1">
                <a:solidFill>
                  <a:srgbClr val="FF0000"/>
                </a:solidFill>
                <a:latin typeface="Blackadder ITC" pitchFamily="82" charset="0"/>
              </a:rPr>
              <a:t>elements</a:t>
            </a:r>
            <a:r>
              <a:rPr lang="cs-CZ" sz="6600" b="1" dirty="0">
                <a:solidFill>
                  <a:srgbClr val="FF0000"/>
                </a:solidFill>
                <a:latin typeface="Blackadder ITC" pitchFamily="82" charset="0"/>
              </a:rPr>
              <a:t> </a:t>
            </a:r>
          </a:p>
          <a:p>
            <a:pPr algn="ctr">
              <a:buNone/>
            </a:pPr>
            <a:r>
              <a:rPr lang="cs-CZ" sz="6600" b="1" dirty="0">
                <a:latin typeface="Blackadder ITC" pitchFamily="82" charset="0"/>
              </a:rPr>
              <a:t>not  </a:t>
            </a:r>
            <a:r>
              <a:rPr lang="cs-CZ" sz="6600" b="1" dirty="0" err="1">
                <a:latin typeface="Blackadder ITC" pitchFamily="82" charset="0"/>
              </a:rPr>
              <a:t>often</a:t>
            </a:r>
            <a:r>
              <a:rPr lang="cs-CZ" sz="6600" b="1" dirty="0">
                <a:latin typeface="Blackadder ITC" pitchFamily="82" charset="0"/>
              </a:rPr>
              <a:t>  </a:t>
            </a:r>
            <a:r>
              <a:rPr lang="cs-CZ" sz="6600" b="1" dirty="0" err="1">
                <a:latin typeface="Blackadder ITC" pitchFamily="82" charset="0"/>
              </a:rPr>
              <a:t>mentioned</a:t>
            </a:r>
            <a:r>
              <a:rPr lang="cs-CZ" sz="6600" b="1" dirty="0">
                <a:latin typeface="Blackadder ITC" pitchFamily="82" charset="0"/>
              </a:rPr>
              <a:t> </a:t>
            </a:r>
          </a:p>
          <a:p>
            <a:pPr algn="ctr">
              <a:buNone/>
            </a:pPr>
            <a:r>
              <a:rPr lang="cs-CZ" sz="6600" b="1" dirty="0" err="1">
                <a:latin typeface="Blackadder ITC" pitchFamily="82" charset="0"/>
              </a:rPr>
              <a:t>when</a:t>
            </a:r>
            <a:r>
              <a:rPr lang="cs-CZ" sz="6600" b="1" dirty="0">
                <a:latin typeface="Blackadder ITC" pitchFamily="82" charset="0"/>
              </a:rPr>
              <a:t> </a:t>
            </a:r>
          </a:p>
          <a:p>
            <a:pPr algn="ctr">
              <a:buNone/>
            </a:pPr>
            <a:r>
              <a:rPr lang="cs-CZ" sz="6600" b="1" dirty="0" err="1">
                <a:latin typeface="Blackadder ITC" pitchFamily="82" charset="0"/>
              </a:rPr>
              <a:t>youth</a:t>
            </a:r>
            <a:r>
              <a:rPr lang="cs-CZ" sz="6600" b="1" dirty="0">
                <a:latin typeface="Blackadder ITC" pitchFamily="82" charset="0"/>
              </a:rPr>
              <a:t>  </a:t>
            </a:r>
            <a:r>
              <a:rPr lang="cs-CZ" sz="6600" b="1" dirty="0" err="1">
                <a:latin typeface="Blackadder ITC" pitchFamily="82" charset="0"/>
              </a:rPr>
              <a:t>policies</a:t>
            </a:r>
            <a:r>
              <a:rPr lang="cs-CZ" sz="6600" b="1" dirty="0">
                <a:latin typeface="Blackadder ITC" pitchFamily="82" charset="0"/>
              </a:rPr>
              <a:t>  are  </a:t>
            </a:r>
            <a:r>
              <a:rPr lang="cs-CZ" sz="6600" b="1" dirty="0" err="1">
                <a:latin typeface="Blackadder ITC" pitchFamily="82" charset="0"/>
              </a:rPr>
              <a:t>discussed</a:t>
            </a:r>
            <a:endParaRPr lang="cs-CZ" sz="6600" b="1" dirty="0">
              <a:latin typeface="Blackadder ITC" pitchFamily="82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Zástupný symbol pro obsah 2" descr="t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643050"/>
            <a:ext cx="6264000" cy="4176000"/>
          </a:xfrm>
        </p:spPr>
      </p:pic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3600" b="1" dirty="0" err="1">
                <a:solidFill>
                  <a:srgbClr val="418E96"/>
                </a:solidFill>
              </a:rPr>
              <a:t>Fostering</a:t>
            </a:r>
            <a:r>
              <a:rPr lang="cs-CZ" sz="3600" b="1" dirty="0">
                <a:solidFill>
                  <a:srgbClr val="418E96"/>
                </a:solidFill>
              </a:rPr>
              <a:t> </a:t>
            </a:r>
            <a:r>
              <a:rPr lang="cs-CZ" sz="3600" b="1" dirty="0" err="1">
                <a:solidFill>
                  <a:srgbClr val="418E96"/>
                </a:solidFill>
              </a:rPr>
              <a:t>intergenerational</a:t>
            </a:r>
            <a:r>
              <a:rPr lang="cs-CZ" sz="3600" b="1" dirty="0">
                <a:solidFill>
                  <a:srgbClr val="418E96"/>
                </a:solidFill>
              </a:rPr>
              <a:t> </a:t>
            </a:r>
            <a:r>
              <a:rPr lang="cs-CZ" sz="3600" b="1" dirty="0" err="1">
                <a:solidFill>
                  <a:srgbClr val="418E96"/>
                </a:solidFill>
              </a:rPr>
              <a:t>dialogue</a:t>
            </a:r>
            <a:endParaRPr lang="cs-CZ" sz="3600" b="1" dirty="0">
              <a:solidFill>
                <a:srgbClr val="418E96"/>
              </a:solidFill>
            </a:endParaRP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cs-CZ" sz="23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2800" err="1"/>
              <a:t>This</a:t>
            </a:r>
            <a:r>
              <a:rPr lang="cs-CZ" sz="2800"/>
              <a:t> strategic </a:t>
            </a:r>
            <a:r>
              <a:rPr lang="cs-CZ" sz="2800" dirty="0" err="1"/>
              <a:t>document</a:t>
            </a:r>
            <a:r>
              <a:rPr lang="cs-CZ" sz="2800" dirty="0"/>
              <a:t> </a:t>
            </a:r>
            <a:r>
              <a:rPr lang="en-GB" sz="2800" dirty="0"/>
              <a:t>is primarily focused on young people, but it fully respects the need for </a:t>
            </a:r>
            <a:r>
              <a:rPr lang="en-GB" sz="2800" b="1" dirty="0">
                <a:solidFill>
                  <a:srgbClr val="FF0000"/>
                </a:solidFill>
              </a:rPr>
              <a:t>intergenerational solidarity and dialogue</a:t>
            </a:r>
            <a:r>
              <a:rPr lang="cs-CZ" sz="2800" dirty="0"/>
              <a:t>. </a:t>
            </a:r>
            <a:r>
              <a:rPr lang="en-GB" sz="2800" dirty="0"/>
              <a:t>It uses principle</a:t>
            </a:r>
            <a:r>
              <a:rPr lang="cs-CZ" sz="2800" dirty="0"/>
              <a:t>s</a:t>
            </a:r>
            <a:r>
              <a:rPr lang="en-GB" sz="2800" dirty="0"/>
              <a:t> of intergenerational dialogue and emphasises the role of empathy and the ability to listen to one another in intergenerational relations</a:t>
            </a:r>
            <a:r>
              <a:rPr lang="cs-CZ" sz="2800" dirty="0"/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across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all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the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operational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goals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and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measures</a:t>
            </a:r>
            <a:r>
              <a:rPr lang="cs-CZ" sz="2800" b="1" dirty="0">
                <a:solidFill>
                  <a:srgbClr val="FF0000"/>
                </a:solidFill>
              </a:rPr>
              <a:t>.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cs-CZ" sz="3200" dirty="0"/>
              <a:t>   </a:t>
            </a:r>
          </a:p>
          <a:p>
            <a:pPr algn="just">
              <a:buNone/>
            </a:pPr>
            <a:r>
              <a:rPr lang="cs-CZ" sz="3200" dirty="0"/>
              <a:t>   </a:t>
            </a:r>
            <a:r>
              <a:rPr lang="en-AU" sz="3200" dirty="0"/>
              <a:t>Learning to accept and respect other cultures and religions as well as other people´s  rights is based on learning how to respect </a:t>
            </a:r>
            <a:r>
              <a:rPr lang="en-AU" sz="3200" b="1" dirty="0"/>
              <a:t>different  age categories</a:t>
            </a:r>
          </a:p>
          <a:p>
            <a:pPr algn="just">
              <a:buNone/>
            </a:pPr>
            <a:r>
              <a:rPr lang="en-AU" sz="3200" b="1" dirty="0"/>
              <a:t>       - within the own family</a:t>
            </a:r>
          </a:p>
          <a:p>
            <a:pPr algn="just">
              <a:buNone/>
            </a:pPr>
            <a:r>
              <a:rPr lang="en-AU" sz="3200" b="1" dirty="0"/>
              <a:t>       - in neighbourhood</a:t>
            </a:r>
            <a:r>
              <a:rPr lang="cs-CZ" sz="3200" b="1" dirty="0"/>
              <a:t>s</a:t>
            </a:r>
            <a:r>
              <a:rPr lang="en-AU" sz="3200" b="1" dirty="0"/>
              <a:t> </a:t>
            </a:r>
            <a:r>
              <a:rPr lang="cs-CZ" sz="3200" b="1" dirty="0"/>
              <a:t>/ </a:t>
            </a:r>
            <a:r>
              <a:rPr lang="cs-CZ" sz="3200" b="1" dirty="0" err="1"/>
              <a:t>communities</a:t>
            </a:r>
            <a:endParaRPr lang="en-AU" sz="3200" b="1" dirty="0"/>
          </a:p>
          <a:p>
            <a:pPr algn="just">
              <a:buNone/>
            </a:pPr>
            <a:r>
              <a:rPr lang="en-AU" sz="3200" b="1" dirty="0"/>
              <a:t>       - at schools</a:t>
            </a:r>
          </a:p>
          <a:p>
            <a:pPr algn="just">
              <a:buNone/>
            </a:pPr>
            <a:r>
              <a:rPr lang="en-AU" sz="3200" b="1" dirty="0"/>
              <a:t>       - in a workplace</a:t>
            </a:r>
          </a:p>
        </p:txBody>
      </p:sp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Zástupný symbol pro obsah 2" descr="HELP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5104" y="1557338"/>
            <a:ext cx="4852604" cy="5040312"/>
          </a:xfrm>
        </p:spPr>
      </p:pic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6013" y="1557338"/>
            <a:ext cx="7570787" cy="504031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6500" b="1" dirty="0">
                <a:solidFill>
                  <a:schemeClr val="accent1"/>
                </a:solidFill>
              </a:rPr>
              <a:t>R</a:t>
            </a:r>
            <a:r>
              <a:rPr lang="en-GB" sz="6500" b="1" dirty="0" err="1">
                <a:solidFill>
                  <a:schemeClr val="accent1"/>
                </a:solidFill>
              </a:rPr>
              <a:t>ealistic</a:t>
            </a:r>
            <a:r>
              <a:rPr lang="en-GB" sz="6500" b="1" dirty="0">
                <a:solidFill>
                  <a:schemeClr val="accent1"/>
                </a:solidFill>
              </a:rPr>
              <a:t> needs and opportunities of young people</a:t>
            </a:r>
            <a:r>
              <a:rPr lang="cs-CZ" sz="6500" b="1" dirty="0">
                <a:solidFill>
                  <a:schemeClr val="accent1"/>
                </a:solidFill>
              </a:rPr>
              <a:t> – </a:t>
            </a:r>
            <a:r>
              <a:rPr lang="cs-CZ" sz="6500" b="1" dirty="0" err="1">
                <a:solidFill>
                  <a:schemeClr val="accent1"/>
                </a:solidFill>
              </a:rPr>
              <a:t>find</a:t>
            </a:r>
            <a:r>
              <a:rPr lang="cs-CZ" sz="6500" b="1" dirty="0">
                <a:solidFill>
                  <a:schemeClr val="accent1"/>
                </a:solidFill>
              </a:rPr>
              <a:t> a balance</a:t>
            </a:r>
            <a:endParaRPr lang="cs-CZ" sz="65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sz="2800" dirty="0"/>
              <a:t> </a:t>
            </a:r>
            <a:endParaRPr lang="cs-CZ" sz="2800" dirty="0"/>
          </a:p>
          <a:p>
            <a:pPr marL="0" indent="0" algn="just">
              <a:buNone/>
            </a:pPr>
            <a:r>
              <a:rPr lang="en-US" sz="4200" b="1" dirty="0"/>
              <a:t>Youth policy should respect real needs and opportunities of young people. Above all it is necessary to find a right balance in the areas and the extent to which young people should be supported. </a:t>
            </a:r>
            <a:endParaRPr lang="cs-CZ" sz="4200" b="1" dirty="0"/>
          </a:p>
          <a:p>
            <a:pPr marL="0" indent="0" algn="just">
              <a:buNone/>
            </a:pPr>
            <a:endParaRPr lang="en-US" sz="4200" b="1" dirty="0"/>
          </a:p>
          <a:p>
            <a:pPr algn="just"/>
            <a:r>
              <a:rPr lang="en-US" sz="4200" dirty="0"/>
              <a:t>Many young people urgently need support for their development in order to become as independent as possible and to contribute to society as fully participating members. </a:t>
            </a:r>
          </a:p>
          <a:p>
            <a:pPr marL="0" indent="0" algn="just">
              <a:buNone/>
            </a:pPr>
            <a:r>
              <a:rPr lang="en-US" sz="4200" dirty="0"/>
              <a:t>However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4200" b="1" dirty="0">
                <a:solidFill>
                  <a:srgbClr val="FF0000"/>
                </a:solidFill>
              </a:rPr>
              <a:t>S</a:t>
            </a:r>
            <a:r>
              <a:rPr lang="en-US" sz="4200" b="1" dirty="0" err="1">
                <a:solidFill>
                  <a:srgbClr val="FF0000"/>
                </a:solidFill>
              </a:rPr>
              <a:t>upport</a:t>
            </a:r>
            <a:r>
              <a:rPr lang="en-US" sz="4200" b="1" dirty="0">
                <a:solidFill>
                  <a:srgbClr val="FF0000"/>
                </a:solidFill>
              </a:rPr>
              <a:t> must not exceed a certain limit beyond which it is no longer an impetus for young people´s development but becomes an obstacle for growth. </a:t>
            </a:r>
            <a:endParaRPr lang="en-US" sz="4200" dirty="0"/>
          </a:p>
          <a:p>
            <a:pPr algn="just"/>
            <a:r>
              <a:rPr lang="cs-CZ" sz="4200" dirty="0"/>
              <a:t>Y</a:t>
            </a:r>
            <a:r>
              <a:rPr lang="en-US" sz="4200" dirty="0" err="1"/>
              <a:t>oung</a:t>
            </a:r>
            <a:r>
              <a:rPr lang="en-US" sz="4200" dirty="0"/>
              <a:t> people</a:t>
            </a:r>
            <a:r>
              <a:rPr lang="cs-CZ" sz="4200" dirty="0"/>
              <a:t> </a:t>
            </a:r>
            <a:r>
              <a:rPr lang="cs-CZ" sz="4200" dirty="0" err="1"/>
              <a:t>should</a:t>
            </a:r>
            <a:r>
              <a:rPr lang="cs-CZ" sz="4200" dirty="0"/>
              <a:t> </a:t>
            </a:r>
            <a:r>
              <a:rPr lang="cs-CZ" sz="4200" dirty="0" err="1"/>
              <a:t>be</a:t>
            </a:r>
            <a:r>
              <a:rPr lang="cs-CZ" sz="4200" dirty="0"/>
              <a:t> </a:t>
            </a:r>
            <a:r>
              <a:rPr lang="cs-CZ" sz="4200" dirty="0" err="1"/>
              <a:t>supported</a:t>
            </a:r>
            <a:r>
              <a:rPr lang="en-US" sz="4200" dirty="0"/>
              <a:t> to take on activities and initiatives freely even though they may fail or be wrong, and </a:t>
            </a:r>
            <a:r>
              <a:rPr lang="cs-CZ" sz="4200" dirty="0" err="1"/>
              <a:t>should</a:t>
            </a:r>
            <a:r>
              <a:rPr lang="cs-CZ" sz="4200" dirty="0"/>
              <a:t> </a:t>
            </a:r>
            <a:r>
              <a:rPr lang="cs-CZ" sz="4200" dirty="0" err="1"/>
              <a:t>learn</a:t>
            </a:r>
            <a:r>
              <a:rPr lang="cs-CZ" sz="4200" dirty="0"/>
              <a:t> </a:t>
            </a:r>
            <a:r>
              <a:rPr lang="cs-CZ" sz="4200" dirty="0" err="1"/>
              <a:t>how</a:t>
            </a:r>
            <a:r>
              <a:rPr lang="cs-CZ" sz="4200" dirty="0"/>
              <a:t> </a:t>
            </a:r>
            <a:r>
              <a:rPr lang="en-US" sz="4200" dirty="0"/>
              <a:t>to take responsibility for their failures, to learn from them and to see them as an impetus for positive change in the future.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sz="2500" b="1" dirty="0">
              <a:solidFill>
                <a:srgbClr val="418E96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endParaRPr lang="cs-CZ" sz="2300" dirty="0"/>
          </a:p>
          <a:p>
            <a:pPr lvl="1" fontAlgn="auto">
              <a:spcAft>
                <a:spcPts val="0"/>
              </a:spcAft>
              <a:defRPr/>
            </a:pPr>
            <a:endParaRPr lang="cs-CZ" sz="2300" dirty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sz="2800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4148582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300" b="1" dirty="0">
                <a:solidFill>
                  <a:schemeClr val="accent1"/>
                </a:solidFill>
              </a:rPr>
              <a:t>Avoid having too much protective youth policies</a:t>
            </a:r>
          </a:p>
          <a:p>
            <a:pPr marL="0" indent="0">
              <a:buNone/>
            </a:pPr>
            <a:endParaRPr lang="en-GB" sz="2800" b="1" dirty="0">
              <a:solidFill>
                <a:schemeClr val="accent1"/>
              </a:solidFill>
            </a:endParaRPr>
          </a:p>
          <a:p>
            <a:pPr algn="just"/>
            <a:r>
              <a:rPr lang="en-GB" sz="2800" dirty="0"/>
              <a:t>Provide young people with </a:t>
            </a:r>
            <a:r>
              <a:rPr lang="en-GB" sz="2800" dirty="0" err="1"/>
              <a:t>opportuties</a:t>
            </a:r>
            <a:r>
              <a:rPr lang="en-GB" sz="2800" dirty="0"/>
              <a:t> when  particular situations require from  them to </a:t>
            </a:r>
            <a:r>
              <a:rPr lang="en-GB" sz="2800" b="1" dirty="0">
                <a:solidFill>
                  <a:srgbClr val="FF0000"/>
                </a:solidFill>
              </a:rPr>
              <a:t>take on an activity and initiative independently</a:t>
            </a:r>
            <a:r>
              <a:rPr lang="en-GB" sz="2800" dirty="0"/>
              <a:t>, or at least partially independently, into their own hands </a:t>
            </a:r>
            <a:r>
              <a:rPr lang="en-GB" sz="2800" b="1" dirty="0">
                <a:solidFill>
                  <a:srgbClr val="FF0000"/>
                </a:solidFill>
              </a:rPr>
              <a:t>despite their limited experience</a:t>
            </a:r>
            <a:r>
              <a:rPr lang="en-GB" sz="2800" dirty="0"/>
              <a:t>. </a:t>
            </a:r>
          </a:p>
          <a:p>
            <a:pPr algn="just"/>
            <a:r>
              <a:rPr lang="en-GB" sz="2800" dirty="0"/>
              <a:t>It is not easy to identify such a moment because it is very individual with each young person. That is why </a:t>
            </a:r>
            <a:r>
              <a:rPr lang="en-GB" sz="2800" b="1" dirty="0">
                <a:solidFill>
                  <a:srgbClr val="FF0000"/>
                </a:solidFill>
              </a:rPr>
              <a:t>young </a:t>
            </a:r>
            <a:r>
              <a:rPr lang="en-GB" sz="2800" b="1" dirty="0" err="1">
                <a:solidFill>
                  <a:srgbClr val="FF0000"/>
                </a:solidFill>
              </a:rPr>
              <a:t>pople’s</a:t>
            </a:r>
            <a:r>
              <a:rPr lang="en-GB" sz="2800" b="1" dirty="0">
                <a:solidFill>
                  <a:srgbClr val="FF0000"/>
                </a:solidFill>
              </a:rPr>
              <a:t> life situation in all its complexity must be taken into account.</a:t>
            </a:r>
          </a:p>
          <a:p>
            <a:pPr marL="0" indent="0">
              <a:buNone/>
            </a:pPr>
            <a:endParaRPr lang="cs-CZ" sz="28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8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800" dirty="0">
              <a:solidFill>
                <a:schemeClr val="accent1"/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675" y="3429000"/>
            <a:ext cx="5470525" cy="1800225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b="1" dirty="0">
                <a:latin typeface="+mn-lt"/>
              </a:rPr>
              <a:t>Thank you for your attention</a:t>
            </a:r>
            <a:endParaRPr lang="cs-CZ" b="1" dirty="0">
              <a:latin typeface="+mn-lt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2987675" y="5013176"/>
            <a:ext cx="4784725" cy="1368574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cs-CZ" altLang="cs-CZ" sz="1400" b="1" dirty="0"/>
              <a:t>Zdenka Mašková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sz="1400" b="1" dirty="0" err="1"/>
              <a:t>Head</a:t>
            </a:r>
            <a:r>
              <a:rPr lang="cs-CZ" altLang="cs-CZ" sz="1400" b="1" dirty="0"/>
              <a:t> </a:t>
            </a:r>
            <a:r>
              <a:rPr lang="cs-CZ" altLang="cs-CZ" sz="1400" b="1" dirty="0" err="1"/>
              <a:t>of</a:t>
            </a:r>
            <a:r>
              <a:rPr lang="cs-CZ" altLang="cs-CZ" sz="1400" b="1" dirty="0"/>
              <a:t> </a:t>
            </a:r>
            <a:r>
              <a:rPr lang="cs-CZ" altLang="cs-CZ" sz="1400" b="1" dirty="0" err="1"/>
              <a:t>Youth</a:t>
            </a:r>
            <a:r>
              <a:rPr lang="cs-CZ" altLang="cs-CZ" sz="1400" b="1" dirty="0"/>
              <a:t> </a:t>
            </a:r>
            <a:r>
              <a:rPr lang="cs-CZ" altLang="cs-CZ" sz="1400" b="1" dirty="0" err="1"/>
              <a:t>Policy</a:t>
            </a:r>
            <a:r>
              <a:rPr lang="cs-CZ" altLang="cs-CZ" sz="1400" b="1" dirty="0"/>
              <a:t> Unit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sz="1400" dirty="0"/>
              <a:t>Ministry </a:t>
            </a:r>
            <a:r>
              <a:rPr lang="cs-CZ" altLang="cs-CZ" sz="1400" dirty="0" err="1"/>
              <a:t>of</a:t>
            </a:r>
            <a:r>
              <a:rPr lang="cs-CZ" altLang="cs-CZ" sz="1400" dirty="0"/>
              <a:t> </a:t>
            </a:r>
            <a:r>
              <a:rPr lang="cs-CZ" altLang="cs-CZ" sz="1400" dirty="0" err="1"/>
              <a:t>Education</a:t>
            </a:r>
            <a:r>
              <a:rPr lang="cs-CZ" altLang="cs-CZ" sz="1400" dirty="0"/>
              <a:t>, </a:t>
            </a:r>
            <a:r>
              <a:rPr lang="cs-CZ" altLang="cs-CZ" sz="1400" dirty="0" err="1"/>
              <a:t>Youth</a:t>
            </a:r>
            <a:r>
              <a:rPr lang="cs-CZ" altLang="cs-CZ" sz="1400" dirty="0"/>
              <a:t> and </a:t>
            </a:r>
            <a:r>
              <a:rPr lang="cs-CZ" altLang="cs-CZ" sz="1400" dirty="0" err="1"/>
              <a:t>Sports</a:t>
            </a:r>
            <a:endParaRPr lang="cs-CZ" altLang="cs-CZ" sz="1400" dirty="0"/>
          </a:p>
          <a:p>
            <a:pPr marL="0" indent="0" eaLnBrk="1" hangingPunct="1">
              <a:buFont typeface="Arial" charset="0"/>
              <a:buNone/>
            </a:pPr>
            <a:r>
              <a:rPr lang="cs-CZ" altLang="cs-CZ" sz="1400" dirty="0"/>
              <a:t>Karmelitská 7, 118 12 Prague 1 • tel.: +420 234 811 103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sz="1400" dirty="0">
                <a:hlinkClick r:id="rId2"/>
              </a:rPr>
              <a:t>zdenka.maskova@msmt.cz</a:t>
            </a:r>
            <a:r>
              <a:rPr lang="cs-CZ" altLang="cs-CZ" sz="1400" dirty="0"/>
              <a:t>  • www.msmt.cz</a:t>
            </a:r>
          </a:p>
        </p:txBody>
      </p:sp>
    </p:spTree>
    <p:extLst>
      <p:ext uri="{BB962C8B-B14F-4D97-AF65-F5344CB8AC3E}">
        <p14:creationId xmlns:p14="http://schemas.microsoft.com/office/powerpoint/2010/main" val="2313967159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sz="3600" b="1" dirty="0" err="1">
                <a:solidFill>
                  <a:srgbClr val="418E96"/>
                </a:solidFill>
              </a:rPr>
              <a:t>Structure</a:t>
            </a:r>
            <a:endParaRPr lang="cs-CZ" sz="3600" b="1" dirty="0">
              <a:solidFill>
                <a:srgbClr val="418E96"/>
              </a:solidFill>
            </a:endParaRPr>
          </a:p>
          <a:p>
            <a:pPr algn="ctr">
              <a:buNone/>
            </a:pPr>
            <a:endParaRPr lang="cs-CZ" sz="3600" b="1" dirty="0">
              <a:solidFill>
                <a:srgbClr val="418E96"/>
              </a:solidFill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en-GB" sz="2800" b="1" dirty="0"/>
              <a:t>Personal story</a:t>
            </a:r>
            <a:r>
              <a:rPr lang="cs-CZ" sz="2800" b="1" dirty="0"/>
              <a:t>: </a:t>
            </a:r>
            <a:r>
              <a:rPr lang="cs-CZ" sz="2800" b="1" dirty="0" err="1"/>
              <a:t>How</a:t>
            </a:r>
            <a:r>
              <a:rPr lang="cs-CZ" sz="2800" b="1" dirty="0"/>
              <a:t> I </a:t>
            </a:r>
            <a:r>
              <a:rPr lang="cs-CZ" sz="2800" b="1" dirty="0" err="1"/>
              <a:t>got</a:t>
            </a:r>
            <a:r>
              <a:rPr lang="cs-CZ" sz="2800" b="1" dirty="0"/>
              <a:t> </a:t>
            </a:r>
            <a:r>
              <a:rPr lang="cs-CZ" sz="2800" b="1" dirty="0" err="1"/>
              <a:t>involved</a:t>
            </a:r>
            <a:endParaRPr lang="en-GB" sz="2800" b="1" dirty="0"/>
          </a:p>
          <a:p>
            <a:pPr marL="742950" indent="-742950" algn="just">
              <a:buFont typeface="+mj-lt"/>
              <a:buAutoNum type="arabicPeriod"/>
            </a:pPr>
            <a:r>
              <a:rPr lang="en-GB" sz="2800" b="1" dirty="0"/>
              <a:t>National Youth Policy – goals, measures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GB" sz="2800" b="1" dirty="0"/>
              <a:t>National Youth Policy – instruments  for  inclusive cross-</a:t>
            </a:r>
            <a:r>
              <a:rPr lang="en-GB" sz="2800" b="1" dirty="0" err="1"/>
              <a:t>sectorial</a:t>
            </a:r>
            <a:r>
              <a:rPr lang="en-GB" sz="2800" b="1" dirty="0"/>
              <a:t> strategy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GB" sz="2800" b="1" dirty="0"/>
              <a:t>Innovative elements</a:t>
            </a:r>
          </a:p>
          <a:p>
            <a:pPr algn="ctr"/>
            <a:endParaRPr lang="cs-CZ" sz="3600" b="1" dirty="0"/>
          </a:p>
          <a:p>
            <a:pPr algn="ctr"/>
            <a:endParaRPr lang="cs-CZ"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b="1" dirty="0" err="1">
                <a:solidFill>
                  <a:schemeClr val="accent1"/>
                </a:solidFill>
              </a:rPr>
              <a:t>How</a:t>
            </a:r>
            <a:r>
              <a:rPr lang="cs-CZ" sz="3600" b="1" dirty="0">
                <a:solidFill>
                  <a:schemeClr val="accent1"/>
                </a:solidFill>
              </a:rPr>
              <a:t> I </a:t>
            </a:r>
            <a:r>
              <a:rPr lang="cs-CZ" sz="3600" b="1" dirty="0" err="1">
                <a:solidFill>
                  <a:schemeClr val="accent1"/>
                </a:solidFill>
              </a:rPr>
              <a:t>got</a:t>
            </a:r>
            <a:r>
              <a:rPr lang="cs-CZ" sz="3600" b="1" dirty="0">
                <a:solidFill>
                  <a:schemeClr val="accent1"/>
                </a:solidFill>
              </a:rPr>
              <a:t> </a:t>
            </a:r>
            <a:r>
              <a:rPr lang="cs-CZ" sz="3600" b="1" dirty="0" err="1">
                <a:solidFill>
                  <a:schemeClr val="accent1"/>
                </a:solidFill>
              </a:rPr>
              <a:t>involved</a:t>
            </a:r>
            <a:endParaRPr lang="cs-CZ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cs-CZ" sz="2400" b="1" dirty="0">
                <a:solidFill>
                  <a:srgbClr val="C00000"/>
                </a:solidFill>
              </a:rPr>
              <a:t>1997  U.S.A.</a:t>
            </a:r>
          </a:p>
          <a:p>
            <a:pPr marL="0" indent="0" algn="ctr">
              <a:buNone/>
            </a:pPr>
            <a:r>
              <a:rPr lang="cs-CZ" sz="2400" b="1" dirty="0" err="1">
                <a:solidFill>
                  <a:srgbClr val="C00000"/>
                </a:solidFill>
              </a:rPr>
              <a:t>Fulbright</a:t>
            </a:r>
            <a:r>
              <a:rPr lang="cs-CZ" sz="2400" b="1" dirty="0">
                <a:solidFill>
                  <a:srgbClr val="C00000"/>
                </a:solidFill>
              </a:rPr>
              <a:t> </a:t>
            </a:r>
            <a:r>
              <a:rPr lang="cs-CZ" sz="2400" b="1" dirty="0" err="1">
                <a:solidFill>
                  <a:srgbClr val="C00000"/>
                </a:solidFill>
              </a:rPr>
              <a:t>High</a:t>
            </a:r>
            <a:r>
              <a:rPr lang="cs-CZ" sz="2400" b="1" dirty="0">
                <a:solidFill>
                  <a:srgbClr val="C00000"/>
                </a:solidFill>
              </a:rPr>
              <a:t> </a:t>
            </a:r>
            <a:r>
              <a:rPr lang="cs-CZ" sz="2400" b="1" dirty="0" err="1">
                <a:solidFill>
                  <a:srgbClr val="C00000"/>
                </a:solidFill>
              </a:rPr>
              <a:t>School</a:t>
            </a:r>
            <a:r>
              <a:rPr lang="cs-CZ" sz="2400" b="1" dirty="0">
                <a:solidFill>
                  <a:srgbClr val="C00000"/>
                </a:solidFill>
              </a:rPr>
              <a:t> </a:t>
            </a:r>
            <a:r>
              <a:rPr lang="cs-CZ" sz="2400" b="1" dirty="0" err="1">
                <a:solidFill>
                  <a:srgbClr val="C00000"/>
                </a:solidFill>
              </a:rPr>
              <a:t>Teacher</a:t>
            </a:r>
            <a:r>
              <a:rPr lang="cs-CZ" sz="2400" b="1" dirty="0">
                <a:solidFill>
                  <a:srgbClr val="C00000"/>
                </a:solidFill>
              </a:rPr>
              <a:t> Exchange </a:t>
            </a:r>
            <a:r>
              <a:rPr lang="cs-CZ" sz="2400" b="1" dirty="0" err="1">
                <a:solidFill>
                  <a:srgbClr val="C00000"/>
                </a:solidFill>
              </a:rPr>
              <a:t>Programme</a:t>
            </a:r>
            <a:endParaRPr lang="cs-CZ" sz="24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cs-CZ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cs-CZ" sz="3600" b="1" dirty="0">
              <a:solidFill>
                <a:schemeClr val="accent1"/>
              </a:solidFill>
            </a:endParaRPr>
          </a:p>
        </p:txBody>
      </p:sp>
      <p:pic>
        <p:nvPicPr>
          <p:cNvPr id="5" name="Zástupný symbol pro obsah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3808" y="2132856"/>
            <a:ext cx="4392000" cy="3294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2617931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6013" y="1557338"/>
            <a:ext cx="7570787" cy="5040312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3600" b="1" dirty="0" err="1">
                <a:solidFill>
                  <a:srgbClr val="418E96"/>
                </a:solidFill>
              </a:rPr>
              <a:t>National</a:t>
            </a:r>
            <a:r>
              <a:rPr lang="cs-CZ" sz="3600" b="1" dirty="0">
                <a:solidFill>
                  <a:srgbClr val="418E96"/>
                </a:solidFill>
              </a:rPr>
              <a:t> </a:t>
            </a:r>
            <a:r>
              <a:rPr lang="cs-CZ" sz="3600" b="1" dirty="0" err="1">
                <a:solidFill>
                  <a:srgbClr val="418E96"/>
                </a:solidFill>
              </a:rPr>
              <a:t>Youth</a:t>
            </a:r>
            <a:r>
              <a:rPr lang="cs-CZ" sz="3600" b="1" dirty="0">
                <a:solidFill>
                  <a:srgbClr val="418E96"/>
                </a:solidFill>
              </a:rPr>
              <a:t> </a:t>
            </a:r>
            <a:r>
              <a:rPr lang="cs-CZ" sz="3600" b="1" dirty="0" err="1">
                <a:solidFill>
                  <a:srgbClr val="418E96"/>
                </a:solidFill>
              </a:rPr>
              <a:t>Policy</a:t>
            </a:r>
            <a:r>
              <a:rPr lang="cs-CZ" sz="3600" b="1" dirty="0">
                <a:solidFill>
                  <a:srgbClr val="418E96"/>
                </a:solidFill>
              </a:rPr>
              <a:t> 2014 - 2020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400" dirty="0"/>
              <a:t>Fundamental document for implementation of the state youth policy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defRPr/>
            </a:pPr>
            <a:r>
              <a:rPr lang="en-US" b="1" dirty="0"/>
              <a:t>This strategic document was approved by the Government of the Czech Republic on 12th May 2014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b="1" dirty="0"/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Strategic goals cover 13 different thematic fields</a:t>
            </a:r>
            <a:r>
              <a:rPr lang="en-US" b="1" dirty="0"/>
              <a:t>: </a:t>
            </a:r>
            <a:r>
              <a:rPr lang="en-US" b="1" dirty="0">
                <a:solidFill>
                  <a:srgbClr val="FF0000"/>
                </a:solidFill>
              </a:rPr>
              <a:t>access to rights</a:t>
            </a:r>
            <a:r>
              <a:rPr lang="en-US" b="1" dirty="0"/>
              <a:t>, access to information, leisure-based and non-formal education, leisure time, cross-border mobility, employment and employability, health and healthy lifestyle, participation, volunteering, </a:t>
            </a:r>
            <a:r>
              <a:rPr lang="en-US" b="1" dirty="0">
                <a:solidFill>
                  <a:srgbClr val="FF0000"/>
                </a:solidFill>
              </a:rPr>
              <a:t>young people with fewer opportunities</a:t>
            </a:r>
            <a:r>
              <a:rPr lang="en-US" b="1" dirty="0"/>
              <a:t>, environment, media and culture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113780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6013" y="1412776"/>
            <a:ext cx="7570787" cy="5184874"/>
          </a:xfrm>
        </p:spPr>
        <p:txBody>
          <a:bodyPr>
            <a:normAutofit fontScale="55000" lnSpcReduction="20000"/>
          </a:bodyPr>
          <a:lstStyle/>
          <a:p>
            <a:pPr marL="0" lvl="0" indent="0" fontAlgn="auto">
              <a:spcAft>
                <a:spcPts val="0"/>
              </a:spcAft>
              <a:buNone/>
              <a:defRPr/>
            </a:pPr>
            <a:r>
              <a:rPr lang="cs-CZ" sz="7600" b="1" dirty="0">
                <a:solidFill>
                  <a:srgbClr val="418E96"/>
                </a:solidFill>
              </a:rPr>
              <a:t>Target </a:t>
            </a:r>
            <a:r>
              <a:rPr lang="cs-CZ" sz="7600" b="1" dirty="0" err="1">
                <a:solidFill>
                  <a:srgbClr val="418E96"/>
                </a:solidFill>
              </a:rPr>
              <a:t>group</a:t>
            </a:r>
            <a:r>
              <a:rPr lang="cs-CZ" sz="7600" b="1" dirty="0">
                <a:solidFill>
                  <a:srgbClr val="418E96"/>
                </a:solidFill>
              </a:rPr>
              <a:t> </a:t>
            </a:r>
            <a:r>
              <a:rPr lang="cs-CZ" sz="7600" b="1" dirty="0" err="1">
                <a:solidFill>
                  <a:srgbClr val="418E96"/>
                </a:solidFill>
              </a:rPr>
              <a:t>of</a:t>
            </a:r>
            <a:r>
              <a:rPr lang="cs-CZ" sz="7600" b="1" dirty="0">
                <a:solidFill>
                  <a:srgbClr val="418E96"/>
                </a:solidFill>
              </a:rPr>
              <a:t> </a:t>
            </a:r>
            <a:r>
              <a:rPr lang="cs-CZ" sz="7600" b="1" dirty="0" err="1">
                <a:solidFill>
                  <a:srgbClr val="418E96"/>
                </a:solidFill>
              </a:rPr>
              <a:t>Youth</a:t>
            </a:r>
            <a:r>
              <a:rPr lang="cs-CZ" sz="7600" b="1" dirty="0">
                <a:solidFill>
                  <a:srgbClr val="418E96"/>
                </a:solidFill>
              </a:rPr>
              <a:t> </a:t>
            </a:r>
            <a:r>
              <a:rPr lang="cs-CZ" sz="7600" b="1" dirty="0" err="1">
                <a:solidFill>
                  <a:srgbClr val="418E96"/>
                </a:solidFill>
              </a:rPr>
              <a:t>Policy</a:t>
            </a:r>
            <a:endParaRPr lang="cs-CZ" sz="7600" b="1" dirty="0">
              <a:solidFill>
                <a:srgbClr val="418E96"/>
              </a:solidFill>
            </a:endParaRPr>
          </a:p>
          <a:p>
            <a:pPr algn="just"/>
            <a:endParaRPr lang="cs-CZ" sz="2800" dirty="0"/>
          </a:p>
          <a:p>
            <a:pPr marL="0" indent="0">
              <a:buNone/>
            </a:pPr>
            <a:r>
              <a:rPr lang="cs-CZ" sz="5100" b="1" dirty="0"/>
              <a:t>T</a:t>
            </a:r>
            <a:r>
              <a:rPr lang="en-GB" sz="5100" b="1" dirty="0"/>
              <a:t>he primary target group for </a:t>
            </a:r>
            <a:r>
              <a:rPr lang="cs-CZ" sz="5100" b="1" dirty="0" err="1"/>
              <a:t>National</a:t>
            </a:r>
            <a:r>
              <a:rPr lang="cs-CZ" sz="5100" b="1" dirty="0"/>
              <a:t> </a:t>
            </a:r>
            <a:r>
              <a:rPr lang="cs-CZ" sz="5100" b="1" dirty="0" err="1"/>
              <a:t>Youth</a:t>
            </a:r>
            <a:r>
              <a:rPr lang="cs-CZ" sz="5100" b="1" dirty="0"/>
              <a:t> </a:t>
            </a:r>
            <a:r>
              <a:rPr lang="cs-CZ" sz="5100" b="1" dirty="0" err="1"/>
              <a:t>Policy</a:t>
            </a:r>
            <a:r>
              <a:rPr lang="cs-CZ" sz="5100" b="1" dirty="0"/>
              <a:t> </a:t>
            </a:r>
            <a:r>
              <a:rPr lang="en-GB" sz="5100" b="1" dirty="0"/>
              <a:t>is </a:t>
            </a:r>
            <a:r>
              <a:rPr lang="en-GB" sz="5100" b="1" dirty="0">
                <a:solidFill>
                  <a:srgbClr val="FF0000"/>
                </a:solidFill>
              </a:rPr>
              <a:t>youth between 13 and 30 years of age</a:t>
            </a:r>
            <a:r>
              <a:rPr lang="en-GB" sz="5100" dirty="0">
                <a:solidFill>
                  <a:srgbClr val="FF0000"/>
                </a:solidFill>
              </a:rPr>
              <a:t> </a:t>
            </a:r>
            <a:endParaRPr lang="cs-CZ" sz="51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5100" dirty="0"/>
          </a:p>
          <a:p>
            <a:pPr marL="0" indent="0">
              <a:buNone/>
            </a:pPr>
            <a:endParaRPr lang="cs-CZ" sz="5100" dirty="0"/>
          </a:p>
          <a:p>
            <a:pPr marL="0" indent="0" algn="just">
              <a:buNone/>
            </a:pPr>
            <a:r>
              <a:rPr lang="en-US" sz="4400" dirty="0"/>
              <a:t>Successful </a:t>
            </a:r>
            <a:r>
              <a:rPr lang="en-GB" sz="4400" dirty="0"/>
              <a:t>implementation of many of the strategic and operational goals of </a:t>
            </a:r>
            <a:r>
              <a:rPr lang="en-US" sz="4400" dirty="0"/>
              <a:t>the youth policy </a:t>
            </a:r>
            <a:r>
              <a:rPr lang="en-GB" sz="4400" dirty="0"/>
              <a:t>also requires a systematic approach to </a:t>
            </a:r>
            <a:r>
              <a:rPr lang="en-GB" sz="4400" b="1" dirty="0">
                <a:solidFill>
                  <a:srgbClr val="FF0000"/>
                </a:solidFill>
              </a:rPr>
              <a:t>working with </a:t>
            </a:r>
            <a:r>
              <a:rPr lang="en-GB" sz="4400" b="1" dirty="0" err="1">
                <a:solidFill>
                  <a:srgbClr val="FF0000"/>
                </a:solidFill>
              </a:rPr>
              <a:t>childre</a:t>
            </a:r>
            <a:r>
              <a:rPr lang="cs-CZ" sz="4400" b="1" dirty="0">
                <a:solidFill>
                  <a:srgbClr val="FF0000"/>
                </a:solidFill>
              </a:rPr>
              <a:t>n</a:t>
            </a:r>
            <a:r>
              <a:rPr lang="cs-CZ" sz="4400" dirty="0"/>
              <a:t>.</a:t>
            </a:r>
            <a:r>
              <a:rPr lang="cs-CZ" sz="4400" b="1" dirty="0"/>
              <a:t> </a:t>
            </a:r>
            <a:r>
              <a:rPr lang="en-GB" sz="4400" dirty="0"/>
              <a:t>This reality is taken into account in the wording of relevant objectives that focus on children younger than 13. </a:t>
            </a:r>
            <a:r>
              <a:rPr lang="en-GB" sz="4400" b="1" dirty="0"/>
              <a:t>Strategy 2020 thus covers a considerably wide social group with a specific position and role in society. </a:t>
            </a:r>
            <a:endParaRPr lang="cs-CZ" sz="4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sz="5800" b="1" dirty="0">
              <a:solidFill>
                <a:srgbClr val="418E96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921457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6013" y="1268760"/>
            <a:ext cx="7570787" cy="5328890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3600" b="1" dirty="0" err="1">
                <a:solidFill>
                  <a:srgbClr val="418E96"/>
                </a:solidFill>
              </a:rPr>
              <a:t>Strategic</a:t>
            </a:r>
            <a:r>
              <a:rPr lang="cs-CZ" sz="3600" b="1" dirty="0">
                <a:solidFill>
                  <a:srgbClr val="418E96"/>
                </a:solidFill>
              </a:rPr>
              <a:t> </a:t>
            </a:r>
            <a:r>
              <a:rPr lang="cs-CZ" sz="3600" b="1" dirty="0" err="1">
                <a:solidFill>
                  <a:srgbClr val="418E96"/>
                </a:solidFill>
              </a:rPr>
              <a:t>goals</a:t>
            </a:r>
            <a:r>
              <a:rPr lang="cs-CZ" sz="3600" b="1" dirty="0">
                <a:solidFill>
                  <a:srgbClr val="418E96"/>
                </a:solidFill>
              </a:rPr>
              <a:t> </a:t>
            </a:r>
            <a:r>
              <a:rPr lang="cs-CZ" sz="3600" b="1" dirty="0" err="1">
                <a:solidFill>
                  <a:srgbClr val="418E96"/>
                </a:solidFill>
              </a:rPr>
              <a:t>covering</a:t>
            </a:r>
            <a:r>
              <a:rPr lang="cs-CZ" sz="3600" b="1" dirty="0">
                <a:solidFill>
                  <a:srgbClr val="418E96"/>
                </a:solidFill>
              </a:rPr>
              <a:t> </a:t>
            </a:r>
            <a:r>
              <a:rPr lang="cs-CZ" sz="3600" b="1" dirty="0" err="1">
                <a:solidFill>
                  <a:srgbClr val="418E96"/>
                </a:solidFill>
              </a:rPr>
              <a:t>inequalities</a:t>
            </a:r>
            <a:endParaRPr lang="cs-CZ" sz="36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sz="2800" dirty="0"/>
          </a:p>
          <a:p>
            <a:r>
              <a:rPr lang="en-GB" sz="2400" b="1" dirty="0">
                <a:solidFill>
                  <a:srgbClr val="FF0000"/>
                </a:solidFill>
              </a:rPr>
              <a:t>SG 1: To facilitate equal access of children and youth to rights</a:t>
            </a:r>
            <a:endParaRPr lang="cs-CZ" sz="2400" b="1" dirty="0"/>
          </a:p>
          <a:p>
            <a:r>
              <a:rPr lang="en-GB" sz="2400" b="1" dirty="0">
                <a:solidFill>
                  <a:srgbClr val="FF0000"/>
                </a:solidFill>
              </a:rPr>
              <a:t>SG 10: To facilitate inclusion of children and young people with fewer opportunities</a:t>
            </a:r>
            <a:endParaRPr lang="cs-CZ" sz="24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cs-CZ" sz="2800" dirty="0" err="1"/>
              <a:t>Strategic</a:t>
            </a:r>
            <a:r>
              <a:rPr lang="cs-CZ" sz="2800" dirty="0"/>
              <a:t> </a:t>
            </a:r>
            <a:r>
              <a:rPr lang="cs-CZ" sz="2800" dirty="0" err="1"/>
              <a:t>goals</a:t>
            </a:r>
            <a:r>
              <a:rPr lang="cs-CZ" sz="2800" dirty="0"/>
              <a:t> are </a:t>
            </a:r>
            <a:r>
              <a:rPr lang="cs-CZ" sz="2800" dirty="0" err="1"/>
              <a:t>elaborated</a:t>
            </a:r>
            <a:r>
              <a:rPr lang="cs-CZ" sz="2800" dirty="0"/>
              <a:t> </a:t>
            </a:r>
            <a:r>
              <a:rPr lang="cs-CZ" sz="2800" dirty="0" err="1"/>
              <a:t>further</a:t>
            </a:r>
            <a:r>
              <a:rPr lang="cs-CZ" sz="2800" dirty="0"/>
              <a:t> </a:t>
            </a:r>
            <a:r>
              <a:rPr lang="cs-CZ" sz="2800" dirty="0" err="1"/>
              <a:t>into</a:t>
            </a:r>
            <a:r>
              <a:rPr lang="cs-CZ" sz="2800" dirty="0"/>
              <a:t> </a:t>
            </a:r>
            <a:r>
              <a:rPr lang="cs-CZ" sz="2800" dirty="0" err="1"/>
              <a:t>operational</a:t>
            </a:r>
            <a:r>
              <a:rPr lang="cs-CZ" sz="2800" dirty="0"/>
              <a:t> </a:t>
            </a:r>
            <a:r>
              <a:rPr lang="cs-CZ" sz="2800" dirty="0" err="1"/>
              <a:t>goals</a:t>
            </a:r>
            <a:r>
              <a:rPr lang="cs-CZ" sz="2800" dirty="0"/>
              <a:t> and </a:t>
            </a:r>
            <a:r>
              <a:rPr lang="cs-CZ" sz="2800" dirty="0" err="1"/>
              <a:t>measures</a:t>
            </a:r>
            <a:r>
              <a:rPr lang="cs-CZ" sz="2800" dirty="0"/>
              <a:t>:</a:t>
            </a:r>
          </a:p>
          <a:p>
            <a:r>
              <a:rPr lang="en-GB" sz="2400" b="1" dirty="0"/>
              <a:t>Operational goals</a:t>
            </a:r>
            <a:r>
              <a:rPr lang="en-GB" sz="2400" dirty="0"/>
              <a:t> break down this vision in terms of the short, medium and long-term fulfilment of the strategic goals.</a:t>
            </a:r>
            <a:endParaRPr lang="cs-CZ" sz="2400" dirty="0"/>
          </a:p>
          <a:p>
            <a:r>
              <a:rPr lang="en-GB" sz="2400" b="1" dirty="0"/>
              <a:t>Measures</a:t>
            </a:r>
            <a:r>
              <a:rPr lang="en-GB" sz="2400" dirty="0"/>
              <a:t> define specific steps taken to achieve the desired operational goals.</a:t>
            </a:r>
            <a:endParaRPr lang="cs-CZ" sz="2400" dirty="0"/>
          </a:p>
          <a:p>
            <a:pPr marL="0" indent="0">
              <a:buNone/>
            </a:pPr>
            <a:endParaRPr lang="cs-CZ" sz="2300" dirty="0"/>
          </a:p>
          <a:p>
            <a:pPr lvl="1" fontAlgn="auto">
              <a:spcAft>
                <a:spcPts val="0"/>
              </a:spcAft>
              <a:defRPr/>
            </a:pPr>
            <a:endParaRPr lang="cs-CZ" sz="2300" dirty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sz="2800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589080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b="1" dirty="0">
                <a:solidFill>
                  <a:srgbClr val="418E96"/>
                </a:solidFill>
              </a:rPr>
              <a:t>SG: </a:t>
            </a:r>
            <a:r>
              <a:rPr lang="en-GB" sz="3200" b="1" dirty="0">
                <a:solidFill>
                  <a:srgbClr val="418E96"/>
                </a:solidFill>
              </a:rPr>
              <a:t>Facilitate the inclusion of children and young people with fewer opportunities</a:t>
            </a:r>
            <a:endParaRPr lang="cs-CZ" sz="32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T</a:t>
            </a:r>
            <a:r>
              <a:rPr lang="en-US" sz="2400" b="1" dirty="0"/>
              <a:t>wo</a:t>
            </a:r>
            <a:r>
              <a:rPr lang="cs-CZ" sz="2400" b="1" dirty="0"/>
              <a:t> </a:t>
            </a:r>
            <a:r>
              <a:rPr lang="cs-CZ" sz="2400" b="1" dirty="0">
                <a:solidFill>
                  <a:srgbClr val="FF0000"/>
                </a:solidFill>
              </a:rPr>
              <a:t>operational goals:</a:t>
            </a:r>
          </a:p>
          <a:p>
            <a:pPr marL="0" indent="0">
              <a:buNone/>
            </a:pPr>
            <a:endParaRPr lang="cs-CZ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b="1" dirty="0"/>
              <a:t>To improve access to services in education, employment, health and social care for children and youth with fewer opportunities</a:t>
            </a:r>
            <a:endParaRPr lang="cs-CZ" b="1" dirty="0"/>
          </a:p>
          <a:p>
            <a:pPr marL="457200" indent="-457200">
              <a:buFont typeface="+mj-lt"/>
              <a:buAutoNum type="arabicPeriod"/>
            </a:pPr>
            <a:r>
              <a:rPr lang="en-GB" b="1" dirty="0"/>
              <a:t>To encourage the development of skills for children and youth to promote tolerance across cultural and social groups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42163646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cs-CZ" sz="3200" b="1" dirty="0">
                <a:solidFill>
                  <a:srgbClr val="418E96"/>
                </a:solidFill>
              </a:rPr>
              <a:t>OG: </a:t>
            </a:r>
            <a:r>
              <a:rPr lang="cs-CZ" sz="2800" b="1" dirty="0">
                <a:solidFill>
                  <a:srgbClr val="418E96"/>
                </a:solidFill>
              </a:rPr>
              <a:t>To </a:t>
            </a:r>
            <a:r>
              <a:rPr lang="cs-CZ" sz="2800" b="1" dirty="0" err="1">
                <a:solidFill>
                  <a:srgbClr val="418E96"/>
                </a:solidFill>
              </a:rPr>
              <a:t>improve</a:t>
            </a:r>
            <a:r>
              <a:rPr lang="cs-CZ" sz="2800" b="1" dirty="0">
                <a:solidFill>
                  <a:srgbClr val="418E96"/>
                </a:solidFill>
              </a:rPr>
              <a:t> </a:t>
            </a:r>
            <a:r>
              <a:rPr lang="cs-CZ" sz="2800" b="1" dirty="0" err="1">
                <a:solidFill>
                  <a:srgbClr val="418E96"/>
                </a:solidFill>
              </a:rPr>
              <a:t>an</a:t>
            </a:r>
            <a:r>
              <a:rPr lang="cs-CZ" sz="2800" b="1" dirty="0">
                <a:solidFill>
                  <a:srgbClr val="418E96"/>
                </a:solidFill>
              </a:rPr>
              <a:t> </a:t>
            </a:r>
            <a:r>
              <a:rPr lang="cs-CZ" sz="2800" b="1" dirty="0" err="1">
                <a:solidFill>
                  <a:srgbClr val="418E96"/>
                </a:solidFill>
              </a:rPr>
              <a:t>access</a:t>
            </a:r>
            <a:r>
              <a:rPr lang="cs-CZ" sz="2800" b="1" dirty="0">
                <a:solidFill>
                  <a:srgbClr val="418E96"/>
                </a:solidFill>
              </a:rPr>
              <a:t> to </a:t>
            </a:r>
            <a:r>
              <a:rPr lang="cs-CZ" sz="2800" b="1" dirty="0" err="1">
                <a:solidFill>
                  <a:srgbClr val="418E96"/>
                </a:solidFill>
              </a:rPr>
              <a:t>services</a:t>
            </a:r>
            <a:r>
              <a:rPr lang="cs-CZ" sz="2800" b="1" dirty="0">
                <a:solidFill>
                  <a:srgbClr val="418E96"/>
                </a:solidFill>
              </a:rPr>
              <a:t> in </a:t>
            </a:r>
            <a:r>
              <a:rPr lang="cs-CZ" sz="2800" b="1" dirty="0" err="1">
                <a:solidFill>
                  <a:srgbClr val="418E96"/>
                </a:solidFill>
              </a:rPr>
              <a:t>education</a:t>
            </a:r>
            <a:r>
              <a:rPr lang="cs-CZ" sz="2800" b="1" dirty="0">
                <a:solidFill>
                  <a:srgbClr val="418E96"/>
                </a:solidFill>
              </a:rPr>
              <a:t>, </a:t>
            </a:r>
            <a:r>
              <a:rPr lang="cs-CZ" sz="2800" b="1" dirty="0" err="1">
                <a:solidFill>
                  <a:srgbClr val="418E96"/>
                </a:solidFill>
              </a:rPr>
              <a:t>employment</a:t>
            </a:r>
            <a:r>
              <a:rPr lang="cs-CZ" sz="2800" b="1" dirty="0">
                <a:solidFill>
                  <a:srgbClr val="418E96"/>
                </a:solidFill>
              </a:rPr>
              <a:t>, </a:t>
            </a:r>
            <a:r>
              <a:rPr lang="cs-CZ" sz="2800" b="1" dirty="0" err="1">
                <a:solidFill>
                  <a:srgbClr val="418E96"/>
                </a:solidFill>
              </a:rPr>
              <a:t>health</a:t>
            </a:r>
            <a:r>
              <a:rPr lang="cs-CZ" sz="2800" b="1" dirty="0">
                <a:solidFill>
                  <a:srgbClr val="418E96"/>
                </a:solidFill>
              </a:rPr>
              <a:t> and </a:t>
            </a:r>
            <a:r>
              <a:rPr lang="cs-CZ" sz="2800" b="1" dirty="0" err="1">
                <a:solidFill>
                  <a:srgbClr val="418E96"/>
                </a:solidFill>
              </a:rPr>
              <a:t>social</a:t>
            </a:r>
            <a:r>
              <a:rPr lang="cs-CZ" sz="2800" b="1" dirty="0">
                <a:solidFill>
                  <a:srgbClr val="418E96"/>
                </a:solidFill>
              </a:rPr>
              <a:t> care </a:t>
            </a:r>
            <a:r>
              <a:rPr lang="cs-CZ" sz="2800" b="1" dirty="0" err="1">
                <a:solidFill>
                  <a:srgbClr val="418E96"/>
                </a:solidFill>
              </a:rPr>
              <a:t>for</a:t>
            </a:r>
            <a:r>
              <a:rPr lang="cs-CZ" sz="2800" b="1" dirty="0">
                <a:solidFill>
                  <a:srgbClr val="418E96"/>
                </a:solidFill>
              </a:rPr>
              <a:t> </a:t>
            </a:r>
            <a:r>
              <a:rPr lang="cs-CZ" sz="2800" b="1" dirty="0" err="1">
                <a:solidFill>
                  <a:srgbClr val="418E96"/>
                </a:solidFill>
              </a:rPr>
              <a:t>children</a:t>
            </a:r>
            <a:r>
              <a:rPr lang="cs-CZ" sz="2800" b="1" dirty="0">
                <a:solidFill>
                  <a:srgbClr val="418E96"/>
                </a:solidFill>
              </a:rPr>
              <a:t> and </a:t>
            </a:r>
            <a:r>
              <a:rPr lang="cs-CZ" sz="2800" b="1" dirty="0" err="1">
                <a:solidFill>
                  <a:srgbClr val="418E96"/>
                </a:solidFill>
              </a:rPr>
              <a:t>youth</a:t>
            </a:r>
            <a:r>
              <a:rPr lang="cs-CZ" sz="2800" b="1" dirty="0">
                <a:solidFill>
                  <a:srgbClr val="418E96"/>
                </a:solidFill>
              </a:rPr>
              <a:t> </a:t>
            </a:r>
            <a:r>
              <a:rPr lang="cs-CZ" sz="2800" b="1" dirty="0" err="1">
                <a:solidFill>
                  <a:srgbClr val="418E96"/>
                </a:solidFill>
              </a:rPr>
              <a:t>with</a:t>
            </a:r>
            <a:r>
              <a:rPr lang="cs-CZ" sz="2800" b="1" dirty="0">
                <a:solidFill>
                  <a:srgbClr val="418E96"/>
                </a:solidFill>
              </a:rPr>
              <a:t> </a:t>
            </a:r>
            <a:r>
              <a:rPr lang="cs-CZ" sz="2800" b="1" dirty="0" err="1">
                <a:solidFill>
                  <a:srgbClr val="418E96"/>
                </a:solidFill>
              </a:rPr>
              <a:t>fewer</a:t>
            </a:r>
            <a:r>
              <a:rPr lang="cs-CZ" sz="2800" b="1" dirty="0">
                <a:solidFill>
                  <a:srgbClr val="418E96"/>
                </a:solidFill>
              </a:rPr>
              <a:t> </a:t>
            </a:r>
            <a:r>
              <a:rPr lang="cs-CZ" sz="2800" b="1" dirty="0" err="1">
                <a:solidFill>
                  <a:srgbClr val="418E96"/>
                </a:solidFill>
              </a:rPr>
              <a:t>opportunities</a:t>
            </a:r>
            <a:endParaRPr lang="cs-CZ" sz="28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sz="2600" b="1" dirty="0"/>
          </a:p>
          <a:p>
            <a:pPr marL="0" indent="0">
              <a:buNone/>
            </a:pPr>
            <a:r>
              <a:rPr lang="cs-CZ" sz="2600" b="1" dirty="0" err="1"/>
              <a:t>Three</a:t>
            </a:r>
            <a:r>
              <a:rPr lang="cs-CZ" sz="2600" b="1" dirty="0"/>
              <a:t> </a:t>
            </a:r>
            <a:r>
              <a:rPr lang="cs-CZ" sz="2600" b="1" dirty="0" err="1">
                <a:solidFill>
                  <a:srgbClr val="FF0000"/>
                </a:solidFill>
              </a:rPr>
              <a:t>measures</a:t>
            </a:r>
            <a:r>
              <a:rPr lang="cs-CZ" sz="2600" b="1" dirty="0"/>
              <a:t>:</a:t>
            </a:r>
          </a:p>
          <a:p>
            <a:pPr marL="0" indent="0">
              <a:buNone/>
            </a:pPr>
            <a:endParaRPr lang="cs-CZ" sz="2600" b="1" dirty="0"/>
          </a:p>
          <a:p>
            <a:pPr marL="457200" indent="-457200">
              <a:buFont typeface="+mj-lt"/>
              <a:buAutoNum type="arabicPeriod"/>
            </a:pPr>
            <a:r>
              <a:rPr lang="en-GB" sz="2600" b="1" dirty="0"/>
              <a:t>To promote the use of cultural, social and educational centres to provide opportunities for non-formal education</a:t>
            </a:r>
            <a:endParaRPr lang="cs-CZ" sz="2600" b="1" dirty="0"/>
          </a:p>
          <a:p>
            <a:pPr marL="457200" indent="-457200">
              <a:buFont typeface="+mj-lt"/>
              <a:buAutoNum type="arabicPeriod"/>
            </a:pPr>
            <a:r>
              <a:rPr lang="en-GB" sz="2600" b="1" dirty="0"/>
              <a:t>To support leisure-based and non-formal education projects focusing on the integration of children and young people with fewer  opportunities</a:t>
            </a:r>
            <a:endParaRPr lang="cs-CZ" sz="2600" b="1" dirty="0"/>
          </a:p>
          <a:p>
            <a:pPr marL="457200" indent="-457200">
              <a:buFont typeface="+mj-lt"/>
              <a:buAutoNum type="arabicPeriod"/>
            </a:pPr>
            <a:r>
              <a:rPr lang="en-GB" sz="2600" b="1" dirty="0"/>
              <a:t>To promote further education and sharing of good work methodology with children and young people with fewer opportunities</a:t>
            </a:r>
            <a:endParaRPr lang="cs-CZ" sz="2600" b="1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32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48258587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6013" y="1557338"/>
            <a:ext cx="7570787" cy="5040312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cs-CZ" sz="3600" b="1" dirty="0">
                <a:solidFill>
                  <a:srgbClr val="418E96"/>
                </a:solidFill>
              </a:rPr>
              <a:t>Instruments </a:t>
            </a:r>
          </a:p>
          <a:p>
            <a:r>
              <a:rPr lang="en-US" b="1" dirty="0"/>
              <a:t>Thematic cross-sectorial working groups</a:t>
            </a:r>
            <a:endParaRPr lang="en-US" dirty="0"/>
          </a:p>
          <a:p>
            <a:pPr lvl="0"/>
            <a:r>
              <a:rPr lang="en-US" b="1" dirty="0"/>
              <a:t>YOUTH CHAMBER: a cross-sectorial advisory body of the minister responsible for youth </a:t>
            </a:r>
            <a:endParaRPr lang="en-US" dirty="0"/>
          </a:p>
          <a:p>
            <a:pPr marL="0" lvl="0" indent="0">
              <a:buNone/>
            </a:pPr>
            <a:r>
              <a:rPr lang="en-US" b="1" dirty="0"/>
              <a:t>        - </a:t>
            </a:r>
            <a:r>
              <a:rPr lang="en-US" b="1" dirty="0">
                <a:solidFill>
                  <a:srgbClr val="FF0000"/>
                </a:solidFill>
              </a:rPr>
              <a:t>expert group on linking youth work to social work</a:t>
            </a:r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en-US" b="1" dirty="0"/>
              <a:t>Grant schemes on supporting quality youth work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Grant scheme on supporting personal development of children and young people </a:t>
            </a:r>
            <a:r>
              <a:rPr lang="en-US" dirty="0"/>
              <a:t>(enables to link formal and non-formal education through</a:t>
            </a:r>
            <a:r>
              <a:rPr lang="cs-CZ" dirty="0"/>
              <a:t> </a:t>
            </a:r>
            <a:r>
              <a:rPr lang="en-US" dirty="0"/>
              <a:t>regional network  of support</a:t>
            </a:r>
            <a:r>
              <a:rPr lang="cs-CZ" dirty="0"/>
              <a:t> </a:t>
            </a:r>
            <a:r>
              <a:rPr lang="cs-CZ" dirty="0" err="1"/>
              <a:t>services</a:t>
            </a:r>
            <a:r>
              <a:rPr lang="en-US" dirty="0"/>
              <a:t>)</a:t>
            </a:r>
            <a:endParaRPr lang="cs-CZ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cs-CZ" b="1" dirty="0" err="1">
                <a:solidFill>
                  <a:srgbClr val="FF0000"/>
                </a:solidFill>
              </a:rPr>
              <a:t>State</a:t>
            </a:r>
            <a:r>
              <a:rPr lang="cs-CZ" b="1" dirty="0">
                <a:solidFill>
                  <a:srgbClr val="FF0000"/>
                </a:solidFill>
              </a:rPr>
              <a:t> R</a:t>
            </a:r>
            <a:r>
              <a:rPr lang="en-US" b="1" dirty="0" err="1">
                <a:solidFill>
                  <a:srgbClr val="FF0000"/>
                </a:solidFill>
              </a:rPr>
              <a:t>egulation</a:t>
            </a:r>
            <a:r>
              <a:rPr lang="en-US" b="1" dirty="0">
                <a:solidFill>
                  <a:srgbClr val="FF0000"/>
                </a:solidFill>
              </a:rPr>
              <a:t> on teaching pupils with learning difficulties and </a:t>
            </a:r>
            <a:r>
              <a:rPr lang="cs-CZ" b="1" dirty="0" err="1">
                <a:solidFill>
                  <a:srgbClr val="FF0000"/>
                </a:solidFill>
              </a:rPr>
              <a:t>teaching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talented pupils </a:t>
            </a:r>
            <a:r>
              <a:rPr lang="en-US" dirty="0"/>
              <a:t>(will come into force in September 201</a:t>
            </a:r>
            <a:r>
              <a:rPr lang="cs-CZ" dirty="0"/>
              <a:t>6</a:t>
            </a:r>
            <a:r>
              <a:rPr lang="en-US" dirty="0"/>
              <a:t>) – applies also to non-formal and leisure-based education settings financed through the state budget (network of </a:t>
            </a:r>
            <a:r>
              <a:rPr lang="en-US" b="1" dirty="0"/>
              <a:t>Youth </a:t>
            </a:r>
            <a:r>
              <a:rPr lang="en-US" b="1" dirty="0" err="1"/>
              <a:t>Centres</a:t>
            </a:r>
            <a:r>
              <a:rPr lang="en-US" dirty="0"/>
              <a:t>)</a:t>
            </a:r>
            <a:endParaRPr lang="en-US" dirty="0">
              <a:solidFill>
                <a:srgbClr val="FF0000"/>
              </a:solidFill>
            </a:endParaRPr>
          </a:p>
          <a:p>
            <a:pPr marL="628650" lvl="0" indent="-628650">
              <a:buNone/>
            </a:pPr>
            <a:endParaRPr lang="cs-CZ" sz="2400" dirty="0"/>
          </a:p>
          <a:p>
            <a:pPr fontAlgn="auto">
              <a:spcAft>
                <a:spcPts val="0"/>
              </a:spcAft>
              <a:defRPr/>
            </a:pPr>
            <a:endParaRPr lang="cs-CZ" sz="2400" b="1" dirty="0"/>
          </a:p>
          <a:p>
            <a:pPr fontAlgn="auto">
              <a:spcAft>
                <a:spcPts val="0"/>
              </a:spcAft>
              <a:defRPr/>
            </a:pPr>
            <a:endParaRPr lang="cs-CZ" sz="2800" b="1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cs-CZ" sz="2800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sz="2500" b="1" dirty="0">
              <a:solidFill>
                <a:srgbClr val="418E96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sz="2500" b="1" dirty="0">
              <a:solidFill>
                <a:srgbClr val="418E96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6009747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Status uznané organizace pro práci s mládeží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Status uznané organizace pro práci s mládeží</Template>
  <TotalTime>1631</TotalTime>
  <Words>797</Words>
  <Application>Microsoft Office PowerPoint</Application>
  <PresentationFormat>On-screen Show (4:3)</PresentationFormat>
  <Paragraphs>122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Blackadder ITC</vt:lpstr>
      <vt:lpstr>Calibri</vt:lpstr>
      <vt:lpstr>Status uznané organizace pro práci s mládeží</vt:lpstr>
      <vt:lpstr>Inclusive  National Youth Policy 2014 – 2020 (Czech Republic)                      Zdenka Maskova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uznané organizace pro práci s mládeží</dc:title>
  <dc:creator>Urban Michal</dc:creator>
  <cp:lastModifiedBy>EYCB Guest</cp:lastModifiedBy>
  <cp:revision>122</cp:revision>
  <cp:lastPrinted>2014-03-03T08:03:39Z</cp:lastPrinted>
  <dcterms:created xsi:type="dcterms:W3CDTF">2014-03-03T07:11:34Z</dcterms:created>
  <dcterms:modified xsi:type="dcterms:W3CDTF">2016-05-30T16:58:59Z</dcterms:modified>
</cp:coreProperties>
</file>