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8" r:id="rId3"/>
    <p:sldId id="270" r:id="rId4"/>
    <p:sldId id="266" r:id="rId5"/>
    <p:sldId id="271" r:id="rId6"/>
    <p:sldId id="258" r:id="rId7"/>
    <p:sldId id="264" r:id="rId8"/>
    <p:sldId id="272" r:id="rId9"/>
    <p:sldId id="267" r:id="rId10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urica Dugandžić" initials="JD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2094" y="-4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4822304" cy="1470025"/>
          </a:xfrm>
        </p:spPr>
        <p:txBody>
          <a:bodyPr/>
          <a:lstStyle/>
          <a:p>
            <a:r>
              <a:rPr lang="hr-HR" dirty="0" smtClean="0"/>
              <a:t>Uredite stil naslova matrice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511256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dirty="0" smtClean="0"/>
              <a:t>Uredite stil podnaslova matrice</a:t>
            </a:r>
            <a:endParaRPr lang="en-GB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0"/>
            <a:ext cx="2411760" cy="68580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1" y="692697"/>
            <a:ext cx="3168352" cy="91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2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37312"/>
            <a:ext cx="23780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8621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37312"/>
            <a:ext cx="23780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4197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143000"/>
          </a:xfrm>
        </p:spPr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 marL="742950" indent="-285750">
              <a:buFontTx/>
              <a:buBlip>
                <a:blip r:embed="rId2"/>
              </a:buBlip>
              <a:defRPr/>
            </a:lvl2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648072" cy="685800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648072" cy="685800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309320"/>
            <a:ext cx="20177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4648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309319"/>
            <a:ext cx="20177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646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9539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2" y="274638"/>
            <a:ext cx="8040687" cy="1143000"/>
          </a:xfrm>
        </p:spPr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46112" y="1600200"/>
            <a:ext cx="3849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46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309320"/>
            <a:ext cx="20177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9895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2" y="274638"/>
            <a:ext cx="804068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46112" y="1535113"/>
            <a:ext cx="38512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46112" y="2174875"/>
            <a:ext cx="38512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646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309320"/>
            <a:ext cx="20177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4934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2" y="274638"/>
            <a:ext cx="8040687" cy="11430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646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4193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646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309320"/>
            <a:ext cx="2017713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713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46113" y="273050"/>
            <a:ext cx="28194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46113" y="1435100"/>
            <a:ext cx="28194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dirty="0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37312"/>
            <a:ext cx="23780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646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04304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6237312"/>
            <a:ext cx="237807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46113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3225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GB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GB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4B849-5141-4838-99AF-EBECE005556C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24/05/2016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E24BF-B4D9-4D7D-BAB2-B5DC45633BD9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38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1340768"/>
            <a:ext cx="5758408" cy="2664296"/>
          </a:xfrm>
          <a:noFill/>
        </p:spPr>
        <p:txBody>
          <a:bodyPr>
            <a:normAutofit fontScale="90000"/>
          </a:bodyPr>
          <a:lstStyle/>
          <a:p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Tackling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Youth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Unemployment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Croatia</a:t>
            </a:r>
            <a:endParaRPr lang="en-GB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971600" y="4869160"/>
            <a:ext cx="5112568" cy="864096"/>
          </a:xfrm>
        </p:spPr>
        <p:txBody>
          <a:bodyPr>
            <a:normAutofit fontScale="70000" lnSpcReduction="20000"/>
          </a:bodyPr>
          <a:lstStyle/>
          <a:p>
            <a:r>
              <a:rPr lang="hr-HR" dirty="0" smtClean="0"/>
              <a:t>Dario Miloš</a:t>
            </a:r>
          </a:p>
          <a:p>
            <a:r>
              <a:rPr lang="hr-HR" dirty="0" err="1" smtClean="0"/>
              <a:t>Ministry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</a:t>
            </a:r>
            <a:r>
              <a:rPr lang="hr-HR" dirty="0" err="1" smtClean="0"/>
              <a:t>Labour</a:t>
            </a:r>
            <a:r>
              <a:rPr lang="hr-HR" dirty="0" smtClean="0"/>
              <a:t> </a:t>
            </a:r>
            <a:r>
              <a:rPr lang="hr-HR" dirty="0" err="1" smtClean="0"/>
              <a:t>and</a:t>
            </a:r>
            <a:r>
              <a:rPr lang="hr-HR" dirty="0" smtClean="0"/>
              <a:t> </a:t>
            </a:r>
            <a:r>
              <a:rPr lang="hr-HR" dirty="0" err="1" smtClean="0"/>
              <a:t>Pension</a:t>
            </a:r>
            <a:r>
              <a:rPr lang="hr-HR" dirty="0" smtClean="0"/>
              <a:t> </a:t>
            </a:r>
            <a:r>
              <a:rPr lang="hr-HR" dirty="0" err="1" smtClean="0"/>
              <a:t>System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5890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 fontScale="90000"/>
          </a:bodyPr>
          <a:lstStyle/>
          <a:p>
            <a:r>
              <a:rPr lang="hr-HR" dirty="0" err="1" smtClean="0"/>
              <a:t>Republic</a:t>
            </a:r>
            <a:r>
              <a:rPr lang="hr-HR" dirty="0" smtClean="0"/>
              <a:t> </a:t>
            </a:r>
            <a:r>
              <a:rPr lang="hr-HR" dirty="0" err="1" smtClean="0"/>
              <a:t>of</a:t>
            </a:r>
            <a:r>
              <a:rPr lang="hr-HR" dirty="0" smtClean="0"/>
              <a:t> Croatia- </a:t>
            </a:r>
            <a:r>
              <a:rPr lang="hr-HR" dirty="0" err="1" smtClean="0"/>
              <a:t>brief</a:t>
            </a:r>
            <a:r>
              <a:rPr lang="hr-HR" dirty="0" smtClean="0"/>
              <a:t> </a:t>
            </a:r>
            <a:r>
              <a:rPr lang="hr-HR" dirty="0" err="1" smtClean="0"/>
              <a:t>summary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7584" y="1052737"/>
            <a:ext cx="7859216" cy="4104456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Population (2011.)-4.284.889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The number of employed persons (12/2015.)-1.413.637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The number of pensioners (12/2015.)- 1.228.020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The average number of unemployed persons (2015.)-285.906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Minimum wage (</a:t>
            </a:r>
            <a:r>
              <a:rPr lang="en-GB" sz="2600" dirty="0"/>
              <a:t>2015</a:t>
            </a:r>
            <a:r>
              <a:rPr lang="en-GB" sz="2600" dirty="0" smtClean="0"/>
              <a:t>.)-</a:t>
            </a:r>
            <a:r>
              <a:rPr lang="hr-HR" sz="2600" dirty="0" smtClean="0"/>
              <a:t> </a:t>
            </a:r>
            <a:r>
              <a:rPr lang="en-GB" sz="2600" dirty="0" smtClean="0"/>
              <a:t>HRK</a:t>
            </a:r>
            <a:r>
              <a:rPr lang="hr-HR" sz="2600" dirty="0" smtClean="0"/>
              <a:t> </a:t>
            </a:r>
            <a:r>
              <a:rPr lang="en-GB" sz="2600" dirty="0" smtClean="0"/>
              <a:t>3</a:t>
            </a:r>
            <a:r>
              <a:rPr lang="hr-HR" sz="2600" dirty="0" smtClean="0"/>
              <a:t>,</a:t>
            </a:r>
            <a:r>
              <a:rPr lang="en-GB" sz="2600" dirty="0" smtClean="0"/>
              <a:t>029</a:t>
            </a:r>
            <a:r>
              <a:rPr lang="hr-HR" sz="2600" dirty="0" smtClean="0"/>
              <a:t>.</a:t>
            </a:r>
            <a:r>
              <a:rPr lang="en-GB" sz="2600" dirty="0" smtClean="0"/>
              <a:t>55 (gross</a:t>
            </a:r>
            <a:r>
              <a:rPr lang="en-GB" sz="2600" dirty="0"/>
              <a:t>)- </a:t>
            </a:r>
            <a:r>
              <a:rPr lang="en-GB" sz="2600" dirty="0" smtClean="0"/>
              <a:t>HRK</a:t>
            </a:r>
            <a:r>
              <a:rPr lang="hr-HR" sz="2600" dirty="0" smtClean="0"/>
              <a:t> </a:t>
            </a:r>
            <a:r>
              <a:rPr lang="en-GB" sz="2600" dirty="0" smtClean="0"/>
              <a:t>2</a:t>
            </a:r>
            <a:r>
              <a:rPr lang="hr-HR" sz="2600" dirty="0"/>
              <a:t>,</a:t>
            </a:r>
            <a:r>
              <a:rPr lang="en-GB" sz="2600" dirty="0" smtClean="0"/>
              <a:t>400</a:t>
            </a:r>
            <a:r>
              <a:rPr lang="hr-HR" sz="2600" dirty="0" smtClean="0"/>
              <a:t>.</a:t>
            </a:r>
            <a:r>
              <a:rPr lang="en-GB" sz="2600" dirty="0" smtClean="0"/>
              <a:t>00 </a:t>
            </a:r>
            <a:r>
              <a:rPr lang="en-GB" sz="2600" dirty="0"/>
              <a:t>net </a:t>
            </a:r>
            <a:r>
              <a:rPr lang="en-GB" sz="2600" dirty="0" smtClean="0"/>
              <a:t>(</a:t>
            </a:r>
            <a:r>
              <a:rPr lang="en-GB" sz="2600" dirty="0" err="1" smtClean="0"/>
              <a:t>ap</a:t>
            </a:r>
            <a:r>
              <a:rPr lang="hr-HR" sz="2600" dirty="0" smtClean="0"/>
              <a:t>p</a:t>
            </a:r>
            <a:r>
              <a:rPr lang="en-GB" sz="2600" dirty="0" err="1" smtClean="0"/>
              <a:t>rox</a:t>
            </a:r>
            <a:r>
              <a:rPr lang="en-GB" sz="2600" dirty="0"/>
              <a:t>. </a:t>
            </a:r>
            <a:r>
              <a:rPr lang="en-GB" sz="2600" dirty="0" smtClean="0"/>
              <a:t>EUR</a:t>
            </a:r>
            <a:r>
              <a:rPr lang="hr-HR" sz="2600" dirty="0" smtClean="0"/>
              <a:t> </a:t>
            </a:r>
            <a:r>
              <a:rPr lang="en-GB" sz="2600" dirty="0" smtClean="0"/>
              <a:t>320</a:t>
            </a:r>
            <a:r>
              <a:rPr lang="en-GB" sz="2600" dirty="0"/>
              <a:t>)</a:t>
            </a:r>
            <a:endParaRPr lang="en-GB" sz="26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GB" sz="2600" dirty="0" smtClean="0"/>
              <a:t>The average net salary (</a:t>
            </a:r>
            <a:r>
              <a:rPr lang="en-GB" sz="2600" dirty="0"/>
              <a:t>2015</a:t>
            </a:r>
            <a:r>
              <a:rPr lang="en-GB" sz="2600" dirty="0" smtClean="0"/>
              <a:t>.)-</a:t>
            </a:r>
            <a:r>
              <a:rPr lang="hr-HR" sz="2600" dirty="0" smtClean="0"/>
              <a:t> </a:t>
            </a:r>
            <a:r>
              <a:rPr lang="en-GB" sz="2600" dirty="0" smtClean="0"/>
              <a:t>HRK</a:t>
            </a:r>
            <a:r>
              <a:rPr lang="hr-HR" sz="2600" dirty="0" smtClean="0"/>
              <a:t> </a:t>
            </a:r>
            <a:r>
              <a:rPr lang="en-GB" sz="2600" dirty="0" smtClean="0"/>
              <a:t>5</a:t>
            </a:r>
            <a:r>
              <a:rPr lang="hr-HR" sz="2600" dirty="0" smtClean="0"/>
              <a:t>,</a:t>
            </a:r>
            <a:r>
              <a:rPr lang="en-GB" sz="2600" dirty="0" smtClean="0"/>
              <a:t>693.00 </a:t>
            </a:r>
            <a:r>
              <a:rPr lang="en-GB" sz="2600" dirty="0"/>
              <a:t>(</a:t>
            </a:r>
            <a:r>
              <a:rPr lang="en-GB" sz="2600" dirty="0" err="1" smtClean="0"/>
              <a:t>ap</a:t>
            </a:r>
            <a:r>
              <a:rPr lang="hr-HR" sz="2600" dirty="0" smtClean="0"/>
              <a:t>p</a:t>
            </a:r>
            <a:r>
              <a:rPr lang="en-GB" sz="2600" dirty="0" err="1" smtClean="0"/>
              <a:t>rox</a:t>
            </a:r>
            <a:r>
              <a:rPr lang="en-GB" sz="2600" dirty="0"/>
              <a:t>. </a:t>
            </a:r>
            <a:r>
              <a:rPr lang="en-GB" sz="2600" dirty="0" smtClean="0"/>
              <a:t>EUR</a:t>
            </a:r>
            <a:r>
              <a:rPr lang="hr-HR" sz="2600" dirty="0" smtClean="0"/>
              <a:t> </a:t>
            </a:r>
            <a:r>
              <a:rPr lang="en-GB" sz="2600" dirty="0" smtClean="0"/>
              <a:t>759</a:t>
            </a:r>
            <a:r>
              <a:rPr lang="en-GB" sz="2600" dirty="0"/>
              <a:t>)</a:t>
            </a:r>
            <a:endParaRPr lang="en-GB" dirty="0" smtClean="0"/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5033712"/>
            <a:ext cx="3240360" cy="16892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6322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700" dirty="0" err="1" smtClean="0">
                <a:solidFill>
                  <a:srgbClr val="FF0000"/>
                </a:solidFill>
              </a:rPr>
              <a:t>Youth</a:t>
            </a:r>
            <a:r>
              <a:rPr lang="hr-HR" sz="2700" dirty="0" smtClean="0">
                <a:solidFill>
                  <a:srgbClr val="FF0000"/>
                </a:solidFill>
              </a:rPr>
              <a:t> </a:t>
            </a:r>
            <a:r>
              <a:rPr lang="hr-HR" sz="2700" dirty="0" err="1" smtClean="0">
                <a:solidFill>
                  <a:srgbClr val="FF0000"/>
                </a:solidFill>
              </a:rPr>
              <a:t>unemployment</a:t>
            </a:r>
            <a:r>
              <a:rPr lang="hr-HR" sz="2700" dirty="0" smtClean="0">
                <a:solidFill>
                  <a:srgbClr val="FF0000"/>
                </a:solidFill>
              </a:rPr>
              <a:t> </a:t>
            </a:r>
            <a:r>
              <a:rPr lang="hr-HR" sz="2700" dirty="0" err="1" smtClean="0">
                <a:solidFill>
                  <a:srgbClr val="FF0000"/>
                </a:solidFill>
              </a:rPr>
              <a:t>in</a:t>
            </a:r>
            <a:r>
              <a:rPr lang="hr-HR" sz="2700" dirty="0" smtClean="0">
                <a:solidFill>
                  <a:srgbClr val="FF0000"/>
                </a:solidFill>
              </a:rPr>
              <a:t> Croatia</a:t>
            </a:r>
            <a:r>
              <a:rPr lang="hr-HR" sz="2700" dirty="0">
                <a:solidFill>
                  <a:srgbClr val="FF0000"/>
                </a:solidFill>
              </a:rPr>
              <a:t/>
            </a:r>
            <a:br>
              <a:rPr lang="hr-HR" sz="2700" dirty="0">
                <a:solidFill>
                  <a:srgbClr val="FF0000"/>
                </a:solidFill>
              </a:rPr>
            </a:br>
            <a:endParaRPr lang="hr-HR" sz="2700" dirty="0">
              <a:solidFill>
                <a:srgbClr val="FF000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052737"/>
            <a:ext cx="8568952" cy="5073427"/>
          </a:xfrm>
        </p:spPr>
        <p:txBody>
          <a:bodyPr/>
          <a:lstStyle/>
          <a:p>
            <a:pPr algn="just"/>
            <a:endParaRPr lang="hr-HR" sz="19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hr-HR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EU – 5 milion </a:t>
            </a:r>
            <a:r>
              <a:rPr lang="hr-HR" sz="19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unemployed</a:t>
            </a:r>
            <a:r>
              <a:rPr lang="hr-HR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hr-HR" sz="19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young</a:t>
            </a:r>
            <a:r>
              <a:rPr lang="hr-HR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hr-HR" sz="19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persons</a:t>
            </a:r>
            <a:r>
              <a:rPr lang="hr-HR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hr-HR" sz="19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</a:t>
            </a:r>
            <a:r>
              <a:rPr lang="hr-HR" sz="19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EU (15-24)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sz="19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Croatian</a:t>
            </a:r>
            <a:r>
              <a:rPr lang="hr-HR" sz="19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hr-HR" sz="1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</a:t>
            </a:r>
            <a:r>
              <a:rPr lang="hr-HR" sz="19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mployment</a:t>
            </a:r>
            <a:r>
              <a:rPr lang="hr-HR" sz="19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hr-HR" sz="19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</a:t>
            </a:r>
            <a:r>
              <a:rPr lang="hr-HR" sz="19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ervice</a:t>
            </a:r>
            <a:r>
              <a:rPr lang="hr-HR" sz="19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(2015.) 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023794-7AF2-4754-A6F1-3FBC719AE22D}" type="slidenum">
              <a:rPr lang="hr-HR" smtClean="0">
                <a:solidFill>
                  <a:prstClr val="white">
                    <a:lumMod val="65000"/>
                  </a:prstClr>
                </a:solidFill>
              </a:rPr>
              <a:pPr>
                <a:defRPr/>
              </a:pPr>
              <a:t>3</a:t>
            </a:fld>
            <a:endParaRPr lang="hr-HR" dirty="0">
              <a:solidFill>
                <a:prstClr val="white">
                  <a:lumMod val="65000"/>
                </a:prstClr>
              </a:solidFill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598937" y="2132856"/>
            <a:ext cx="7955742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hr-HR" sz="19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Average</a:t>
            </a: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 </a:t>
            </a:r>
            <a:r>
              <a:rPr lang="hr-HR" sz="19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number</a:t>
            </a: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 </a:t>
            </a:r>
            <a:r>
              <a:rPr lang="hr-HR" sz="19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of</a:t>
            </a: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 </a:t>
            </a:r>
            <a:r>
              <a:rPr lang="hr-HR" sz="19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unemployed</a:t>
            </a: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 </a:t>
            </a:r>
            <a:r>
              <a:rPr lang="hr-HR" sz="19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young</a:t>
            </a: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 </a:t>
            </a:r>
            <a:r>
              <a:rPr lang="hr-HR" sz="19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persons</a:t>
            </a: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 </a:t>
            </a:r>
            <a:r>
              <a:rPr lang="hr-HR" sz="19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84,724</a:t>
            </a: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, </a:t>
            </a:r>
            <a:r>
              <a:rPr lang="hr-HR" sz="1900" b="1" dirty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(</a:t>
            </a:r>
            <a:r>
              <a:rPr lang="hr-HR" sz="1900" b="1" dirty="0" smtClean="0">
                <a:solidFill>
                  <a:prstClr val="black"/>
                </a:solidFill>
                <a:latin typeface="Calibri" pitchFamily="34" charset="0"/>
                <a:cs typeface="Arial" charset="0"/>
              </a:rPr>
              <a:t>29,6 %)</a:t>
            </a:r>
          </a:p>
          <a:p>
            <a:pPr marL="742950" lvl="1" indent="-285750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14,814 (17.4%) age 15-19</a:t>
            </a:r>
            <a:r>
              <a:rPr lang="hr-HR" sz="19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; </a:t>
            </a:r>
            <a:endParaRPr lang="hr-HR" sz="1900" dirty="0" smtClean="0">
              <a:solidFill>
                <a:prstClr val="black">
                  <a:lumMod val="85000"/>
                  <a:lumOff val="15000"/>
                </a:prstClr>
              </a:solidFill>
              <a:latin typeface="Calibri" pitchFamily="34" charset="0"/>
              <a:cs typeface="Arial" charset="0"/>
            </a:endParaRPr>
          </a:p>
          <a:p>
            <a:pPr marL="742950" lvl="1" indent="-285750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34,910 (41.2%) age 20-24 </a:t>
            </a:r>
            <a:endParaRPr lang="hr-HR" sz="1900" dirty="0">
              <a:solidFill>
                <a:prstClr val="black">
                  <a:lumMod val="85000"/>
                  <a:lumOff val="15000"/>
                </a:prstClr>
              </a:solidFill>
              <a:latin typeface="Calibri" pitchFamily="34" charset="0"/>
              <a:cs typeface="Arial" charset="0"/>
            </a:endParaRPr>
          </a:p>
          <a:p>
            <a:pPr marL="742950" lvl="1" indent="-285750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hr-HR" sz="19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  <a:cs typeface="Arial" charset="0"/>
              </a:rPr>
              <a:t>35,000 (41.3%) age 25-29, </a:t>
            </a:r>
          </a:p>
          <a:p>
            <a:pPr marL="742950" lvl="1" indent="-285750" eaLnBrk="0" fontAlgn="base" hangingPunct="0"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en-US" sz="1900" dirty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</a:rPr>
              <a:t>Average number of unemployed young persons </a:t>
            </a:r>
            <a:r>
              <a:rPr lang="hr-HR" sz="1900" b="1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 pitchFamily="34" charset="0"/>
              </a:rPr>
              <a:t>102.484 (2014.)</a:t>
            </a:r>
            <a:endParaRPr lang="hr-HR" sz="1900" b="1" dirty="0">
              <a:solidFill>
                <a:prstClr val="black">
                  <a:lumMod val="85000"/>
                  <a:lumOff val="15000"/>
                </a:prstClr>
              </a:solidFill>
              <a:latin typeface="Calibri" pitchFamily="34" charset="0"/>
              <a:cs typeface="Arial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  <a:latin typeface="Lucida Sans Unicode" pitchFamily="34" charset="0"/>
                <a:cs typeface="Arial" charset="0"/>
              </a:rPr>
              <a:t>The Youth Guarantee is a new approach to tackling youth unemployment which ensures that all young </a:t>
            </a:r>
            <a:r>
              <a:rPr lang="en-GB" dirty="0" smtClean="0">
                <a:solidFill>
                  <a:prstClr val="black"/>
                </a:solidFill>
                <a:latin typeface="Lucida Sans Unicode" pitchFamily="34" charset="0"/>
                <a:cs typeface="Arial" charset="0"/>
              </a:rPr>
              <a:t>people find a job</a:t>
            </a:r>
            <a:r>
              <a:rPr lang="hr-HR" dirty="0" smtClean="0">
                <a:solidFill>
                  <a:prstClr val="black"/>
                </a:solidFill>
                <a:latin typeface="Lucida Sans Unicode" pitchFamily="34" charset="0"/>
                <a:cs typeface="Arial" charset="0"/>
              </a:rPr>
              <a:t>, start a </a:t>
            </a:r>
            <a:r>
              <a:rPr lang="en-US" dirty="0" smtClean="0">
                <a:solidFill>
                  <a:prstClr val="black"/>
                </a:solidFill>
                <a:latin typeface="Lucida Sans Unicode" pitchFamily="34" charset="0"/>
                <a:cs typeface="Arial" charset="0"/>
              </a:rPr>
              <a:t>apprenticeship</a:t>
            </a:r>
            <a:r>
              <a:rPr lang="en-US" dirty="0">
                <a:solidFill>
                  <a:prstClr val="black"/>
                </a:solidFill>
                <a:latin typeface="Lucida Sans Unicode" pitchFamily="34" charset="0"/>
                <a:cs typeface="Arial" charset="0"/>
              </a:rPr>
              <a:t>, traineeship, or </a:t>
            </a:r>
            <a:r>
              <a:rPr lang="en-US" dirty="0" smtClean="0">
                <a:solidFill>
                  <a:prstClr val="black"/>
                </a:solidFill>
                <a:latin typeface="Lucida Sans Unicode" pitchFamily="34" charset="0"/>
                <a:cs typeface="Arial" charset="0"/>
              </a:rPr>
              <a:t>continue education</a:t>
            </a:r>
            <a:r>
              <a:rPr lang="hr-HR" dirty="0" smtClean="0">
                <a:solidFill>
                  <a:prstClr val="black"/>
                </a:solidFill>
                <a:latin typeface="Lucida Sans Unicode" pitchFamily="34" charset="0"/>
                <a:cs typeface="Arial" charset="0"/>
              </a:rPr>
              <a:t>.</a:t>
            </a:r>
            <a:endParaRPr lang="hr-HR" dirty="0">
              <a:solidFill>
                <a:prstClr val="black"/>
              </a:solidFill>
              <a:latin typeface="Lucida Sans Unicode" pitchFamily="34" charset="0"/>
              <a:cs typeface="Arial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322" y="5301208"/>
            <a:ext cx="2702971" cy="139948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133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ALMP</a:t>
            </a:r>
            <a:r>
              <a:rPr lang="en-GB" dirty="0" smtClean="0"/>
              <a:t> Measures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7584" y="1412776"/>
            <a:ext cx="7859216" cy="4713387"/>
          </a:xfrm>
        </p:spPr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The employment measures are designed for different groups of unemployed persons (young people up to 30 years, long-term unemployed, persons above 50 years…) and include</a:t>
            </a:r>
            <a:r>
              <a:rPr lang="en-GB" dirty="0" smtClean="0"/>
              <a:t>: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GB" dirty="0"/>
              <a:t>•	Training subsidies</a:t>
            </a:r>
            <a:endParaRPr lang="hr-HR" dirty="0"/>
          </a:p>
          <a:p>
            <a:pPr marL="0" indent="0">
              <a:buNone/>
            </a:pPr>
            <a:r>
              <a:rPr lang="en-GB" dirty="0"/>
              <a:t>•	Job preservation subsidies</a:t>
            </a:r>
            <a:endParaRPr lang="hr-HR" dirty="0"/>
          </a:p>
          <a:p>
            <a:pPr marL="0" indent="0">
              <a:buNone/>
            </a:pPr>
            <a:r>
              <a:rPr lang="en-GB" dirty="0"/>
              <a:t>•	Self-employment subsidies</a:t>
            </a:r>
            <a:endParaRPr lang="hr-HR" dirty="0"/>
          </a:p>
          <a:p>
            <a:pPr marL="0" indent="0">
              <a:buNone/>
            </a:pPr>
            <a:r>
              <a:rPr lang="en-GB" dirty="0"/>
              <a:t>•	Education for unemployed</a:t>
            </a:r>
            <a:endParaRPr lang="hr-HR" dirty="0"/>
          </a:p>
          <a:p>
            <a:pPr marL="0" indent="0">
              <a:buNone/>
            </a:pPr>
            <a:r>
              <a:rPr lang="en-GB" dirty="0"/>
              <a:t>•	Employment after Occupational training without </a:t>
            </a:r>
            <a:r>
              <a:rPr lang="hr-HR" dirty="0" smtClean="0"/>
              <a:t>	</a:t>
            </a:r>
            <a:r>
              <a:rPr lang="en-GB" dirty="0" smtClean="0"/>
              <a:t>commencing </a:t>
            </a:r>
            <a:r>
              <a:rPr lang="en-GB" dirty="0"/>
              <a:t>employment</a:t>
            </a:r>
            <a:endParaRPr lang="hr-HR" dirty="0"/>
          </a:p>
          <a:p>
            <a:pPr marL="0" indent="0">
              <a:buNone/>
            </a:pPr>
            <a:r>
              <a:rPr lang="en-GB" dirty="0"/>
              <a:t>•	Public works</a:t>
            </a:r>
            <a:endParaRPr lang="hr-HR" dirty="0"/>
          </a:p>
          <a:p>
            <a:pPr marL="0" indent="0">
              <a:buNone/>
            </a:pPr>
            <a:r>
              <a:rPr lang="en-GB" dirty="0"/>
              <a:t>•	Employment subsidies</a:t>
            </a:r>
            <a:endParaRPr lang="hr-HR" dirty="0"/>
          </a:p>
          <a:p>
            <a:pPr marL="0" indent="0">
              <a:buNone/>
            </a:pPr>
            <a:r>
              <a:rPr lang="en-GB" dirty="0"/>
              <a:t>•	Occupational training without commencing employment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3528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Total number of users of the Active </a:t>
            </a:r>
            <a:r>
              <a:rPr lang="en-US" sz="2800" dirty="0" err="1"/>
              <a:t>labour</a:t>
            </a:r>
            <a:r>
              <a:rPr lang="en-US" sz="2800" dirty="0"/>
              <a:t> market policy measures in 2015, by 31st December 2015</a:t>
            </a:r>
            <a:endParaRPr lang="hr-HR" sz="2800" dirty="0"/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652651"/>
              </p:ext>
            </p:extLst>
          </p:nvPr>
        </p:nvGraphicFramePr>
        <p:xfrm>
          <a:off x="971600" y="1412776"/>
          <a:ext cx="7560840" cy="47124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8952"/>
                <a:gridCol w="1388952"/>
                <a:gridCol w="1139558"/>
                <a:gridCol w="1288949"/>
                <a:gridCol w="1139558"/>
                <a:gridCol w="1214871"/>
              </a:tblGrid>
              <a:tr h="1323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Measure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 err="1" smtClean="0">
                          <a:effectLst/>
                          <a:latin typeface="Times New Roman"/>
                          <a:ea typeface="Calibri"/>
                        </a:rPr>
                        <a:t>Young</a:t>
                      </a:r>
                      <a:r>
                        <a:rPr lang="hr-HR" sz="11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r-HR" sz="1100" dirty="0" err="1" smtClean="0">
                          <a:effectLst/>
                          <a:latin typeface="Times New Roman"/>
                          <a:ea typeface="Calibri"/>
                        </a:rPr>
                        <a:t>persons</a:t>
                      </a:r>
                      <a:r>
                        <a:rPr lang="hr-HR" sz="110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hr-HR" sz="1100" dirty="0" err="1" smtClean="0">
                          <a:effectLst/>
                          <a:latin typeface="Times New Roman"/>
                          <a:ea typeface="Calibri"/>
                        </a:rPr>
                        <a:t>only</a:t>
                      </a:r>
                      <a:endParaRPr lang="hr-HR" sz="1100" dirty="0" smtClean="0"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 smtClean="0">
                          <a:effectLst/>
                          <a:latin typeface="Times New Roman"/>
                          <a:ea typeface="Calibri"/>
                        </a:rPr>
                        <a:t>2015.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 </a:t>
                      </a:r>
                      <a:endParaRPr lang="hr-HR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Active users at the beginning of 2015 </a:t>
                      </a:r>
                      <a:br>
                        <a:rPr lang="en-GB" sz="1000" dirty="0">
                          <a:effectLst/>
                        </a:rPr>
                      </a:b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Included by 31</a:t>
                      </a:r>
                      <a:r>
                        <a:rPr lang="en-GB" sz="1000" baseline="30000" dirty="0">
                          <a:effectLst/>
                        </a:rPr>
                        <a:t>st</a:t>
                      </a:r>
                      <a:r>
                        <a:rPr lang="en-GB" sz="1000" dirty="0">
                          <a:effectLst/>
                        </a:rPr>
                        <a:t> December 2015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Total users during 2015.</a:t>
                      </a:r>
                      <a:endParaRPr lang="hr-HR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Active users on the 31</a:t>
                      </a:r>
                      <a:r>
                        <a:rPr lang="en-GB" sz="1000" baseline="30000" dirty="0">
                          <a:effectLst/>
                        </a:rPr>
                        <a:t>st</a:t>
                      </a:r>
                      <a:r>
                        <a:rPr lang="en-GB" sz="1000" dirty="0">
                          <a:effectLst/>
                        </a:rPr>
                        <a:t> December 2015.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34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TOTAL</a:t>
                      </a:r>
                      <a:endParaRPr lang="hr-HR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41.950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23.165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41.595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64.760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33.021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650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Employment and training subsidies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7.361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4.697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7.120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11.817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6.747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34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Self-employment subsidies</a:t>
                      </a:r>
                      <a:endParaRPr lang="hr-HR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1.329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2.109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2.776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4.885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2.647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34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Education for unemployed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679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54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1.552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1.606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1.095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34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Public works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3.708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1.771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9.961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11.732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3.217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6507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Occupational training without commencing employment</a:t>
                      </a:r>
                      <a:endParaRPr lang="hr-HR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000" dirty="0" smtClean="0">
                        <a:effectLst/>
                        <a:latin typeface="+mn-lt"/>
                        <a:ea typeface="Calibri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28.222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13.897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18.597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32.494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18.307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34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Job preservation subsidies</a:t>
                      </a:r>
                      <a:endParaRPr lang="hr-HR" sz="11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597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6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228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234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11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  <a:tr h="3425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 “Permanent Seasonal Worker”</a:t>
                      </a:r>
                      <a:endParaRPr lang="hr-HR" sz="11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Calibri"/>
                        </a:rPr>
                        <a:t>57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631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1.361</a:t>
                      </a:r>
                      <a:endParaRPr lang="hr-HR" sz="100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1.992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997</a:t>
                      </a:r>
                      <a:endParaRPr lang="hr-HR" sz="10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139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64896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Labour Supply and Demand Mismatch 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7584" y="1340768"/>
            <a:ext cx="7859216" cy="47853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300" dirty="0" smtClean="0">
              <a:ea typeface="Calibri"/>
              <a:cs typeface="Times New Roman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sz="2300" dirty="0">
                <a:ea typeface="Calibri"/>
                <a:cs typeface="Times New Roman"/>
              </a:rPr>
              <a:t>Despite the current number of 248,100 registered unemployed persons (latest CES data), employers in Croatia have difficulties finding suitable workforce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GB" sz="2300" dirty="0" smtClean="0">
                <a:ea typeface="Calibri"/>
                <a:cs typeface="Times New Roman"/>
              </a:rPr>
              <a:t>Employers’ Survey conducted by the CES show that a significant number (29.1%) of employers had difficulties finding suitable workers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300" dirty="0" smtClean="0">
                <a:ea typeface="Calibri"/>
                <a:cs typeface="Times New Roman"/>
              </a:rPr>
              <a:t>Two most frequent problems were: lack of candidates with appropriate level of education (49,5% of employers) and lack of candidates with sufficient working experience  (43,5% of employers)</a:t>
            </a:r>
            <a:endParaRPr lang="hr-HR" sz="2300" dirty="0" smtClean="0">
              <a:ea typeface="Calibri"/>
              <a:cs typeface="Times New Roman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r-HR" sz="2300" dirty="0" err="1" smtClean="0">
                <a:ea typeface="Calibri"/>
                <a:cs typeface="Times New Roman"/>
              </a:rPr>
              <a:t>Also</a:t>
            </a:r>
            <a:r>
              <a:rPr lang="hr-HR" sz="2300" dirty="0" smtClean="0">
                <a:ea typeface="Calibri"/>
                <a:cs typeface="Times New Roman"/>
              </a:rPr>
              <a:t>, </a:t>
            </a:r>
            <a:r>
              <a:rPr lang="hr-HR" sz="2300" dirty="0" err="1" smtClean="0">
                <a:ea typeface="Calibri"/>
                <a:cs typeface="Times New Roman"/>
              </a:rPr>
              <a:t>eployers</a:t>
            </a:r>
            <a:r>
              <a:rPr lang="hr-HR" sz="2300" dirty="0" smtClean="0">
                <a:ea typeface="Calibri"/>
                <a:cs typeface="Times New Roman"/>
              </a:rPr>
              <a:t> </a:t>
            </a:r>
            <a:r>
              <a:rPr lang="hr-HR" sz="2300" dirty="0" err="1" smtClean="0">
                <a:ea typeface="Calibri"/>
                <a:cs typeface="Times New Roman"/>
              </a:rPr>
              <a:t>also</a:t>
            </a:r>
            <a:r>
              <a:rPr lang="hr-HR" sz="2300" dirty="0" smtClean="0">
                <a:ea typeface="Calibri"/>
                <a:cs typeface="Times New Roman"/>
              </a:rPr>
              <a:t> </a:t>
            </a:r>
            <a:r>
              <a:rPr lang="hr-HR" sz="2300" dirty="0" err="1" smtClean="0">
                <a:ea typeface="Calibri"/>
                <a:cs typeface="Times New Roman"/>
              </a:rPr>
              <a:t>emphasize</a:t>
            </a:r>
            <a:r>
              <a:rPr lang="hr-HR" sz="2300" dirty="0" smtClean="0">
                <a:ea typeface="Calibri"/>
                <a:cs typeface="Times New Roman"/>
              </a:rPr>
              <a:t> </a:t>
            </a:r>
            <a:r>
              <a:rPr lang="hr-HR" sz="2300" dirty="0" err="1" smtClean="0">
                <a:ea typeface="Calibri"/>
                <a:cs typeface="Times New Roman"/>
              </a:rPr>
              <a:t>lack</a:t>
            </a:r>
            <a:r>
              <a:rPr lang="hr-HR" sz="2300" dirty="0" smtClean="0">
                <a:ea typeface="Calibri"/>
                <a:cs typeface="Times New Roman"/>
              </a:rPr>
              <a:t> </a:t>
            </a:r>
            <a:r>
              <a:rPr lang="hr-HR" sz="2300" dirty="0" err="1" smtClean="0">
                <a:ea typeface="Calibri"/>
                <a:cs typeface="Times New Roman"/>
              </a:rPr>
              <a:t>of</a:t>
            </a:r>
            <a:r>
              <a:rPr lang="hr-HR" sz="2300" dirty="0" smtClean="0">
                <a:ea typeface="Calibri"/>
                <a:cs typeface="Times New Roman"/>
              </a:rPr>
              <a:t> </a:t>
            </a:r>
            <a:r>
              <a:rPr lang="hr-HR" sz="2300" dirty="0" err="1" smtClean="0">
                <a:ea typeface="Calibri"/>
                <a:cs typeface="Times New Roman"/>
              </a:rPr>
              <a:t>generic</a:t>
            </a:r>
            <a:r>
              <a:rPr lang="hr-HR" sz="2300" dirty="0" smtClean="0">
                <a:ea typeface="Calibri"/>
                <a:cs typeface="Times New Roman"/>
              </a:rPr>
              <a:t> </a:t>
            </a:r>
            <a:r>
              <a:rPr lang="hr-HR" sz="2300" dirty="0" err="1" smtClean="0">
                <a:ea typeface="Calibri"/>
                <a:cs typeface="Times New Roman"/>
              </a:rPr>
              <a:t>skills</a:t>
            </a:r>
            <a:endParaRPr lang="en-GB" sz="2300" dirty="0" smtClean="0">
              <a:ea typeface="Calibri"/>
              <a:cs typeface="Times New Roman"/>
            </a:endParaRPr>
          </a:p>
          <a:p>
            <a:pPr marL="0" indent="0">
              <a:buNone/>
            </a:pPr>
            <a:endParaRPr lang="en-GB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579624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Alignment of education and labour market</a:t>
            </a:r>
            <a:endParaRPr lang="en-GB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3568" y="1484784"/>
            <a:ext cx="8003232" cy="525658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2200" dirty="0" smtClean="0"/>
              <a:t>Comprehensive approach to tackle this issue is </a:t>
            </a:r>
            <a:r>
              <a:rPr lang="en-GB" sz="2200" dirty="0" smtClean="0"/>
              <a:t>needed</a:t>
            </a:r>
            <a:endParaRPr lang="en-GB" sz="2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sz="2200" dirty="0" smtClean="0"/>
              <a:t>Application of Croatian Qualification Framework (CROQF) started in 2013, with the adoption of relevant </a:t>
            </a:r>
            <a:r>
              <a:rPr lang="en-GB" sz="2200" dirty="0" smtClean="0"/>
              <a:t>legislation</a:t>
            </a:r>
            <a:r>
              <a:rPr lang="hr-HR" sz="2200" dirty="0" smtClean="0"/>
              <a:t> </a:t>
            </a:r>
            <a:r>
              <a:rPr lang="hr-HR" sz="2200" dirty="0" err="1" smtClean="0"/>
              <a:t>and</a:t>
            </a:r>
            <a:r>
              <a:rPr lang="hr-HR" sz="2200" dirty="0" smtClean="0"/>
              <a:t> </a:t>
            </a:r>
            <a:r>
              <a:rPr lang="hr-HR" sz="2200" dirty="0"/>
              <a:t>i</a:t>
            </a:r>
            <a:r>
              <a:rPr lang="en-GB" sz="2200" dirty="0" smtClean="0"/>
              <a:t>t </a:t>
            </a:r>
            <a:r>
              <a:rPr lang="en-GB" sz="2200" dirty="0" smtClean="0"/>
              <a:t>is a mechanism to determine actual needs on the labour market, and to bridge the gap between the economy and education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2200" dirty="0" smtClean="0"/>
              <a:t>Process </a:t>
            </a:r>
            <a:r>
              <a:rPr lang="en-GB" sz="2200" dirty="0" smtClean="0"/>
              <a:t>begins with a</a:t>
            </a:r>
            <a:r>
              <a:rPr lang="hr-HR" sz="2200" dirty="0" smtClean="0"/>
              <a:t>n </a:t>
            </a:r>
            <a:r>
              <a:rPr lang="en-GB" sz="2200" dirty="0" smtClean="0"/>
              <a:t>occupational standard, which is responsibility of the Ministry of Labour and Pension </a:t>
            </a:r>
            <a:r>
              <a:rPr lang="en-GB" sz="2200" dirty="0" smtClean="0"/>
              <a:t>System</a:t>
            </a:r>
            <a:r>
              <a:rPr lang="hr-HR" sz="2200" dirty="0" smtClean="0"/>
              <a:t> </a:t>
            </a:r>
            <a:r>
              <a:rPr lang="hr-HR" sz="2200" dirty="0" err="1" smtClean="0"/>
              <a:t>and</a:t>
            </a:r>
            <a:r>
              <a:rPr lang="hr-HR" sz="2200" dirty="0" smtClean="0"/>
              <a:t> </a:t>
            </a:r>
            <a:r>
              <a:rPr lang="en-US" sz="2200" dirty="0"/>
              <a:t>and continues with </a:t>
            </a:r>
            <a:r>
              <a:rPr lang="en-US" sz="2200" dirty="0" smtClean="0"/>
              <a:t>qualifications</a:t>
            </a:r>
            <a:r>
              <a:rPr lang="hr-HR" sz="2200" dirty="0" smtClean="0"/>
              <a:t> </a:t>
            </a:r>
            <a:r>
              <a:rPr lang="en-US" sz="2200" dirty="0" smtClean="0"/>
              <a:t>standard</a:t>
            </a:r>
            <a:r>
              <a:rPr lang="hr-HR" sz="2200" dirty="0" smtClean="0"/>
              <a:t> </a:t>
            </a:r>
            <a:r>
              <a:rPr lang="hr-HR" sz="2200" dirty="0" err="1" smtClean="0"/>
              <a:t>which</a:t>
            </a:r>
            <a:r>
              <a:rPr lang="hr-HR" sz="2200" dirty="0" smtClean="0"/>
              <a:t> </a:t>
            </a:r>
            <a:r>
              <a:rPr lang="en-US" sz="2200" dirty="0" smtClean="0"/>
              <a:t>is the responsibility </a:t>
            </a:r>
            <a:r>
              <a:rPr lang="en-US" sz="2200" dirty="0"/>
              <a:t>of the Ministry of Science and Education</a:t>
            </a:r>
            <a:r>
              <a:rPr lang="hr-HR" sz="2200" dirty="0" smtClean="0"/>
              <a:t>. </a:t>
            </a:r>
            <a:endParaRPr lang="en-GB" sz="2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r-HR" sz="2200" dirty="0" smtClean="0"/>
              <a:t>O</a:t>
            </a:r>
            <a:r>
              <a:rPr lang="en-GB" sz="2200" dirty="0" err="1" smtClean="0"/>
              <a:t>ccupational</a:t>
            </a:r>
            <a:r>
              <a:rPr lang="en-GB" sz="2200" dirty="0" smtClean="0"/>
              <a:t> standard</a:t>
            </a:r>
            <a:r>
              <a:rPr lang="hr-HR" sz="2200" dirty="0" smtClean="0"/>
              <a:t> </a:t>
            </a:r>
            <a:r>
              <a:rPr lang="en-GB" sz="2200" dirty="0" smtClean="0"/>
              <a:t>is </a:t>
            </a:r>
            <a:r>
              <a:rPr lang="en-GB" sz="2200" dirty="0" smtClean="0"/>
              <a:t>a document which clearly presents competences necessary to successfully perform a specific </a:t>
            </a:r>
            <a:r>
              <a:rPr lang="en-GB" sz="2200" dirty="0" smtClean="0"/>
              <a:t>occupation</a:t>
            </a:r>
            <a:endParaRPr lang="hr-HR" sz="2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hr-HR" sz="2200" dirty="0" smtClean="0"/>
              <a:t>A</a:t>
            </a:r>
            <a:r>
              <a:rPr lang="en-US" sz="2200" dirty="0" err="1" smtClean="0"/>
              <a:t>lso</a:t>
            </a:r>
            <a:r>
              <a:rPr lang="en-US" sz="2200" dirty="0"/>
              <a:t>, in recent years </a:t>
            </a:r>
            <a:r>
              <a:rPr lang="en-US" sz="2200" dirty="0" smtClean="0"/>
              <a:t>lifelong guidance</a:t>
            </a:r>
            <a:r>
              <a:rPr lang="hr-HR" sz="2200" dirty="0" smtClean="0"/>
              <a:t> </a:t>
            </a:r>
            <a:r>
              <a:rPr lang="hr-HR" sz="2200" dirty="0" err="1" smtClean="0"/>
              <a:t>become</a:t>
            </a:r>
            <a:r>
              <a:rPr lang="hr-HR" sz="2200" dirty="0" smtClean="0"/>
              <a:t> </a:t>
            </a:r>
            <a:r>
              <a:rPr lang="hr-HR" sz="2200" dirty="0" err="1" smtClean="0"/>
              <a:t>important</a:t>
            </a:r>
            <a:r>
              <a:rPr lang="hr-HR" sz="2200" dirty="0" smtClean="0"/>
              <a:t> </a:t>
            </a:r>
            <a:r>
              <a:rPr lang="hr-HR" sz="2200" dirty="0" err="1" smtClean="0"/>
              <a:t>part</a:t>
            </a:r>
            <a:r>
              <a:rPr lang="hr-HR" sz="2200" dirty="0" smtClean="0"/>
              <a:t> a</a:t>
            </a:r>
            <a:r>
              <a:rPr lang="en-US" sz="2200" dirty="0" err="1" smtClean="0"/>
              <a:t>lignment</a:t>
            </a:r>
            <a:r>
              <a:rPr lang="en-US" sz="2200" dirty="0" smtClean="0"/>
              <a:t> </a:t>
            </a:r>
            <a:r>
              <a:rPr lang="en-US" sz="2200" dirty="0"/>
              <a:t>of education and </a:t>
            </a:r>
            <a:r>
              <a:rPr lang="en-US" sz="2200" dirty="0" err="1"/>
              <a:t>labour</a:t>
            </a:r>
            <a:r>
              <a:rPr lang="en-US" sz="2200" dirty="0"/>
              <a:t> </a:t>
            </a:r>
            <a:r>
              <a:rPr lang="en-US" sz="2200" dirty="0" smtClean="0"/>
              <a:t>market</a:t>
            </a:r>
            <a:r>
              <a:rPr lang="hr-HR" sz="2200" dirty="0" smtClean="0"/>
              <a:t>. </a:t>
            </a:r>
            <a:endParaRPr lang="en-GB" sz="2200" dirty="0" smtClean="0"/>
          </a:p>
        </p:txBody>
      </p:sp>
    </p:spTree>
    <p:extLst>
      <p:ext uri="{BB962C8B-B14F-4D97-AF65-F5344CB8AC3E}">
        <p14:creationId xmlns:p14="http://schemas.microsoft.com/office/powerpoint/2010/main" val="8856915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Plans</a:t>
            </a:r>
            <a:r>
              <a:rPr lang="hr-HR" dirty="0" smtClean="0"/>
              <a:t> for future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hr-HR" sz="2800" dirty="0" smtClean="0"/>
              <a:t>Some </a:t>
            </a:r>
            <a:r>
              <a:rPr lang="hr-HR" sz="2800" dirty="0" err="1" smtClean="0"/>
              <a:t>key</a:t>
            </a:r>
            <a:r>
              <a:rPr lang="hr-HR" sz="2800" dirty="0" smtClean="0"/>
              <a:t> </a:t>
            </a:r>
            <a:r>
              <a:rPr lang="hr-HR" sz="2800" dirty="0" err="1" smtClean="0"/>
              <a:t>points</a:t>
            </a:r>
            <a:r>
              <a:rPr lang="hr-HR" sz="2800" dirty="0" smtClean="0"/>
              <a:t> </a:t>
            </a:r>
            <a:r>
              <a:rPr lang="hr-HR" sz="2800" dirty="0" err="1" smtClean="0"/>
              <a:t>of</a:t>
            </a:r>
            <a:r>
              <a:rPr lang="hr-HR" sz="2800" dirty="0" smtClean="0"/>
              <a:t> </a:t>
            </a:r>
            <a:r>
              <a:rPr lang="en-US" sz="2800" dirty="0" smtClean="0"/>
              <a:t>National </a:t>
            </a:r>
            <a:r>
              <a:rPr lang="en-US" sz="2800" dirty="0"/>
              <a:t>plan of reforms, </a:t>
            </a:r>
            <a:r>
              <a:rPr lang="en-US" sz="2800" dirty="0" smtClean="0"/>
              <a:t>related </a:t>
            </a:r>
            <a:r>
              <a:rPr lang="en-US" sz="2800" dirty="0"/>
              <a:t>to education for the labor market</a:t>
            </a:r>
            <a:r>
              <a:rPr lang="en-US" sz="2800" dirty="0" smtClean="0"/>
              <a:t>:</a:t>
            </a:r>
            <a:endParaRPr lang="en-US" sz="2800" dirty="0"/>
          </a:p>
          <a:p>
            <a:pPr marL="800100" lvl="2" indent="0">
              <a:buNone/>
            </a:pPr>
            <a:r>
              <a:rPr lang="en-US" dirty="0"/>
              <a:t>• implementation of curriculum reforms;</a:t>
            </a:r>
          </a:p>
          <a:p>
            <a:pPr marL="800100" lvl="2" indent="0">
              <a:buNone/>
            </a:pPr>
            <a:r>
              <a:rPr lang="en-US" dirty="0"/>
              <a:t>• adoption and implementation of the Program of development of vocational education and training;</a:t>
            </a:r>
          </a:p>
          <a:p>
            <a:pPr marL="800100" lvl="2" indent="0">
              <a:buNone/>
            </a:pPr>
            <a:r>
              <a:rPr lang="en-US" dirty="0"/>
              <a:t>• Development of the system of non-formal and informal learning, and;</a:t>
            </a:r>
          </a:p>
          <a:p>
            <a:pPr marL="800100" lvl="2" indent="0">
              <a:buNone/>
            </a:pPr>
            <a:r>
              <a:rPr lang="en-US" dirty="0"/>
              <a:t>• increase the representation of professional practice in higher education.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76107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3140968"/>
            <a:ext cx="8157592" cy="1296143"/>
          </a:xfrm>
        </p:spPr>
        <p:txBody>
          <a:bodyPr>
            <a:normAutofit fontScale="90000"/>
          </a:bodyPr>
          <a:lstStyle/>
          <a:p>
            <a:r>
              <a:rPr lang="en-GB" sz="5300" dirty="0"/>
              <a:t>Thank you for your attention</a:t>
            </a:r>
            <a:r>
              <a:rPr lang="hr-HR" sz="5300" dirty="0" smtClean="0"/>
              <a:t>!</a:t>
            </a:r>
            <a:br>
              <a:rPr lang="hr-HR" sz="5300" dirty="0" smtClean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804303" y="4653136"/>
            <a:ext cx="8157592" cy="12676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3600" u="sng" dirty="0" err="1">
                <a:solidFill>
                  <a:prstClr val="black"/>
                </a:solidFill>
              </a:rPr>
              <a:t>d</a:t>
            </a:r>
            <a:r>
              <a:rPr lang="hr-HR" sz="3600" u="sng" dirty="0" err="1" smtClean="0">
                <a:solidFill>
                  <a:prstClr val="black"/>
                </a:solidFill>
              </a:rPr>
              <a:t>ario.milos</a:t>
            </a:r>
            <a:r>
              <a:rPr lang="en-GB" sz="3600" u="sng" dirty="0" smtClean="0">
                <a:solidFill>
                  <a:prstClr val="black"/>
                </a:solidFill>
              </a:rPr>
              <a:t>@mrms.hr </a:t>
            </a:r>
            <a:r>
              <a:rPr lang="hr-HR" dirty="0" smtClean="0">
                <a:solidFill>
                  <a:prstClr val="black"/>
                </a:solidFill>
              </a:rPr>
              <a:t/>
            </a:r>
            <a:br>
              <a:rPr lang="hr-HR" dirty="0" smtClean="0">
                <a:solidFill>
                  <a:prstClr val="black"/>
                </a:solidFill>
              </a:rPr>
            </a:br>
            <a:endParaRPr lang="hr-HR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196752"/>
            <a:ext cx="2808312" cy="810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014386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625</Words>
  <Application>Microsoft Office PowerPoint</Application>
  <PresentationFormat>Prikaz na zaslonu (4:3)</PresentationFormat>
  <Paragraphs>110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0" baseType="lpstr">
      <vt:lpstr>Tema sustava Office</vt:lpstr>
      <vt:lpstr>  Tackling Youth Unemployment - Croatia</vt:lpstr>
      <vt:lpstr>Republic of Croatia- brief summary</vt:lpstr>
      <vt:lpstr>Youth unemployment in Croatia </vt:lpstr>
      <vt:lpstr>ALMP Measures</vt:lpstr>
      <vt:lpstr>Total number of users of the Active labour market policy measures in 2015, by 31st December 2015</vt:lpstr>
      <vt:lpstr>Labour Supply and Demand Mismatch </vt:lpstr>
      <vt:lpstr>Alignment of education and labour market</vt:lpstr>
      <vt:lpstr>Plans for future</vt:lpstr>
      <vt:lpstr>Thank you for your attention!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persons in the Croatian labour market</dc:title>
  <dc:creator>Dario Miloš</dc:creator>
  <cp:lastModifiedBy>Dario Miloš</cp:lastModifiedBy>
  <cp:revision>27</cp:revision>
  <dcterms:created xsi:type="dcterms:W3CDTF">2015-03-19T14:48:31Z</dcterms:created>
  <dcterms:modified xsi:type="dcterms:W3CDTF">2016-05-24T13:05:28Z</dcterms:modified>
</cp:coreProperties>
</file>