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7" r:id="rId3"/>
    <p:sldId id="271" r:id="rId4"/>
    <p:sldId id="259" r:id="rId5"/>
    <p:sldId id="274" r:id="rId6"/>
    <p:sldId id="276" r:id="rId7"/>
    <p:sldId id="263" r:id="rId8"/>
    <p:sldId id="273" r:id="rId9"/>
    <p:sldId id="277" r:id="rId10"/>
    <p:sldId id="264" r:id="rId11"/>
    <p:sldId id="280" r:id="rId12"/>
    <p:sldId id="282" r:id="rId13"/>
    <p:sldId id="279" r:id="rId14"/>
    <p:sldId id="289" r:id="rId15"/>
    <p:sldId id="284" r:id="rId16"/>
    <p:sldId id="283" r:id="rId17"/>
    <p:sldId id="291" r:id="rId18"/>
    <p:sldId id="266" r:id="rId19"/>
    <p:sldId id="267" r:id="rId20"/>
    <p:sldId id="268" r:id="rId21"/>
    <p:sldId id="292" r:id="rId22"/>
    <p:sldId id="293" r:id="rId23"/>
    <p:sldId id="257"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5/30/2016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1470025"/>
          </a:xfrm>
        </p:spPr>
        <p:txBody>
          <a:bodyPr>
            <a:noAutofit/>
          </a:bodyPr>
          <a:lstStyle/>
          <a:p>
            <a:r>
              <a:rPr lang="en-US" sz="4200" dirty="0" smtClean="0">
                <a:solidFill>
                  <a:schemeClr val="bg1"/>
                </a:solidFill>
                <a:latin typeface="Arial Narrow" pitchFamily="34" charset="0"/>
              </a:rPr>
              <a:t>Social justice for illegalized young bodies? </a:t>
            </a:r>
            <a:br>
              <a:rPr lang="en-US" sz="4200" dirty="0" smtClean="0">
                <a:solidFill>
                  <a:schemeClr val="bg1"/>
                </a:solidFill>
                <a:latin typeface="Arial Narrow" pitchFamily="34" charset="0"/>
              </a:rPr>
            </a:br>
            <a:r>
              <a:rPr lang="en-US" sz="4200" dirty="0" smtClean="0">
                <a:solidFill>
                  <a:schemeClr val="bg1"/>
                </a:solidFill>
                <a:latin typeface="Arial Narrow" pitchFamily="34" charset="0"/>
              </a:rPr>
              <a:t>Some critical reflections on the ‘right to rights’, and implications for the youth sector</a:t>
            </a:r>
            <a:endParaRPr lang="en-GB" sz="4200" dirty="0">
              <a:solidFill>
                <a:schemeClr val="bg1"/>
              </a:solidFill>
              <a:latin typeface="Arial Narrow" pitchFamily="34" charset="0"/>
            </a:endParaRPr>
          </a:p>
        </p:txBody>
      </p:sp>
      <p:sp>
        <p:nvSpPr>
          <p:cNvPr id="3" name="Subtitle 2"/>
          <p:cNvSpPr>
            <a:spLocks noGrp="1"/>
          </p:cNvSpPr>
          <p:nvPr>
            <p:ph type="subTitle" idx="1"/>
          </p:nvPr>
        </p:nvSpPr>
        <p:spPr/>
        <p:txBody>
          <a:bodyPr>
            <a:normAutofit fontScale="92500" lnSpcReduction="20000"/>
          </a:bodyPr>
          <a:lstStyle/>
          <a:p>
            <a:r>
              <a:rPr lang="en-GB" dirty="0" smtClean="0">
                <a:solidFill>
                  <a:srgbClr val="00B0F0"/>
                </a:solidFill>
                <a:latin typeface="Arial Narrow" pitchFamily="34" charset="0"/>
              </a:rPr>
              <a:t>‘(Un)Equal Europe? Responses from the youth sector’ </a:t>
            </a:r>
          </a:p>
          <a:p>
            <a:r>
              <a:rPr lang="en-GB" dirty="0" smtClean="0">
                <a:solidFill>
                  <a:srgbClr val="00B0F0"/>
                </a:solidFill>
                <a:latin typeface="Arial Narrow" pitchFamily="34" charset="0"/>
              </a:rPr>
              <a:t>30 May – 2 June 2016, Budapest</a:t>
            </a:r>
          </a:p>
          <a:p>
            <a:r>
              <a:rPr lang="en-US" dirty="0" smtClean="0">
                <a:solidFill>
                  <a:srgbClr val="00B0F0"/>
                </a:solidFill>
                <a:latin typeface="Arial Narrow" pitchFamily="34" charset="0"/>
              </a:rPr>
              <a:t>Maria </a:t>
            </a:r>
            <a:r>
              <a:rPr lang="en-US" dirty="0" err="1" smtClean="0">
                <a:solidFill>
                  <a:srgbClr val="00B0F0"/>
                </a:solidFill>
                <a:latin typeface="Arial Narrow" pitchFamily="34" charset="0"/>
              </a:rPr>
              <a:t>Pisani</a:t>
            </a:r>
            <a:endParaRPr lang="en-GB" dirty="0">
              <a:solidFill>
                <a:srgbClr val="00B0F0"/>
              </a:solidFill>
              <a:latin typeface="Arial Narrow"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600" dirty="0" smtClean="0">
                <a:solidFill>
                  <a:schemeClr val="accent5"/>
                </a:solidFill>
                <a:latin typeface="Arial Narrow" pitchFamily="34" charset="0"/>
              </a:rPr>
              <a:t>‘irreconcilable with the requirements of the European Convention on Human Rights and the case-law of the Strasbourg Court’.</a:t>
            </a:r>
            <a:endParaRPr lang="en-GB" sz="2600" dirty="0">
              <a:solidFill>
                <a:schemeClr val="accent5"/>
              </a:solidFill>
              <a:latin typeface="Arial Narrow" pitchFamily="34" charset="0"/>
            </a:endParaRPr>
          </a:p>
        </p:txBody>
      </p:sp>
      <p:pic>
        <p:nvPicPr>
          <p:cNvPr id="20482" name="Picture 2" descr="http://c257.r57.cf3.rackcdn.com/051b32ecdfe1aabeda4164e18f25b9f81040706325-1342694566-5007e4a6-620x348.jpg"/>
          <p:cNvPicPr>
            <a:picLocks noChangeAspect="1" noChangeArrowheads="1"/>
          </p:cNvPicPr>
          <p:nvPr/>
        </p:nvPicPr>
        <p:blipFill>
          <a:blip r:embed="rId2" cstate="print"/>
          <a:srcRect/>
          <a:stretch>
            <a:fillRect/>
          </a:stretch>
        </p:blipFill>
        <p:spPr bwMode="auto">
          <a:xfrm>
            <a:off x="228600" y="1447800"/>
            <a:ext cx="8610600" cy="4038600"/>
          </a:xfrm>
          <a:prstGeom prst="rect">
            <a:avLst/>
          </a:prstGeom>
          <a:noFill/>
        </p:spPr>
      </p:pic>
      <p:sp>
        <p:nvSpPr>
          <p:cNvPr id="4" name="TextBox 3"/>
          <p:cNvSpPr txBox="1"/>
          <p:nvPr/>
        </p:nvSpPr>
        <p:spPr>
          <a:xfrm>
            <a:off x="1295400" y="5791200"/>
            <a:ext cx="7007046" cy="707886"/>
          </a:xfrm>
          <a:prstGeom prst="rect">
            <a:avLst/>
          </a:prstGeom>
          <a:noFill/>
        </p:spPr>
        <p:txBody>
          <a:bodyPr wrap="none" rtlCol="0">
            <a:spAutoFit/>
          </a:bodyPr>
          <a:lstStyle/>
          <a:p>
            <a:r>
              <a:rPr lang="en-US" sz="4000" dirty="0" smtClean="0">
                <a:solidFill>
                  <a:schemeClr val="bg1"/>
                </a:solidFill>
                <a:latin typeface="Arial Narrow" pitchFamily="34" charset="0"/>
              </a:rPr>
              <a:t>National Security </a:t>
            </a:r>
            <a:r>
              <a:rPr lang="en-US" sz="4000" dirty="0" err="1" smtClean="0">
                <a:solidFill>
                  <a:schemeClr val="bg1"/>
                </a:solidFill>
                <a:latin typeface="Arial Narrow" pitchFamily="34" charset="0"/>
              </a:rPr>
              <a:t>vs</a:t>
            </a:r>
            <a:r>
              <a:rPr lang="en-US" sz="4000" dirty="0" smtClean="0">
                <a:solidFill>
                  <a:schemeClr val="bg1"/>
                </a:solidFill>
                <a:latin typeface="Arial Narrow" pitchFamily="34" charset="0"/>
              </a:rPr>
              <a:t> Human Security</a:t>
            </a:r>
            <a:endParaRPr lang="en-GB" sz="4000" dirty="0">
              <a:solidFill>
                <a:schemeClr val="bg1"/>
              </a:solidFill>
              <a:latin typeface="Arial Narrow"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Autofit/>
          </a:bodyPr>
          <a:lstStyle/>
          <a:p>
            <a:r>
              <a:rPr lang="en-GB" sz="3600" dirty="0" smtClean="0">
                <a:solidFill>
                  <a:srgbClr val="00B0F0"/>
                </a:solidFill>
                <a:latin typeface="Arial Narrow" pitchFamily="34" charset="0"/>
              </a:rPr>
              <a:t>Implosion</a:t>
            </a:r>
            <a:r>
              <a:rPr lang="en-GB" sz="2800" dirty="0" smtClean="0">
                <a:solidFill>
                  <a:schemeClr val="bg1"/>
                </a:solidFill>
                <a:latin typeface="Arial Narrow" pitchFamily="34" charset="0"/>
              </a:rPr>
              <a:t/>
            </a:r>
            <a:br>
              <a:rPr lang="en-GB" sz="2800" dirty="0" smtClean="0">
                <a:solidFill>
                  <a:schemeClr val="bg1"/>
                </a:solidFill>
                <a:latin typeface="Arial Narrow" pitchFamily="34" charset="0"/>
              </a:rPr>
            </a:br>
            <a:r>
              <a:rPr lang="en-GB" sz="2800" dirty="0" smtClean="0">
                <a:solidFill>
                  <a:schemeClr val="bg1"/>
                </a:solidFill>
                <a:latin typeface="Arial Narrow" pitchFamily="34" charset="0"/>
              </a:rPr>
              <a:t>MS</a:t>
            </a:r>
            <a:r>
              <a:rPr lang="en-GB" sz="2800" dirty="0" smtClean="0">
                <a:solidFill>
                  <a:schemeClr val="bg1"/>
                </a:solidFill>
                <a:latin typeface="Arial Narrow" pitchFamily="34" charset="0"/>
              </a:rPr>
              <a:t> </a:t>
            </a:r>
            <a:r>
              <a:rPr lang="en-GB" sz="2800" b="1" dirty="0" smtClean="0">
                <a:solidFill>
                  <a:schemeClr val="bg1"/>
                </a:solidFill>
                <a:latin typeface="Arial Narrow" pitchFamily="34" charset="0"/>
              </a:rPr>
              <a:t>agreed to relocate 160,000 </a:t>
            </a:r>
            <a:r>
              <a:rPr lang="en-GB" sz="2800" dirty="0" smtClean="0">
                <a:solidFill>
                  <a:schemeClr val="bg1"/>
                </a:solidFill>
                <a:latin typeface="Arial Narrow" pitchFamily="34" charset="0"/>
              </a:rPr>
              <a:t>(</a:t>
            </a:r>
            <a:r>
              <a:rPr lang="en-GB" sz="2800" dirty="0" smtClean="0">
                <a:solidFill>
                  <a:schemeClr val="bg1"/>
                </a:solidFill>
                <a:latin typeface="Arial Narrow" pitchFamily="34" charset="0"/>
              </a:rPr>
              <a:t>EC, 23 Sept, 2015)</a:t>
            </a:r>
            <a:endParaRPr lang="en-GB" sz="2800" dirty="0">
              <a:solidFill>
                <a:schemeClr val="bg1"/>
              </a:solidFill>
              <a:latin typeface="Arial Narrow" pitchFamily="34" charset="0"/>
            </a:endParaRPr>
          </a:p>
        </p:txBody>
      </p:sp>
      <p:pic>
        <p:nvPicPr>
          <p:cNvPr id="19458" name="Picture 2" descr="http://i.dailymail.co.uk/i/pix/2015/06/13/article-doc-2w3y6-6ZGNGGvjX-HSK1-572_634x422.jpg"/>
          <p:cNvPicPr>
            <a:picLocks noChangeAspect="1" noChangeArrowheads="1"/>
          </p:cNvPicPr>
          <p:nvPr/>
        </p:nvPicPr>
        <p:blipFill>
          <a:blip r:embed="rId2" cstate="print"/>
          <a:srcRect/>
          <a:stretch>
            <a:fillRect/>
          </a:stretch>
        </p:blipFill>
        <p:spPr bwMode="auto">
          <a:xfrm>
            <a:off x="990600" y="1676400"/>
            <a:ext cx="7315200" cy="4869108"/>
          </a:xfrm>
          <a:prstGeom prst="rect">
            <a:avLst/>
          </a:prstGeom>
          <a:noFill/>
        </p:spPr>
      </p:pic>
      <p:sp>
        <p:nvSpPr>
          <p:cNvPr id="25602" name="AutoShape 2" descr="https://i.guim.co.uk/img/media/e4b753e14c98cb85b1994881b9ca578160131359/0_407_5034_3020/master/5034.jpg?w=620&amp;q=85&amp;auto=format&amp;sharp=10&amp;s=13b8d14881033cd7a329a897ece70f93"/>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F0"/>
                </a:solidFill>
                <a:latin typeface="Arial Narrow" pitchFamily="34" charset="0"/>
              </a:rPr>
              <a:t>The Missing</a:t>
            </a:r>
            <a:endParaRPr lang="en-GB" dirty="0">
              <a:solidFill>
                <a:srgbClr val="00B0F0"/>
              </a:solidFill>
              <a:latin typeface="Arial Narrow" pitchFamily="34" charset="0"/>
            </a:endParaRPr>
          </a:p>
        </p:txBody>
      </p:sp>
      <p:sp>
        <p:nvSpPr>
          <p:cNvPr id="3" name="Content Placeholder 2"/>
          <p:cNvSpPr>
            <a:spLocks noGrp="1"/>
          </p:cNvSpPr>
          <p:nvPr>
            <p:ph idx="1"/>
          </p:nvPr>
        </p:nvSpPr>
        <p:spPr/>
        <p:txBody>
          <a:bodyPr/>
          <a:lstStyle/>
          <a:p>
            <a:endParaRPr lang="en-GB"/>
          </a:p>
        </p:txBody>
      </p:sp>
      <p:pic>
        <p:nvPicPr>
          <p:cNvPr id="1028" name="Picture 4" descr="http://static.lexpress.fr/medias_10864/w_1826,h_1021,c_crop,x_38,y_259/w_1520,h_855,c_fill,g_north/v1457625852/le-camp-de-refugies-d-idomeni-a-la-frontiere-greco-macedonienne-le-10-mars-2016_5562371.jpg"/>
          <p:cNvPicPr>
            <a:picLocks noChangeAspect="1" noChangeArrowheads="1"/>
          </p:cNvPicPr>
          <p:nvPr/>
        </p:nvPicPr>
        <p:blipFill>
          <a:blip r:embed="rId2" cstate="print"/>
          <a:srcRect/>
          <a:stretch>
            <a:fillRect/>
          </a:stretch>
        </p:blipFill>
        <p:spPr bwMode="auto">
          <a:xfrm>
            <a:off x="304800" y="1676400"/>
            <a:ext cx="8610600" cy="4843463"/>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229600" cy="4525963"/>
          </a:xfrm>
        </p:spPr>
        <p:txBody>
          <a:bodyPr>
            <a:noAutofit/>
          </a:bodyPr>
          <a:lstStyle/>
          <a:p>
            <a:pPr algn="just"/>
            <a:r>
              <a:rPr lang="en-US" sz="2800" dirty="0" smtClean="0">
                <a:solidFill>
                  <a:schemeClr val="bg1"/>
                </a:solidFill>
                <a:latin typeface="Arial Narrow" pitchFamily="34" charset="0"/>
              </a:rPr>
              <a:t>100,000 registered unaccompanied minors 2015</a:t>
            </a:r>
          </a:p>
          <a:p>
            <a:pPr algn="just"/>
            <a:r>
              <a:rPr lang="en-US" sz="2800" dirty="0" smtClean="0">
                <a:solidFill>
                  <a:schemeClr val="bg1"/>
                </a:solidFill>
                <a:latin typeface="Arial Narrow" pitchFamily="34" charset="0"/>
              </a:rPr>
              <a:t>10,000 </a:t>
            </a:r>
            <a:r>
              <a:rPr lang="en-US" sz="2800" dirty="0" smtClean="0">
                <a:solidFill>
                  <a:schemeClr val="bg1"/>
                </a:solidFill>
                <a:latin typeface="Arial Narrow" pitchFamily="34" charset="0"/>
              </a:rPr>
              <a:t>registered refugee children </a:t>
            </a:r>
            <a:r>
              <a:rPr lang="en-US" sz="2800" dirty="0" smtClean="0">
                <a:solidFill>
                  <a:schemeClr val="bg1"/>
                </a:solidFill>
                <a:latin typeface="Arial Narrow" pitchFamily="34" charset="0"/>
              </a:rPr>
              <a:t>missing - </a:t>
            </a:r>
            <a:r>
              <a:rPr lang="en-US" dirty="0" smtClean="0">
                <a:solidFill>
                  <a:srgbClr val="00B0F0"/>
                </a:solidFill>
                <a:latin typeface="Arial Narrow" pitchFamily="34" charset="0"/>
              </a:rPr>
              <a:t>traffickers</a:t>
            </a:r>
            <a:r>
              <a:rPr lang="en-US" sz="2800" dirty="0" smtClean="0">
                <a:solidFill>
                  <a:schemeClr val="bg1"/>
                </a:solidFill>
                <a:latin typeface="Arial Narrow" pitchFamily="34" charset="0"/>
              </a:rPr>
              <a:t> </a:t>
            </a:r>
            <a:r>
              <a:rPr lang="en-US" sz="2800" dirty="0" smtClean="0">
                <a:solidFill>
                  <a:schemeClr val="bg1"/>
                </a:solidFill>
                <a:latin typeface="Arial Narrow" pitchFamily="34" charset="0"/>
              </a:rPr>
              <a:t>(Europol, 2016)</a:t>
            </a:r>
          </a:p>
          <a:p>
            <a:pPr algn="just">
              <a:buNone/>
            </a:pPr>
            <a:endParaRPr lang="en-US" sz="2800" dirty="0" smtClean="0">
              <a:solidFill>
                <a:schemeClr val="bg1"/>
              </a:solidFill>
              <a:latin typeface="Arial Narrow" pitchFamily="34" charset="0"/>
            </a:endParaRPr>
          </a:p>
          <a:p>
            <a:pPr algn="just"/>
            <a:r>
              <a:rPr lang="en-US" sz="2800" dirty="0" smtClean="0">
                <a:solidFill>
                  <a:schemeClr val="bg1"/>
                </a:solidFill>
                <a:latin typeface="Arial Narrow" pitchFamily="34" charset="0"/>
              </a:rPr>
              <a:t>In Hungary, children disappear at an estimated rate of 90-95%; in Slovenia, about 80% of children went missing; and in Sweden about 7-10 children are reported missing each week. Greece recorded a decrease in the absconding rate of children. One hundred children went missing from one centre in Austria and 4700 unaccompanied children were recorded as missing in Germany as at 1.1.2016 (FRA, 2016)</a:t>
            </a:r>
            <a:endParaRPr lang="en-GB" sz="2800" dirty="0" smtClean="0">
              <a:solidFill>
                <a:schemeClr val="bg1"/>
              </a:solidFill>
              <a:latin typeface="Arial Narrow" pitchFamily="34" charset="0"/>
            </a:endParaRPr>
          </a:p>
          <a:p>
            <a:pPr algn="just"/>
            <a:endParaRPr lang="en-US" sz="2800" dirty="0" smtClean="0">
              <a:solidFill>
                <a:schemeClr val="bg1"/>
              </a:solidFill>
              <a:latin typeface="Arial Narrow" pitchFamily="34" charset="0"/>
            </a:endParaRPr>
          </a:p>
          <a:p>
            <a:pPr algn="just"/>
            <a:endParaRPr lang="en-US" sz="2800" dirty="0" smtClean="0">
              <a:solidFill>
                <a:schemeClr val="bg1"/>
              </a:solidFill>
              <a:latin typeface="Arial Narrow" pitchFamily="34" charset="0"/>
            </a:endParaRPr>
          </a:p>
          <a:p>
            <a:pPr algn="just"/>
            <a:endParaRPr lang="en-GB" sz="2800" dirty="0">
              <a:solidFill>
                <a:schemeClr val="bg1"/>
              </a:solidFill>
              <a:latin typeface="Arial Narrow"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GB" sz="4200" dirty="0">
              <a:solidFill>
                <a:srgbClr val="00B0F0"/>
              </a:solidFill>
              <a:latin typeface="Arial Narrow" pitchFamily="34" charset="0"/>
            </a:endParaRPr>
          </a:p>
        </p:txBody>
      </p:sp>
      <p:sp>
        <p:nvSpPr>
          <p:cNvPr id="3" name="Content Placeholder 2"/>
          <p:cNvSpPr>
            <a:spLocks noGrp="1"/>
          </p:cNvSpPr>
          <p:nvPr>
            <p:ph idx="1"/>
          </p:nvPr>
        </p:nvSpPr>
        <p:spPr>
          <a:xfrm>
            <a:off x="457200" y="1295400"/>
            <a:ext cx="8229600" cy="4525963"/>
          </a:xfrm>
        </p:spPr>
        <p:txBody>
          <a:bodyPr/>
          <a:lstStyle/>
          <a:p>
            <a:pPr algn="just"/>
            <a:r>
              <a:rPr lang="en-US" dirty="0" smtClean="0">
                <a:solidFill>
                  <a:schemeClr val="bg1"/>
                </a:solidFill>
                <a:latin typeface="Arial Narrow" pitchFamily="34" charset="0"/>
              </a:rPr>
              <a:t>It is likely that there are 400 unaccompanied children aged up to 17 years in </a:t>
            </a:r>
            <a:r>
              <a:rPr lang="en-US" dirty="0" err="1" smtClean="0">
                <a:solidFill>
                  <a:schemeClr val="bg1"/>
                </a:solidFill>
                <a:latin typeface="Arial Narrow" pitchFamily="34" charset="0"/>
              </a:rPr>
              <a:t>Idomeni</a:t>
            </a:r>
            <a:r>
              <a:rPr lang="en-US" dirty="0" smtClean="0">
                <a:solidFill>
                  <a:schemeClr val="bg1"/>
                </a:solidFill>
                <a:latin typeface="Arial Narrow" pitchFamily="34" charset="0"/>
              </a:rPr>
              <a:t>, maybe more, who are waiting to pass the border and continue their journey to northern countries of Europe. But, the exact number is not clear, no one knows how many unaccompanied children are in </a:t>
            </a:r>
            <a:r>
              <a:rPr lang="en-US" dirty="0" err="1" smtClean="0">
                <a:solidFill>
                  <a:schemeClr val="bg1"/>
                </a:solidFill>
                <a:latin typeface="Arial Narrow" pitchFamily="34" charset="0"/>
              </a:rPr>
              <a:t>Idomeni</a:t>
            </a:r>
            <a:r>
              <a:rPr lang="en-US" dirty="0" smtClean="0">
                <a:solidFill>
                  <a:schemeClr val="bg1"/>
                </a:solidFill>
                <a:latin typeface="Arial Narrow" pitchFamily="34" charset="0"/>
              </a:rPr>
              <a:t> due to the lack of coordination, legislative gaps and closed borders (themanews.com, 2016)</a:t>
            </a:r>
            <a:endParaRPr lang="en-GB" dirty="0" smtClean="0">
              <a:solidFill>
                <a:schemeClr val="bg1"/>
              </a:solidFill>
              <a:latin typeface="Arial Narrow" pitchFamily="34" charset="0"/>
            </a:endParaRPr>
          </a:p>
          <a:p>
            <a:pPr algn="just"/>
            <a:endParaRPr lang="en-GB" dirty="0">
              <a:solidFill>
                <a:schemeClr val="bg1"/>
              </a:solidFill>
              <a:latin typeface="Arial Narrow"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Autofit/>
          </a:bodyPr>
          <a:lstStyle/>
          <a:p>
            <a:r>
              <a:rPr lang="en-GB" sz="3400" dirty="0" smtClean="0">
                <a:solidFill>
                  <a:schemeClr val="accent5"/>
                </a:solidFill>
                <a:latin typeface="Arial Narrow" pitchFamily="34" charset="0"/>
              </a:rPr>
              <a:t>resistance and agency in a globalized world</a:t>
            </a:r>
            <a:endParaRPr lang="en-GB" sz="3400" dirty="0">
              <a:solidFill>
                <a:schemeClr val="accent5"/>
              </a:solidFill>
              <a:latin typeface="Arial Narrow" pitchFamily="34" charset="0"/>
            </a:endParaRPr>
          </a:p>
        </p:txBody>
      </p:sp>
      <p:sp>
        <p:nvSpPr>
          <p:cNvPr id="3" name="Content Placeholder 2"/>
          <p:cNvSpPr>
            <a:spLocks noGrp="1"/>
          </p:cNvSpPr>
          <p:nvPr>
            <p:ph idx="1"/>
          </p:nvPr>
        </p:nvSpPr>
        <p:spPr/>
        <p:txBody>
          <a:bodyPr/>
          <a:lstStyle/>
          <a:p>
            <a:endParaRPr lang="en-GB" dirty="0"/>
          </a:p>
        </p:txBody>
      </p:sp>
      <p:pic>
        <p:nvPicPr>
          <p:cNvPr id="90114" name="Picture 2" descr="refugees-phones"/>
          <p:cNvPicPr>
            <a:picLocks noChangeAspect="1" noChangeArrowheads="1"/>
          </p:cNvPicPr>
          <p:nvPr/>
        </p:nvPicPr>
        <p:blipFill>
          <a:blip r:embed="rId2" cstate="print"/>
          <a:srcRect/>
          <a:stretch>
            <a:fillRect/>
          </a:stretch>
        </p:blipFill>
        <p:spPr bwMode="auto">
          <a:xfrm>
            <a:off x="0" y="990600"/>
            <a:ext cx="9144000" cy="4866967"/>
          </a:xfrm>
          <a:prstGeom prst="rect">
            <a:avLst/>
          </a:prstGeom>
          <a:noFill/>
        </p:spPr>
      </p:pic>
      <p:sp>
        <p:nvSpPr>
          <p:cNvPr id="5" name="TextBox 4"/>
          <p:cNvSpPr txBox="1"/>
          <p:nvPr/>
        </p:nvSpPr>
        <p:spPr>
          <a:xfrm>
            <a:off x="2189003" y="6019800"/>
            <a:ext cx="4716356" cy="523220"/>
          </a:xfrm>
          <a:prstGeom prst="rect">
            <a:avLst/>
          </a:prstGeom>
          <a:noFill/>
        </p:spPr>
        <p:txBody>
          <a:bodyPr wrap="none" rtlCol="0">
            <a:spAutoFit/>
          </a:bodyPr>
          <a:lstStyle/>
          <a:p>
            <a:pPr algn="ctr"/>
            <a:r>
              <a:rPr lang="en-US" sz="2800" dirty="0" smtClean="0">
                <a:solidFill>
                  <a:schemeClr val="bg1"/>
                </a:solidFill>
                <a:latin typeface="Arial Narrow" pitchFamily="34" charset="0"/>
              </a:rPr>
              <a:t>Migration plan – survival strategies</a:t>
            </a:r>
            <a:endParaRPr lang="en-GB" sz="2800" dirty="0">
              <a:solidFill>
                <a:schemeClr val="bg1"/>
              </a:solidFill>
              <a:latin typeface="Arial Narrow"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F0"/>
                </a:solidFill>
                <a:latin typeface="Arial Narrow" pitchFamily="34" charset="0"/>
              </a:rPr>
              <a:t>critical reflections</a:t>
            </a:r>
            <a:endParaRPr lang="en-GB" dirty="0">
              <a:solidFill>
                <a:srgbClr val="00B0F0"/>
              </a:solidFill>
              <a:latin typeface="Arial Narrow" pitchFamily="34" charset="0"/>
            </a:endParaRPr>
          </a:p>
        </p:txBody>
      </p:sp>
      <p:sp>
        <p:nvSpPr>
          <p:cNvPr id="3" name="Content Placeholder 2"/>
          <p:cNvSpPr>
            <a:spLocks noGrp="1"/>
          </p:cNvSpPr>
          <p:nvPr>
            <p:ph idx="1"/>
          </p:nvPr>
        </p:nvSpPr>
        <p:spPr/>
        <p:txBody>
          <a:bodyPr/>
          <a:lstStyle/>
          <a:p>
            <a:endParaRPr lang="en-GB"/>
          </a:p>
        </p:txBody>
      </p:sp>
      <p:pic>
        <p:nvPicPr>
          <p:cNvPr id="33798" name="Picture 6" descr="http://bbj.hu/images2/201509/14423214383711oOO4sZxsWKHa_L.jpg"/>
          <p:cNvPicPr>
            <a:picLocks noChangeAspect="1" noChangeArrowheads="1"/>
          </p:cNvPicPr>
          <p:nvPr/>
        </p:nvPicPr>
        <p:blipFill>
          <a:blip r:embed="rId2" cstate="print"/>
          <a:srcRect/>
          <a:stretch>
            <a:fillRect/>
          </a:stretch>
        </p:blipFill>
        <p:spPr bwMode="auto">
          <a:xfrm>
            <a:off x="304800" y="1371600"/>
            <a:ext cx="8572500" cy="57150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382000" cy="5366508"/>
          </a:xfrm>
        </p:spPr>
        <p:txBody>
          <a:bodyPr>
            <a:noAutofit/>
          </a:bodyPr>
          <a:lstStyle/>
          <a:p>
            <a:pPr algn="just"/>
            <a:r>
              <a:rPr lang="en-US" sz="2800" dirty="0" smtClean="0">
                <a:solidFill>
                  <a:srgbClr val="00B0F0"/>
                </a:solidFill>
                <a:latin typeface="Arial Narrow" pitchFamily="34" charset="0"/>
              </a:rPr>
              <a:t>Rights based approach: State obligations, </a:t>
            </a:r>
            <a:r>
              <a:rPr lang="en-US" sz="2800" dirty="0" err="1" smtClean="0">
                <a:solidFill>
                  <a:srgbClr val="00B0F0"/>
                </a:solidFill>
                <a:latin typeface="Arial Narrow" pitchFamily="34" charset="0"/>
              </a:rPr>
              <a:t>victimisation</a:t>
            </a:r>
            <a:r>
              <a:rPr lang="en-US" sz="2800" dirty="0" smtClean="0">
                <a:solidFill>
                  <a:srgbClr val="00B0F0"/>
                </a:solidFill>
                <a:latin typeface="Arial Narrow" pitchFamily="34" charset="0"/>
              </a:rPr>
              <a:t>?</a:t>
            </a:r>
          </a:p>
          <a:p>
            <a:pPr algn="just"/>
            <a:r>
              <a:rPr lang="en-US" sz="2800" dirty="0" smtClean="0">
                <a:solidFill>
                  <a:srgbClr val="00B0F0"/>
                </a:solidFill>
                <a:latin typeface="Arial Narrow" pitchFamily="34" charset="0"/>
              </a:rPr>
              <a:t>Unaccompanied minors/separated children – CRC</a:t>
            </a:r>
          </a:p>
          <a:p>
            <a:pPr algn="just">
              <a:buNone/>
            </a:pPr>
            <a:endParaRPr lang="en-US" sz="2800" dirty="0" smtClean="0">
              <a:solidFill>
                <a:srgbClr val="00B0F0"/>
              </a:solidFill>
              <a:latin typeface="Arial Narrow" pitchFamily="34" charset="0"/>
            </a:endParaRPr>
          </a:p>
          <a:p>
            <a:pPr algn="just"/>
            <a:r>
              <a:rPr lang="en-US" sz="2800" dirty="0" smtClean="0">
                <a:solidFill>
                  <a:schemeClr val="bg1"/>
                </a:solidFill>
                <a:latin typeface="Arial Narrow" pitchFamily="34" charset="0"/>
              </a:rPr>
              <a:t>the </a:t>
            </a:r>
            <a:r>
              <a:rPr lang="en-US" sz="2800" dirty="0" smtClean="0">
                <a:solidFill>
                  <a:schemeClr val="bg1"/>
                </a:solidFill>
                <a:latin typeface="Arial Narrow" pitchFamily="34" charset="0"/>
              </a:rPr>
              <a:t>protection needs of thousands of unaccompanied asylum seekers living within the EU simply are not being met (housing, employment, education, health) </a:t>
            </a:r>
          </a:p>
          <a:p>
            <a:pPr algn="just"/>
            <a:r>
              <a:rPr lang="en-US" sz="2800" dirty="0" smtClean="0">
                <a:solidFill>
                  <a:schemeClr val="bg1"/>
                </a:solidFill>
                <a:latin typeface="Arial Narrow" pitchFamily="34" charset="0"/>
              </a:rPr>
              <a:t>‘</a:t>
            </a:r>
            <a:r>
              <a:rPr lang="en-US" sz="2800" dirty="0" smtClean="0">
                <a:solidFill>
                  <a:schemeClr val="bg1"/>
                </a:solidFill>
                <a:latin typeface="Arial Narrow" pitchFamily="34" charset="0"/>
              </a:rPr>
              <a:t>political’ </a:t>
            </a:r>
            <a:r>
              <a:rPr lang="en-US" sz="2800" dirty="0" smtClean="0">
                <a:solidFill>
                  <a:schemeClr val="bg1"/>
                </a:solidFill>
                <a:latin typeface="Arial Narrow" pitchFamily="34" charset="0"/>
              </a:rPr>
              <a:t>crisis: minimum </a:t>
            </a:r>
            <a:r>
              <a:rPr lang="en-US" sz="2800" dirty="0" smtClean="0">
                <a:solidFill>
                  <a:schemeClr val="bg1"/>
                </a:solidFill>
                <a:latin typeface="Arial Narrow" pitchFamily="34" charset="0"/>
              </a:rPr>
              <a:t>standards </a:t>
            </a:r>
            <a:r>
              <a:rPr lang="en-US" sz="2800" dirty="0" smtClean="0">
                <a:solidFill>
                  <a:schemeClr val="bg1"/>
                </a:solidFill>
                <a:latin typeface="Arial Narrow" pitchFamily="34" charset="0"/>
              </a:rPr>
              <a:t> </a:t>
            </a:r>
            <a:r>
              <a:rPr lang="en-US" sz="2800" dirty="0" smtClean="0">
                <a:solidFill>
                  <a:schemeClr val="bg1"/>
                </a:solidFill>
                <a:latin typeface="Arial Narrow" pitchFamily="34" charset="0"/>
              </a:rPr>
              <a:t>can be compromised</a:t>
            </a:r>
          </a:p>
          <a:p>
            <a:pPr algn="just"/>
            <a:endParaRPr lang="en-US" sz="2800" dirty="0" smtClean="0">
              <a:solidFill>
                <a:schemeClr val="bg1"/>
              </a:solidFill>
              <a:latin typeface="Arial Narrow" pitchFamily="34" charset="0"/>
            </a:endParaRPr>
          </a:p>
          <a:p>
            <a:pPr algn="just"/>
            <a:r>
              <a:rPr lang="en-US" sz="2800" dirty="0" smtClean="0">
                <a:solidFill>
                  <a:schemeClr val="bg1"/>
                </a:solidFill>
                <a:latin typeface="Arial Narrow" pitchFamily="34" charset="0"/>
              </a:rPr>
              <a:t>Narrow focus on </a:t>
            </a:r>
            <a:r>
              <a:rPr lang="en-US" sz="2800" dirty="0" smtClean="0">
                <a:solidFill>
                  <a:schemeClr val="bg1"/>
                </a:solidFill>
                <a:latin typeface="Arial Narrow" pitchFamily="34" charset="0"/>
              </a:rPr>
              <a:t> </a:t>
            </a:r>
            <a:r>
              <a:rPr lang="en-US" sz="2800" dirty="0" smtClean="0">
                <a:solidFill>
                  <a:schemeClr val="bg1"/>
                </a:solidFill>
                <a:latin typeface="Arial Narrow" pitchFamily="34" charset="0"/>
              </a:rPr>
              <a:t>materialist concerns misses the point - the right to rights cannot be assumed </a:t>
            </a:r>
          </a:p>
          <a:p>
            <a:pPr algn="just"/>
            <a:r>
              <a:rPr lang="en-US" dirty="0" smtClean="0">
                <a:solidFill>
                  <a:srgbClr val="00B0F0"/>
                </a:solidFill>
                <a:latin typeface="Arial Narrow" pitchFamily="34" charset="0"/>
              </a:rPr>
              <a:t>Socially excluded, </a:t>
            </a:r>
            <a:r>
              <a:rPr lang="en-US" dirty="0" err="1" smtClean="0">
                <a:solidFill>
                  <a:srgbClr val="00B0F0"/>
                </a:solidFill>
                <a:latin typeface="Arial Narrow" pitchFamily="34" charset="0"/>
              </a:rPr>
              <a:t>racialized</a:t>
            </a:r>
            <a:r>
              <a:rPr lang="en-US" dirty="0" smtClean="0">
                <a:solidFill>
                  <a:srgbClr val="00B0F0"/>
                </a:solidFill>
                <a:latin typeface="Arial Narrow" pitchFamily="34" charset="0"/>
              </a:rPr>
              <a:t>, politically marginalized and denied access to rights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14400"/>
            <a:ext cx="8229600" cy="4525963"/>
          </a:xfrm>
        </p:spPr>
        <p:txBody>
          <a:bodyPr>
            <a:normAutofit/>
          </a:bodyPr>
          <a:lstStyle/>
          <a:p>
            <a:pPr algn="just">
              <a:buNone/>
            </a:pPr>
            <a:r>
              <a:rPr lang="en-US" dirty="0" smtClean="0">
                <a:solidFill>
                  <a:schemeClr val="bg1"/>
                </a:solidFill>
                <a:latin typeface="Arial Narrow" pitchFamily="34" charset="0"/>
              </a:rPr>
              <a:t>    For the nation-state cannot exist once its principle of equality before the law has broken down. Without this legal equality, which originally was destined to replace the older laws and orders of the feudal society, the nation dissolves into an anarchic mass of over-and underprivileged individuals. Laws that are not equal for all revert to rights and privileges, something contradictory to the very nature of nation-states (Arendt, 1951: 290)</a:t>
            </a:r>
            <a:endParaRPr lang="en-GB" dirty="0">
              <a:solidFill>
                <a:schemeClr val="bg1"/>
              </a:solidFill>
              <a:latin typeface="Arial Narrow"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lnSpcReduction="20000"/>
          </a:bodyPr>
          <a:lstStyle/>
          <a:p>
            <a:pPr algn="just">
              <a:buNone/>
            </a:pPr>
            <a:endParaRPr lang="en-US" dirty="0" smtClean="0">
              <a:solidFill>
                <a:schemeClr val="bg1"/>
              </a:solidFill>
              <a:latin typeface="Arial Narrow" pitchFamily="34" charset="0"/>
            </a:endParaRPr>
          </a:p>
          <a:p>
            <a:pPr algn="just"/>
            <a:r>
              <a:rPr lang="en-US" dirty="0" smtClean="0">
                <a:solidFill>
                  <a:schemeClr val="bg1"/>
                </a:solidFill>
                <a:latin typeface="Arial Narrow" pitchFamily="34" charset="0"/>
              </a:rPr>
              <a:t>The Nation State defines who ‘belongs’ and who does not ‘belong’</a:t>
            </a:r>
          </a:p>
          <a:p>
            <a:pPr algn="just"/>
            <a:endParaRPr lang="en-US" dirty="0" smtClean="0">
              <a:solidFill>
                <a:schemeClr val="bg1"/>
              </a:solidFill>
              <a:latin typeface="Arial Narrow" pitchFamily="34" charset="0"/>
            </a:endParaRPr>
          </a:p>
          <a:p>
            <a:pPr algn="just"/>
            <a:r>
              <a:rPr lang="en-US" dirty="0" smtClean="0">
                <a:solidFill>
                  <a:schemeClr val="bg1"/>
                </a:solidFill>
                <a:latin typeface="Arial Narrow" pitchFamily="34" charset="0"/>
              </a:rPr>
              <a:t>Citizenship is a formal status granting a set of legal, exclusive rights </a:t>
            </a:r>
          </a:p>
          <a:p>
            <a:pPr algn="just">
              <a:buNone/>
            </a:pPr>
            <a:endParaRPr lang="en-US" dirty="0" smtClean="0">
              <a:solidFill>
                <a:schemeClr val="bg1"/>
              </a:solidFill>
              <a:latin typeface="Arial Narrow" pitchFamily="34" charset="0"/>
            </a:endParaRPr>
          </a:p>
          <a:p>
            <a:pPr algn="just"/>
            <a:r>
              <a:rPr lang="en-US" dirty="0" smtClean="0">
                <a:solidFill>
                  <a:schemeClr val="bg1"/>
                </a:solidFill>
                <a:latin typeface="Arial Narrow" pitchFamily="34" charset="0"/>
              </a:rPr>
              <a:t>The ‘illegal body’ is  excluded by the state, and this is sanctioned – or actively encouraged – by the ‘citizens’, who also form the majority, the </a:t>
            </a:r>
            <a:r>
              <a:rPr lang="en-US" dirty="0" smtClean="0">
                <a:solidFill>
                  <a:schemeClr val="bg1"/>
                </a:solidFill>
                <a:latin typeface="Arial Narrow" pitchFamily="34" charset="0"/>
              </a:rPr>
              <a:t>voters</a:t>
            </a:r>
          </a:p>
          <a:p>
            <a:pPr algn="just">
              <a:buNone/>
            </a:pPr>
            <a:endParaRPr lang="en-US" dirty="0" smtClean="0">
              <a:solidFill>
                <a:schemeClr val="bg1"/>
              </a:solidFill>
              <a:latin typeface="Arial Narrow" pitchFamily="34" charset="0"/>
            </a:endParaRPr>
          </a:p>
          <a:p>
            <a:pPr algn="just"/>
            <a:r>
              <a:rPr lang="en-US" sz="3400" dirty="0" smtClean="0">
                <a:solidFill>
                  <a:srgbClr val="00B0F0"/>
                </a:solidFill>
                <a:latin typeface="Arial Narrow" pitchFamily="34" charset="0"/>
              </a:rPr>
              <a:t>Celebration of Democracy?</a:t>
            </a:r>
            <a:r>
              <a:rPr lang="en-US" sz="3400" dirty="0" smtClean="0">
                <a:solidFill>
                  <a:srgbClr val="00B0F0"/>
                </a:solidFill>
                <a:latin typeface="Arial Narrow" pitchFamily="34" charset="0"/>
              </a:rPr>
              <a:t> Citizenship?</a:t>
            </a:r>
            <a:endParaRPr lang="en-US" sz="3400" dirty="0" smtClean="0">
              <a:solidFill>
                <a:srgbClr val="00B0F0"/>
              </a:solidFill>
              <a:latin typeface="Arial Narrow" pitchFamily="34" charset="0"/>
            </a:endParaRPr>
          </a:p>
          <a:p>
            <a:pPr algn="just">
              <a:buNone/>
            </a:pPr>
            <a:endParaRPr lang="en-US" dirty="0" smtClean="0">
              <a:solidFill>
                <a:schemeClr val="bg1"/>
              </a:solidFill>
              <a:latin typeface="Arial Narrow"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Maria\Desktop\published\WIPS\HOMO MIGRATUS 3.jpg"/>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p:spPr>
      </p:pic>
      <p:sp>
        <p:nvSpPr>
          <p:cNvPr id="7" name="TextBox 6"/>
          <p:cNvSpPr txBox="1"/>
          <p:nvPr/>
        </p:nvSpPr>
        <p:spPr>
          <a:xfrm>
            <a:off x="5257800" y="5486400"/>
            <a:ext cx="3656770" cy="861774"/>
          </a:xfrm>
          <a:prstGeom prst="rect">
            <a:avLst/>
          </a:prstGeom>
          <a:noFill/>
        </p:spPr>
        <p:txBody>
          <a:bodyPr wrap="none" rtlCol="0">
            <a:spAutoFit/>
          </a:bodyPr>
          <a:lstStyle/>
          <a:p>
            <a:r>
              <a:rPr lang="en-GB" sz="5000" i="1" dirty="0" smtClean="0">
                <a:solidFill>
                  <a:srgbClr val="00B0F0"/>
                </a:solidFill>
                <a:latin typeface="Arial Narrow" pitchFamily="34" charset="0"/>
              </a:rPr>
              <a:t>homo migratus</a:t>
            </a:r>
            <a:endParaRPr lang="en-GB" sz="5000" i="1" dirty="0">
              <a:solidFill>
                <a:srgbClr val="00B0F0"/>
              </a:solidFill>
              <a:latin typeface="Arial Narrow"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229600" cy="6096000"/>
          </a:xfrm>
        </p:spPr>
        <p:txBody>
          <a:bodyPr>
            <a:normAutofit/>
          </a:bodyPr>
          <a:lstStyle/>
          <a:p>
            <a:pPr>
              <a:buNone/>
            </a:pPr>
            <a:endParaRPr lang="en-US" dirty="0" smtClean="0">
              <a:solidFill>
                <a:schemeClr val="bg1"/>
              </a:solidFill>
              <a:latin typeface="Arial Narrow" pitchFamily="34" charset="0"/>
            </a:endParaRPr>
          </a:p>
          <a:p>
            <a:r>
              <a:rPr lang="en-US" dirty="0" smtClean="0">
                <a:solidFill>
                  <a:srgbClr val="00B0F0"/>
                </a:solidFill>
                <a:latin typeface="Arial Narrow" pitchFamily="34" charset="0"/>
              </a:rPr>
              <a:t>‘young people are citizens, too – and now’ (Davies, 2015: 103)  - citizenship assumption (</a:t>
            </a:r>
            <a:r>
              <a:rPr lang="en-US" dirty="0" err="1" smtClean="0">
                <a:solidFill>
                  <a:srgbClr val="00B0F0"/>
                </a:solidFill>
                <a:latin typeface="Arial Narrow" pitchFamily="34" charset="0"/>
              </a:rPr>
              <a:t>Pisani</a:t>
            </a:r>
            <a:r>
              <a:rPr lang="en-US" dirty="0" smtClean="0">
                <a:solidFill>
                  <a:srgbClr val="00B0F0"/>
                </a:solidFill>
                <a:latin typeface="Arial Narrow" pitchFamily="34" charset="0"/>
              </a:rPr>
              <a:t>, 2012)</a:t>
            </a:r>
          </a:p>
          <a:p>
            <a:pPr>
              <a:buNone/>
            </a:pPr>
            <a:endParaRPr lang="en-US" dirty="0" smtClean="0">
              <a:solidFill>
                <a:schemeClr val="bg1"/>
              </a:solidFill>
              <a:latin typeface="Arial Narrow" pitchFamily="34" charset="0"/>
            </a:endParaRPr>
          </a:p>
          <a:p>
            <a:r>
              <a:rPr lang="en-US" dirty="0" smtClean="0">
                <a:solidFill>
                  <a:schemeClr val="bg1"/>
                </a:solidFill>
                <a:latin typeface="Arial Narrow" pitchFamily="34" charset="0"/>
              </a:rPr>
              <a:t>the transition from minor to adult will not provide for the ‘right to rights</a:t>
            </a:r>
            <a:r>
              <a:rPr lang="en-US" dirty="0" smtClean="0">
                <a:solidFill>
                  <a:schemeClr val="bg1"/>
                </a:solidFill>
                <a:latin typeface="Arial Narrow" pitchFamily="34" charset="0"/>
              </a:rPr>
              <a:t>’</a:t>
            </a:r>
          </a:p>
          <a:p>
            <a:endParaRPr lang="en-US" dirty="0" smtClean="0">
              <a:solidFill>
                <a:schemeClr val="bg1"/>
              </a:solidFill>
              <a:latin typeface="Arial Narrow" pitchFamily="34" charset="0"/>
            </a:endParaRPr>
          </a:p>
          <a:p>
            <a:r>
              <a:rPr lang="en-US" dirty="0" smtClean="0">
                <a:solidFill>
                  <a:srgbClr val="00B0F0"/>
                </a:solidFill>
                <a:latin typeface="Arial Narrow" pitchFamily="34" charset="0"/>
              </a:rPr>
              <a:t>Can the illegalized youth speak?</a:t>
            </a:r>
          </a:p>
          <a:p>
            <a:r>
              <a:rPr lang="en-US" dirty="0" smtClean="0">
                <a:solidFill>
                  <a:srgbClr val="00B0F0"/>
                </a:solidFill>
                <a:latin typeface="Arial Narrow" pitchFamily="34" charset="0"/>
              </a:rPr>
              <a:t>Advocacy role of youth worker?</a:t>
            </a:r>
            <a:endParaRPr lang="en-US" dirty="0" smtClean="0">
              <a:solidFill>
                <a:srgbClr val="00B0F0"/>
              </a:solidFill>
              <a:latin typeface="Arial Narrow" pitchFamily="34" charset="0"/>
            </a:endParaRPr>
          </a:p>
          <a:p>
            <a:pPr>
              <a:buNone/>
            </a:pPr>
            <a:endParaRPr lang="en-US" dirty="0" smtClean="0">
              <a:solidFill>
                <a:schemeClr val="bg1"/>
              </a:solidFill>
              <a:latin typeface="Arial Narrow" pitchFamily="34" charset="0"/>
            </a:endParaRPr>
          </a:p>
          <a:p>
            <a:pPr>
              <a:buNone/>
            </a:pPr>
            <a:endParaRPr lang="en-US" dirty="0" smtClean="0">
              <a:solidFill>
                <a:schemeClr val="bg1"/>
              </a:solidFill>
              <a:latin typeface="Arial Narrow" pitchFamily="34" charset="0"/>
            </a:endParaRPr>
          </a:p>
          <a:p>
            <a:pPr>
              <a:buNone/>
            </a:pPr>
            <a:endParaRPr lang="en-US" dirty="0" smtClean="0">
              <a:solidFill>
                <a:schemeClr val="bg1"/>
              </a:solidFill>
              <a:latin typeface="Arial Narrow" pitchFamily="34" charset="0"/>
            </a:endParaRPr>
          </a:p>
          <a:p>
            <a:endParaRPr lang="en-GB" dirty="0">
              <a:solidFill>
                <a:schemeClr val="bg1"/>
              </a:solidFill>
              <a:latin typeface="Arial Narrow"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endParaRPr lang="en-US" sz="3500" dirty="0" smtClean="0">
              <a:solidFill>
                <a:srgbClr val="00B0F0"/>
              </a:solidFill>
              <a:latin typeface="Arial Narrow" pitchFamily="34" charset="0"/>
            </a:endParaRPr>
          </a:p>
          <a:p>
            <a:r>
              <a:rPr lang="en-US" sz="3500" dirty="0" smtClean="0">
                <a:solidFill>
                  <a:srgbClr val="00B0F0"/>
                </a:solidFill>
                <a:latin typeface="Arial Narrow" pitchFamily="34" charset="0"/>
              </a:rPr>
              <a:t>Resilience and agency</a:t>
            </a:r>
          </a:p>
          <a:p>
            <a:r>
              <a:rPr lang="en-US" dirty="0" smtClean="0">
                <a:solidFill>
                  <a:schemeClr val="bg1"/>
                </a:solidFill>
                <a:latin typeface="Arial Narrow" pitchFamily="34" charset="0"/>
              </a:rPr>
              <a:t>Migration strategy/survival strategies</a:t>
            </a:r>
          </a:p>
          <a:p>
            <a:r>
              <a:rPr lang="en-US" dirty="0" smtClean="0">
                <a:solidFill>
                  <a:schemeClr val="bg1"/>
                </a:solidFill>
                <a:latin typeface="Arial Narrow" pitchFamily="34" charset="0"/>
              </a:rPr>
              <a:t>Autonomy</a:t>
            </a:r>
          </a:p>
          <a:p>
            <a:r>
              <a:rPr lang="en-US" dirty="0" smtClean="0">
                <a:solidFill>
                  <a:schemeClr val="bg1"/>
                </a:solidFill>
                <a:latin typeface="Arial Narrow" pitchFamily="34" charset="0"/>
              </a:rPr>
              <a:t>Dreams of utopia</a:t>
            </a:r>
          </a:p>
          <a:p>
            <a:r>
              <a:rPr lang="en-US" dirty="0" smtClean="0">
                <a:solidFill>
                  <a:schemeClr val="bg1"/>
                </a:solidFill>
                <a:latin typeface="Arial Narrow" pitchFamily="34" charset="0"/>
              </a:rPr>
              <a:t>Responsibilities – employment</a:t>
            </a:r>
          </a:p>
          <a:p>
            <a:r>
              <a:rPr lang="en-US" dirty="0" smtClean="0">
                <a:solidFill>
                  <a:schemeClr val="bg1"/>
                </a:solidFill>
                <a:latin typeface="Arial Narrow" pitchFamily="34" charset="0"/>
              </a:rPr>
              <a:t>Heterogeneity: </a:t>
            </a:r>
            <a:r>
              <a:rPr lang="en-US" dirty="0" err="1" smtClean="0">
                <a:solidFill>
                  <a:schemeClr val="bg1"/>
                </a:solidFill>
                <a:latin typeface="Arial Narrow" pitchFamily="34" charset="0"/>
              </a:rPr>
              <a:t>eg</a:t>
            </a:r>
            <a:r>
              <a:rPr lang="en-US" dirty="0" smtClean="0">
                <a:solidFill>
                  <a:schemeClr val="bg1"/>
                </a:solidFill>
                <a:latin typeface="Arial Narrow" pitchFamily="34" charset="0"/>
              </a:rPr>
              <a:t>. Somali/Syrian</a:t>
            </a:r>
            <a:endParaRPr lang="en-US" dirty="0" smtClean="0">
              <a:solidFill>
                <a:schemeClr val="bg1"/>
              </a:solidFill>
              <a:latin typeface="Arial Narrow" pitchFamily="34" charset="0"/>
            </a:endParaRPr>
          </a:p>
          <a:p>
            <a:pPr>
              <a:buNone/>
            </a:pPr>
            <a:endParaRPr lang="en-GB" dirty="0">
              <a:solidFill>
                <a:schemeClr val="bg1"/>
              </a:solidFill>
              <a:latin typeface="Arial Narrow"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90600"/>
            <a:ext cx="8229600" cy="4525963"/>
          </a:xfrm>
        </p:spPr>
        <p:txBody>
          <a:bodyPr/>
          <a:lstStyle/>
          <a:p>
            <a:r>
              <a:rPr lang="en-US" dirty="0" smtClean="0">
                <a:solidFill>
                  <a:schemeClr val="bg1"/>
                </a:solidFill>
                <a:latin typeface="Arial Narrow" pitchFamily="34" charset="0"/>
              </a:rPr>
              <a:t>Eurocentric </a:t>
            </a:r>
            <a:r>
              <a:rPr lang="en-US" dirty="0" smtClean="0">
                <a:solidFill>
                  <a:schemeClr val="bg1"/>
                </a:solidFill>
                <a:latin typeface="Arial Narrow" pitchFamily="34" charset="0"/>
              </a:rPr>
              <a:t>constructions of childhood/adolescence/ youth</a:t>
            </a:r>
          </a:p>
          <a:p>
            <a:endParaRPr lang="en-US" dirty="0" smtClean="0">
              <a:solidFill>
                <a:schemeClr val="bg1"/>
              </a:solidFill>
              <a:latin typeface="Arial Narrow" pitchFamily="34" charset="0"/>
            </a:endParaRPr>
          </a:p>
          <a:p>
            <a:r>
              <a:rPr lang="en-US" dirty="0" smtClean="0">
                <a:solidFill>
                  <a:schemeClr val="bg1"/>
                </a:solidFill>
                <a:latin typeface="Arial Narrow" pitchFamily="34" charset="0"/>
              </a:rPr>
              <a:t>Interpretation of needs – service delivery</a:t>
            </a:r>
          </a:p>
          <a:p>
            <a:r>
              <a:rPr lang="en-US" dirty="0" smtClean="0">
                <a:solidFill>
                  <a:schemeClr val="bg1"/>
                </a:solidFill>
                <a:latin typeface="Arial Narrow" pitchFamily="34" charset="0"/>
              </a:rPr>
              <a:t>Infantilizing (</a:t>
            </a:r>
            <a:r>
              <a:rPr lang="en-US" dirty="0" err="1" smtClean="0">
                <a:solidFill>
                  <a:schemeClr val="bg1"/>
                </a:solidFill>
                <a:latin typeface="Arial Narrow" pitchFamily="34" charset="0"/>
              </a:rPr>
              <a:t>victimisation</a:t>
            </a:r>
            <a:r>
              <a:rPr lang="en-US" dirty="0" smtClean="0">
                <a:solidFill>
                  <a:schemeClr val="bg1"/>
                </a:solidFill>
                <a:latin typeface="Arial Narrow" pitchFamily="34" charset="0"/>
              </a:rPr>
              <a:t>) </a:t>
            </a:r>
            <a:r>
              <a:rPr lang="en-US" dirty="0" smtClean="0">
                <a:solidFill>
                  <a:schemeClr val="bg1"/>
                </a:solidFill>
                <a:latin typeface="Arial Narrow" pitchFamily="34" charset="0"/>
              </a:rPr>
              <a:t>– set up to fail</a:t>
            </a:r>
          </a:p>
          <a:p>
            <a:r>
              <a:rPr lang="en-US" dirty="0" smtClean="0">
                <a:solidFill>
                  <a:schemeClr val="bg1"/>
                </a:solidFill>
                <a:latin typeface="Arial Narrow" pitchFamily="34" charset="0"/>
              </a:rPr>
              <a:t>Rethinking theoretical and institutional paradigms</a:t>
            </a:r>
            <a:r>
              <a:rPr lang="en-US" dirty="0" smtClean="0">
                <a:solidFill>
                  <a:schemeClr val="bg1"/>
                </a:solidFill>
                <a:latin typeface="Arial Narrow" pitchFamily="34" charset="0"/>
              </a:rPr>
              <a:t>?</a:t>
            </a:r>
          </a:p>
          <a:p>
            <a:r>
              <a:rPr lang="en-US" dirty="0" smtClean="0">
                <a:solidFill>
                  <a:srgbClr val="00B0F0"/>
                </a:solidFill>
                <a:latin typeface="Arial Narrow" pitchFamily="34" charset="0"/>
              </a:rPr>
              <a:t>Can they be heard?</a:t>
            </a:r>
          </a:p>
          <a:p>
            <a:endParaRPr lang="en-US" dirty="0" smtClean="0">
              <a:solidFill>
                <a:schemeClr val="bg1"/>
              </a:solidFill>
              <a:latin typeface="Arial Narrow" pitchFamily="34" charset="0"/>
            </a:endParaRPr>
          </a:p>
          <a:p>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F0"/>
                </a:solidFill>
                <a:latin typeface="Arial Narrow" pitchFamily="34" charset="0"/>
              </a:rPr>
              <a:t>thank you</a:t>
            </a:r>
            <a:endParaRPr lang="en-GB" dirty="0">
              <a:solidFill>
                <a:srgbClr val="00B0F0"/>
              </a:solidFill>
              <a:latin typeface="Arial Narrow" pitchFamily="34" charset="0"/>
            </a:endParaRPr>
          </a:p>
        </p:txBody>
      </p:sp>
      <p:sp>
        <p:nvSpPr>
          <p:cNvPr id="3" name="Content Placeholder 2"/>
          <p:cNvSpPr>
            <a:spLocks noGrp="1"/>
          </p:cNvSpPr>
          <p:nvPr>
            <p:ph idx="1"/>
          </p:nvPr>
        </p:nvSpPr>
        <p:spPr/>
        <p:txBody>
          <a:bodyPr/>
          <a:lstStyle/>
          <a:p>
            <a:pPr algn="ctr">
              <a:buNone/>
            </a:pPr>
            <a:r>
              <a:rPr lang="en-US" dirty="0" smtClean="0">
                <a:solidFill>
                  <a:srgbClr val="00B0F0"/>
                </a:solidFill>
                <a:latin typeface="Arial Narrow" pitchFamily="34" charset="0"/>
              </a:rPr>
              <a:t>maria.pisani@um.edu.mt</a:t>
            </a:r>
            <a:endParaRPr lang="en-GB" dirty="0">
              <a:solidFill>
                <a:srgbClr val="00B0F0"/>
              </a:solidFill>
              <a:latin typeface="Arial Narrow"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lgn="just">
              <a:buNone/>
            </a:pPr>
            <a:r>
              <a:rPr lang="en-GB" dirty="0" smtClean="0">
                <a:solidFill>
                  <a:schemeClr val="bg1"/>
                </a:solidFill>
                <a:latin typeface="Arial Narrow" pitchFamily="34" charset="0"/>
              </a:rPr>
              <a:t>	It’s time for Europeans to abandon the delusion that we can isolate ourselves from this crisis. Our region is living through the greatest humanitarian disaster since World War II, but our response is lagging far behind. It’s time to shift gears (</a:t>
            </a:r>
            <a:r>
              <a:rPr lang="en-GB" dirty="0" err="1" smtClean="0">
                <a:solidFill>
                  <a:schemeClr val="bg1"/>
                </a:solidFill>
                <a:latin typeface="Arial Narrow" pitchFamily="34" charset="0"/>
              </a:rPr>
              <a:t>Guterres</a:t>
            </a:r>
            <a:r>
              <a:rPr lang="en-GB" dirty="0" smtClean="0">
                <a:solidFill>
                  <a:schemeClr val="bg1"/>
                </a:solidFill>
                <a:latin typeface="Arial Narrow" pitchFamily="34" charset="0"/>
              </a:rPr>
              <a:t>, 2015)</a:t>
            </a:r>
            <a:endParaRPr lang="en-GB" dirty="0">
              <a:solidFill>
                <a:schemeClr val="bg1"/>
              </a:solidFill>
              <a:latin typeface="Arial Narrow"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6"/>
          <p:cNvSpPr txBox="1">
            <a:spLocks/>
          </p:cNvSpPr>
          <p:nvPr/>
        </p:nvSpPr>
        <p:spPr>
          <a:xfrm>
            <a:off x="3429000" y="228600"/>
            <a:ext cx="2438400" cy="2362200"/>
          </a:xfrm>
          <a:prstGeom prst="ellipse">
            <a:avLst/>
          </a:prstGeom>
          <a:noFill/>
          <a:ln w="508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r>
              <a:rPr lang="en-US" sz="2000" dirty="0" smtClean="0"/>
              <a:t>Sovereignty, citizenship </a:t>
            </a:r>
            <a:r>
              <a:rPr lang="en-US" sz="2000" dirty="0" smtClean="0"/>
              <a:t> </a:t>
            </a:r>
            <a:r>
              <a:rPr lang="en-US" sz="2000" dirty="0" smtClean="0"/>
              <a:t>‘right to rights</a:t>
            </a:r>
            <a:r>
              <a:rPr lang="en-US" sz="2000" dirty="0" smtClean="0"/>
              <a:t>’, CRC</a:t>
            </a:r>
            <a:endParaRPr kumimoji="0" lang="en-GB" sz="2000" b="0" i="0" u="none" strike="noStrike" kern="1200" cap="none" spc="0" normalizeH="0" baseline="0" noProof="0" dirty="0">
              <a:ln>
                <a:noFill/>
              </a:ln>
              <a:solidFill>
                <a:schemeClr val="lt1"/>
              </a:solidFill>
              <a:effectLst/>
              <a:uLnTx/>
              <a:uFillTx/>
              <a:latin typeface="+mn-lt"/>
              <a:ea typeface="+mn-ea"/>
              <a:cs typeface="+mn-cs"/>
            </a:endParaRPr>
          </a:p>
        </p:txBody>
      </p:sp>
      <p:sp>
        <p:nvSpPr>
          <p:cNvPr id="13" name="Content Placeholder 6"/>
          <p:cNvSpPr txBox="1">
            <a:spLocks/>
          </p:cNvSpPr>
          <p:nvPr/>
        </p:nvSpPr>
        <p:spPr>
          <a:xfrm>
            <a:off x="1143000" y="1143000"/>
            <a:ext cx="2438400" cy="2362200"/>
          </a:xfrm>
          <a:prstGeom prst="ellipse">
            <a:avLst/>
          </a:prstGeom>
          <a:noFill/>
          <a:ln w="508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a:ln>
                <a:noFill/>
              </a:ln>
              <a:solidFill>
                <a:schemeClr val="lt1"/>
              </a:solidFill>
              <a:effectLst/>
              <a:uLnTx/>
              <a:uFillTx/>
              <a:latin typeface="+mn-lt"/>
              <a:ea typeface="+mn-ea"/>
              <a:cs typeface="+mn-cs"/>
            </a:endParaRPr>
          </a:p>
        </p:txBody>
      </p:sp>
      <p:sp>
        <p:nvSpPr>
          <p:cNvPr id="14" name="Rectangle 13"/>
          <p:cNvSpPr/>
          <p:nvPr/>
        </p:nvSpPr>
        <p:spPr>
          <a:xfrm>
            <a:off x="1295400" y="1676400"/>
            <a:ext cx="2057400" cy="1015663"/>
          </a:xfrm>
          <a:prstGeom prst="rect">
            <a:avLst/>
          </a:prstGeom>
        </p:spPr>
        <p:txBody>
          <a:bodyPr wrap="square">
            <a:spAutoFit/>
          </a:bodyPr>
          <a:lstStyle/>
          <a:p>
            <a:pPr marL="342900" lvl="0" indent="-342900" algn="ctr">
              <a:spcBef>
                <a:spcPct val="20000"/>
              </a:spcBef>
              <a:defRPr/>
            </a:pPr>
            <a:r>
              <a:rPr lang="en-US" sz="2000" dirty="0" smtClean="0">
                <a:solidFill>
                  <a:schemeClr val="lt1"/>
                </a:solidFill>
              </a:rPr>
              <a:t>HR abuses, conflict, persecution</a:t>
            </a:r>
            <a:endParaRPr lang="en-GB" sz="2000" dirty="0">
              <a:solidFill>
                <a:schemeClr val="lt1"/>
              </a:solidFill>
            </a:endParaRPr>
          </a:p>
        </p:txBody>
      </p:sp>
      <p:sp>
        <p:nvSpPr>
          <p:cNvPr id="15" name="Content Placeholder 6"/>
          <p:cNvSpPr txBox="1">
            <a:spLocks/>
          </p:cNvSpPr>
          <p:nvPr/>
        </p:nvSpPr>
        <p:spPr>
          <a:xfrm>
            <a:off x="1143000" y="3505200"/>
            <a:ext cx="2438400" cy="2362200"/>
          </a:xfrm>
          <a:prstGeom prst="ellipse">
            <a:avLst/>
          </a:prstGeom>
          <a:noFill/>
          <a:ln w="508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a:ln>
                <a:noFill/>
              </a:ln>
              <a:solidFill>
                <a:schemeClr val="lt1"/>
              </a:solidFill>
              <a:effectLst/>
              <a:uLnTx/>
              <a:uFillTx/>
              <a:latin typeface="+mn-lt"/>
              <a:ea typeface="+mn-ea"/>
              <a:cs typeface="+mn-cs"/>
            </a:endParaRPr>
          </a:p>
        </p:txBody>
      </p:sp>
      <p:sp>
        <p:nvSpPr>
          <p:cNvPr id="16" name="Rectangle 15"/>
          <p:cNvSpPr/>
          <p:nvPr/>
        </p:nvSpPr>
        <p:spPr>
          <a:xfrm>
            <a:off x="838200" y="4191000"/>
            <a:ext cx="3200400" cy="769441"/>
          </a:xfrm>
          <a:prstGeom prst="rect">
            <a:avLst/>
          </a:prstGeom>
        </p:spPr>
        <p:txBody>
          <a:bodyPr wrap="square">
            <a:spAutoFit/>
          </a:bodyPr>
          <a:lstStyle/>
          <a:p>
            <a:pPr marL="342900" lvl="0" indent="-342900" algn="ctr">
              <a:spcBef>
                <a:spcPct val="20000"/>
              </a:spcBef>
              <a:defRPr/>
            </a:pPr>
            <a:r>
              <a:rPr lang="en-US" sz="2000" dirty="0" err="1" smtClean="0">
                <a:solidFill>
                  <a:schemeClr val="lt1"/>
                </a:solidFill>
              </a:rPr>
              <a:t>Neoliberalism</a:t>
            </a:r>
            <a:r>
              <a:rPr lang="en-US" sz="2000" dirty="0" smtClean="0">
                <a:solidFill>
                  <a:schemeClr val="lt1"/>
                </a:solidFill>
              </a:rPr>
              <a:t>, </a:t>
            </a:r>
          </a:p>
          <a:p>
            <a:pPr marL="342900" lvl="0" indent="-342900" algn="ctr">
              <a:spcBef>
                <a:spcPct val="20000"/>
              </a:spcBef>
              <a:defRPr/>
            </a:pPr>
            <a:r>
              <a:rPr lang="en-US" sz="2000" dirty="0" smtClean="0">
                <a:solidFill>
                  <a:schemeClr val="lt1"/>
                </a:solidFill>
              </a:rPr>
              <a:t>global inequality</a:t>
            </a:r>
            <a:endParaRPr lang="en-GB" sz="2000" dirty="0">
              <a:solidFill>
                <a:schemeClr val="lt1"/>
              </a:solidFill>
            </a:endParaRPr>
          </a:p>
        </p:txBody>
      </p:sp>
      <p:sp>
        <p:nvSpPr>
          <p:cNvPr id="17" name="Content Placeholder 6"/>
          <p:cNvSpPr txBox="1">
            <a:spLocks/>
          </p:cNvSpPr>
          <p:nvPr/>
        </p:nvSpPr>
        <p:spPr>
          <a:xfrm>
            <a:off x="3505200" y="4267200"/>
            <a:ext cx="2438400" cy="2362200"/>
          </a:xfrm>
          <a:prstGeom prst="ellipse">
            <a:avLst/>
          </a:prstGeom>
          <a:noFill/>
          <a:ln w="508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a:ln>
                <a:noFill/>
              </a:ln>
              <a:solidFill>
                <a:schemeClr val="lt1"/>
              </a:solidFill>
              <a:effectLst/>
              <a:uLnTx/>
              <a:uFillTx/>
              <a:latin typeface="+mn-lt"/>
              <a:ea typeface="+mn-ea"/>
              <a:cs typeface="+mn-cs"/>
            </a:endParaRPr>
          </a:p>
        </p:txBody>
      </p:sp>
      <p:sp>
        <p:nvSpPr>
          <p:cNvPr id="18" name="Rectangle 17"/>
          <p:cNvSpPr/>
          <p:nvPr/>
        </p:nvSpPr>
        <p:spPr>
          <a:xfrm>
            <a:off x="3962400" y="5105400"/>
            <a:ext cx="1449435" cy="707886"/>
          </a:xfrm>
          <a:prstGeom prst="rect">
            <a:avLst/>
          </a:prstGeom>
        </p:spPr>
        <p:txBody>
          <a:bodyPr wrap="none">
            <a:spAutoFit/>
          </a:bodyPr>
          <a:lstStyle/>
          <a:p>
            <a:pPr algn="ctr">
              <a:buNone/>
            </a:pPr>
            <a:r>
              <a:rPr lang="en-US" sz="2000" dirty="0" smtClean="0">
                <a:solidFill>
                  <a:schemeClr val="bg1"/>
                </a:solidFill>
              </a:rPr>
              <a:t>Colonialism </a:t>
            </a:r>
          </a:p>
          <a:p>
            <a:pPr algn="ctr">
              <a:buNone/>
            </a:pPr>
            <a:r>
              <a:rPr lang="en-US" sz="2000" dirty="0" smtClean="0">
                <a:solidFill>
                  <a:schemeClr val="bg1"/>
                </a:solidFill>
              </a:rPr>
              <a:t>&amp; Racism</a:t>
            </a:r>
            <a:endParaRPr lang="en-GB" sz="2000" dirty="0">
              <a:solidFill>
                <a:schemeClr val="bg1"/>
              </a:solidFill>
            </a:endParaRPr>
          </a:p>
        </p:txBody>
      </p:sp>
      <p:sp>
        <p:nvSpPr>
          <p:cNvPr id="19" name="Content Placeholder 6"/>
          <p:cNvSpPr txBox="1">
            <a:spLocks/>
          </p:cNvSpPr>
          <p:nvPr/>
        </p:nvSpPr>
        <p:spPr>
          <a:xfrm>
            <a:off x="5867400" y="3505200"/>
            <a:ext cx="2438400" cy="2362200"/>
          </a:xfrm>
          <a:prstGeom prst="ellipse">
            <a:avLst/>
          </a:prstGeom>
          <a:noFill/>
          <a:ln w="508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a:ln>
                <a:noFill/>
              </a:ln>
              <a:solidFill>
                <a:schemeClr val="lt1"/>
              </a:solidFill>
              <a:effectLst/>
              <a:uLnTx/>
              <a:uFillTx/>
              <a:latin typeface="+mn-lt"/>
              <a:ea typeface="+mn-ea"/>
              <a:cs typeface="+mn-cs"/>
            </a:endParaRPr>
          </a:p>
        </p:txBody>
      </p:sp>
      <p:sp>
        <p:nvSpPr>
          <p:cNvPr id="20" name="Rectangle 19"/>
          <p:cNvSpPr/>
          <p:nvPr/>
        </p:nvSpPr>
        <p:spPr>
          <a:xfrm>
            <a:off x="5181600" y="4267200"/>
            <a:ext cx="3671390" cy="769441"/>
          </a:xfrm>
          <a:prstGeom prst="rect">
            <a:avLst/>
          </a:prstGeom>
        </p:spPr>
        <p:txBody>
          <a:bodyPr wrap="square">
            <a:spAutoFit/>
          </a:bodyPr>
          <a:lstStyle/>
          <a:p>
            <a:pPr marL="342900" lvl="0" indent="-342900" algn="ctr">
              <a:spcBef>
                <a:spcPct val="20000"/>
              </a:spcBef>
              <a:defRPr/>
            </a:pPr>
            <a:r>
              <a:rPr lang="en-US" sz="2000" dirty="0" smtClean="0">
                <a:solidFill>
                  <a:schemeClr val="bg1"/>
                </a:solidFill>
              </a:rPr>
              <a:t>Nationalism, </a:t>
            </a:r>
          </a:p>
          <a:p>
            <a:pPr marL="342900" lvl="0" indent="-342900" algn="ctr">
              <a:spcBef>
                <a:spcPct val="20000"/>
              </a:spcBef>
              <a:defRPr/>
            </a:pPr>
            <a:r>
              <a:rPr lang="en-US" sz="2000" dirty="0" smtClean="0">
                <a:solidFill>
                  <a:schemeClr val="bg1"/>
                </a:solidFill>
              </a:rPr>
              <a:t>borders and identity</a:t>
            </a:r>
            <a:endParaRPr lang="en-GB" sz="2000" dirty="0">
              <a:solidFill>
                <a:schemeClr val="bg1"/>
              </a:solidFill>
            </a:endParaRPr>
          </a:p>
        </p:txBody>
      </p:sp>
      <p:sp>
        <p:nvSpPr>
          <p:cNvPr id="21" name="Content Placeholder 6"/>
          <p:cNvSpPr txBox="1">
            <a:spLocks/>
          </p:cNvSpPr>
          <p:nvPr/>
        </p:nvSpPr>
        <p:spPr>
          <a:xfrm>
            <a:off x="5715000" y="1143000"/>
            <a:ext cx="2438400" cy="2362200"/>
          </a:xfrm>
          <a:prstGeom prst="ellipse">
            <a:avLst/>
          </a:prstGeom>
          <a:noFill/>
          <a:ln w="508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p>
            <a:pPr marL="342900" marR="0" lvl="0" indent="-342900"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GB" sz="2000" b="0" i="0" u="none" strike="noStrike" kern="1200" cap="none" spc="0" normalizeH="0" baseline="0" noProof="0" dirty="0">
              <a:ln>
                <a:noFill/>
              </a:ln>
              <a:solidFill>
                <a:schemeClr val="lt1"/>
              </a:solidFill>
              <a:effectLst/>
              <a:uLnTx/>
              <a:uFillTx/>
              <a:latin typeface="+mn-lt"/>
              <a:ea typeface="+mn-ea"/>
              <a:cs typeface="+mn-cs"/>
            </a:endParaRPr>
          </a:p>
        </p:txBody>
      </p:sp>
      <p:sp>
        <p:nvSpPr>
          <p:cNvPr id="22" name="Rectangle 21"/>
          <p:cNvSpPr/>
          <p:nvPr/>
        </p:nvSpPr>
        <p:spPr>
          <a:xfrm>
            <a:off x="5257800" y="1676400"/>
            <a:ext cx="3352800" cy="1138773"/>
          </a:xfrm>
          <a:prstGeom prst="rect">
            <a:avLst/>
          </a:prstGeom>
        </p:spPr>
        <p:txBody>
          <a:bodyPr wrap="square">
            <a:spAutoFit/>
          </a:bodyPr>
          <a:lstStyle/>
          <a:p>
            <a:pPr marL="342900" lvl="0" indent="-342900" algn="ctr">
              <a:spcBef>
                <a:spcPct val="20000"/>
              </a:spcBef>
              <a:defRPr/>
            </a:pPr>
            <a:r>
              <a:rPr lang="en-US" sz="2000" dirty="0" smtClean="0">
                <a:solidFill>
                  <a:schemeClr val="bg1"/>
                </a:solidFill>
              </a:rPr>
              <a:t>Globalization, </a:t>
            </a:r>
          </a:p>
          <a:p>
            <a:pPr marL="342900" lvl="0" indent="-342900" algn="ctr">
              <a:spcBef>
                <a:spcPct val="20000"/>
              </a:spcBef>
              <a:defRPr/>
            </a:pPr>
            <a:r>
              <a:rPr lang="en-US" sz="2000" dirty="0" smtClean="0">
                <a:solidFill>
                  <a:schemeClr val="bg1"/>
                </a:solidFill>
              </a:rPr>
              <a:t>transnational networks, </a:t>
            </a:r>
          </a:p>
          <a:p>
            <a:pPr marL="342900" lvl="0" indent="-342900" algn="ctr">
              <a:spcBef>
                <a:spcPct val="20000"/>
              </a:spcBef>
              <a:defRPr/>
            </a:pPr>
            <a:r>
              <a:rPr lang="en-US" sz="2000" dirty="0" smtClean="0">
                <a:solidFill>
                  <a:schemeClr val="bg1"/>
                </a:solidFill>
              </a:rPr>
              <a:t>social media</a:t>
            </a:r>
            <a:endParaRPr lang="en-GB" sz="2000" dirty="0">
              <a:solidFill>
                <a:schemeClr val="bg1"/>
              </a:solidFill>
            </a:endParaRPr>
          </a:p>
        </p:txBody>
      </p:sp>
      <p:sp>
        <p:nvSpPr>
          <p:cNvPr id="23" name="TextBox 22"/>
          <p:cNvSpPr txBox="1"/>
          <p:nvPr/>
        </p:nvSpPr>
        <p:spPr>
          <a:xfrm>
            <a:off x="3352800" y="2667000"/>
            <a:ext cx="2514600" cy="1477328"/>
          </a:xfrm>
          <a:prstGeom prst="rect">
            <a:avLst/>
          </a:prstGeom>
          <a:noFill/>
        </p:spPr>
        <p:txBody>
          <a:bodyPr wrap="square" rtlCol="0">
            <a:spAutoFit/>
          </a:bodyPr>
          <a:lstStyle/>
          <a:p>
            <a:pPr algn="ctr"/>
            <a:r>
              <a:rPr lang="en-US" sz="3000" b="1" dirty="0" smtClean="0">
                <a:solidFill>
                  <a:schemeClr val="bg1"/>
                </a:solidFill>
              </a:rPr>
              <a:t>The  multifaceted</a:t>
            </a:r>
          </a:p>
          <a:p>
            <a:pPr algn="ctr"/>
            <a:r>
              <a:rPr lang="en-US" sz="3000" b="1" dirty="0" smtClean="0">
                <a:solidFill>
                  <a:schemeClr val="bg1"/>
                </a:solidFill>
              </a:rPr>
              <a:t>young person</a:t>
            </a:r>
            <a:endParaRPr lang="en-GB" sz="3000" b="1"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F0"/>
                </a:solidFill>
                <a:latin typeface="Arial Narrow" pitchFamily="34" charset="0"/>
              </a:rPr>
              <a:t>Refugee crisis?</a:t>
            </a:r>
            <a:endParaRPr lang="en-GB" dirty="0">
              <a:solidFill>
                <a:srgbClr val="00B0F0"/>
              </a:solidFill>
              <a:latin typeface="Arial Narrow" pitchFamily="34" charset="0"/>
            </a:endParaRPr>
          </a:p>
        </p:txBody>
      </p:sp>
      <p:sp>
        <p:nvSpPr>
          <p:cNvPr id="3" name="Content Placeholder 2"/>
          <p:cNvSpPr>
            <a:spLocks noGrp="1"/>
          </p:cNvSpPr>
          <p:nvPr>
            <p:ph idx="1"/>
          </p:nvPr>
        </p:nvSpPr>
        <p:spPr/>
        <p:txBody>
          <a:bodyPr/>
          <a:lstStyle/>
          <a:p>
            <a:r>
              <a:rPr lang="en-US" dirty="0" smtClean="0">
                <a:solidFill>
                  <a:schemeClr val="bg1"/>
                </a:solidFill>
                <a:latin typeface="Arial Narrow" pitchFamily="34" charset="0"/>
              </a:rPr>
              <a:t>86% worlds refugees hosted in the global south</a:t>
            </a:r>
          </a:p>
          <a:p>
            <a:r>
              <a:rPr lang="en-US" dirty="0" smtClean="0">
                <a:solidFill>
                  <a:schemeClr val="bg1"/>
                </a:solidFill>
                <a:latin typeface="Arial Narrow" pitchFamily="34" charset="0"/>
              </a:rPr>
              <a:t>protracted refugee contexts – warehoused in limbo</a:t>
            </a:r>
          </a:p>
          <a:p>
            <a:r>
              <a:rPr lang="en-US" dirty="0" smtClean="0">
                <a:solidFill>
                  <a:schemeClr val="bg1"/>
                </a:solidFill>
                <a:latin typeface="Arial Narrow" pitchFamily="34" charset="0"/>
              </a:rPr>
              <a:t>containment</a:t>
            </a:r>
          </a:p>
          <a:p>
            <a:r>
              <a:rPr lang="en-US" dirty="0" smtClean="0">
                <a:solidFill>
                  <a:srgbClr val="00B0F0"/>
                </a:solidFill>
                <a:latin typeface="Arial Narrow" pitchFamily="34" charset="0"/>
              </a:rPr>
              <a:t>Responsibility for refugees should not be dictated by proximity to the disaster</a:t>
            </a:r>
          </a:p>
          <a:p>
            <a:endParaRPr lang="en-US" dirty="0" smtClean="0">
              <a:solidFill>
                <a:schemeClr val="bg1"/>
              </a:solidFill>
              <a:latin typeface="Arial Narrow" pitchFamily="34" charset="0"/>
            </a:endParaRPr>
          </a:p>
          <a:p>
            <a:endParaRPr lang="en-GB" dirty="0">
              <a:solidFill>
                <a:schemeClr val="bg1"/>
              </a:solidFill>
              <a:latin typeface="Arial Narrow"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latin typeface="Arial Narrow" pitchFamily="34" charset="0"/>
              </a:rPr>
              <a:t>Fortress Europe</a:t>
            </a:r>
            <a:endParaRPr lang="en-GB" dirty="0">
              <a:solidFill>
                <a:schemeClr val="bg1"/>
              </a:solidFill>
              <a:latin typeface="Arial Narrow" pitchFamily="34" charset="0"/>
            </a:endParaRPr>
          </a:p>
        </p:txBody>
      </p:sp>
      <p:pic>
        <p:nvPicPr>
          <p:cNvPr id="4" name="Picture 2"/>
          <p:cNvPicPr>
            <a:picLocks noGrp="1" noChangeAspect="1" noChangeArrowheads="1"/>
          </p:cNvPicPr>
          <p:nvPr>
            <p:ph idx="1"/>
          </p:nvPr>
        </p:nvPicPr>
        <p:blipFill>
          <a:blip r:embed="rId2" cstate="print"/>
          <a:srcRect/>
          <a:stretch>
            <a:fillRect/>
          </a:stretch>
        </p:blipFill>
        <p:spPr bwMode="auto">
          <a:xfrm>
            <a:off x="228600" y="1447800"/>
            <a:ext cx="8686800" cy="4190999"/>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686800" cy="5287963"/>
          </a:xfrm>
        </p:spPr>
        <p:txBody>
          <a:bodyPr>
            <a:normAutofit lnSpcReduction="10000"/>
          </a:bodyPr>
          <a:lstStyle/>
          <a:p>
            <a:r>
              <a:rPr lang="en-US" dirty="0" smtClean="0">
                <a:solidFill>
                  <a:schemeClr val="bg1"/>
                </a:solidFill>
                <a:latin typeface="Arial Narrow" pitchFamily="34" charset="0"/>
              </a:rPr>
              <a:t>progressively restrictive migration and asylum policies </a:t>
            </a:r>
          </a:p>
          <a:p>
            <a:r>
              <a:rPr lang="en-US" dirty="0" smtClean="0">
                <a:solidFill>
                  <a:schemeClr val="bg1"/>
                </a:solidFill>
                <a:latin typeface="Arial Narrow" pitchFamily="34" charset="0"/>
              </a:rPr>
              <a:t>‘illegalization’ process: ‘the systematic process that renders people “illegal”’ (</a:t>
            </a:r>
            <a:r>
              <a:rPr lang="en-US" dirty="0" err="1" smtClean="0">
                <a:solidFill>
                  <a:schemeClr val="bg1"/>
                </a:solidFill>
                <a:latin typeface="Arial Narrow" pitchFamily="34" charset="0"/>
              </a:rPr>
              <a:t>Bauder</a:t>
            </a:r>
            <a:r>
              <a:rPr lang="en-US" dirty="0" smtClean="0">
                <a:solidFill>
                  <a:schemeClr val="bg1"/>
                </a:solidFill>
                <a:latin typeface="Arial Narrow" pitchFamily="34" charset="0"/>
              </a:rPr>
              <a:t>, 2013:4) </a:t>
            </a:r>
          </a:p>
          <a:p>
            <a:pPr>
              <a:buNone/>
            </a:pPr>
            <a:endParaRPr lang="en-US" dirty="0" smtClean="0">
              <a:solidFill>
                <a:schemeClr val="bg1"/>
              </a:solidFill>
              <a:latin typeface="Arial Narrow" pitchFamily="34" charset="0"/>
            </a:endParaRPr>
          </a:p>
          <a:p>
            <a:r>
              <a:rPr lang="en-US" i="1" dirty="0" smtClean="0">
                <a:solidFill>
                  <a:srgbClr val="00B0F0"/>
                </a:solidFill>
                <a:latin typeface="Arial Narrow" pitchFamily="34" charset="0"/>
              </a:rPr>
              <a:t>Western countries pride themselves on their humanitarian legacy, [and then]… find every possible way to prevent flows of refugees</a:t>
            </a:r>
            <a:r>
              <a:rPr lang="en-US" dirty="0" smtClean="0">
                <a:solidFill>
                  <a:srgbClr val="00B0F0"/>
                </a:solidFill>
                <a:latin typeface="Arial Narrow" pitchFamily="34" charset="0"/>
              </a:rPr>
              <a:t> (</a:t>
            </a:r>
            <a:r>
              <a:rPr lang="en-US" dirty="0" err="1" smtClean="0">
                <a:solidFill>
                  <a:srgbClr val="00B0F0"/>
                </a:solidFill>
                <a:latin typeface="Arial Narrow" pitchFamily="34" charset="0"/>
              </a:rPr>
              <a:t>Crepeau</a:t>
            </a:r>
            <a:r>
              <a:rPr lang="en-US" dirty="0" smtClean="0">
                <a:solidFill>
                  <a:srgbClr val="00B0F0"/>
                </a:solidFill>
                <a:latin typeface="Arial Narrow" pitchFamily="34" charset="0"/>
              </a:rPr>
              <a:t>, 2003)</a:t>
            </a:r>
          </a:p>
          <a:p>
            <a:pPr>
              <a:buNone/>
            </a:pPr>
            <a:endParaRPr lang="en-US" dirty="0" smtClean="0">
              <a:solidFill>
                <a:srgbClr val="00B0F0"/>
              </a:solidFill>
              <a:latin typeface="Arial Narrow" pitchFamily="34" charset="0"/>
            </a:endParaRPr>
          </a:p>
          <a:p>
            <a:r>
              <a:rPr lang="en-US" dirty="0" smtClean="0">
                <a:solidFill>
                  <a:schemeClr val="bg1"/>
                </a:solidFill>
                <a:latin typeface="Arial Narrow" pitchFamily="34" charset="0"/>
              </a:rPr>
              <a:t>Defending external borders has had deadly repercussions</a:t>
            </a:r>
          </a:p>
          <a:p>
            <a:endParaRPr lang="en-US" dirty="0" smtClean="0">
              <a:solidFill>
                <a:schemeClr val="bg1"/>
              </a:solidFill>
              <a:latin typeface="Arial Narrow" pitchFamily="34" charset="0"/>
            </a:endParaRPr>
          </a:p>
          <a:p>
            <a:endParaRPr lang="en-GB" i="1" dirty="0">
              <a:solidFill>
                <a:schemeClr val="bg1"/>
              </a:solidFill>
              <a:latin typeface="Arial Narrow"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305800" cy="1143000"/>
          </a:xfrm>
        </p:spPr>
        <p:txBody>
          <a:bodyPr>
            <a:normAutofit fontScale="90000"/>
          </a:bodyPr>
          <a:lstStyle/>
          <a:p>
            <a:r>
              <a:rPr lang="en-US" dirty="0" smtClean="0">
                <a:solidFill>
                  <a:schemeClr val="accent5"/>
                </a:solidFill>
                <a:latin typeface="Arial Narrow" pitchFamily="34" charset="0"/>
              </a:rPr>
              <a:t>Construction of ‘illegal bodies’ </a:t>
            </a:r>
            <a:r>
              <a:rPr lang="en-US" dirty="0" smtClean="0">
                <a:solidFill>
                  <a:schemeClr val="accent6">
                    <a:lumMod val="40000"/>
                    <a:lumOff val="60000"/>
                  </a:schemeClr>
                </a:solidFill>
                <a:latin typeface="Arial Narrow" pitchFamily="34" charset="0"/>
              </a:rPr>
              <a:t/>
            </a:r>
            <a:br>
              <a:rPr lang="en-US" dirty="0" smtClean="0">
                <a:solidFill>
                  <a:schemeClr val="accent6">
                    <a:lumMod val="40000"/>
                    <a:lumOff val="60000"/>
                  </a:schemeClr>
                </a:solidFill>
                <a:latin typeface="Arial Narrow" pitchFamily="34" charset="0"/>
              </a:rPr>
            </a:br>
            <a:endParaRPr lang="en-GB" sz="3300" dirty="0">
              <a:solidFill>
                <a:schemeClr val="accent6">
                  <a:lumMod val="40000"/>
                  <a:lumOff val="60000"/>
                </a:schemeClr>
              </a:solidFill>
              <a:latin typeface="Arial Narrow" pitchFamily="34" charset="0"/>
            </a:endParaRPr>
          </a:p>
        </p:txBody>
      </p:sp>
      <p:sp>
        <p:nvSpPr>
          <p:cNvPr id="3" name="Content Placeholder 2"/>
          <p:cNvSpPr>
            <a:spLocks noGrp="1"/>
          </p:cNvSpPr>
          <p:nvPr>
            <p:ph idx="1"/>
          </p:nvPr>
        </p:nvSpPr>
        <p:spPr/>
        <p:txBody>
          <a:bodyPr>
            <a:normAutofit/>
          </a:bodyPr>
          <a:lstStyle/>
          <a:p>
            <a:r>
              <a:rPr lang="en-US" dirty="0" smtClean="0">
                <a:solidFill>
                  <a:schemeClr val="bg1"/>
                </a:solidFill>
                <a:latin typeface="Arial Narrow" pitchFamily="34" charset="0"/>
              </a:rPr>
              <a:t>discourses shape social experiences and political responses</a:t>
            </a:r>
          </a:p>
          <a:p>
            <a:r>
              <a:rPr lang="en-US" dirty="0" smtClean="0">
                <a:solidFill>
                  <a:schemeClr val="bg1"/>
                </a:solidFill>
                <a:latin typeface="Arial Narrow" pitchFamily="34" charset="0"/>
              </a:rPr>
              <a:t>sovereignty constructs the arrival of refugees – the illegalized bodies - as a security threat</a:t>
            </a:r>
          </a:p>
          <a:p>
            <a:r>
              <a:rPr lang="en-US" dirty="0" smtClean="0">
                <a:solidFill>
                  <a:schemeClr val="bg1"/>
                </a:solidFill>
                <a:latin typeface="Arial Narrow" pitchFamily="34" charset="0"/>
              </a:rPr>
              <a:t>exceptional circumstances that demand an exceptional ‘crisis’ response</a:t>
            </a:r>
          </a:p>
          <a:p>
            <a:r>
              <a:rPr lang="en-US" dirty="0" smtClean="0">
                <a:solidFill>
                  <a:schemeClr val="bg1"/>
                </a:solidFill>
                <a:latin typeface="Arial Narrow" pitchFamily="34" charset="0"/>
              </a:rPr>
              <a:t>calls for militarization and the use of force against the migrant (read Muslim/terrorist) ‘threat’</a:t>
            </a:r>
            <a:endParaRPr lang="en-GB" dirty="0">
              <a:solidFill>
                <a:schemeClr val="bg1"/>
              </a:solidFill>
              <a:latin typeface="Arial Narrow"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364163"/>
          </a:xfrm>
        </p:spPr>
        <p:txBody>
          <a:bodyPr>
            <a:normAutofit fontScale="92500" lnSpcReduction="10000"/>
          </a:bodyPr>
          <a:lstStyle/>
          <a:p>
            <a:r>
              <a:rPr lang="en-US" dirty="0" smtClean="0">
                <a:solidFill>
                  <a:schemeClr val="bg1"/>
                </a:solidFill>
                <a:latin typeface="Arial Narrow" pitchFamily="34" charset="0"/>
              </a:rPr>
              <a:t>cooperation with third countries, ensuring the externalization of European border controls; (EU-Turkey deal) </a:t>
            </a:r>
          </a:p>
          <a:p>
            <a:r>
              <a:rPr lang="en-US" dirty="0" smtClean="0">
                <a:solidFill>
                  <a:schemeClr val="bg1"/>
                </a:solidFill>
                <a:latin typeface="Arial Narrow" pitchFamily="34" charset="0"/>
              </a:rPr>
              <a:t>detention</a:t>
            </a:r>
          </a:p>
          <a:p>
            <a:r>
              <a:rPr lang="en-US" dirty="0" smtClean="0">
                <a:solidFill>
                  <a:schemeClr val="bg1"/>
                </a:solidFill>
                <a:latin typeface="Arial Narrow" pitchFamily="34" charset="0"/>
              </a:rPr>
              <a:t>militarized anti-trafficking (smuggling) operations</a:t>
            </a:r>
          </a:p>
          <a:p>
            <a:r>
              <a:rPr lang="en-US" dirty="0" smtClean="0">
                <a:solidFill>
                  <a:schemeClr val="bg1"/>
                </a:solidFill>
                <a:latin typeface="Arial Narrow" pitchFamily="34" charset="0"/>
              </a:rPr>
              <a:t>razor wire fences</a:t>
            </a:r>
          </a:p>
          <a:p>
            <a:r>
              <a:rPr lang="en-US" dirty="0" smtClean="0">
                <a:solidFill>
                  <a:schemeClr val="bg1"/>
                </a:solidFill>
                <a:latin typeface="Arial Narrow" pitchFamily="34" charset="0"/>
              </a:rPr>
              <a:t>water canons</a:t>
            </a:r>
          </a:p>
          <a:p>
            <a:r>
              <a:rPr lang="en-US" dirty="0" smtClean="0">
                <a:solidFill>
                  <a:schemeClr val="bg1"/>
                </a:solidFill>
                <a:latin typeface="Arial Narrow" pitchFamily="34" charset="0"/>
              </a:rPr>
              <a:t>tear gas</a:t>
            </a:r>
          </a:p>
          <a:p>
            <a:r>
              <a:rPr lang="en-GB" dirty="0" smtClean="0">
                <a:solidFill>
                  <a:schemeClr val="bg1"/>
                </a:solidFill>
                <a:latin typeface="Arial Narrow" pitchFamily="34" charset="0"/>
              </a:rPr>
              <a:t> </a:t>
            </a:r>
            <a:r>
              <a:rPr lang="en-US" dirty="0" smtClean="0">
                <a:solidFill>
                  <a:schemeClr val="bg1"/>
                </a:solidFill>
                <a:latin typeface="Arial Narrow" pitchFamily="34" charset="0"/>
              </a:rPr>
              <a:t>repressive tools protecting the ‘nation’</a:t>
            </a:r>
          </a:p>
          <a:p>
            <a:r>
              <a:rPr lang="en-US" sz="3600" dirty="0" smtClean="0">
                <a:solidFill>
                  <a:srgbClr val="00B0F0"/>
                </a:solidFill>
                <a:latin typeface="Arial Narrow" pitchFamily="34" charset="0"/>
              </a:rPr>
              <a:t>the violation of human rights is normalized and justified</a:t>
            </a:r>
            <a:endParaRPr lang="en-GB" sz="3600" dirty="0" smtClean="0">
              <a:solidFill>
                <a:srgbClr val="00B0F0"/>
              </a:solidFill>
              <a:latin typeface="Arial Narrow" pitchFamily="34" charset="0"/>
            </a:endParaRPr>
          </a:p>
          <a:p>
            <a:endParaRPr lang="en-GB" dirty="0">
              <a:solidFill>
                <a:schemeClr val="bg1"/>
              </a:solidFill>
              <a:latin typeface="Arial Narrow"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486</TotalTime>
  <Words>803</Words>
  <Application>Microsoft Office PowerPoint</Application>
  <PresentationFormat>On-screen Show (4:3)</PresentationFormat>
  <Paragraphs>98</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Social justice for illegalized young bodies?  Some critical reflections on the ‘right to rights’, and implications for the youth sector</vt:lpstr>
      <vt:lpstr>Slide 2</vt:lpstr>
      <vt:lpstr>Slide 3</vt:lpstr>
      <vt:lpstr>Slide 4</vt:lpstr>
      <vt:lpstr>Refugee crisis?</vt:lpstr>
      <vt:lpstr>Fortress Europe</vt:lpstr>
      <vt:lpstr>Slide 7</vt:lpstr>
      <vt:lpstr>Construction of ‘illegal bodies’  </vt:lpstr>
      <vt:lpstr>Slide 9</vt:lpstr>
      <vt:lpstr>‘irreconcilable with the requirements of the European Convention on Human Rights and the case-law of the Strasbourg Court’.</vt:lpstr>
      <vt:lpstr>Implosion MS agreed to relocate 160,000 (EC, 23 Sept, 2015)</vt:lpstr>
      <vt:lpstr>The Missing</vt:lpstr>
      <vt:lpstr>Slide 13</vt:lpstr>
      <vt:lpstr>Slide 14</vt:lpstr>
      <vt:lpstr>resistance and agency in a globalized world</vt:lpstr>
      <vt:lpstr>critical reflections</vt:lpstr>
      <vt:lpstr>Slide 17</vt:lpstr>
      <vt:lpstr>Slide 18</vt:lpstr>
      <vt:lpstr>Slide 19</vt:lpstr>
      <vt:lpstr>Slide 20</vt:lpstr>
      <vt:lpstr>Slide 21</vt:lpstr>
      <vt:lpstr>Slide 22</vt:lpstr>
      <vt:lpstr>thank 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justice for illegalized young bodies?  Some critical reflections on the ‘right to rights’, and implications for the youth sector</dc:title>
  <dc:creator>Maria</dc:creator>
  <cp:lastModifiedBy>Maria</cp:lastModifiedBy>
  <cp:revision>11</cp:revision>
  <dcterms:created xsi:type="dcterms:W3CDTF">2006-08-16T00:00:00Z</dcterms:created>
  <dcterms:modified xsi:type="dcterms:W3CDTF">2016-05-30T08:25:20Z</dcterms:modified>
</cp:coreProperties>
</file>