
<file path=[Content_Types].xml><?xml version="1.0" encoding="utf-8"?>
<Types xmlns="http://schemas.openxmlformats.org/package/2006/content-types">
  <Default Extension="xml" ContentType="application/xml"/>
  <Default Extension="jpeg" ContentType="image/jpeg"/>
  <Default Extension="png" ContentType="image/png"/>
  <Default Extension="wdp" ContentType="image/vnd.ms-photo"/>
  <Default Extension="rels" ContentType="application/vnd.openxmlformats-package.relationships+xml"/>
  <Default Extension="tiff" ContentType="image/tif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22"/>
  </p:notesMasterIdLst>
  <p:handoutMasterIdLst>
    <p:handoutMasterId r:id="rId23"/>
  </p:handoutMasterIdLst>
  <p:sldIdLst>
    <p:sldId id="279" r:id="rId2"/>
    <p:sldId id="257" r:id="rId3"/>
    <p:sldId id="258" r:id="rId4"/>
    <p:sldId id="263" r:id="rId5"/>
    <p:sldId id="262" r:id="rId6"/>
    <p:sldId id="267" r:id="rId7"/>
    <p:sldId id="266" r:id="rId8"/>
    <p:sldId id="259" r:id="rId9"/>
    <p:sldId id="268" r:id="rId10"/>
    <p:sldId id="272" r:id="rId11"/>
    <p:sldId id="269" r:id="rId12"/>
    <p:sldId id="273" r:id="rId13"/>
    <p:sldId id="274" r:id="rId14"/>
    <p:sldId id="270" r:id="rId15"/>
    <p:sldId id="260" r:id="rId16"/>
    <p:sldId id="275" r:id="rId17"/>
    <p:sldId id="276" r:id="rId18"/>
    <p:sldId id="277" r:id="rId19"/>
    <p:sldId id="278" r:id="rId20"/>
    <p:sldId id="261" r:id="rId21"/>
  </p:sldIdLst>
  <p:sldSz cx="9144000" cy="6858000" type="screen4x3"/>
  <p:notesSz cx="6797675" cy="99266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127" userDrawn="1">
          <p15:clr>
            <a:srgbClr val="A4A3A4"/>
          </p15:clr>
        </p15:guide>
        <p15:guide id="2" pos="2141"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rnWhat="handouts2" frameSlides="1"/>
  <p:clrMru>
    <a:srgbClr val="395158"/>
    <a:srgbClr val="45626A"/>
    <a:srgbClr val="456169"/>
    <a:srgbClr val="587C86"/>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793D81CF-94F2-401A-BA57-92F5A7B2D0C5}" styleName="Medium Style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C4B1156A-380E-4F78-BDF5-A606A8083BF9}" styleName="Medium Style 4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solidFill>
            <a:schemeClr val="accent4">
              <a:tint val="20000"/>
            </a:schemeClr>
          </a:solidFill>
        </a:fill>
      </a:tcStyle>
    </a:wholeTbl>
    <a:band1H>
      <a:tcStyle>
        <a:tcBdr/>
        <a:fill>
          <a:solidFill>
            <a:schemeClr val="accent4">
              <a:tint val="40000"/>
            </a:schemeClr>
          </a:solidFill>
        </a:fill>
      </a:tcStyle>
    </a:band1H>
    <a:band1V>
      <a:tcStyle>
        <a:tcBdr/>
        <a:fill>
          <a:solidFill>
            <a:schemeClr val="accent4">
              <a:tint val="40000"/>
            </a:schemeClr>
          </a:solidFill>
        </a:fill>
      </a:tcStyle>
    </a:band1V>
    <a:lastCol>
      <a:tcTxStyle b="on"/>
      <a:tcStyle>
        <a:tcBdr/>
      </a:tcStyle>
    </a:lastCol>
    <a:firstCol>
      <a:tcTxStyle b="on"/>
      <a:tcStyle>
        <a:tcBdr/>
      </a:tcStyle>
    </a:firstCol>
    <a:lastRow>
      <a:tcTxStyle b="on"/>
      <a:tcStyle>
        <a:tcBdr>
          <a:top>
            <a:ln w="25400" cmpd="sng">
              <a:solidFill>
                <a:schemeClr val="accent4"/>
              </a:solidFill>
            </a:ln>
          </a:top>
        </a:tcBdr>
        <a:fill>
          <a:solidFill>
            <a:schemeClr val="accent4">
              <a:tint val="20000"/>
            </a:schemeClr>
          </a:solidFill>
        </a:fill>
      </a:tcStyle>
    </a:lastRow>
    <a:firstRow>
      <a:tcTxStyle b="on"/>
      <a:tcStyle>
        <a:tcBdr/>
        <a:fill>
          <a:solidFill>
            <a:schemeClr val="accent4">
              <a:tint val="20000"/>
            </a:schemeClr>
          </a:solidFill>
        </a:fill>
      </a:tcStyle>
    </a:firstRow>
  </a:tblStyle>
  <a:tblStyle styleId="{125E5076-3810-47DD-B79F-674D7AD40C01}" styleName="Dark Style 1 - Accent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5A111915-BE36-4E01-A7E5-04B1672EAD32}" styleName="Light Style 2 - Accent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9326" autoAdjust="0"/>
    <p:restoredTop sz="50000" autoAdjust="0"/>
  </p:normalViewPr>
  <p:slideViewPr>
    <p:cSldViewPr snapToGrid="0" snapToObjects="1">
      <p:cViewPr varScale="1">
        <p:scale>
          <a:sx n="38" d="100"/>
          <a:sy n="38" d="100"/>
        </p:scale>
        <p:origin x="2024" y="176"/>
      </p:cViewPr>
      <p:guideLst>
        <p:guide orient="horz" pos="2160"/>
        <p:guide pos="2880"/>
      </p:guideLst>
    </p:cSldViewPr>
  </p:slideViewPr>
  <p:outlineViewPr>
    <p:cViewPr>
      <p:scale>
        <a:sx n="33" d="100"/>
        <a:sy n="33" d="100"/>
      </p:scale>
      <p:origin x="0" y="19024"/>
    </p:cViewPr>
  </p:outlineViewPr>
  <p:notesTextViewPr>
    <p:cViewPr>
      <p:scale>
        <a:sx n="100" d="100"/>
        <a:sy n="100" d="100"/>
      </p:scale>
      <p:origin x="0" y="0"/>
    </p:cViewPr>
  </p:notesTextViewPr>
  <p:notesViewPr>
    <p:cSldViewPr snapToGrid="0" snapToObjects="1">
      <p:cViewPr>
        <p:scale>
          <a:sx n="150" d="100"/>
          <a:sy n="150" d="100"/>
        </p:scale>
        <p:origin x="-3760" y="1512"/>
      </p:cViewPr>
      <p:guideLst>
        <p:guide orient="horz" pos="3127"/>
        <p:guide pos="2141"/>
      </p:guideLst>
    </p:cSldViewPr>
  </p:notes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notesMaster" Target="notesMasters/notesMaster1.xml"/><Relationship Id="rId23" Type="http://schemas.openxmlformats.org/officeDocument/2006/relationships/handoutMaster" Target="handoutMasters/handoutMaster1.xml"/><Relationship Id="rId24" Type="http://schemas.openxmlformats.org/officeDocument/2006/relationships/presProps" Target="presProps.xml"/><Relationship Id="rId25" Type="http://schemas.openxmlformats.org/officeDocument/2006/relationships/viewProps" Target="viewProps.xml"/><Relationship Id="rId26" Type="http://schemas.openxmlformats.org/officeDocument/2006/relationships/theme" Target="theme/theme1.xml"/><Relationship Id="rId27"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50443" y="0"/>
            <a:ext cx="2945659" cy="496332"/>
          </a:xfrm>
          <a:prstGeom prst="rect">
            <a:avLst/>
          </a:prstGeom>
        </p:spPr>
        <p:txBody>
          <a:bodyPr vert="horz" lIns="91440" tIns="45720" rIns="91440" bIns="45720" rtlCol="0"/>
          <a:lstStyle>
            <a:lvl1pPr algn="r">
              <a:defRPr sz="1200"/>
            </a:lvl1pPr>
          </a:lstStyle>
          <a:p>
            <a:fld id="{0F9DE396-BC72-3544-BD50-E099B2A1F325}" type="datetimeFigureOut">
              <a:rPr lang="en-US" smtClean="0"/>
              <a:t>6/1/16</a:t>
            </a:fld>
            <a:endParaRPr lang="en-US"/>
          </a:p>
        </p:txBody>
      </p:sp>
      <p:sp>
        <p:nvSpPr>
          <p:cNvPr id="4" name="Footer Placeholder 3"/>
          <p:cNvSpPr>
            <a:spLocks noGrp="1"/>
          </p:cNvSpPr>
          <p:nvPr>
            <p:ph type="ftr" sz="quarter" idx="2"/>
          </p:nvPr>
        </p:nvSpPr>
        <p:spPr>
          <a:xfrm>
            <a:off x="0" y="9428583"/>
            <a:ext cx="2945659" cy="496332"/>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50443" y="9428583"/>
            <a:ext cx="2945659" cy="496332"/>
          </a:xfrm>
          <a:prstGeom prst="rect">
            <a:avLst/>
          </a:prstGeom>
        </p:spPr>
        <p:txBody>
          <a:bodyPr vert="horz" lIns="91440" tIns="45720" rIns="91440" bIns="45720" rtlCol="0" anchor="b"/>
          <a:lstStyle>
            <a:lvl1pPr algn="r">
              <a:defRPr sz="1200"/>
            </a:lvl1pPr>
          </a:lstStyle>
          <a:p>
            <a:fld id="{6FFE1CD6-F3DF-8840-9931-25D5044E0066}" type="slidenum">
              <a:rPr lang="en-US" smtClean="0"/>
              <a:t>‹#›</a:t>
            </a:fld>
            <a:endParaRPr lang="en-US"/>
          </a:p>
        </p:txBody>
      </p:sp>
    </p:spTree>
    <p:extLst>
      <p:ext uri="{BB962C8B-B14F-4D97-AF65-F5344CB8AC3E}">
        <p14:creationId xmlns:p14="http://schemas.microsoft.com/office/powerpoint/2010/main" val="41604764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50443" y="0"/>
            <a:ext cx="2945659" cy="496332"/>
          </a:xfrm>
          <a:prstGeom prst="rect">
            <a:avLst/>
          </a:prstGeom>
        </p:spPr>
        <p:txBody>
          <a:bodyPr vert="horz" lIns="91440" tIns="45720" rIns="91440" bIns="45720" rtlCol="0"/>
          <a:lstStyle>
            <a:lvl1pPr algn="r">
              <a:defRPr sz="1200"/>
            </a:lvl1pPr>
          </a:lstStyle>
          <a:p>
            <a:fld id="{B54C4CB5-D56B-B047-B133-9655A9BA87EF}" type="datetimeFigureOut">
              <a:rPr lang="en-US" smtClean="0"/>
              <a:t>6/1/16</a:t>
            </a:fld>
            <a:endParaRPr lang="en-US"/>
          </a:p>
        </p:txBody>
      </p:sp>
      <p:sp>
        <p:nvSpPr>
          <p:cNvPr id="4" name="Slide Image Placeholder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79768" y="4715153"/>
            <a:ext cx="5438140" cy="4466987"/>
          </a:xfrm>
          <a:prstGeom prst="rect">
            <a:avLst/>
          </a:prstGeom>
        </p:spPr>
        <p:txBody>
          <a:bodyPr vert="horz" lIns="91440" tIns="45720" rIns="91440" bIns="45720" rtlCol="0"/>
          <a:lstStyle/>
          <a:p>
            <a:pPr lvl="0"/>
            <a:r>
              <a:rPr lang="pt-PT" smtClean="0"/>
              <a:t>Click to edit Master text styles</a:t>
            </a:r>
          </a:p>
          <a:p>
            <a:pPr lvl="1"/>
            <a:r>
              <a:rPr lang="pt-PT" smtClean="0"/>
              <a:t>Second level</a:t>
            </a:r>
          </a:p>
          <a:p>
            <a:pPr lvl="2"/>
            <a:r>
              <a:rPr lang="pt-PT" smtClean="0"/>
              <a:t>Third level</a:t>
            </a:r>
          </a:p>
          <a:p>
            <a:pPr lvl="3"/>
            <a:r>
              <a:rPr lang="pt-PT" smtClean="0"/>
              <a:t>Fourth level</a:t>
            </a:r>
          </a:p>
          <a:p>
            <a:pPr lvl="4"/>
            <a:r>
              <a:rPr lang="pt-PT" smtClean="0"/>
              <a:t>Fifth level</a:t>
            </a:r>
            <a:endParaRPr lang="en-US"/>
          </a:p>
        </p:txBody>
      </p:sp>
      <p:sp>
        <p:nvSpPr>
          <p:cNvPr id="6" name="Footer Placeholder 5"/>
          <p:cNvSpPr>
            <a:spLocks noGrp="1"/>
          </p:cNvSpPr>
          <p:nvPr>
            <p:ph type="ftr" sz="quarter" idx="4"/>
          </p:nvPr>
        </p:nvSpPr>
        <p:spPr>
          <a:xfrm>
            <a:off x="0" y="9428583"/>
            <a:ext cx="2945659" cy="496332"/>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50443" y="9428583"/>
            <a:ext cx="2945659" cy="496332"/>
          </a:xfrm>
          <a:prstGeom prst="rect">
            <a:avLst/>
          </a:prstGeom>
        </p:spPr>
        <p:txBody>
          <a:bodyPr vert="horz" lIns="91440" tIns="45720" rIns="91440" bIns="45720" rtlCol="0" anchor="b"/>
          <a:lstStyle>
            <a:lvl1pPr algn="r">
              <a:defRPr sz="1200"/>
            </a:lvl1pPr>
          </a:lstStyle>
          <a:p>
            <a:fld id="{21298E62-70A4-6C4B-928C-C1D74CB0EDDD}" type="slidenum">
              <a:rPr lang="en-US" smtClean="0"/>
              <a:t>‹#›</a:t>
            </a:fld>
            <a:endParaRPr lang="en-US"/>
          </a:p>
        </p:txBody>
      </p:sp>
    </p:spTree>
    <p:extLst>
      <p:ext uri="{BB962C8B-B14F-4D97-AF65-F5344CB8AC3E}">
        <p14:creationId xmlns:p14="http://schemas.microsoft.com/office/powerpoint/2010/main" val="2837586674"/>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7.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8.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9.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0.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pt-BR" noProof="0" dirty="0" smtClean="0"/>
          </a:p>
        </p:txBody>
      </p:sp>
      <p:sp>
        <p:nvSpPr>
          <p:cNvPr id="4" name="Slide Number Placeholder 3"/>
          <p:cNvSpPr>
            <a:spLocks noGrp="1"/>
          </p:cNvSpPr>
          <p:nvPr>
            <p:ph type="sldNum" sz="quarter" idx="10"/>
          </p:nvPr>
        </p:nvSpPr>
        <p:spPr/>
        <p:txBody>
          <a:bodyPr/>
          <a:lstStyle/>
          <a:p>
            <a:fld id="{21298E62-70A4-6C4B-928C-C1D74CB0EDDD}" type="slidenum">
              <a:rPr lang="en-US" smtClean="0"/>
              <a:t>1</a:t>
            </a:fld>
            <a:endParaRPr lang="en-US"/>
          </a:p>
        </p:txBody>
      </p:sp>
    </p:spTree>
    <p:extLst>
      <p:ext uri="{BB962C8B-B14F-4D97-AF65-F5344CB8AC3E}">
        <p14:creationId xmlns:p14="http://schemas.microsoft.com/office/powerpoint/2010/main" val="48536907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pt-BR" noProof="0" dirty="0"/>
          </a:p>
        </p:txBody>
      </p:sp>
      <p:sp>
        <p:nvSpPr>
          <p:cNvPr id="4" name="Slide Number Placeholder 3"/>
          <p:cNvSpPr>
            <a:spLocks noGrp="1"/>
          </p:cNvSpPr>
          <p:nvPr>
            <p:ph type="sldNum" sz="quarter" idx="10"/>
          </p:nvPr>
        </p:nvSpPr>
        <p:spPr/>
        <p:txBody>
          <a:bodyPr/>
          <a:lstStyle/>
          <a:p>
            <a:fld id="{21298E62-70A4-6C4B-928C-C1D74CB0EDDD}" type="slidenum">
              <a:rPr lang="en-US" smtClean="0"/>
              <a:t>10</a:t>
            </a:fld>
            <a:endParaRPr lang="en-US"/>
          </a:p>
        </p:txBody>
      </p:sp>
    </p:spTree>
    <p:extLst>
      <p:ext uri="{BB962C8B-B14F-4D97-AF65-F5344CB8AC3E}">
        <p14:creationId xmlns:p14="http://schemas.microsoft.com/office/powerpoint/2010/main" val="11753721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endParaRPr lang="pt-BR" noProof="0" dirty="0"/>
          </a:p>
        </p:txBody>
      </p:sp>
      <p:sp>
        <p:nvSpPr>
          <p:cNvPr id="4" name="Slide Number Placeholder 3"/>
          <p:cNvSpPr>
            <a:spLocks noGrp="1"/>
          </p:cNvSpPr>
          <p:nvPr>
            <p:ph type="sldNum" sz="quarter" idx="10"/>
          </p:nvPr>
        </p:nvSpPr>
        <p:spPr/>
        <p:txBody>
          <a:bodyPr/>
          <a:lstStyle/>
          <a:p>
            <a:fld id="{21298E62-70A4-6C4B-928C-C1D74CB0EDDD}" type="slidenum">
              <a:rPr lang="en-US" smtClean="0"/>
              <a:t>11</a:t>
            </a:fld>
            <a:endParaRPr lang="en-US"/>
          </a:p>
        </p:txBody>
      </p:sp>
    </p:spTree>
    <p:extLst>
      <p:ext uri="{BB962C8B-B14F-4D97-AF65-F5344CB8AC3E}">
        <p14:creationId xmlns:p14="http://schemas.microsoft.com/office/powerpoint/2010/main" val="11753721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pt-BR" noProof="0" dirty="0"/>
          </a:p>
        </p:txBody>
      </p:sp>
      <p:sp>
        <p:nvSpPr>
          <p:cNvPr id="4" name="Slide Number Placeholder 3"/>
          <p:cNvSpPr>
            <a:spLocks noGrp="1"/>
          </p:cNvSpPr>
          <p:nvPr>
            <p:ph type="sldNum" sz="quarter" idx="10"/>
          </p:nvPr>
        </p:nvSpPr>
        <p:spPr/>
        <p:txBody>
          <a:bodyPr/>
          <a:lstStyle/>
          <a:p>
            <a:fld id="{21298E62-70A4-6C4B-928C-C1D74CB0EDDD}" type="slidenum">
              <a:rPr lang="en-US" smtClean="0"/>
              <a:t>12</a:t>
            </a:fld>
            <a:endParaRPr lang="en-US"/>
          </a:p>
        </p:txBody>
      </p:sp>
    </p:spTree>
    <p:extLst>
      <p:ext uri="{BB962C8B-B14F-4D97-AF65-F5344CB8AC3E}">
        <p14:creationId xmlns:p14="http://schemas.microsoft.com/office/powerpoint/2010/main" val="11753721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pt-BR" noProof="0" dirty="0"/>
          </a:p>
        </p:txBody>
      </p:sp>
      <p:sp>
        <p:nvSpPr>
          <p:cNvPr id="4" name="Slide Number Placeholder 3"/>
          <p:cNvSpPr>
            <a:spLocks noGrp="1"/>
          </p:cNvSpPr>
          <p:nvPr>
            <p:ph type="sldNum" sz="quarter" idx="10"/>
          </p:nvPr>
        </p:nvSpPr>
        <p:spPr/>
        <p:txBody>
          <a:bodyPr/>
          <a:lstStyle/>
          <a:p>
            <a:fld id="{21298E62-70A4-6C4B-928C-C1D74CB0EDDD}" type="slidenum">
              <a:rPr lang="en-US" smtClean="0"/>
              <a:t>13</a:t>
            </a:fld>
            <a:endParaRPr lang="en-US"/>
          </a:p>
        </p:txBody>
      </p:sp>
    </p:spTree>
    <p:extLst>
      <p:ext uri="{BB962C8B-B14F-4D97-AF65-F5344CB8AC3E}">
        <p14:creationId xmlns:p14="http://schemas.microsoft.com/office/powerpoint/2010/main" val="11753721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pt-BR" noProof="0" dirty="0"/>
          </a:p>
        </p:txBody>
      </p:sp>
      <p:sp>
        <p:nvSpPr>
          <p:cNvPr id="4" name="Slide Number Placeholder 3"/>
          <p:cNvSpPr>
            <a:spLocks noGrp="1"/>
          </p:cNvSpPr>
          <p:nvPr>
            <p:ph type="sldNum" sz="quarter" idx="10"/>
          </p:nvPr>
        </p:nvSpPr>
        <p:spPr/>
        <p:txBody>
          <a:bodyPr/>
          <a:lstStyle/>
          <a:p>
            <a:fld id="{21298E62-70A4-6C4B-928C-C1D74CB0EDDD}" type="slidenum">
              <a:rPr lang="en-US" smtClean="0"/>
              <a:t>14</a:t>
            </a:fld>
            <a:endParaRPr lang="en-US"/>
          </a:p>
        </p:txBody>
      </p:sp>
    </p:spTree>
    <p:extLst>
      <p:ext uri="{BB962C8B-B14F-4D97-AF65-F5344CB8AC3E}">
        <p14:creationId xmlns:p14="http://schemas.microsoft.com/office/powerpoint/2010/main" val="11753721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pt-BR" noProof="0" dirty="0"/>
          </a:p>
        </p:txBody>
      </p:sp>
      <p:sp>
        <p:nvSpPr>
          <p:cNvPr id="4" name="Slide Number Placeholder 3"/>
          <p:cNvSpPr>
            <a:spLocks noGrp="1"/>
          </p:cNvSpPr>
          <p:nvPr>
            <p:ph type="sldNum" sz="quarter" idx="10"/>
          </p:nvPr>
        </p:nvSpPr>
        <p:spPr/>
        <p:txBody>
          <a:bodyPr/>
          <a:lstStyle/>
          <a:p>
            <a:fld id="{21298E62-70A4-6C4B-928C-C1D74CB0EDDD}" type="slidenum">
              <a:rPr lang="en-US" smtClean="0"/>
              <a:t>15</a:t>
            </a:fld>
            <a:endParaRPr lang="en-US"/>
          </a:p>
        </p:txBody>
      </p:sp>
    </p:spTree>
    <p:extLst>
      <p:ext uri="{BB962C8B-B14F-4D97-AF65-F5344CB8AC3E}">
        <p14:creationId xmlns:p14="http://schemas.microsoft.com/office/powerpoint/2010/main" val="347577054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pt-BR" noProof="0" dirty="0"/>
          </a:p>
        </p:txBody>
      </p:sp>
      <p:sp>
        <p:nvSpPr>
          <p:cNvPr id="4" name="Slide Number Placeholder 3"/>
          <p:cNvSpPr>
            <a:spLocks noGrp="1"/>
          </p:cNvSpPr>
          <p:nvPr>
            <p:ph type="sldNum" sz="quarter" idx="10"/>
          </p:nvPr>
        </p:nvSpPr>
        <p:spPr/>
        <p:txBody>
          <a:bodyPr/>
          <a:lstStyle/>
          <a:p>
            <a:fld id="{21298E62-70A4-6C4B-928C-C1D74CB0EDDD}" type="slidenum">
              <a:rPr lang="en-US" smtClean="0"/>
              <a:t>16</a:t>
            </a:fld>
            <a:endParaRPr lang="en-US"/>
          </a:p>
        </p:txBody>
      </p:sp>
    </p:spTree>
    <p:extLst>
      <p:ext uri="{BB962C8B-B14F-4D97-AF65-F5344CB8AC3E}">
        <p14:creationId xmlns:p14="http://schemas.microsoft.com/office/powerpoint/2010/main" val="347577054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pt-BR" noProof="0" dirty="0"/>
          </a:p>
        </p:txBody>
      </p:sp>
      <p:sp>
        <p:nvSpPr>
          <p:cNvPr id="4" name="Slide Number Placeholder 3"/>
          <p:cNvSpPr>
            <a:spLocks noGrp="1"/>
          </p:cNvSpPr>
          <p:nvPr>
            <p:ph type="sldNum" sz="quarter" idx="10"/>
          </p:nvPr>
        </p:nvSpPr>
        <p:spPr/>
        <p:txBody>
          <a:bodyPr/>
          <a:lstStyle/>
          <a:p>
            <a:fld id="{21298E62-70A4-6C4B-928C-C1D74CB0EDDD}" type="slidenum">
              <a:rPr lang="en-US" smtClean="0"/>
              <a:t>17</a:t>
            </a:fld>
            <a:endParaRPr lang="en-US"/>
          </a:p>
        </p:txBody>
      </p:sp>
    </p:spTree>
    <p:extLst>
      <p:ext uri="{BB962C8B-B14F-4D97-AF65-F5344CB8AC3E}">
        <p14:creationId xmlns:p14="http://schemas.microsoft.com/office/powerpoint/2010/main" val="347577054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pt-BR" noProof="0" dirty="0"/>
          </a:p>
        </p:txBody>
      </p:sp>
      <p:sp>
        <p:nvSpPr>
          <p:cNvPr id="4" name="Slide Number Placeholder 3"/>
          <p:cNvSpPr>
            <a:spLocks noGrp="1"/>
          </p:cNvSpPr>
          <p:nvPr>
            <p:ph type="sldNum" sz="quarter" idx="10"/>
          </p:nvPr>
        </p:nvSpPr>
        <p:spPr/>
        <p:txBody>
          <a:bodyPr/>
          <a:lstStyle/>
          <a:p>
            <a:fld id="{21298E62-70A4-6C4B-928C-C1D74CB0EDDD}" type="slidenum">
              <a:rPr lang="en-US" smtClean="0"/>
              <a:t>18</a:t>
            </a:fld>
            <a:endParaRPr lang="en-US"/>
          </a:p>
        </p:txBody>
      </p:sp>
    </p:spTree>
    <p:extLst>
      <p:ext uri="{BB962C8B-B14F-4D97-AF65-F5344CB8AC3E}">
        <p14:creationId xmlns:p14="http://schemas.microsoft.com/office/powerpoint/2010/main" val="347577054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pt-BR" noProof="0" dirty="0"/>
          </a:p>
        </p:txBody>
      </p:sp>
      <p:sp>
        <p:nvSpPr>
          <p:cNvPr id="4" name="Slide Number Placeholder 3"/>
          <p:cNvSpPr>
            <a:spLocks noGrp="1"/>
          </p:cNvSpPr>
          <p:nvPr>
            <p:ph type="sldNum" sz="quarter" idx="10"/>
          </p:nvPr>
        </p:nvSpPr>
        <p:spPr/>
        <p:txBody>
          <a:bodyPr/>
          <a:lstStyle/>
          <a:p>
            <a:fld id="{21298E62-70A4-6C4B-928C-C1D74CB0EDDD}" type="slidenum">
              <a:rPr lang="en-US" smtClean="0"/>
              <a:t>19</a:t>
            </a:fld>
            <a:endParaRPr lang="en-US"/>
          </a:p>
        </p:txBody>
      </p:sp>
    </p:spTree>
    <p:extLst>
      <p:ext uri="{BB962C8B-B14F-4D97-AF65-F5344CB8AC3E}">
        <p14:creationId xmlns:p14="http://schemas.microsoft.com/office/powerpoint/2010/main" val="347577054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sz="1200" noProof="0" dirty="0">
              <a:solidFill>
                <a:schemeClr val="tx1"/>
              </a:solidFill>
              <a:latin typeface="+mj-lt"/>
            </a:endParaRPr>
          </a:p>
        </p:txBody>
      </p:sp>
      <p:sp>
        <p:nvSpPr>
          <p:cNvPr id="4" name="Slide Number Placeholder 3"/>
          <p:cNvSpPr>
            <a:spLocks noGrp="1"/>
          </p:cNvSpPr>
          <p:nvPr>
            <p:ph type="sldNum" sz="quarter" idx="10"/>
          </p:nvPr>
        </p:nvSpPr>
        <p:spPr/>
        <p:txBody>
          <a:bodyPr/>
          <a:lstStyle/>
          <a:p>
            <a:fld id="{21298E62-70A4-6C4B-928C-C1D74CB0EDDD}" type="slidenum">
              <a:rPr lang="en-US" smtClean="0"/>
              <a:t>2</a:t>
            </a:fld>
            <a:endParaRPr lang="en-US"/>
          </a:p>
        </p:txBody>
      </p:sp>
    </p:spTree>
    <p:extLst>
      <p:ext uri="{BB962C8B-B14F-4D97-AF65-F5344CB8AC3E}">
        <p14:creationId xmlns:p14="http://schemas.microsoft.com/office/powerpoint/2010/main" val="3226855956"/>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pt-BR" noProof="0" dirty="0"/>
          </a:p>
        </p:txBody>
      </p:sp>
      <p:sp>
        <p:nvSpPr>
          <p:cNvPr id="4" name="Slide Number Placeholder 3"/>
          <p:cNvSpPr>
            <a:spLocks noGrp="1"/>
          </p:cNvSpPr>
          <p:nvPr>
            <p:ph type="sldNum" sz="quarter" idx="10"/>
          </p:nvPr>
        </p:nvSpPr>
        <p:spPr/>
        <p:txBody>
          <a:bodyPr/>
          <a:lstStyle/>
          <a:p>
            <a:fld id="{21298E62-70A4-6C4B-928C-C1D74CB0EDDD}" type="slidenum">
              <a:rPr lang="en-US" smtClean="0"/>
              <a:t>20</a:t>
            </a:fld>
            <a:endParaRPr lang="en-US"/>
          </a:p>
        </p:txBody>
      </p:sp>
    </p:spTree>
    <p:extLst>
      <p:ext uri="{BB962C8B-B14F-4D97-AF65-F5344CB8AC3E}">
        <p14:creationId xmlns:p14="http://schemas.microsoft.com/office/powerpoint/2010/main" val="348879466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effectLst/>
              <a:latin typeface="+mj-lt"/>
              <a:ea typeface="+mn-ea"/>
              <a:cs typeface="+mn-cs"/>
            </a:endParaRPr>
          </a:p>
        </p:txBody>
      </p:sp>
      <p:sp>
        <p:nvSpPr>
          <p:cNvPr id="4" name="Slide Number Placeholder 3"/>
          <p:cNvSpPr>
            <a:spLocks noGrp="1"/>
          </p:cNvSpPr>
          <p:nvPr>
            <p:ph type="sldNum" sz="quarter" idx="10"/>
          </p:nvPr>
        </p:nvSpPr>
        <p:spPr/>
        <p:txBody>
          <a:bodyPr/>
          <a:lstStyle/>
          <a:p>
            <a:fld id="{21298E62-70A4-6C4B-928C-C1D74CB0EDDD}" type="slidenum">
              <a:rPr lang="en-US" smtClean="0"/>
              <a:t>3</a:t>
            </a:fld>
            <a:endParaRPr lang="en-US"/>
          </a:p>
        </p:txBody>
      </p:sp>
    </p:spTree>
    <p:extLst>
      <p:ext uri="{BB962C8B-B14F-4D97-AF65-F5344CB8AC3E}">
        <p14:creationId xmlns:p14="http://schemas.microsoft.com/office/powerpoint/2010/main" val="162781679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pt-BR" noProof="0" dirty="0"/>
          </a:p>
        </p:txBody>
      </p:sp>
      <p:sp>
        <p:nvSpPr>
          <p:cNvPr id="4" name="Slide Number Placeholder 3"/>
          <p:cNvSpPr>
            <a:spLocks noGrp="1"/>
          </p:cNvSpPr>
          <p:nvPr>
            <p:ph type="sldNum" sz="quarter" idx="10"/>
          </p:nvPr>
        </p:nvSpPr>
        <p:spPr/>
        <p:txBody>
          <a:bodyPr/>
          <a:lstStyle/>
          <a:p>
            <a:fld id="{21298E62-70A4-6C4B-928C-C1D74CB0EDDD}" type="slidenum">
              <a:rPr lang="en-US" smtClean="0"/>
              <a:t>4</a:t>
            </a:fld>
            <a:endParaRPr lang="en-US"/>
          </a:p>
        </p:txBody>
      </p:sp>
    </p:spTree>
    <p:extLst>
      <p:ext uri="{BB962C8B-B14F-4D97-AF65-F5344CB8AC3E}">
        <p14:creationId xmlns:p14="http://schemas.microsoft.com/office/powerpoint/2010/main" val="162781679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pt-BR" noProof="0" dirty="0"/>
          </a:p>
        </p:txBody>
      </p:sp>
      <p:sp>
        <p:nvSpPr>
          <p:cNvPr id="4" name="Slide Number Placeholder 3"/>
          <p:cNvSpPr>
            <a:spLocks noGrp="1"/>
          </p:cNvSpPr>
          <p:nvPr>
            <p:ph type="sldNum" sz="quarter" idx="10"/>
          </p:nvPr>
        </p:nvSpPr>
        <p:spPr/>
        <p:txBody>
          <a:bodyPr/>
          <a:lstStyle/>
          <a:p>
            <a:fld id="{21298E62-70A4-6C4B-928C-C1D74CB0EDDD}" type="slidenum">
              <a:rPr lang="en-US" smtClean="0"/>
              <a:t>5</a:t>
            </a:fld>
            <a:endParaRPr lang="en-US"/>
          </a:p>
        </p:txBody>
      </p:sp>
    </p:spTree>
    <p:extLst>
      <p:ext uri="{BB962C8B-B14F-4D97-AF65-F5344CB8AC3E}">
        <p14:creationId xmlns:p14="http://schemas.microsoft.com/office/powerpoint/2010/main" val="162781679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pt-BR" noProof="0" dirty="0"/>
          </a:p>
        </p:txBody>
      </p:sp>
      <p:sp>
        <p:nvSpPr>
          <p:cNvPr id="4" name="Slide Number Placeholder 3"/>
          <p:cNvSpPr>
            <a:spLocks noGrp="1"/>
          </p:cNvSpPr>
          <p:nvPr>
            <p:ph type="sldNum" sz="quarter" idx="10"/>
          </p:nvPr>
        </p:nvSpPr>
        <p:spPr/>
        <p:txBody>
          <a:bodyPr/>
          <a:lstStyle/>
          <a:p>
            <a:fld id="{21298E62-70A4-6C4B-928C-C1D74CB0EDDD}" type="slidenum">
              <a:rPr lang="en-US" smtClean="0"/>
              <a:t>6</a:t>
            </a:fld>
            <a:endParaRPr lang="en-US"/>
          </a:p>
        </p:txBody>
      </p:sp>
    </p:spTree>
    <p:extLst>
      <p:ext uri="{BB962C8B-B14F-4D97-AF65-F5344CB8AC3E}">
        <p14:creationId xmlns:p14="http://schemas.microsoft.com/office/powerpoint/2010/main" val="162781679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pt-BR" noProof="0" dirty="0"/>
          </a:p>
        </p:txBody>
      </p:sp>
      <p:sp>
        <p:nvSpPr>
          <p:cNvPr id="4" name="Slide Number Placeholder 3"/>
          <p:cNvSpPr>
            <a:spLocks noGrp="1"/>
          </p:cNvSpPr>
          <p:nvPr>
            <p:ph type="sldNum" sz="quarter" idx="10"/>
          </p:nvPr>
        </p:nvSpPr>
        <p:spPr/>
        <p:txBody>
          <a:bodyPr/>
          <a:lstStyle/>
          <a:p>
            <a:fld id="{21298E62-70A4-6C4B-928C-C1D74CB0EDDD}" type="slidenum">
              <a:rPr lang="en-US" smtClean="0"/>
              <a:t>7</a:t>
            </a:fld>
            <a:endParaRPr lang="en-US"/>
          </a:p>
        </p:txBody>
      </p:sp>
    </p:spTree>
    <p:extLst>
      <p:ext uri="{BB962C8B-B14F-4D97-AF65-F5344CB8AC3E}">
        <p14:creationId xmlns:p14="http://schemas.microsoft.com/office/powerpoint/2010/main" val="162781679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pt-BR" noProof="0" dirty="0"/>
          </a:p>
        </p:txBody>
      </p:sp>
      <p:sp>
        <p:nvSpPr>
          <p:cNvPr id="4" name="Slide Number Placeholder 3"/>
          <p:cNvSpPr>
            <a:spLocks noGrp="1"/>
          </p:cNvSpPr>
          <p:nvPr>
            <p:ph type="sldNum" sz="quarter" idx="10"/>
          </p:nvPr>
        </p:nvSpPr>
        <p:spPr/>
        <p:txBody>
          <a:bodyPr/>
          <a:lstStyle/>
          <a:p>
            <a:fld id="{21298E62-70A4-6C4B-928C-C1D74CB0EDDD}" type="slidenum">
              <a:rPr lang="en-US" smtClean="0"/>
              <a:t>8</a:t>
            </a:fld>
            <a:endParaRPr lang="en-US"/>
          </a:p>
        </p:txBody>
      </p:sp>
    </p:spTree>
    <p:extLst>
      <p:ext uri="{BB962C8B-B14F-4D97-AF65-F5344CB8AC3E}">
        <p14:creationId xmlns:p14="http://schemas.microsoft.com/office/powerpoint/2010/main" val="11753721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endParaRPr lang="en-US" sz="1200" kern="1200" baseline="0" dirty="0" smtClean="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21298E62-70A4-6C4B-928C-C1D74CB0EDDD}" type="slidenum">
              <a:rPr lang="en-US" smtClean="0"/>
              <a:t>9</a:t>
            </a:fld>
            <a:endParaRPr lang="en-US"/>
          </a:p>
        </p:txBody>
      </p:sp>
    </p:spTree>
    <p:extLst>
      <p:ext uri="{BB962C8B-B14F-4D97-AF65-F5344CB8AC3E}">
        <p14:creationId xmlns:p14="http://schemas.microsoft.com/office/powerpoint/2010/main" val="11753721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pt-PT"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pt-PT" smtClean="0"/>
              <a:t>Click to edit Master subtitle style</a:t>
            </a:r>
            <a:endParaRPr lang="en-US"/>
          </a:p>
        </p:txBody>
      </p:sp>
      <p:sp>
        <p:nvSpPr>
          <p:cNvPr id="4" name="Date Placeholder 3"/>
          <p:cNvSpPr>
            <a:spLocks noGrp="1"/>
          </p:cNvSpPr>
          <p:nvPr>
            <p:ph type="dt" sz="half" idx="10"/>
          </p:nvPr>
        </p:nvSpPr>
        <p:spPr/>
        <p:txBody>
          <a:bodyPr/>
          <a:lstStyle/>
          <a:p>
            <a:fld id="{B8285011-0978-9646-8CB4-63557F7E6159}" type="datetimeFigureOut">
              <a:rPr lang="en-US" smtClean="0"/>
              <a:t>6/1/16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3AA11C5-C650-F442-8E21-6EF49D031044}" type="slidenum">
              <a:rPr lang="en-US" smtClean="0"/>
              <a:t>‹#›</a:t>
            </a:fld>
            <a:endParaRPr lang="en-US"/>
          </a:p>
        </p:txBody>
      </p:sp>
    </p:spTree>
    <p:extLst>
      <p:ext uri="{BB962C8B-B14F-4D97-AF65-F5344CB8AC3E}">
        <p14:creationId xmlns:p14="http://schemas.microsoft.com/office/powerpoint/2010/main" val="83282167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PT"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pt-PT" smtClean="0"/>
              <a:t>Click to edit Master text styles</a:t>
            </a:r>
          </a:p>
          <a:p>
            <a:pPr lvl="1"/>
            <a:r>
              <a:rPr lang="pt-PT" smtClean="0"/>
              <a:t>Second level</a:t>
            </a:r>
          </a:p>
          <a:p>
            <a:pPr lvl="2"/>
            <a:r>
              <a:rPr lang="pt-PT" smtClean="0"/>
              <a:t>Third level</a:t>
            </a:r>
          </a:p>
          <a:p>
            <a:pPr lvl="3"/>
            <a:r>
              <a:rPr lang="pt-PT" smtClean="0"/>
              <a:t>Fourth level</a:t>
            </a:r>
          </a:p>
          <a:p>
            <a:pPr lvl="4"/>
            <a:r>
              <a:rPr lang="pt-PT" smtClean="0"/>
              <a:t>Fifth level</a:t>
            </a:r>
            <a:endParaRPr lang="en-US"/>
          </a:p>
        </p:txBody>
      </p:sp>
      <p:sp>
        <p:nvSpPr>
          <p:cNvPr id="4" name="Date Placeholder 3"/>
          <p:cNvSpPr>
            <a:spLocks noGrp="1"/>
          </p:cNvSpPr>
          <p:nvPr>
            <p:ph type="dt" sz="half" idx="10"/>
          </p:nvPr>
        </p:nvSpPr>
        <p:spPr/>
        <p:txBody>
          <a:bodyPr/>
          <a:lstStyle/>
          <a:p>
            <a:fld id="{B8285011-0978-9646-8CB4-63557F7E6159}" type="datetimeFigureOut">
              <a:rPr lang="en-US" smtClean="0"/>
              <a:t>6/1/16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3AA11C5-C650-F442-8E21-6EF49D031044}" type="slidenum">
              <a:rPr lang="en-US" smtClean="0"/>
              <a:t>‹#›</a:t>
            </a:fld>
            <a:endParaRPr lang="en-US"/>
          </a:p>
        </p:txBody>
      </p:sp>
    </p:spTree>
    <p:extLst>
      <p:ext uri="{BB962C8B-B14F-4D97-AF65-F5344CB8AC3E}">
        <p14:creationId xmlns:p14="http://schemas.microsoft.com/office/powerpoint/2010/main" val="126911207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pt-PT"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pt-PT" smtClean="0"/>
              <a:t>Click to edit Master text styles</a:t>
            </a:r>
          </a:p>
          <a:p>
            <a:pPr lvl="1"/>
            <a:r>
              <a:rPr lang="pt-PT" smtClean="0"/>
              <a:t>Second level</a:t>
            </a:r>
          </a:p>
          <a:p>
            <a:pPr lvl="2"/>
            <a:r>
              <a:rPr lang="pt-PT" smtClean="0"/>
              <a:t>Third level</a:t>
            </a:r>
          </a:p>
          <a:p>
            <a:pPr lvl="3"/>
            <a:r>
              <a:rPr lang="pt-PT" smtClean="0"/>
              <a:t>Fourth level</a:t>
            </a:r>
          </a:p>
          <a:p>
            <a:pPr lvl="4"/>
            <a:r>
              <a:rPr lang="pt-PT" smtClean="0"/>
              <a:t>Fifth level</a:t>
            </a:r>
            <a:endParaRPr lang="en-US"/>
          </a:p>
        </p:txBody>
      </p:sp>
      <p:sp>
        <p:nvSpPr>
          <p:cNvPr id="4" name="Date Placeholder 3"/>
          <p:cNvSpPr>
            <a:spLocks noGrp="1"/>
          </p:cNvSpPr>
          <p:nvPr>
            <p:ph type="dt" sz="half" idx="10"/>
          </p:nvPr>
        </p:nvSpPr>
        <p:spPr/>
        <p:txBody>
          <a:bodyPr/>
          <a:lstStyle/>
          <a:p>
            <a:fld id="{B8285011-0978-9646-8CB4-63557F7E6159}" type="datetimeFigureOut">
              <a:rPr lang="en-US" smtClean="0"/>
              <a:t>6/1/16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3AA11C5-C650-F442-8E21-6EF49D031044}" type="slidenum">
              <a:rPr lang="en-US" smtClean="0"/>
              <a:t>‹#›</a:t>
            </a:fld>
            <a:endParaRPr lang="en-US"/>
          </a:p>
        </p:txBody>
      </p:sp>
    </p:spTree>
    <p:extLst>
      <p:ext uri="{BB962C8B-B14F-4D97-AF65-F5344CB8AC3E}">
        <p14:creationId xmlns:p14="http://schemas.microsoft.com/office/powerpoint/2010/main" val="34776638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PT" smtClean="0"/>
              <a:t>Click to edit Master title style</a:t>
            </a:r>
            <a:endParaRPr lang="en-US"/>
          </a:p>
        </p:txBody>
      </p:sp>
      <p:sp>
        <p:nvSpPr>
          <p:cNvPr id="3" name="Content Placeholder 2"/>
          <p:cNvSpPr>
            <a:spLocks noGrp="1"/>
          </p:cNvSpPr>
          <p:nvPr>
            <p:ph idx="1"/>
          </p:nvPr>
        </p:nvSpPr>
        <p:spPr/>
        <p:txBody>
          <a:bodyPr/>
          <a:lstStyle/>
          <a:p>
            <a:pPr lvl="0"/>
            <a:r>
              <a:rPr lang="pt-PT" smtClean="0"/>
              <a:t>Click to edit Master text styles</a:t>
            </a:r>
          </a:p>
          <a:p>
            <a:pPr lvl="1"/>
            <a:r>
              <a:rPr lang="pt-PT" smtClean="0"/>
              <a:t>Second level</a:t>
            </a:r>
          </a:p>
          <a:p>
            <a:pPr lvl="2"/>
            <a:r>
              <a:rPr lang="pt-PT" smtClean="0"/>
              <a:t>Third level</a:t>
            </a:r>
          </a:p>
          <a:p>
            <a:pPr lvl="3"/>
            <a:r>
              <a:rPr lang="pt-PT" smtClean="0"/>
              <a:t>Fourth level</a:t>
            </a:r>
          </a:p>
          <a:p>
            <a:pPr lvl="4"/>
            <a:r>
              <a:rPr lang="pt-PT" smtClean="0"/>
              <a:t>Fifth level</a:t>
            </a:r>
            <a:endParaRPr lang="en-US"/>
          </a:p>
        </p:txBody>
      </p:sp>
      <p:sp>
        <p:nvSpPr>
          <p:cNvPr id="4" name="Date Placeholder 3"/>
          <p:cNvSpPr>
            <a:spLocks noGrp="1"/>
          </p:cNvSpPr>
          <p:nvPr>
            <p:ph type="dt" sz="half" idx="10"/>
          </p:nvPr>
        </p:nvSpPr>
        <p:spPr/>
        <p:txBody>
          <a:bodyPr/>
          <a:lstStyle/>
          <a:p>
            <a:fld id="{B8285011-0978-9646-8CB4-63557F7E6159}" type="datetimeFigureOut">
              <a:rPr lang="en-US" smtClean="0"/>
              <a:t>6/1/16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3AA11C5-C650-F442-8E21-6EF49D031044}" type="slidenum">
              <a:rPr lang="en-US" smtClean="0"/>
              <a:t>‹#›</a:t>
            </a:fld>
            <a:endParaRPr lang="en-US"/>
          </a:p>
        </p:txBody>
      </p:sp>
    </p:spTree>
    <p:extLst>
      <p:ext uri="{BB962C8B-B14F-4D97-AF65-F5344CB8AC3E}">
        <p14:creationId xmlns:p14="http://schemas.microsoft.com/office/powerpoint/2010/main" val="10045776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pt-PT"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t-PT" smtClean="0"/>
              <a:t>Click to edit Master text styles</a:t>
            </a:r>
          </a:p>
        </p:txBody>
      </p:sp>
      <p:sp>
        <p:nvSpPr>
          <p:cNvPr id="4" name="Date Placeholder 3"/>
          <p:cNvSpPr>
            <a:spLocks noGrp="1"/>
          </p:cNvSpPr>
          <p:nvPr>
            <p:ph type="dt" sz="half" idx="10"/>
          </p:nvPr>
        </p:nvSpPr>
        <p:spPr/>
        <p:txBody>
          <a:bodyPr/>
          <a:lstStyle/>
          <a:p>
            <a:fld id="{B8285011-0978-9646-8CB4-63557F7E6159}" type="datetimeFigureOut">
              <a:rPr lang="en-US" smtClean="0"/>
              <a:t>6/1/16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3AA11C5-C650-F442-8E21-6EF49D031044}" type="slidenum">
              <a:rPr lang="en-US" smtClean="0"/>
              <a:t>‹#›</a:t>
            </a:fld>
            <a:endParaRPr lang="en-US"/>
          </a:p>
        </p:txBody>
      </p:sp>
    </p:spTree>
    <p:extLst>
      <p:ext uri="{BB962C8B-B14F-4D97-AF65-F5344CB8AC3E}">
        <p14:creationId xmlns:p14="http://schemas.microsoft.com/office/powerpoint/2010/main" val="5426654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PT"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t-PT" smtClean="0"/>
              <a:t>Click to edit Master text styles</a:t>
            </a:r>
          </a:p>
          <a:p>
            <a:pPr lvl="1"/>
            <a:r>
              <a:rPr lang="pt-PT" smtClean="0"/>
              <a:t>Second level</a:t>
            </a:r>
          </a:p>
          <a:p>
            <a:pPr lvl="2"/>
            <a:r>
              <a:rPr lang="pt-PT" smtClean="0"/>
              <a:t>Third level</a:t>
            </a:r>
          </a:p>
          <a:p>
            <a:pPr lvl="3"/>
            <a:r>
              <a:rPr lang="pt-PT" smtClean="0"/>
              <a:t>Fourth level</a:t>
            </a:r>
          </a:p>
          <a:p>
            <a:pPr lvl="4"/>
            <a:r>
              <a:rPr lang="pt-PT"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t-PT" smtClean="0"/>
              <a:t>Click to edit Master text styles</a:t>
            </a:r>
          </a:p>
          <a:p>
            <a:pPr lvl="1"/>
            <a:r>
              <a:rPr lang="pt-PT" smtClean="0"/>
              <a:t>Second level</a:t>
            </a:r>
          </a:p>
          <a:p>
            <a:pPr lvl="2"/>
            <a:r>
              <a:rPr lang="pt-PT" smtClean="0"/>
              <a:t>Third level</a:t>
            </a:r>
          </a:p>
          <a:p>
            <a:pPr lvl="3"/>
            <a:r>
              <a:rPr lang="pt-PT" smtClean="0"/>
              <a:t>Fourth level</a:t>
            </a:r>
          </a:p>
          <a:p>
            <a:pPr lvl="4"/>
            <a:r>
              <a:rPr lang="pt-PT" smtClean="0"/>
              <a:t>Fifth level</a:t>
            </a:r>
            <a:endParaRPr lang="en-US"/>
          </a:p>
        </p:txBody>
      </p:sp>
      <p:sp>
        <p:nvSpPr>
          <p:cNvPr id="5" name="Date Placeholder 4"/>
          <p:cNvSpPr>
            <a:spLocks noGrp="1"/>
          </p:cNvSpPr>
          <p:nvPr>
            <p:ph type="dt" sz="half" idx="10"/>
          </p:nvPr>
        </p:nvSpPr>
        <p:spPr/>
        <p:txBody>
          <a:bodyPr/>
          <a:lstStyle/>
          <a:p>
            <a:fld id="{B8285011-0978-9646-8CB4-63557F7E6159}" type="datetimeFigureOut">
              <a:rPr lang="en-US" smtClean="0"/>
              <a:t>6/1/16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3AA11C5-C650-F442-8E21-6EF49D031044}" type="slidenum">
              <a:rPr lang="en-US" smtClean="0"/>
              <a:t>‹#›</a:t>
            </a:fld>
            <a:endParaRPr lang="en-US"/>
          </a:p>
        </p:txBody>
      </p:sp>
    </p:spTree>
    <p:extLst>
      <p:ext uri="{BB962C8B-B14F-4D97-AF65-F5344CB8AC3E}">
        <p14:creationId xmlns:p14="http://schemas.microsoft.com/office/powerpoint/2010/main" val="273432092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pt-PT"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PT"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t-PT" smtClean="0"/>
              <a:t>Click to edit Master text styles</a:t>
            </a:r>
          </a:p>
          <a:p>
            <a:pPr lvl="1"/>
            <a:r>
              <a:rPr lang="pt-PT" smtClean="0"/>
              <a:t>Second level</a:t>
            </a:r>
          </a:p>
          <a:p>
            <a:pPr lvl="2"/>
            <a:r>
              <a:rPr lang="pt-PT" smtClean="0"/>
              <a:t>Third level</a:t>
            </a:r>
          </a:p>
          <a:p>
            <a:pPr lvl="3"/>
            <a:r>
              <a:rPr lang="pt-PT" smtClean="0"/>
              <a:t>Fourth level</a:t>
            </a:r>
          </a:p>
          <a:p>
            <a:pPr lvl="4"/>
            <a:r>
              <a:rPr lang="pt-PT"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PT"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t-PT" smtClean="0"/>
              <a:t>Click to edit Master text styles</a:t>
            </a:r>
          </a:p>
          <a:p>
            <a:pPr lvl="1"/>
            <a:r>
              <a:rPr lang="pt-PT" smtClean="0"/>
              <a:t>Second level</a:t>
            </a:r>
          </a:p>
          <a:p>
            <a:pPr lvl="2"/>
            <a:r>
              <a:rPr lang="pt-PT" smtClean="0"/>
              <a:t>Third level</a:t>
            </a:r>
          </a:p>
          <a:p>
            <a:pPr lvl="3"/>
            <a:r>
              <a:rPr lang="pt-PT" smtClean="0"/>
              <a:t>Fourth level</a:t>
            </a:r>
          </a:p>
          <a:p>
            <a:pPr lvl="4"/>
            <a:r>
              <a:rPr lang="pt-PT" smtClean="0"/>
              <a:t>Fifth level</a:t>
            </a:r>
            <a:endParaRPr lang="en-US"/>
          </a:p>
        </p:txBody>
      </p:sp>
      <p:sp>
        <p:nvSpPr>
          <p:cNvPr id="7" name="Date Placeholder 6"/>
          <p:cNvSpPr>
            <a:spLocks noGrp="1"/>
          </p:cNvSpPr>
          <p:nvPr>
            <p:ph type="dt" sz="half" idx="10"/>
          </p:nvPr>
        </p:nvSpPr>
        <p:spPr/>
        <p:txBody>
          <a:bodyPr/>
          <a:lstStyle/>
          <a:p>
            <a:fld id="{B8285011-0978-9646-8CB4-63557F7E6159}" type="datetimeFigureOut">
              <a:rPr lang="en-US" smtClean="0"/>
              <a:t>6/1/16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3AA11C5-C650-F442-8E21-6EF49D031044}" type="slidenum">
              <a:rPr lang="en-US" smtClean="0"/>
              <a:t>‹#›</a:t>
            </a:fld>
            <a:endParaRPr lang="en-US"/>
          </a:p>
        </p:txBody>
      </p:sp>
    </p:spTree>
    <p:extLst>
      <p:ext uri="{BB962C8B-B14F-4D97-AF65-F5344CB8AC3E}">
        <p14:creationId xmlns:p14="http://schemas.microsoft.com/office/powerpoint/2010/main" val="124609389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PT" smtClean="0"/>
              <a:t>Click to edit Master title style</a:t>
            </a:r>
            <a:endParaRPr lang="en-US"/>
          </a:p>
        </p:txBody>
      </p:sp>
      <p:sp>
        <p:nvSpPr>
          <p:cNvPr id="3" name="Date Placeholder 2"/>
          <p:cNvSpPr>
            <a:spLocks noGrp="1"/>
          </p:cNvSpPr>
          <p:nvPr>
            <p:ph type="dt" sz="half" idx="10"/>
          </p:nvPr>
        </p:nvSpPr>
        <p:spPr/>
        <p:txBody>
          <a:bodyPr/>
          <a:lstStyle/>
          <a:p>
            <a:fld id="{B8285011-0978-9646-8CB4-63557F7E6159}" type="datetimeFigureOut">
              <a:rPr lang="en-US" smtClean="0"/>
              <a:t>6/1/16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3AA11C5-C650-F442-8E21-6EF49D031044}" type="slidenum">
              <a:rPr lang="en-US" smtClean="0"/>
              <a:t>‹#›</a:t>
            </a:fld>
            <a:endParaRPr lang="en-US"/>
          </a:p>
        </p:txBody>
      </p:sp>
    </p:spTree>
    <p:extLst>
      <p:ext uri="{BB962C8B-B14F-4D97-AF65-F5344CB8AC3E}">
        <p14:creationId xmlns:p14="http://schemas.microsoft.com/office/powerpoint/2010/main" val="34273656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8285011-0978-9646-8CB4-63557F7E6159}" type="datetimeFigureOut">
              <a:rPr lang="en-US" smtClean="0"/>
              <a:t>6/1/16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3AA11C5-C650-F442-8E21-6EF49D031044}" type="slidenum">
              <a:rPr lang="en-US" smtClean="0"/>
              <a:t>‹#›</a:t>
            </a:fld>
            <a:endParaRPr lang="en-US"/>
          </a:p>
        </p:txBody>
      </p:sp>
    </p:spTree>
    <p:extLst>
      <p:ext uri="{BB962C8B-B14F-4D97-AF65-F5344CB8AC3E}">
        <p14:creationId xmlns:p14="http://schemas.microsoft.com/office/powerpoint/2010/main" val="425308121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pt-PT"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t-PT" smtClean="0"/>
              <a:t>Click to edit Master text styles</a:t>
            </a:r>
          </a:p>
          <a:p>
            <a:pPr lvl="1"/>
            <a:r>
              <a:rPr lang="pt-PT" smtClean="0"/>
              <a:t>Second level</a:t>
            </a:r>
          </a:p>
          <a:p>
            <a:pPr lvl="2"/>
            <a:r>
              <a:rPr lang="pt-PT" smtClean="0"/>
              <a:t>Third level</a:t>
            </a:r>
          </a:p>
          <a:p>
            <a:pPr lvl="3"/>
            <a:r>
              <a:rPr lang="pt-PT" smtClean="0"/>
              <a:t>Fourth level</a:t>
            </a:r>
          </a:p>
          <a:p>
            <a:pPr lvl="4"/>
            <a:r>
              <a:rPr lang="pt-PT"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PT" smtClean="0"/>
              <a:t>Click to edit Master text styles</a:t>
            </a:r>
          </a:p>
        </p:txBody>
      </p:sp>
      <p:sp>
        <p:nvSpPr>
          <p:cNvPr id="5" name="Date Placeholder 4"/>
          <p:cNvSpPr>
            <a:spLocks noGrp="1"/>
          </p:cNvSpPr>
          <p:nvPr>
            <p:ph type="dt" sz="half" idx="10"/>
          </p:nvPr>
        </p:nvSpPr>
        <p:spPr/>
        <p:txBody>
          <a:bodyPr/>
          <a:lstStyle/>
          <a:p>
            <a:fld id="{B8285011-0978-9646-8CB4-63557F7E6159}" type="datetimeFigureOut">
              <a:rPr lang="en-US" smtClean="0"/>
              <a:t>6/1/16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3AA11C5-C650-F442-8E21-6EF49D031044}" type="slidenum">
              <a:rPr lang="en-US" smtClean="0"/>
              <a:t>‹#›</a:t>
            </a:fld>
            <a:endParaRPr lang="en-US"/>
          </a:p>
        </p:txBody>
      </p:sp>
    </p:spTree>
    <p:extLst>
      <p:ext uri="{BB962C8B-B14F-4D97-AF65-F5344CB8AC3E}">
        <p14:creationId xmlns:p14="http://schemas.microsoft.com/office/powerpoint/2010/main" val="272026061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pt-PT"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PT" smtClean="0"/>
              <a:t>Click to edit Master text styles</a:t>
            </a:r>
          </a:p>
        </p:txBody>
      </p:sp>
      <p:sp>
        <p:nvSpPr>
          <p:cNvPr id="5" name="Date Placeholder 4"/>
          <p:cNvSpPr>
            <a:spLocks noGrp="1"/>
          </p:cNvSpPr>
          <p:nvPr>
            <p:ph type="dt" sz="half" idx="10"/>
          </p:nvPr>
        </p:nvSpPr>
        <p:spPr/>
        <p:txBody>
          <a:bodyPr/>
          <a:lstStyle/>
          <a:p>
            <a:fld id="{B8285011-0978-9646-8CB4-63557F7E6159}" type="datetimeFigureOut">
              <a:rPr lang="en-US" smtClean="0"/>
              <a:t>6/1/16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3AA11C5-C650-F442-8E21-6EF49D031044}" type="slidenum">
              <a:rPr lang="en-US" smtClean="0"/>
              <a:t>‹#›</a:t>
            </a:fld>
            <a:endParaRPr lang="en-US"/>
          </a:p>
        </p:txBody>
      </p:sp>
    </p:spTree>
    <p:extLst>
      <p:ext uri="{BB962C8B-B14F-4D97-AF65-F5344CB8AC3E}">
        <p14:creationId xmlns:p14="http://schemas.microsoft.com/office/powerpoint/2010/main" val="3085180825"/>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pt-PT"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pt-PT" smtClean="0"/>
              <a:t>Click to edit Master text styles</a:t>
            </a:r>
          </a:p>
          <a:p>
            <a:pPr lvl="1"/>
            <a:r>
              <a:rPr lang="pt-PT" smtClean="0"/>
              <a:t>Second level</a:t>
            </a:r>
          </a:p>
          <a:p>
            <a:pPr lvl="2"/>
            <a:r>
              <a:rPr lang="pt-PT" smtClean="0"/>
              <a:t>Third level</a:t>
            </a:r>
          </a:p>
          <a:p>
            <a:pPr lvl="3"/>
            <a:r>
              <a:rPr lang="pt-PT" smtClean="0"/>
              <a:t>Fourth level</a:t>
            </a:r>
          </a:p>
          <a:p>
            <a:pPr lvl="4"/>
            <a:r>
              <a:rPr lang="pt-PT"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8285011-0978-9646-8CB4-63557F7E6159}" type="datetimeFigureOut">
              <a:rPr lang="en-US" smtClean="0"/>
              <a:t>6/1/16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3AA11C5-C650-F442-8E21-6EF49D031044}" type="slidenum">
              <a:rPr lang="en-US" smtClean="0"/>
              <a:t>‹#›</a:t>
            </a:fld>
            <a:endParaRPr lang="en-US"/>
          </a:p>
        </p:txBody>
      </p:sp>
    </p:spTree>
    <p:extLst>
      <p:ext uri="{BB962C8B-B14F-4D97-AF65-F5344CB8AC3E}">
        <p14:creationId xmlns:p14="http://schemas.microsoft.com/office/powerpoint/2010/main" val="158671022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1.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3" Type="http://schemas.openxmlformats.org/officeDocument/2006/relationships/image" Target="../media/image3.jpeg"/><Relationship Id="rId4" Type="http://schemas.microsoft.com/office/2007/relationships/hdphoto" Target="../media/hdphoto1.wdp"/><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 Id="rId3" Type="http://schemas.openxmlformats.org/officeDocument/2006/relationships/image" Target="../media/image4.pn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 Id="rId3" Type="http://schemas.openxmlformats.org/officeDocument/2006/relationships/image" Target="../media/image4.pn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 Id="rId3" Type="http://schemas.openxmlformats.org/officeDocument/2006/relationships/image" Target="../media/image5.tiff"/></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6.xml"/><Relationship Id="rId3" Type="http://schemas.openxmlformats.org/officeDocument/2006/relationships/image" Target="../media/image6.png"/></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0.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 Id="rId3"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tx1">
            <a:lumMod val="75000"/>
            <a:lumOff val="25000"/>
          </a:schemeClr>
        </a:solidFill>
        <a:effectLst/>
      </p:bgPr>
    </p:bg>
    <p:spTree>
      <p:nvGrpSpPr>
        <p:cNvPr id="1" name=""/>
        <p:cNvGrpSpPr/>
        <p:nvPr/>
      </p:nvGrpSpPr>
      <p:grpSpPr>
        <a:xfrm>
          <a:off x="0" y="0"/>
          <a:ext cx="0" cy="0"/>
          <a:chOff x="0" y="0"/>
          <a:chExt cx="0" cy="0"/>
        </a:xfrm>
      </p:grpSpPr>
      <p:pic>
        <p:nvPicPr>
          <p:cNvPr id="4" name="Picture 3"/>
          <p:cNvPicPr>
            <a:picLocks noChangeAspect="1"/>
          </p:cNvPicPr>
          <p:nvPr/>
        </p:nvPicPr>
        <p:blipFill>
          <a:blip r:embed="rId3">
            <a:duotone>
              <a:schemeClr val="accent5">
                <a:shade val="45000"/>
                <a:satMod val="135000"/>
              </a:schemeClr>
              <a:prstClr val="white"/>
            </a:duotone>
            <a:alphaModFix amt="52000"/>
          </a:blip>
          <a:stretch>
            <a:fillRect/>
          </a:stretch>
        </p:blipFill>
        <p:spPr>
          <a:xfrm>
            <a:off x="0" y="0"/>
            <a:ext cx="9144000" cy="6858000"/>
          </a:xfrm>
          <a:prstGeom prst="rect">
            <a:avLst/>
          </a:prstGeom>
          <a:solidFill>
            <a:schemeClr val="tx1">
              <a:lumMod val="50000"/>
              <a:lumOff val="50000"/>
            </a:schemeClr>
          </a:solidFill>
        </p:spPr>
      </p:pic>
      <p:sp>
        <p:nvSpPr>
          <p:cNvPr id="2" name="Title 1"/>
          <p:cNvSpPr>
            <a:spLocks noGrp="1"/>
          </p:cNvSpPr>
          <p:nvPr>
            <p:ph type="ctrTitle"/>
          </p:nvPr>
        </p:nvSpPr>
        <p:spPr/>
        <p:txBody>
          <a:bodyPr>
            <a:normAutofit/>
          </a:bodyPr>
          <a:lstStyle/>
          <a:p>
            <a:r>
              <a:rPr lang="en-US" sz="4200" b="1" dirty="0" smtClean="0">
                <a:solidFill>
                  <a:schemeClr val="tx1">
                    <a:lumMod val="75000"/>
                    <a:lumOff val="25000"/>
                  </a:schemeClr>
                </a:solidFill>
                <a:latin typeface="Calibri"/>
                <a:cs typeface="Calibri"/>
              </a:rPr>
              <a:t>Understanding Youth Inequalities </a:t>
            </a:r>
            <a:endParaRPr lang="en-US" sz="4200" b="1" dirty="0">
              <a:solidFill>
                <a:schemeClr val="tx1">
                  <a:lumMod val="75000"/>
                  <a:lumOff val="25000"/>
                </a:schemeClr>
              </a:solidFill>
              <a:latin typeface="Calibri"/>
              <a:cs typeface="Calibri"/>
            </a:endParaRPr>
          </a:p>
        </p:txBody>
      </p:sp>
      <p:sp>
        <p:nvSpPr>
          <p:cNvPr id="3" name="Subtitle 2"/>
          <p:cNvSpPr>
            <a:spLocks noGrp="1"/>
          </p:cNvSpPr>
          <p:nvPr>
            <p:ph type="subTitle" idx="1"/>
          </p:nvPr>
        </p:nvSpPr>
        <p:spPr>
          <a:xfrm>
            <a:off x="0" y="3224545"/>
            <a:ext cx="9144000" cy="1752600"/>
          </a:xfrm>
        </p:spPr>
        <p:txBody>
          <a:bodyPr>
            <a:normAutofit/>
          </a:bodyPr>
          <a:lstStyle/>
          <a:p>
            <a:r>
              <a:rPr lang="en-GB" dirty="0" smtClean="0">
                <a:solidFill>
                  <a:srgbClr val="404040"/>
                </a:solidFill>
                <a:latin typeface="Calibri"/>
                <a:cs typeface="Calibri"/>
              </a:rPr>
              <a:t>layers</a:t>
            </a:r>
            <a:r>
              <a:rPr lang="en-GB" dirty="0">
                <a:solidFill>
                  <a:srgbClr val="404040"/>
                </a:solidFill>
                <a:latin typeface="Calibri"/>
                <a:cs typeface="Calibri"/>
              </a:rPr>
              <a:t>, tensions and a zoom </a:t>
            </a:r>
            <a:endParaRPr lang="pt-PT" dirty="0">
              <a:solidFill>
                <a:srgbClr val="404040"/>
              </a:solidFill>
              <a:latin typeface="Calibri"/>
              <a:cs typeface="Calibri"/>
            </a:endParaRPr>
          </a:p>
        </p:txBody>
      </p:sp>
      <p:sp>
        <p:nvSpPr>
          <p:cNvPr id="5" name="Subtitle 2"/>
          <p:cNvSpPr txBox="1">
            <a:spLocks/>
          </p:cNvSpPr>
          <p:nvPr/>
        </p:nvSpPr>
        <p:spPr>
          <a:xfrm>
            <a:off x="0" y="5753447"/>
            <a:ext cx="9144000" cy="976297"/>
          </a:xfrm>
          <a:prstGeom prst="rect">
            <a:avLst/>
          </a:prstGeom>
        </p:spPr>
        <p:txBody>
          <a:bodyPr vert="horz" lIns="91440" tIns="45720" rIns="91440" bIns="45720" rtlCol="0">
            <a:normAutofit/>
          </a:bodyPr>
          <a:lstStyle>
            <a:lvl1pPr marL="0" indent="0" algn="ctr" defTabSz="457200" rtl="0" eaLnBrk="1" latinLnBrk="0" hangingPunct="1">
              <a:spcBef>
                <a:spcPct val="20000"/>
              </a:spcBef>
              <a:buFont typeface="Arial"/>
              <a:buNone/>
              <a:defRPr sz="3200" kern="1200">
                <a:solidFill>
                  <a:schemeClr val="tx1">
                    <a:tint val="75000"/>
                  </a:schemeClr>
                </a:solidFill>
                <a:latin typeface="+mn-lt"/>
                <a:ea typeface="+mn-ea"/>
                <a:cs typeface="+mn-cs"/>
              </a:defRPr>
            </a:lvl1pPr>
            <a:lvl2pPr marL="457200" indent="0" algn="ctr" defTabSz="457200" rtl="0" eaLnBrk="1" latinLnBrk="0" hangingPunct="1">
              <a:spcBef>
                <a:spcPct val="20000"/>
              </a:spcBef>
              <a:buFont typeface="Arial"/>
              <a:buNone/>
              <a:defRPr sz="2800" kern="1200">
                <a:solidFill>
                  <a:schemeClr val="tx1">
                    <a:tint val="75000"/>
                  </a:schemeClr>
                </a:solidFill>
                <a:latin typeface="+mn-lt"/>
                <a:ea typeface="+mn-ea"/>
                <a:cs typeface="+mn-cs"/>
              </a:defRPr>
            </a:lvl2pPr>
            <a:lvl3pPr marL="914400" indent="0" algn="ctr" defTabSz="457200" rtl="0" eaLnBrk="1" latinLnBrk="0" hangingPunct="1">
              <a:spcBef>
                <a:spcPct val="20000"/>
              </a:spcBef>
              <a:buFont typeface="Arial"/>
              <a:buNone/>
              <a:defRPr sz="2400" kern="1200">
                <a:solidFill>
                  <a:schemeClr val="tx1">
                    <a:tint val="75000"/>
                  </a:schemeClr>
                </a:solidFill>
                <a:latin typeface="+mn-lt"/>
                <a:ea typeface="+mn-ea"/>
                <a:cs typeface="+mn-cs"/>
              </a:defRPr>
            </a:lvl3pPr>
            <a:lvl4pPr marL="1371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4pPr>
            <a:lvl5pPr marL="18288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5pPr>
            <a:lvl6pPr marL="22860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6pPr>
            <a:lvl7pPr marL="27432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7pPr>
            <a:lvl8pPr marL="32004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8pPr>
            <a:lvl9pPr marL="3657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9pPr>
          </a:lstStyle>
          <a:p>
            <a:r>
              <a:rPr lang="en-US" sz="1400" b="1" dirty="0" smtClean="0">
                <a:solidFill>
                  <a:schemeClr val="tx1">
                    <a:lumMod val="75000"/>
                    <a:lumOff val="25000"/>
                  </a:schemeClr>
                </a:solidFill>
                <a:latin typeface="Calibri"/>
                <a:cs typeface="Calibri"/>
              </a:rPr>
              <a:t>Magda </a:t>
            </a:r>
            <a:r>
              <a:rPr lang="en-US" sz="1400" b="1" dirty="0" err="1" smtClean="0">
                <a:solidFill>
                  <a:schemeClr val="tx1">
                    <a:lumMod val="75000"/>
                    <a:lumOff val="25000"/>
                  </a:schemeClr>
                </a:solidFill>
                <a:latin typeface="Calibri"/>
                <a:cs typeface="Calibri"/>
              </a:rPr>
              <a:t>Nico</a:t>
            </a:r>
            <a:endParaRPr lang="en-US" sz="1400" b="1" dirty="0" smtClean="0">
              <a:solidFill>
                <a:schemeClr val="tx1">
                  <a:lumMod val="75000"/>
                  <a:lumOff val="25000"/>
                </a:schemeClr>
              </a:solidFill>
              <a:latin typeface="Calibri"/>
              <a:cs typeface="Calibri"/>
            </a:endParaRPr>
          </a:p>
          <a:p>
            <a:r>
              <a:rPr lang="en-US" sz="1400" b="1" dirty="0" smtClean="0">
                <a:solidFill>
                  <a:schemeClr val="tx1">
                    <a:lumMod val="75000"/>
                    <a:lumOff val="25000"/>
                  </a:schemeClr>
                </a:solidFill>
                <a:latin typeface="Calibri"/>
                <a:cs typeface="Calibri"/>
              </a:rPr>
              <a:t>Researcher at the Centre for Research and Studies in Sociology, University Institute of Lisbon</a:t>
            </a:r>
          </a:p>
          <a:p>
            <a:r>
              <a:rPr lang="en-US" sz="1400" b="1" dirty="0" smtClean="0">
                <a:solidFill>
                  <a:schemeClr val="tx1">
                    <a:lumMod val="75000"/>
                    <a:lumOff val="25000"/>
                  </a:schemeClr>
                </a:solidFill>
                <a:latin typeface="Calibri"/>
                <a:cs typeface="Calibri"/>
              </a:rPr>
              <a:t>Pool of European Youth Researchers, Youth Partnership</a:t>
            </a:r>
          </a:p>
          <a:p>
            <a:endParaRPr lang="en-US" sz="1400" b="1" dirty="0">
              <a:solidFill>
                <a:schemeClr val="tx1">
                  <a:lumMod val="75000"/>
                  <a:lumOff val="25000"/>
                </a:schemeClr>
              </a:solidFill>
              <a:latin typeface="Calibri"/>
              <a:cs typeface="Calibri"/>
            </a:endParaRPr>
          </a:p>
        </p:txBody>
      </p:sp>
      <p:sp>
        <p:nvSpPr>
          <p:cNvPr id="6" name="Subtitle 2"/>
          <p:cNvSpPr txBox="1">
            <a:spLocks/>
          </p:cNvSpPr>
          <p:nvPr/>
        </p:nvSpPr>
        <p:spPr>
          <a:xfrm>
            <a:off x="0" y="0"/>
            <a:ext cx="9144000" cy="976297"/>
          </a:xfrm>
          <a:prstGeom prst="rect">
            <a:avLst/>
          </a:prstGeom>
        </p:spPr>
        <p:txBody>
          <a:bodyPr vert="horz" lIns="91440" tIns="45720" rIns="91440" bIns="45720" rtlCol="0">
            <a:normAutofit/>
          </a:bodyPr>
          <a:lstStyle>
            <a:lvl1pPr marL="0" indent="0" algn="ctr" defTabSz="457200" rtl="0" eaLnBrk="1" latinLnBrk="0" hangingPunct="1">
              <a:spcBef>
                <a:spcPct val="20000"/>
              </a:spcBef>
              <a:buFont typeface="Arial"/>
              <a:buNone/>
              <a:defRPr sz="3200" kern="1200">
                <a:solidFill>
                  <a:schemeClr val="tx1">
                    <a:tint val="75000"/>
                  </a:schemeClr>
                </a:solidFill>
                <a:latin typeface="+mn-lt"/>
                <a:ea typeface="+mn-ea"/>
                <a:cs typeface="+mn-cs"/>
              </a:defRPr>
            </a:lvl1pPr>
            <a:lvl2pPr marL="457200" indent="0" algn="ctr" defTabSz="457200" rtl="0" eaLnBrk="1" latinLnBrk="0" hangingPunct="1">
              <a:spcBef>
                <a:spcPct val="20000"/>
              </a:spcBef>
              <a:buFont typeface="Arial"/>
              <a:buNone/>
              <a:defRPr sz="2800" kern="1200">
                <a:solidFill>
                  <a:schemeClr val="tx1">
                    <a:tint val="75000"/>
                  </a:schemeClr>
                </a:solidFill>
                <a:latin typeface="+mn-lt"/>
                <a:ea typeface="+mn-ea"/>
                <a:cs typeface="+mn-cs"/>
              </a:defRPr>
            </a:lvl2pPr>
            <a:lvl3pPr marL="914400" indent="0" algn="ctr" defTabSz="457200" rtl="0" eaLnBrk="1" latinLnBrk="0" hangingPunct="1">
              <a:spcBef>
                <a:spcPct val="20000"/>
              </a:spcBef>
              <a:buFont typeface="Arial"/>
              <a:buNone/>
              <a:defRPr sz="2400" kern="1200">
                <a:solidFill>
                  <a:schemeClr val="tx1">
                    <a:tint val="75000"/>
                  </a:schemeClr>
                </a:solidFill>
                <a:latin typeface="+mn-lt"/>
                <a:ea typeface="+mn-ea"/>
                <a:cs typeface="+mn-cs"/>
              </a:defRPr>
            </a:lvl3pPr>
            <a:lvl4pPr marL="1371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4pPr>
            <a:lvl5pPr marL="18288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5pPr>
            <a:lvl6pPr marL="22860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6pPr>
            <a:lvl7pPr marL="27432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7pPr>
            <a:lvl8pPr marL="32004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8pPr>
            <a:lvl9pPr marL="3657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9pPr>
          </a:lstStyle>
          <a:p>
            <a:r>
              <a:rPr lang="en-GB" sz="1400" b="1" dirty="0">
                <a:solidFill>
                  <a:schemeClr val="tx1">
                    <a:lumMod val="75000"/>
                    <a:lumOff val="25000"/>
                  </a:schemeClr>
                </a:solidFill>
                <a:latin typeface="Calibri"/>
                <a:cs typeface="Calibri"/>
              </a:rPr>
              <a:t>‘(Un)Equal Europe? Responses from the youth </a:t>
            </a:r>
            <a:r>
              <a:rPr lang="en-GB" sz="1400" b="1" dirty="0" smtClean="0">
                <a:solidFill>
                  <a:schemeClr val="tx1">
                    <a:lumMod val="75000"/>
                    <a:lumOff val="25000"/>
                  </a:schemeClr>
                </a:solidFill>
                <a:latin typeface="Calibri"/>
                <a:cs typeface="Calibri"/>
              </a:rPr>
              <a:t>sector - Symposium</a:t>
            </a:r>
            <a:endParaRPr lang="en-GB" sz="1400" b="1" dirty="0">
              <a:solidFill>
                <a:schemeClr val="tx1">
                  <a:lumMod val="75000"/>
                  <a:lumOff val="25000"/>
                </a:schemeClr>
              </a:solidFill>
              <a:latin typeface="Calibri"/>
              <a:cs typeface="Calibri"/>
            </a:endParaRPr>
          </a:p>
          <a:p>
            <a:r>
              <a:rPr lang="en-GB" sz="1400" b="1" dirty="0">
                <a:solidFill>
                  <a:schemeClr val="tx1">
                    <a:lumMod val="75000"/>
                    <a:lumOff val="25000"/>
                  </a:schemeClr>
                </a:solidFill>
                <a:latin typeface="Calibri"/>
                <a:cs typeface="Calibri"/>
              </a:rPr>
              <a:t>European Youth Centre Budapest</a:t>
            </a:r>
            <a:endParaRPr lang="pt-PT" sz="1400" b="1" dirty="0">
              <a:solidFill>
                <a:schemeClr val="tx1">
                  <a:lumMod val="75000"/>
                  <a:lumOff val="25000"/>
                </a:schemeClr>
              </a:solidFill>
              <a:latin typeface="Calibri"/>
              <a:cs typeface="Calibri"/>
            </a:endParaRPr>
          </a:p>
          <a:p>
            <a:r>
              <a:rPr lang="en-US" sz="1400" b="1" dirty="0">
                <a:solidFill>
                  <a:schemeClr val="tx1">
                    <a:lumMod val="75000"/>
                    <a:lumOff val="25000"/>
                  </a:schemeClr>
                </a:solidFill>
                <a:latin typeface="Calibri"/>
                <a:cs typeface="Calibri"/>
              </a:rPr>
              <a:t>30 May – 2 June 2016</a:t>
            </a:r>
          </a:p>
        </p:txBody>
      </p:sp>
    </p:spTree>
    <p:extLst>
      <p:ext uri="{BB962C8B-B14F-4D97-AF65-F5344CB8AC3E}">
        <p14:creationId xmlns:p14="http://schemas.microsoft.com/office/powerpoint/2010/main" val="91552363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tx1">
            <a:lumMod val="75000"/>
            <a:lumOff val="25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dirty="0" smtClean="0">
                <a:solidFill>
                  <a:schemeClr val="accent5">
                    <a:lumMod val="60000"/>
                    <a:lumOff val="40000"/>
                  </a:schemeClr>
                </a:solidFill>
                <a:latin typeface="Calibri Light"/>
                <a:cs typeface="Calibri Light"/>
              </a:rPr>
              <a:t>Layers, accumulation and comparisons</a:t>
            </a:r>
            <a:endParaRPr lang="en-US" sz="2800" dirty="0">
              <a:solidFill>
                <a:schemeClr val="accent5">
                  <a:lumMod val="60000"/>
                  <a:lumOff val="40000"/>
                </a:schemeClr>
              </a:solidFill>
              <a:latin typeface="Calibri Light"/>
              <a:cs typeface="Calibri Light"/>
            </a:endParaRPr>
          </a:p>
        </p:txBody>
      </p:sp>
      <p:sp>
        <p:nvSpPr>
          <p:cNvPr id="3" name="Content Placeholder 2"/>
          <p:cNvSpPr>
            <a:spLocks noGrp="1"/>
          </p:cNvSpPr>
          <p:nvPr>
            <p:ph idx="1"/>
          </p:nvPr>
        </p:nvSpPr>
        <p:spPr>
          <a:xfrm>
            <a:off x="457200" y="1600200"/>
            <a:ext cx="8229600" cy="4858657"/>
          </a:xfrm>
        </p:spPr>
        <p:txBody>
          <a:bodyPr>
            <a:noAutofit/>
          </a:bodyPr>
          <a:lstStyle/>
          <a:p>
            <a:pPr marL="0" indent="0">
              <a:buNone/>
            </a:pPr>
            <a:r>
              <a:rPr lang="en-US" sz="1800" dirty="0" smtClean="0">
                <a:solidFill>
                  <a:schemeClr val="accent6">
                    <a:lumMod val="40000"/>
                    <a:lumOff val="60000"/>
                  </a:schemeClr>
                </a:solidFill>
                <a:latin typeface="Calibri Light"/>
                <a:cs typeface="Calibri Light"/>
              </a:rPr>
              <a:t>The notion of Accumulation reconciles the generational and the classist approaches</a:t>
            </a:r>
          </a:p>
          <a:p>
            <a:pPr marL="0" indent="0">
              <a:buNone/>
            </a:pPr>
            <a:endParaRPr lang="en-US" sz="1800" dirty="0">
              <a:solidFill>
                <a:schemeClr val="bg1"/>
              </a:solidFill>
              <a:latin typeface="Calibri Light"/>
              <a:cs typeface="Calibri Light"/>
            </a:endParaRPr>
          </a:p>
          <a:p>
            <a:pPr marL="0" indent="0">
              <a:buNone/>
            </a:pPr>
            <a:endParaRPr lang="en-US" sz="1800" dirty="0" smtClean="0">
              <a:solidFill>
                <a:schemeClr val="bg1"/>
              </a:solidFill>
              <a:latin typeface="Calibri Light"/>
              <a:cs typeface="Calibri Light"/>
            </a:endParaRPr>
          </a:p>
          <a:p>
            <a:pPr marL="0" indent="0">
              <a:spcBef>
                <a:spcPts val="0"/>
              </a:spcBef>
              <a:buNone/>
              <a:defRPr/>
            </a:pPr>
            <a:r>
              <a:rPr lang="en-US" sz="1800" dirty="0" smtClean="0">
                <a:solidFill>
                  <a:schemeClr val="bg1"/>
                </a:solidFill>
                <a:latin typeface="Calibri Light"/>
                <a:cs typeface="Calibri Light"/>
              </a:rPr>
              <a:t>- </a:t>
            </a:r>
            <a:r>
              <a:rPr lang="en-US" sz="1800" dirty="0">
                <a:solidFill>
                  <a:schemeClr val="bg1"/>
                </a:solidFill>
                <a:latin typeface="Calibri Light"/>
                <a:cs typeface="Calibri Light"/>
              </a:rPr>
              <a:t>Together they corroborate the need to perceive inequalities as </a:t>
            </a:r>
            <a:r>
              <a:rPr lang="en-US" sz="1800" dirty="0" smtClean="0">
                <a:solidFill>
                  <a:srgbClr val="93CDDD"/>
                </a:solidFill>
                <a:latin typeface="Calibri Light"/>
                <a:cs typeface="Calibri Light"/>
              </a:rPr>
              <a:t>as </a:t>
            </a:r>
            <a:r>
              <a:rPr lang="en-US" sz="1800" dirty="0">
                <a:solidFill>
                  <a:srgbClr val="93CDDD"/>
                </a:solidFill>
                <a:latin typeface="Calibri Light"/>
                <a:cs typeface="Calibri Light"/>
              </a:rPr>
              <a:t>processes of reproduction or attenuation across time</a:t>
            </a:r>
            <a:r>
              <a:rPr lang="en-US" sz="1800" dirty="0">
                <a:solidFill>
                  <a:schemeClr val="bg1"/>
                </a:solidFill>
                <a:latin typeface="Calibri Light"/>
                <a:cs typeface="Calibri Light"/>
              </a:rPr>
              <a:t>, instead of being analyzed with static social categories. </a:t>
            </a:r>
          </a:p>
          <a:p>
            <a:pPr marL="0" indent="0">
              <a:buNone/>
            </a:pPr>
            <a:endParaRPr lang="en-US" sz="1800" dirty="0" smtClean="0">
              <a:solidFill>
                <a:schemeClr val="accent5">
                  <a:lumMod val="60000"/>
                  <a:lumOff val="40000"/>
                </a:schemeClr>
              </a:solidFill>
              <a:latin typeface="Calibri Light"/>
              <a:cs typeface="Calibri Light"/>
            </a:endParaRPr>
          </a:p>
          <a:p>
            <a:pPr>
              <a:buFontTx/>
              <a:buChar char="-"/>
            </a:pPr>
            <a:r>
              <a:rPr lang="en-US" sz="1800" dirty="0" smtClean="0">
                <a:solidFill>
                  <a:srgbClr val="93CDDD"/>
                </a:solidFill>
                <a:latin typeface="Calibri Light"/>
                <a:cs typeface="Calibri Light"/>
              </a:rPr>
              <a:t>The understanding of this “meeting” between these two approaches is crucial both at an individual and a collective level to the identification: </a:t>
            </a:r>
          </a:p>
          <a:p>
            <a:pPr lvl="1">
              <a:buFontTx/>
              <a:buChar char="-"/>
            </a:pPr>
            <a:r>
              <a:rPr lang="en-US" sz="1700" dirty="0" smtClean="0">
                <a:solidFill>
                  <a:schemeClr val="bg1"/>
                </a:solidFill>
                <a:latin typeface="Calibri Light"/>
                <a:cs typeface="Calibri Light"/>
              </a:rPr>
              <a:t>of </a:t>
            </a:r>
            <a:r>
              <a:rPr lang="en-US" sz="1700" dirty="0">
                <a:solidFill>
                  <a:schemeClr val="bg1"/>
                </a:solidFill>
                <a:latin typeface="Calibri Light"/>
                <a:cs typeface="Calibri Light"/>
              </a:rPr>
              <a:t>the degree to which one is “excluded” (from one or more dimensions), </a:t>
            </a:r>
            <a:endParaRPr lang="en-US" sz="1700" dirty="0" smtClean="0">
              <a:solidFill>
                <a:schemeClr val="bg1"/>
              </a:solidFill>
              <a:latin typeface="Calibri Light"/>
              <a:cs typeface="Calibri Light"/>
            </a:endParaRPr>
          </a:p>
          <a:p>
            <a:pPr lvl="1">
              <a:buFontTx/>
              <a:buChar char="-"/>
            </a:pPr>
            <a:r>
              <a:rPr lang="en-US" sz="1700" dirty="0" smtClean="0">
                <a:solidFill>
                  <a:schemeClr val="bg1"/>
                </a:solidFill>
                <a:latin typeface="Calibri Light"/>
                <a:cs typeface="Calibri Light"/>
              </a:rPr>
              <a:t>the </a:t>
            </a:r>
            <a:r>
              <a:rPr lang="en-US" sz="1700" dirty="0">
                <a:solidFill>
                  <a:schemeClr val="bg1"/>
                </a:solidFill>
                <a:latin typeface="Calibri Light"/>
                <a:cs typeface="Calibri Light"/>
              </a:rPr>
              <a:t>severity of the dimensions from which one is excluded, </a:t>
            </a:r>
            <a:endParaRPr lang="en-US" sz="1700" dirty="0" smtClean="0">
              <a:solidFill>
                <a:schemeClr val="bg1"/>
              </a:solidFill>
              <a:latin typeface="Calibri Light"/>
              <a:cs typeface="Calibri Light"/>
            </a:endParaRPr>
          </a:p>
          <a:p>
            <a:pPr lvl="1">
              <a:buFontTx/>
              <a:buChar char="-"/>
            </a:pPr>
            <a:r>
              <a:rPr lang="en-US" sz="1700" dirty="0" smtClean="0">
                <a:solidFill>
                  <a:schemeClr val="bg1"/>
                </a:solidFill>
                <a:latin typeface="Calibri Light"/>
                <a:cs typeface="Calibri Light"/>
              </a:rPr>
              <a:t>the </a:t>
            </a:r>
            <a:r>
              <a:rPr lang="en-US" sz="1700" dirty="0">
                <a:solidFill>
                  <a:schemeClr val="bg1"/>
                </a:solidFill>
                <a:latin typeface="Calibri Light"/>
                <a:cs typeface="Calibri Light"/>
              </a:rPr>
              <a:t>accumulation of and interactions between the dimensions from which one is excluded, </a:t>
            </a:r>
            <a:endParaRPr lang="en-US" sz="1700" dirty="0" smtClean="0">
              <a:solidFill>
                <a:schemeClr val="bg1"/>
              </a:solidFill>
              <a:latin typeface="Calibri Light"/>
              <a:cs typeface="Calibri Light"/>
            </a:endParaRPr>
          </a:p>
          <a:p>
            <a:pPr lvl="1">
              <a:buFontTx/>
              <a:buChar char="-"/>
            </a:pPr>
            <a:r>
              <a:rPr lang="en-US" sz="1700" dirty="0" smtClean="0">
                <a:solidFill>
                  <a:schemeClr val="bg1"/>
                </a:solidFill>
                <a:latin typeface="Calibri Light"/>
                <a:cs typeface="Calibri Light"/>
              </a:rPr>
              <a:t>the </a:t>
            </a:r>
            <a:r>
              <a:rPr lang="en-US" sz="1700" dirty="0">
                <a:solidFill>
                  <a:schemeClr val="bg1"/>
                </a:solidFill>
                <a:latin typeface="Calibri Light"/>
                <a:cs typeface="Calibri Light"/>
              </a:rPr>
              <a:t>type of intervention required and by </a:t>
            </a:r>
            <a:r>
              <a:rPr lang="en-US" sz="1700" dirty="0" smtClean="0">
                <a:solidFill>
                  <a:schemeClr val="bg1"/>
                </a:solidFill>
                <a:latin typeface="Calibri Light"/>
                <a:cs typeface="Calibri Light"/>
              </a:rPr>
              <a:t>which </a:t>
            </a:r>
            <a:r>
              <a:rPr lang="en-US" sz="1700" dirty="0">
                <a:solidFill>
                  <a:schemeClr val="bg1"/>
                </a:solidFill>
                <a:latin typeface="Calibri Light"/>
                <a:cs typeface="Calibri Light"/>
              </a:rPr>
              <a:t>corner of the triangle. </a:t>
            </a:r>
          </a:p>
          <a:p>
            <a:pPr>
              <a:buFontTx/>
              <a:buChar char="-"/>
            </a:pPr>
            <a:endParaRPr lang="en-US" sz="1800" dirty="0"/>
          </a:p>
          <a:p>
            <a:pPr marL="0" indent="0">
              <a:buNone/>
            </a:pPr>
            <a:endParaRPr lang="en-US" sz="1800" dirty="0">
              <a:solidFill>
                <a:schemeClr val="accent6">
                  <a:lumMod val="40000"/>
                  <a:lumOff val="60000"/>
                </a:schemeClr>
              </a:solidFill>
              <a:latin typeface="Calibri Light"/>
              <a:cs typeface="Calibri Light"/>
            </a:endParaRPr>
          </a:p>
          <a:p>
            <a:pPr marL="0" indent="0">
              <a:buNone/>
            </a:pPr>
            <a:endParaRPr lang="en-US" sz="1800" dirty="0" smtClean="0">
              <a:solidFill>
                <a:schemeClr val="accent6">
                  <a:lumMod val="40000"/>
                  <a:lumOff val="60000"/>
                </a:schemeClr>
              </a:solidFill>
              <a:latin typeface="Calibri Light"/>
              <a:cs typeface="Calibri Light"/>
            </a:endParaRPr>
          </a:p>
          <a:p>
            <a:pPr marL="0" indent="0">
              <a:buNone/>
            </a:pPr>
            <a:endParaRPr lang="en-US" sz="1800" dirty="0">
              <a:solidFill>
                <a:schemeClr val="accent6">
                  <a:lumMod val="40000"/>
                  <a:lumOff val="60000"/>
                </a:schemeClr>
              </a:solidFill>
              <a:latin typeface="Calibri Light"/>
              <a:cs typeface="Calibri Light"/>
            </a:endParaRPr>
          </a:p>
        </p:txBody>
      </p:sp>
    </p:spTree>
    <p:extLst>
      <p:ext uri="{BB962C8B-B14F-4D97-AF65-F5344CB8AC3E}">
        <p14:creationId xmlns:p14="http://schemas.microsoft.com/office/powerpoint/2010/main" val="128284427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tx1">
            <a:lumMod val="75000"/>
            <a:lumOff val="25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dirty="0" smtClean="0">
                <a:solidFill>
                  <a:schemeClr val="accent5">
                    <a:lumMod val="60000"/>
                    <a:lumOff val="40000"/>
                  </a:schemeClr>
                </a:solidFill>
                <a:latin typeface="Calibri Light"/>
                <a:cs typeface="Calibri Light"/>
              </a:rPr>
              <a:t>Layers, accumulation and comparisons</a:t>
            </a:r>
            <a:endParaRPr lang="en-US" sz="2800" dirty="0">
              <a:solidFill>
                <a:schemeClr val="accent5">
                  <a:lumMod val="60000"/>
                  <a:lumOff val="40000"/>
                </a:schemeClr>
              </a:solidFill>
              <a:latin typeface="Calibri Light"/>
              <a:cs typeface="Calibri Light"/>
            </a:endParaRPr>
          </a:p>
        </p:txBody>
      </p:sp>
      <p:sp>
        <p:nvSpPr>
          <p:cNvPr id="3" name="Content Placeholder 2"/>
          <p:cNvSpPr>
            <a:spLocks noGrp="1"/>
          </p:cNvSpPr>
          <p:nvPr>
            <p:ph idx="1"/>
          </p:nvPr>
        </p:nvSpPr>
        <p:spPr>
          <a:xfrm>
            <a:off x="159324" y="1600200"/>
            <a:ext cx="8229600" cy="4858657"/>
          </a:xfrm>
        </p:spPr>
        <p:txBody>
          <a:bodyPr>
            <a:noAutofit/>
          </a:bodyPr>
          <a:lstStyle/>
          <a:p>
            <a:pPr marL="0" indent="0">
              <a:buNone/>
            </a:pPr>
            <a:r>
              <a:rPr lang="en-US" sz="1800" dirty="0" smtClean="0">
                <a:solidFill>
                  <a:schemeClr val="accent6">
                    <a:lumMod val="40000"/>
                    <a:lumOff val="60000"/>
                  </a:schemeClr>
                </a:solidFill>
                <a:latin typeface="Calibri Light"/>
                <a:cs typeface="Calibri Light"/>
              </a:rPr>
              <a:t>Comparisons</a:t>
            </a:r>
          </a:p>
          <a:p>
            <a:pPr marL="0" indent="0">
              <a:buNone/>
            </a:pPr>
            <a:endParaRPr lang="en-US" sz="1800" dirty="0">
              <a:solidFill>
                <a:schemeClr val="accent6">
                  <a:lumMod val="40000"/>
                  <a:lumOff val="60000"/>
                </a:schemeClr>
              </a:solidFill>
              <a:latin typeface="Calibri Light"/>
              <a:cs typeface="Calibri Light"/>
            </a:endParaRPr>
          </a:p>
          <a:p>
            <a:pPr marL="0" indent="0">
              <a:buNone/>
            </a:pPr>
            <a:endParaRPr lang="en-US" sz="1800" dirty="0" smtClean="0">
              <a:solidFill>
                <a:schemeClr val="accent6">
                  <a:lumMod val="40000"/>
                  <a:lumOff val="60000"/>
                </a:schemeClr>
              </a:solidFill>
              <a:latin typeface="Calibri Light"/>
              <a:cs typeface="Calibri Light"/>
            </a:endParaRPr>
          </a:p>
          <a:p>
            <a:pPr marL="0" indent="0">
              <a:buNone/>
            </a:pPr>
            <a:endParaRPr lang="en-US" sz="1800" dirty="0">
              <a:solidFill>
                <a:schemeClr val="accent6">
                  <a:lumMod val="40000"/>
                  <a:lumOff val="60000"/>
                </a:schemeClr>
              </a:solidFill>
              <a:latin typeface="Calibri Light"/>
              <a:cs typeface="Calibri Light"/>
            </a:endParaRPr>
          </a:p>
          <a:p>
            <a:pPr marL="0" indent="0">
              <a:buNone/>
            </a:pPr>
            <a:endParaRPr lang="en-US" sz="1800" dirty="0" smtClean="0">
              <a:solidFill>
                <a:schemeClr val="accent6">
                  <a:lumMod val="40000"/>
                  <a:lumOff val="60000"/>
                </a:schemeClr>
              </a:solidFill>
              <a:latin typeface="Calibri Light"/>
              <a:cs typeface="Calibri Light"/>
            </a:endParaRPr>
          </a:p>
          <a:p>
            <a:pPr marL="0" indent="0">
              <a:buNone/>
            </a:pPr>
            <a:endParaRPr lang="en-US" sz="1800" dirty="0">
              <a:solidFill>
                <a:schemeClr val="accent6">
                  <a:lumMod val="40000"/>
                  <a:lumOff val="60000"/>
                </a:schemeClr>
              </a:solidFill>
              <a:latin typeface="Calibri Light"/>
              <a:cs typeface="Calibri Light"/>
            </a:endParaRPr>
          </a:p>
        </p:txBody>
      </p:sp>
      <p:sp>
        <p:nvSpPr>
          <p:cNvPr id="8" name="Content Placeholder 2"/>
          <p:cNvSpPr txBox="1">
            <a:spLocks/>
          </p:cNvSpPr>
          <p:nvPr/>
        </p:nvSpPr>
        <p:spPr>
          <a:xfrm>
            <a:off x="457200" y="1985763"/>
            <a:ext cx="8381999" cy="4625494"/>
          </a:xfrm>
          <a:prstGeom prst="rect">
            <a:avLst/>
          </a:prstGeom>
        </p:spPr>
        <p:txBody>
          <a:bodyPr vert="horz" lIns="91440" tIns="45720" rIns="91440" bIns="45720" rtlCol="0">
            <a:no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Font typeface="Arial"/>
              <a:buNone/>
            </a:pPr>
            <a:endParaRPr lang="en-US" sz="1800" b="1" dirty="0" smtClean="0">
              <a:solidFill>
                <a:schemeClr val="accent6">
                  <a:lumMod val="40000"/>
                  <a:lumOff val="60000"/>
                </a:schemeClr>
              </a:solidFill>
              <a:latin typeface="Calibri Light"/>
              <a:cs typeface="Calibri Light"/>
            </a:endParaRPr>
          </a:p>
          <a:p>
            <a:pPr marL="0" indent="0">
              <a:buFont typeface="Arial"/>
              <a:buNone/>
            </a:pPr>
            <a:endParaRPr lang="en-US" sz="1800" b="1" dirty="0" smtClean="0">
              <a:solidFill>
                <a:schemeClr val="accent6">
                  <a:lumMod val="40000"/>
                  <a:lumOff val="60000"/>
                </a:schemeClr>
              </a:solidFill>
              <a:latin typeface="Calibri Light"/>
              <a:cs typeface="Calibri Light"/>
            </a:endParaRPr>
          </a:p>
          <a:p>
            <a:pPr marL="0" indent="0">
              <a:buFont typeface="Arial"/>
              <a:buNone/>
            </a:pPr>
            <a:endParaRPr lang="en-US" sz="1800" b="1" dirty="0" smtClean="0">
              <a:solidFill>
                <a:schemeClr val="accent6">
                  <a:lumMod val="40000"/>
                  <a:lumOff val="60000"/>
                </a:schemeClr>
              </a:solidFill>
              <a:latin typeface="Calibri Light"/>
              <a:cs typeface="Calibri Light"/>
            </a:endParaRPr>
          </a:p>
          <a:p>
            <a:pPr marL="0" indent="0">
              <a:buFont typeface="Arial"/>
              <a:buNone/>
            </a:pPr>
            <a:endParaRPr lang="en-US" sz="1800" dirty="0" smtClean="0">
              <a:solidFill>
                <a:schemeClr val="accent6">
                  <a:lumMod val="40000"/>
                  <a:lumOff val="60000"/>
                </a:schemeClr>
              </a:solidFill>
              <a:latin typeface="Calibri Light"/>
              <a:cs typeface="Calibri Light"/>
            </a:endParaRPr>
          </a:p>
          <a:p>
            <a:pPr marL="0" indent="0">
              <a:buFont typeface="Arial"/>
              <a:buNone/>
            </a:pPr>
            <a:endParaRPr lang="en-US" sz="1800" dirty="0" smtClean="0">
              <a:solidFill>
                <a:schemeClr val="accent6">
                  <a:lumMod val="40000"/>
                  <a:lumOff val="60000"/>
                </a:schemeClr>
              </a:solidFill>
              <a:latin typeface="Calibri Light"/>
              <a:cs typeface="Calibri Light"/>
            </a:endParaRPr>
          </a:p>
          <a:p>
            <a:pPr marL="0" indent="0">
              <a:buFont typeface="Arial"/>
              <a:buNone/>
            </a:pPr>
            <a:endParaRPr lang="en-US" sz="1800" dirty="0" smtClean="0">
              <a:solidFill>
                <a:schemeClr val="accent6">
                  <a:lumMod val="40000"/>
                  <a:lumOff val="60000"/>
                </a:schemeClr>
              </a:solidFill>
              <a:latin typeface="Calibri Light"/>
              <a:cs typeface="Calibri Light"/>
            </a:endParaRPr>
          </a:p>
          <a:p>
            <a:pPr marL="0" indent="0">
              <a:buFont typeface="Arial"/>
              <a:buNone/>
            </a:pPr>
            <a:endParaRPr lang="en-US" sz="1800" dirty="0" smtClean="0">
              <a:solidFill>
                <a:schemeClr val="accent6">
                  <a:lumMod val="40000"/>
                  <a:lumOff val="60000"/>
                </a:schemeClr>
              </a:solidFill>
              <a:latin typeface="Calibri Light"/>
              <a:cs typeface="Calibri Light"/>
            </a:endParaRPr>
          </a:p>
          <a:p>
            <a:pPr marL="0" indent="0">
              <a:buFont typeface="Arial"/>
              <a:buNone/>
            </a:pPr>
            <a:endParaRPr lang="en-US" sz="1800" dirty="0">
              <a:solidFill>
                <a:schemeClr val="accent6">
                  <a:lumMod val="40000"/>
                  <a:lumOff val="60000"/>
                </a:schemeClr>
              </a:solidFill>
              <a:latin typeface="Calibri Light"/>
              <a:cs typeface="Calibri Light"/>
            </a:endParaRPr>
          </a:p>
        </p:txBody>
      </p:sp>
      <p:pic>
        <p:nvPicPr>
          <p:cNvPr id="5" name="Picture 4"/>
          <p:cNvPicPr>
            <a:picLocks noChangeAspect="1"/>
          </p:cNvPicPr>
          <p:nvPr/>
        </p:nvPicPr>
        <p:blipFill>
          <a:blip r:embed="rId3">
            <a:duotone>
              <a:schemeClr val="accent5">
                <a:shade val="45000"/>
                <a:satMod val="135000"/>
              </a:schemeClr>
              <a:prstClr val="white"/>
            </a:duotone>
            <a:extLst>
              <a:ext uri="{BEBA8EAE-BF5A-486C-A8C5-ECC9F3942E4B}">
                <a14:imgProps xmlns:a14="http://schemas.microsoft.com/office/drawing/2010/main">
                  <a14:imgLayer r:embed="rId4">
                    <a14:imgEffect>
                      <a14:brightnessContrast bright="40000" contrast="40000"/>
                    </a14:imgEffect>
                  </a14:imgLayer>
                </a14:imgProps>
              </a:ext>
            </a:extLst>
          </a:blip>
          <a:stretch>
            <a:fillRect/>
          </a:stretch>
        </p:blipFill>
        <p:spPr>
          <a:xfrm>
            <a:off x="2325757" y="2464365"/>
            <a:ext cx="4870910" cy="3701698"/>
          </a:xfrm>
          <a:prstGeom prst="rect">
            <a:avLst/>
          </a:prstGeom>
        </p:spPr>
      </p:pic>
      <p:sp>
        <p:nvSpPr>
          <p:cNvPr id="6" name="Content Placeholder 2"/>
          <p:cNvSpPr txBox="1">
            <a:spLocks/>
          </p:cNvSpPr>
          <p:nvPr/>
        </p:nvSpPr>
        <p:spPr>
          <a:xfrm>
            <a:off x="1501422" y="6166063"/>
            <a:ext cx="7337778" cy="445194"/>
          </a:xfrm>
          <a:prstGeom prst="rect">
            <a:avLst/>
          </a:prstGeom>
        </p:spPr>
        <p:txBody>
          <a:bodyPr vert="horz" lIns="91440" tIns="45720" rIns="91440" bIns="45720" rtlCol="0">
            <a:no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Font typeface="Arial"/>
              <a:buNone/>
            </a:pPr>
            <a:r>
              <a:rPr lang="en-US" sz="1800" dirty="0" smtClean="0">
                <a:solidFill>
                  <a:srgbClr val="FFFFFF"/>
                </a:solidFill>
              </a:rPr>
              <a:t>Source: </a:t>
            </a:r>
            <a:r>
              <a:rPr lang="en-US" sz="1800" b="1" dirty="0" smtClean="0">
                <a:solidFill>
                  <a:srgbClr val="FFFFFF"/>
                </a:solidFill>
                <a:latin typeface="Calibri Light"/>
                <a:cs typeface="Calibri Light"/>
              </a:rPr>
              <a:t>Factors mentioned in Youth in Action</a:t>
            </a:r>
            <a:endParaRPr lang="en-US" sz="1800" b="1" dirty="0">
              <a:solidFill>
                <a:srgbClr val="FFFFFF"/>
              </a:solidFill>
              <a:latin typeface="Calibri Light"/>
              <a:cs typeface="Calibri Light"/>
            </a:endParaRPr>
          </a:p>
          <a:p>
            <a:pPr marL="0" indent="0">
              <a:buFont typeface="Arial"/>
              <a:buNone/>
            </a:pPr>
            <a:endParaRPr lang="en-US" sz="1800" b="1" dirty="0" smtClean="0">
              <a:solidFill>
                <a:schemeClr val="accent6">
                  <a:lumMod val="40000"/>
                  <a:lumOff val="60000"/>
                </a:schemeClr>
              </a:solidFill>
              <a:latin typeface="Calibri Light"/>
              <a:cs typeface="Calibri Light"/>
            </a:endParaRPr>
          </a:p>
          <a:p>
            <a:pPr marL="0" indent="0">
              <a:buFont typeface="Arial"/>
              <a:buNone/>
            </a:pPr>
            <a:endParaRPr lang="en-US" sz="1800" b="1" dirty="0" smtClean="0">
              <a:solidFill>
                <a:schemeClr val="accent6">
                  <a:lumMod val="40000"/>
                  <a:lumOff val="60000"/>
                </a:schemeClr>
              </a:solidFill>
              <a:latin typeface="Calibri Light"/>
              <a:cs typeface="Calibri Light"/>
            </a:endParaRPr>
          </a:p>
          <a:p>
            <a:pPr marL="0" indent="0">
              <a:buFont typeface="Arial"/>
              <a:buNone/>
            </a:pPr>
            <a:endParaRPr lang="en-US" sz="1800" b="1" dirty="0" smtClean="0">
              <a:solidFill>
                <a:schemeClr val="accent6">
                  <a:lumMod val="40000"/>
                  <a:lumOff val="60000"/>
                </a:schemeClr>
              </a:solidFill>
              <a:latin typeface="Calibri Light"/>
              <a:cs typeface="Calibri Light"/>
            </a:endParaRPr>
          </a:p>
          <a:p>
            <a:pPr marL="0" indent="0">
              <a:buFont typeface="Arial"/>
              <a:buNone/>
            </a:pPr>
            <a:endParaRPr lang="en-US" sz="1800" dirty="0" smtClean="0">
              <a:solidFill>
                <a:schemeClr val="accent6">
                  <a:lumMod val="40000"/>
                  <a:lumOff val="60000"/>
                </a:schemeClr>
              </a:solidFill>
              <a:latin typeface="Calibri Light"/>
              <a:cs typeface="Calibri Light"/>
            </a:endParaRPr>
          </a:p>
          <a:p>
            <a:pPr marL="0" indent="0">
              <a:buFont typeface="Arial"/>
              <a:buNone/>
            </a:pPr>
            <a:endParaRPr lang="en-US" sz="1800" dirty="0" smtClean="0">
              <a:solidFill>
                <a:schemeClr val="accent6">
                  <a:lumMod val="40000"/>
                  <a:lumOff val="60000"/>
                </a:schemeClr>
              </a:solidFill>
              <a:latin typeface="Calibri Light"/>
              <a:cs typeface="Calibri Light"/>
            </a:endParaRPr>
          </a:p>
          <a:p>
            <a:pPr marL="0" indent="0">
              <a:buFont typeface="Arial"/>
              <a:buNone/>
            </a:pPr>
            <a:endParaRPr lang="en-US" sz="1800" dirty="0" smtClean="0">
              <a:solidFill>
                <a:schemeClr val="accent6">
                  <a:lumMod val="40000"/>
                  <a:lumOff val="60000"/>
                </a:schemeClr>
              </a:solidFill>
              <a:latin typeface="Calibri Light"/>
              <a:cs typeface="Calibri Light"/>
            </a:endParaRPr>
          </a:p>
          <a:p>
            <a:pPr marL="0" indent="0">
              <a:buFont typeface="Arial"/>
              <a:buNone/>
            </a:pPr>
            <a:endParaRPr lang="en-US" sz="1800" dirty="0" smtClean="0">
              <a:solidFill>
                <a:schemeClr val="accent6">
                  <a:lumMod val="40000"/>
                  <a:lumOff val="60000"/>
                </a:schemeClr>
              </a:solidFill>
              <a:latin typeface="Calibri Light"/>
              <a:cs typeface="Calibri Light"/>
            </a:endParaRPr>
          </a:p>
          <a:p>
            <a:pPr marL="0" indent="0">
              <a:buFont typeface="Arial"/>
              <a:buNone/>
            </a:pPr>
            <a:endParaRPr lang="en-US" sz="1800" dirty="0">
              <a:solidFill>
                <a:schemeClr val="accent6">
                  <a:lumMod val="40000"/>
                  <a:lumOff val="60000"/>
                </a:schemeClr>
              </a:solidFill>
              <a:latin typeface="Calibri Light"/>
              <a:cs typeface="Calibri Light"/>
            </a:endParaRPr>
          </a:p>
        </p:txBody>
      </p:sp>
      <p:sp>
        <p:nvSpPr>
          <p:cNvPr id="4" name="TextBox 3"/>
          <p:cNvSpPr txBox="1"/>
          <p:nvPr/>
        </p:nvSpPr>
        <p:spPr>
          <a:xfrm>
            <a:off x="2062676" y="2095033"/>
            <a:ext cx="6215269" cy="369332"/>
          </a:xfrm>
          <a:prstGeom prst="rect">
            <a:avLst/>
          </a:prstGeom>
          <a:noFill/>
        </p:spPr>
        <p:txBody>
          <a:bodyPr wrap="square" rtlCol="0">
            <a:spAutoFit/>
          </a:bodyPr>
          <a:lstStyle/>
          <a:p>
            <a:r>
              <a:rPr lang="en-US" dirty="0">
                <a:solidFill>
                  <a:schemeClr val="bg1"/>
                </a:solidFill>
                <a:latin typeface="Calibri Light"/>
                <a:cs typeface="Calibri Light"/>
              </a:rPr>
              <a:t>Figure </a:t>
            </a:r>
            <a:r>
              <a:rPr lang="en-US" dirty="0" smtClean="0">
                <a:solidFill>
                  <a:schemeClr val="bg1"/>
                </a:solidFill>
                <a:latin typeface="Calibri Light"/>
                <a:cs typeface="Calibri Light"/>
              </a:rPr>
              <a:t>2: </a:t>
            </a:r>
            <a:r>
              <a:rPr lang="en-US" dirty="0">
                <a:solidFill>
                  <a:schemeClr val="bg1"/>
                </a:solidFill>
                <a:latin typeface="Calibri Light"/>
                <a:cs typeface="Calibri Light"/>
              </a:rPr>
              <a:t>Inequalities </a:t>
            </a:r>
            <a:r>
              <a:rPr lang="en-US" dirty="0" smtClean="0">
                <a:solidFill>
                  <a:schemeClr val="bg1"/>
                </a:solidFill>
                <a:latin typeface="Calibri Light"/>
                <a:cs typeface="Calibri Light"/>
              </a:rPr>
              <a:t>factors mentioned </a:t>
            </a:r>
            <a:r>
              <a:rPr lang="en-US" smtClean="0">
                <a:solidFill>
                  <a:schemeClr val="bg1"/>
                </a:solidFill>
                <a:latin typeface="Calibri Light"/>
                <a:cs typeface="Calibri Light"/>
              </a:rPr>
              <a:t>in Youth in Action </a:t>
            </a:r>
            <a:endParaRPr lang="en-US" dirty="0"/>
          </a:p>
        </p:txBody>
      </p:sp>
    </p:spTree>
    <p:extLst>
      <p:ext uri="{BB962C8B-B14F-4D97-AF65-F5344CB8AC3E}">
        <p14:creationId xmlns:p14="http://schemas.microsoft.com/office/powerpoint/2010/main" val="274905482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tx1">
            <a:lumMod val="75000"/>
            <a:lumOff val="25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dirty="0" smtClean="0">
                <a:solidFill>
                  <a:schemeClr val="accent5">
                    <a:lumMod val="60000"/>
                    <a:lumOff val="40000"/>
                  </a:schemeClr>
                </a:solidFill>
                <a:latin typeface="Calibri Light"/>
                <a:cs typeface="Calibri Light"/>
              </a:rPr>
              <a:t>Layers, accumulation and comparisons</a:t>
            </a:r>
            <a:endParaRPr lang="en-US" sz="2800" dirty="0">
              <a:solidFill>
                <a:schemeClr val="accent5">
                  <a:lumMod val="60000"/>
                  <a:lumOff val="40000"/>
                </a:schemeClr>
              </a:solidFill>
              <a:latin typeface="Calibri Light"/>
              <a:cs typeface="Calibri Light"/>
            </a:endParaRPr>
          </a:p>
        </p:txBody>
      </p:sp>
      <p:sp>
        <p:nvSpPr>
          <p:cNvPr id="3" name="Content Placeholder 2"/>
          <p:cNvSpPr>
            <a:spLocks noGrp="1"/>
          </p:cNvSpPr>
          <p:nvPr>
            <p:ph idx="1"/>
          </p:nvPr>
        </p:nvSpPr>
        <p:spPr>
          <a:xfrm>
            <a:off x="457200" y="1600200"/>
            <a:ext cx="8229600" cy="4858657"/>
          </a:xfrm>
        </p:spPr>
        <p:txBody>
          <a:bodyPr>
            <a:noAutofit/>
          </a:bodyPr>
          <a:lstStyle/>
          <a:p>
            <a:pPr marL="0" indent="0">
              <a:buNone/>
            </a:pPr>
            <a:endParaRPr lang="en-US" sz="1800" dirty="0">
              <a:solidFill>
                <a:schemeClr val="accent6">
                  <a:lumMod val="40000"/>
                  <a:lumOff val="60000"/>
                </a:schemeClr>
              </a:solidFill>
              <a:latin typeface="Calibri Light"/>
              <a:cs typeface="Calibri Light"/>
            </a:endParaRPr>
          </a:p>
          <a:p>
            <a:pPr marL="0" indent="0">
              <a:buNone/>
            </a:pPr>
            <a:endParaRPr lang="en-US" sz="1800" dirty="0" smtClean="0">
              <a:solidFill>
                <a:schemeClr val="accent6">
                  <a:lumMod val="40000"/>
                  <a:lumOff val="60000"/>
                </a:schemeClr>
              </a:solidFill>
              <a:latin typeface="Calibri Light"/>
              <a:cs typeface="Calibri Light"/>
            </a:endParaRPr>
          </a:p>
          <a:p>
            <a:pPr marL="0" indent="0">
              <a:buNone/>
            </a:pPr>
            <a:endParaRPr lang="en-US" sz="1800" dirty="0">
              <a:solidFill>
                <a:schemeClr val="accent6">
                  <a:lumMod val="40000"/>
                  <a:lumOff val="60000"/>
                </a:schemeClr>
              </a:solidFill>
              <a:latin typeface="Calibri Light"/>
              <a:cs typeface="Calibri Light"/>
            </a:endParaRPr>
          </a:p>
          <a:p>
            <a:pPr marL="0" indent="0">
              <a:buNone/>
            </a:pPr>
            <a:endParaRPr lang="en-US" sz="1800" dirty="0" smtClean="0">
              <a:solidFill>
                <a:schemeClr val="accent6">
                  <a:lumMod val="40000"/>
                  <a:lumOff val="60000"/>
                </a:schemeClr>
              </a:solidFill>
              <a:latin typeface="Calibri Light"/>
              <a:cs typeface="Calibri Light"/>
            </a:endParaRPr>
          </a:p>
          <a:p>
            <a:pPr marL="0" indent="0">
              <a:buNone/>
            </a:pPr>
            <a:endParaRPr lang="en-US" sz="1800" dirty="0">
              <a:solidFill>
                <a:schemeClr val="accent6">
                  <a:lumMod val="40000"/>
                  <a:lumOff val="60000"/>
                </a:schemeClr>
              </a:solidFill>
              <a:latin typeface="Calibri Light"/>
              <a:cs typeface="Calibri Light"/>
            </a:endParaRPr>
          </a:p>
        </p:txBody>
      </p:sp>
      <p:pic>
        <p:nvPicPr>
          <p:cNvPr id="7" name="Picture 6"/>
          <p:cNvPicPr>
            <a:picLocks noChangeAspect="1"/>
          </p:cNvPicPr>
          <p:nvPr/>
        </p:nvPicPr>
        <p:blipFill>
          <a:blip r:embed="rId3"/>
          <a:stretch>
            <a:fillRect/>
          </a:stretch>
        </p:blipFill>
        <p:spPr>
          <a:xfrm>
            <a:off x="457201" y="1985763"/>
            <a:ext cx="5268002" cy="4327952"/>
          </a:xfrm>
          <a:prstGeom prst="rect">
            <a:avLst/>
          </a:prstGeom>
        </p:spPr>
      </p:pic>
      <p:sp>
        <p:nvSpPr>
          <p:cNvPr id="8" name="Content Placeholder 2"/>
          <p:cNvSpPr txBox="1">
            <a:spLocks/>
          </p:cNvSpPr>
          <p:nvPr/>
        </p:nvSpPr>
        <p:spPr>
          <a:xfrm>
            <a:off x="5725202" y="1985763"/>
            <a:ext cx="3113997" cy="4625494"/>
          </a:xfrm>
          <a:prstGeom prst="rect">
            <a:avLst/>
          </a:prstGeom>
        </p:spPr>
        <p:txBody>
          <a:bodyPr vert="horz" lIns="91440" tIns="45720" rIns="91440" bIns="45720" rtlCol="0">
            <a:no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Font typeface="Arial"/>
              <a:buNone/>
            </a:pPr>
            <a:endParaRPr lang="en-US" sz="1800" dirty="0" smtClean="0">
              <a:solidFill>
                <a:srgbClr val="FFFFFF"/>
              </a:solidFill>
            </a:endParaRPr>
          </a:p>
          <a:p>
            <a:pPr marL="0" indent="0">
              <a:buFont typeface="Arial"/>
              <a:buNone/>
            </a:pPr>
            <a:endParaRPr lang="en-US" sz="1800" dirty="0">
              <a:solidFill>
                <a:srgbClr val="FFFFFF"/>
              </a:solidFill>
            </a:endParaRPr>
          </a:p>
          <a:p>
            <a:pPr marL="0" indent="0">
              <a:buFont typeface="Arial"/>
              <a:buNone/>
            </a:pPr>
            <a:r>
              <a:rPr lang="en-US" sz="1800" dirty="0" smtClean="0">
                <a:solidFill>
                  <a:srgbClr val="FFFFFF"/>
                </a:solidFill>
              </a:rPr>
              <a:t>Assumptions: </a:t>
            </a:r>
          </a:p>
          <a:p>
            <a:pPr marL="0" indent="0">
              <a:buFont typeface="Arial"/>
              <a:buNone/>
            </a:pPr>
            <a:endParaRPr lang="en-US" sz="1800" b="1" dirty="0">
              <a:solidFill>
                <a:srgbClr val="FFFFFF"/>
              </a:solidFill>
              <a:latin typeface="Calibri Light"/>
              <a:cs typeface="Calibri Light"/>
            </a:endParaRPr>
          </a:p>
          <a:p>
            <a:pPr marL="0" indent="0">
              <a:buFont typeface="Arial"/>
              <a:buNone/>
            </a:pPr>
            <a:r>
              <a:rPr lang="en-US" sz="1800" b="1" dirty="0" smtClean="0">
                <a:solidFill>
                  <a:srgbClr val="FFFFFF"/>
                </a:solidFill>
                <a:latin typeface="Calibri Light"/>
                <a:cs typeface="Calibri Light"/>
              </a:rPr>
              <a:t>- Young people with fewer opportunities are minorities in each countries (which is not so, unfortunately)</a:t>
            </a:r>
          </a:p>
          <a:p>
            <a:pPr marL="0" indent="0">
              <a:buFont typeface="Arial"/>
              <a:buNone/>
            </a:pPr>
            <a:endParaRPr lang="en-US" sz="1800" b="1" dirty="0" smtClean="0">
              <a:solidFill>
                <a:srgbClr val="FFFFFF"/>
              </a:solidFill>
              <a:latin typeface="Calibri Light"/>
              <a:cs typeface="Calibri Light"/>
            </a:endParaRPr>
          </a:p>
          <a:p>
            <a:pPr marL="0" indent="0">
              <a:buFont typeface="Arial"/>
              <a:buNone/>
            </a:pPr>
            <a:r>
              <a:rPr lang="en-US" sz="1800" b="1" dirty="0" smtClean="0">
                <a:solidFill>
                  <a:srgbClr val="FFFFFF"/>
                </a:solidFill>
                <a:latin typeface="Calibri Light"/>
                <a:cs typeface="Calibri Light"/>
              </a:rPr>
              <a:t>- Social structure is not a dichotomy: less opportunities vs. well-off youth. </a:t>
            </a:r>
            <a:endParaRPr lang="en-US" sz="1800" b="1" dirty="0">
              <a:solidFill>
                <a:srgbClr val="FFFFFF"/>
              </a:solidFill>
              <a:latin typeface="Calibri Light"/>
              <a:cs typeface="Calibri Light"/>
            </a:endParaRPr>
          </a:p>
          <a:p>
            <a:pPr marL="0" indent="0">
              <a:buFont typeface="Arial"/>
              <a:buNone/>
            </a:pPr>
            <a:endParaRPr lang="en-US" sz="1800" b="1" dirty="0" smtClean="0">
              <a:solidFill>
                <a:schemeClr val="accent6">
                  <a:lumMod val="40000"/>
                  <a:lumOff val="60000"/>
                </a:schemeClr>
              </a:solidFill>
              <a:latin typeface="Calibri Light"/>
              <a:cs typeface="Calibri Light"/>
            </a:endParaRPr>
          </a:p>
          <a:p>
            <a:pPr marL="0" indent="0">
              <a:buFont typeface="Arial"/>
              <a:buNone/>
            </a:pPr>
            <a:endParaRPr lang="en-US" sz="1800" b="1" dirty="0" smtClean="0">
              <a:solidFill>
                <a:schemeClr val="accent6">
                  <a:lumMod val="40000"/>
                  <a:lumOff val="60000"/>
                </a:schemeClr>
              </a:solidFill>
              <a:latin typeface="Calibri Light"/>
              <a:cs typeface="Calibri Light"/>
            </a:endParaRPr>
          </a:p>
          <a:p>
            <a:pPr marL="0" indent="0">
              <a:buFont typeface="Arial"/>
              <a:buNone/>
            </a:pPr>
            <a:endParaRPr lang="en-US" sz="1800" b="1" dirty="0" smtClean="0">
              <a:solidFill>
                <a:schemeClr val="accent6">
                  <a:lumMod val="40000"/>
                  <a:lumOff val="60000"/>
                </a:schemeClr>
              </a:solidFill>
              <a:latin typeface="Calibri Light"/>
              <a:cs typeface="Calibri Light"/>
            </a:endParaRPr>
          </a:p>
          <a:p>
            <a:pPr marL="0" indent="0">
              <a:buFont typeface="Arial"/>
              <a:buNone/>
            </a:pPr>
            <a:endParaRPr lang="en-US" sz="1800" dirty="0" smtClean="0">
              <a:solidFill>
                <a:schemeClr val="accent6">
                  <a:lumMod val="40000"/>
                  <a:lumOff val="60000"/>
                </a:schemeClr>
              </a:solidFill>
              <a:latin typeface="Calibri Light"/>
              <a:cs typeface="Calibri Light"/>
            </a:endParaRPr>
          </a:p>
          <a:p>
            <a:pPr marL="0" indent="0">
              <a:buFont typeface="Arial"/>
              <a:buNone/>
            </a:pPr>
            <a:endParaRPr lang="en-US" sz="1800" dirty="0" smtClean="0">
              <a:solidFill>
                <a:schemeClr val="accent6">
                  <a:lumMod val="40000"/>
                  <a:lumOff val="60000"/>
                </a:schemeClr>
              </a:solidFill>
              <a:latin typeface="Calibri Light"/>
              <a:cs typeface="Calibri Light"/>
            </a:endParaRPr>
          </a:p>
          <a:p>
            <a:pPr marL="0" indent="0">
              <a:buFont typeface="Arial"/>
              <a:buNone/>
            </a:pPr>
            <a:endParaRPr lang="en-US" sz="1800" dirty="0" smtClean="0">
              <a:solidFill>
                <a:schemeClr val="accent6">
                  <a:lumMod val="40000"/>
                  <a:lumOff val="60000"/>
                </a:schemeClr>
              </a:solidFill>
              <a:latin typeface="Calibri Light"/>
              <a:cs typeface="Calibri Light"/>
            </a:endParaRPr>
          </a:p>
          <a:p>
            <a:pPr marL="0" indent="0">
              <a:buFont typeface="Arial"/>
              <a:buNone/>
            </a:pPr>
            <a:endParaRPr lang="en-US" sz="1800" dirty="0" smtClean="0">
              <a:solidFill>
                <a:schemeClr val="accent6">
                  <a:lumMod val="40000"/>
                  <a:lumOff val="60000"/>
                </a:schemeClr>
              </a:solidFill>
              <a:latin typeface="Calibri Light"/>
              <a:cs typeface="Calibri Light"/>
            </a:endParaRPr>
          </a:p>
          <a:p>
            <a:pPr marL="0" indent="0">
              <a:buFont typeface="Arial"/>
              <a:buNone/>
            </a:pPr>
            <a:endParaRPr lang="en-US" sz="1800" dirty="0">
              <a:solidFill>
                <a:schemeClr val="accent6">
                  <a:lumMod val="40000"/>
                  <a:lumOff val="60000"/>
                </a:schemeClr>
              </a:solidFill>
              <a:latin typeface="Calibri Light"/>
              <a:cs typeface="Calibri Light"/>
            </a:endParaRPr>
          </a:p>
        </p:txBody>
      </p:sp>
      <p:sp>
        <p:nvSpPr>
          <p:cNvPr id="4" name="Rounded Rectangle 3"/>
          <p:cNvSpPr/>
          <p:nvPr/>
        </p:nvSpPr>
        <p:spPr>
          <a:xfrm>
            <a:off x="1395312" y="2540145"/>
            <a:ext cx="1630478" cy="1818870"/>
          </a:xfrm>
          <a:prstGeom prst="roundRect">
            <a:avLst/>
          </a:prstGeom>
          <a:solidFill>
            <a:schemeClr val="accent6">
              <a:lumMod val="75000"/>
              <a:alpha val="24000"/>
            </a:schemeClr>
          </a:solidFill>
          <a:ln>
            <a:solidFill>
              <a:schemeClr val="accent6">
                <a:lumMod val="75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 name="Rounded Rectangle 8"/>
          <p:cNvSpPr/>
          <p:nvPr/>
        </p:nvSpPr>
        <p:spPr>
          <a:xfrm>
            <a:off x="1834286" y="4359015"/>
            <a:ext cx="1191503" cy="1175993"/>
          </a:xfrm>
          <a:prstGeom prst="roundRect">
            <a:avLst/>
          </a:prstGeom>
          <a:solidFill>
            <a:schemeClr val="accent5">
              <a:lumMod val="75000"/>
              <a:alpha val="24000"/>
            </a:schemeClr>
          </a:solidFill>
          <a:ln>
            <a:solidFill>
              <a:schemeClr val="accent5">
                <a:lumMod val="75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 name="Rounded Rectangle 9"/>
          <p:cNvSpPr/>
          <p:nvPr/>
        </p:nvSpPr>
        <p:spPr>
          <a:xfrm>
            <a:off x="3135536" y="2540145"/>
            <a:ext cx="1128790" cy="1818870"/>
          </a:xfrm>
          <a:prstGeom prst="roundRect">
            <a:avLst/>
          </a:prstGeom>
          <a:solidFill>
            <a:schemeClr val="accent3">
              <a:lumMod val="75000"/>
              <a:alpha val="24000"/>
            </a:schemeClr>
          </a:solidFill>
          <a:ln>
            <a:solidFill>
              <a:schemeClr val="accent3">
                <a:lumMod val="75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 name="TextBox 10"/>
          <p:cNvSpPr txBox="1"/>
          <p:nvPr/>
        </p:nvSpPr>
        <p:spPr>
          <a:xfrm>
            <a:off x="304801" y="1538502"/>
            <a:ext cx="8534398" cy="338554"/>
          </a:xfrm>
          <a:prstGeom prst="rect">
            <a:avLst/>
          </a:prstGeom>
          <a:noFill/>
        </p:spPr>
        <p:txBody>
          <a:bodyPr wrap="square" rtlCol="0">
            <a:spAutoFit/>
          </a:bodyPr>
          <a:lstStyle/>
          <a:p>
            <a:r>
              <a:rPr lang="en-US" sz="1600" dirty="0">
                <a:solidFill>
                  <a:schemeClr val="bg1"/>
                </a:solidFill>
                <a:latin typeface="Calibri Light"/>
                <a:cs typeface="Calibri Light"/>
              </a:rPr>
              <a:t>Figure 3</a:t>
            </a:r>
            <a:r>
              <a:rPr lang="en-US" sz="1600" dirty="0" smtClean="0">
                <a:solidFill>
                  <a:schemeClr val="bg1"/>
                </a:solidFill>
                <a:latin typeface="Calibri Light"/>
                <a:cs typeface="Calibri Light"/>
              </a:rPr>
              <a:t>: Average and Standard Deviation of Socio-Economic and </a:t>
            </a:r>
            <a:r>
              <a:rPr lang="en-US" sz="1600" smtClean="0">
                <a:solidFill>
                  <a:schemeClr val="bg1"/>
                </a:solidFill>
                <a:latin typeface="Calibri Light"/>
                <a:cs typeface="Calibri Light"/>
              </a:rPr>
              <a:t>Cultural Status (2012)</a:t>
            </a:r>
            <a:endParaRPr lang="en-US" sz="1600" dirty="0"/>
          </a:p>
        </p:txBody>
      </p:sp>
      <p:sp>
        <p:nvSpPr>
          <p:cNvPr id="12" name="Rectangle 11"/>
          <p:cNvSpPr/>
          <p:nvPr/>
        </p:nvSpPr>
        <p:spPr>
          <a:xfrm>
            <a:off x="457200" y="1982219"/>
            <a:ext cx="5115603" cy="204389"/>
          </a:xfrm>
          <a:prstGeom prst="rect">
            <a:avLst/>
          </a:prstGeom>
          <a:solidFill>
            <a:schemeClr val="bg1"/>
          </a:solidFill>
          <a:ln>
            <a:solidFill>
              <a:schemeClr val="bg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4093510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8">
                                            <p:txEl>
                                              <p:pRg st="2" end="2"/>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8">
                                            <p:txEl>
                                              <p:pRg st="4" end="4"/>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8">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9" grpId="0" animBg="1"/>
      <p:bldP spid="10"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tx1">
            <a:lumMod val="75000"/>
            <a:lumOff val="25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dirty="0" smtClean="0">
                <a:solidFill>
                  <a:schemeClr val="accent5">
                    <a:lumMod val="60000"/>
                    <a:lumOff val="40000"/>
                  </a:schemeClr>
                </a:solidFill>
                <a:latin typeface="Calibri Light"/>
                <a:cs typeface="Calibri Light"/>
              </a:rPr>
              <a:t>Layers, accumulation and comparisons</a:t>
            </a:r>
            <a:endParaRPr lang="en-US" sz="2800" dirty="0">
              <a:solidFill>
                <a:schemeClr val="accent5">
                  <a:lumMod val="60000"/>
                  <a:lumOff val="40000"/>
                </a:schemeClr>
              </a:solidFill>
              <a:latin typeface="Calibri Light"/>
              <a:cs typeface="Calibri Light"/>
            </a:endParaRPr>
          </a:p>
        </p:txBody>
      </p:sp>
      <p:sp>
        <p:nvSpPr>
          <p:cNvPr id="3" name="Content Placeholder 2"/>
          <p:cNvSpPr>
            <a:spLocks noGrp="1"/>
          </p:cNvSpPr>
          <p:nvPr>
            <p:ph idx="1"/>
          </p:nvPr>
        </p:nvSpPr>
        <p:spPr>
          <a:xfrm>
            <a:off x="457200" y="1600200"/>
            <a:ext cx="8229600" cy="4858657"/>
          </a:xfrm>
        </p:spPr>
        <p:txBody>
          <a:bodyPr>
            <a:noAutofit/>
          </a:bodyPr>
          <a:lstStyle/>
          <a:p>
            <a:pPr marL="0" indent="0">
              <a:buNone/>
            </a:pPr>
            <a:endParaRPr lang="en-US" sz="1800" dirty="0">
              <a:solidFill>
                <a:schemeClr val="accent6">
                  <a:lumMod val="40000"/>
                  <a:lumOff val="60000"/>
                </a:schemeClr>
              </a:solidFill>
              <a:latin typeface="Calibri Light"/>
              <a:cs typeface="Calibri Light"/>
            </a:endParaRPr>
          </a:p>
          <a:p>
            <a:pPr marL="0" indent="0">
              <a:buNone/>
            </a:pPr>
            <a:endParaRPr lang="en-US" sz="1800" dirty="0" smtClean="0">
              <a:solidFill>
                <a:schemeClr val="accent6">
                  <a:lumMod val="40000"/>
                  <a:lumOff val="60000"/>
                </a:schemeClr>
              </a:solidFill>
              <a:latin typeface="Calibri Light"/>
              <a:cs typeface="Calibri Light"/>
            </a:endParaRPr>
          </a:p>
          <a:p>
            <a:pPr marL="0" indent="0">
              <a:buNone/>
            </a:pPr>
            <a:endParaRPr lang="en-US" sz="1800" dirty="0">
              <a:solidFill>
                <a:schemeClr val="accent6">
                  <a:lumMod val="40000"/>
                  <a:lumOff val="60000"/>
                </a:schemeClr>
              </a:solidFill>
              <a:latin typeface="Calibri Light"/>
              <a:cs typeface="Calibri Light"/>
            </a:endParaRPr>
          </a:p>
          <a:p>
            <a:pPr marL="0" indent="0">
              <a:buNone/>
            </a:pPr>
            <a:endParaRPr lang="en-US" sz="1800" dirty="0" smtClean="0">
              <a:solidFill>
                <a:schemeClr val="accent6">
                  <a:lumMod val="40000"/>
                  <a:lumOff val="60000"/>
                </a:schemeClr>
              </a:solidFill>
              <a:latin typeface="Calibri Light"/>
              <a:cs typeface="Calibri Light"/>
            </a:endParaRPr>
          </a:p>
          <a:p>
            <a:pPr marL="0" indent="0">
              <a:buNone/>
            </a:pPr>
            <a:endParaRPr lang="en-US" sz="1800" dirty="0">
              <a:solidFill>
                <a:schemeClr val="accent6">
                  <a:lumMod val="40000"/>
                  <a:lumOff val="60000"/>
                </a:schemeClr>
              </a:solidFill>
              <a:latin typeface="Calibri Light"/>
              <a:cs typeface="Calibri Light"/>
            </a:endParaRPr>
          </a:p>
        </p:txBody>
      </p:sp>
      <p:pic>
        <p:nvPicPr>
          <p:cNvPr id="7" name="Picture 6"/>
          <p:cNvPicPr>
            <a:picLocks noChangeAspect="1"/>
          </p:cNvPicPr>
          <p:nvPr/>
        </p:nvPicPr>
        <p:blipFill>
          <a:blip r:embed="rId3"/>
          <a:stretch>
            <a:fillRect/>
          </a:stretch>
        </p:blipFill>
        <p:spPr>
          <a:xfrm>
            <a:off x="457201" y="1985763"/>
            <a:ext cx="5268002" cy="4327952"/>
          </a:xfrm>
          <a:prstGeom prst="rect">
            <a:avLst/>
          </a:prstGeom>
        </p:spPr>
      </p:pic>
      <p:sp>
        <p:nvSpPr>
          <p:cNvPr id="8" name="Content Placeholder 2"/>
          <p:cNvSpPr txBox="1">
            <a:spLocks/>
          </p:cNvSpPr>
          <p:nvPr/>
        </p:nvSpPr>
        <p:spPr>
          <a:xfrm>
            <a:off x="5725202" y="1985763"/>
            <a:ext cx="3113997" cy="4625494"/>
          </a:xfrm>
          <a:prstGeom prst="rect">
            <a:avLst/>
          </a:prstGeom>
        </p:spPr>
        <p:txBody>
          <a:bodyPr vert="horz" lIns="91440" tIns="45720" rIns="91440" bIns="45720" rtlCol="0">
            <a:no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just">
              <a:buNone/>
            </a:pPr>
            <a:endParaRPr lang="en-US" sz="1900" dirty="0">
              <a:solidFill>
                <a:schemeClr val="accent5">
                  <a:lumMod val="20000"/>
                  <a:lumOff val="80000"/>
                </a:schemeClr>
              </a:solidFill>
            </a:endParaRPr>
          </a:p>
          <a:p>
            <a:pPr marL="0" indent="0" algn="ctr">
              <a:buNone/>
            </a:pPr>
            <a:r>
              <a:rPr lang="en-US" sz="1900" dirty="0" smtClean="0">
                <a:solidFill>
                  <a:schemeClr val="accent5">
                    <a:lumMod val="20000"/>
                    <a:lumOff val="80000"/>
                  </a:schemeClr>
                </a:solidFill>
              </a:rPr>
              <a:t>“</a:t>
            </a:r>
            <a:r>
              <a:rPr lang="en-US" sz="1900" dirty="0">
                <a:solidFill>
                  <a:schemeClr val="accent5">
                    <a:lumMod val="20000"/>
                    <a:lumOff val="80000"/>
                  </a:schemeClr>
                </a:solidFill>
              </a:rPr>
              <a:t>Disadvantage</a:t>
            </a:r>
            <a:r>
              <a:rPr lang="en-US" sz="1900" dirty="0" smtClean="0">
                <a:solidFill>
                  <a:schemeClr val="accent5">
                    <a:lumMod val="20000"/>
                    <a:lumOff val="80000"/>
                  </a:schemeClr>
                </a:solidFill>
              </a:rPr>
              <a:t>”</a:t>
            </a:r>
          </a:p>
          <a:p>
            <a:pPr marL="0" indent="0" algn="just">
              <a:buNone/>
            </a:pPr>
            <a:endParaRPr lang="en-US" sz="1900" dirty="0">
              <a:solidFill>
                <a:schemeClr val="accent5">
                  <a:lumMod val="20000"/>
                  <a:lumOff val="80000"/>
                </a:schemeClr>
              </a:solidFill>
            </a:endParaRPr>
          </a:p>
          <a:p>
            <a:pPr marL="0" indent="0" algn="just">
              <a:buNone/>
            </a:pPr>
            <a:r>
              <a:rPr lang="en-US" sz="1900" dirty="0" smtClean="0">
                <a:solidFill>
                  <a:schemeClr val="accent5">
                    <a:lumMod val="20000"/>
                    <a:lumOff val="80000"/>
                  </a:schemeClr>
                </a:solidFill>
              </a:rPr>
              <a:t> </a:t>
            </a:r>
            <a:r>
              <a:rPr lang="en-US" sz="1900" dirty="0">
                <a:solidFill>
                  <a:schemeClr val="accent5">
                    <a:lumMod val="20000"/>
                    <a:lumOff val="80000"/>
                  </a:schemeClr>
                </a:solidFill>
              </a:rPr>
              <a:t>is an inherently comparative concept and being or not in disadvantage with others depends on the point of reference, depends on to whom one is being compared to, depends on the social context at play. </a:t>
            </a:r>
          </a:p>
          <a:p>
            <a:pPr marL="0" indent="0">
              <a:buFont typeface="Arial"/>
              <a:buNone/>
            </a:pPr>
            <a:endParaRPr lang="en-US" sz="1800" b="1" dirty="0" smtClean="0">
              <a:solidFill>
                <a:schemeClr val="accent6">
                  <a:lumMod val="40000"/>
                  <a:lumOff val="60000"/>
                </a:schemeClr>
              </a:solidFill>
              <a:latin typeface="Calibri Light"/>
              <a:cs typeface="Calibri Light"/>
            </a:endParaRPr>
          </a:p>
          <a:p>
            <a:pPr marL="0" indent="0">
              <a:buFont typeface="Arial"/>
              <a:buNone/>
            </a:pPr>
            <a:endParaRPr lang="en-US" sz="1800" b="1" dirty="0" smtClean="0">
              <a:solidFill>
                <a:schemeClr val="accent6">
                  <a:lumMod val="40000"/>
                  <a:lumOff val="60000"/>
                </a:schemeClr>
              </a:solidFill>
              <a:latin typeface="Calibri Light"/>
              <a:cs typeface="Calibri Light"/>
            </a:endParaRPr>
          </a:p>
          <a:p>
            <a:pPr marL="0" indent="0">
              <a:buFont typeface="Arial"/>
              <a:buNone/>
            </a:pPr>
            <a:endParaRPr lang="en-US" sz="1800" b="1" dirty="0" smtClean="0">
              <a:solidFill>
                <a:schemeClr val="accent6">
                  <a:lumMod val="40000"/>
                  <a:lumOff val="60000"/>
                </a:schemeClr>
              </a:solidFill>
              <a:latin typeface="Calibri Light"/>
              <a:cs typeface="Calibri Light"/>
            </a:endParaRPr>
          </a:p>
          <a:p>
            <a:pPr marL="0" indent="0">
              <a:buFont typeface="Arial"/>
              <a:buNone/>
            </a:pPr>
            <a:endParaRPr lang="en-US" sz="1800" dirty="0" smtClean="0">
              <a:solidFill>
                <a:schemeClr val="accent6">
                  <a:lumMod val="40000"/>
                  <a:lumOff val="60000"/>
                </a:schemeClr>
              </a:solidFill>
              <a:latin typeface="Calibri Light"/>
              <a:cs typeface="Calibri Light"/>
            </a:endParaRPr>
          </a:p>
          <a:p>
            <a:pPr marL="0" indent="0">
              <a:buFont typeface="Arial"/>
              <a:buNone/>
            </a:pPr>
            <a:endParaRPr lang="en-US" sz="1800" dirty="0" smtClean="0">
              <a:solidFill>
                <a:schemeClr val="accent6">
                  <a:lumMod val="40000"/>
                  <a:lumOff val="60000"/>
                </a:schemeClr>
              </a:solidFill>
              <a:latin typeface="Calibri Light"/>
              <a:cs typeface="Calibri Light"/>
            </a:endParaRPr>
          </a:p>
          <a:p>
            <a:pPr marL="0" indent="0">
              <a:buFont typeface="Arial"/>
              <a:buNone/>
            </a:pPr>
            <a:endParaRPr lang="en-US" sz="1800" dirty="0" smtClean="0">
              <a:solidFill>
                <a:schemeClr val="accent6">
                  <a:lumMod val="40000"/>
                  <a:lumOff val="60000"/>
                </a:schemeClr>
              </a:solidFill>
              <a:latin typeface="Calibri Light"/>
              <a:cs typeface="Calibri Light"/>
            </a:endParaRPr>
          </a:p>
          <a:p>
            <a:pPr marL="0" indent="0">
              <a:buFont typeface="Arial"/>
              <a:buNone/>
            </a:pPr>
            <a:endParaRPr lang="en-US" sz="1800" dirty="0" smtClean="0">
              <a:solidFill>
                <a:schemeClr val="accent6">
                  <a:lumMod val="40000"/>
                  <a:lumOff val="60000"/>
                </a:schemeClr>
              </a:solidFill>
              <a:latin typeface="Calibri Light"/>
              <a:cs typeface="Calibri Light"/>
            </a:endParaRPr>
          </a:p>
          <a:p>
            <a:pPr marL="0" indent="0">
              <a:buFont typeface="Arial"/>
              <a:buNone/>
            </a:pPr>
            <a:endParaRPr lang="en-US" sz="1800" dirty="0">
              <a:solidFill>
                <a:schemeClr val="accent6">
                  <a:lumMod val="40000"/>
                  <a:lumOff val="60000"/>
                </a:schemeClr>
              </a:solidFill>
              <a:latin typeface="Calibri Light"/>
              <a:cs typeface="Calibri Light"/>
            </a:endParaRPr>
          </a:p>
        </p:txBody>
      </p:sp>
      <p:sp>
        <p:nvSpPr>
          <p:cNvPr id="4" name="Rounded Rectangle 3"/>
          <p:cNvSpPr/>
          <p:nvPr/>
        </p:nvSpPr>
        <p:spPr>
          <a:xfrm>
            <a:off x="1395312" y="2540145"/>
            <a:ext cx="1630478" cy="1818870"/>
          </a:xfrm>
          <a:prstGeom prst="roundRect">
            <a:avLst/>
          </a:prstGeom>
          <a:solidFill>
            <a:schemeClr val="accent6">
              <a:lumMod val="75000"/>
              <a:alpha val="24000"/>
            </a:schemeClr>
          </a:solidFill>
          <a:ln>
            <a:solidFill>
              <a:schemeClr val="accent6">
                <a:lumMod val="75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 name="Rounded Rectangle 8"/>
          <p:cNvSpPr/>
          <p:nvPr/>
        </p:nvSpPr>
        <p:spPr>
          <a:xfrm>
            <a:off x="1834286" y="4359015"/>
            <a:ext cx="1191503" cy="1175993"/>
          </a:xfrm>
          <a:prstGeom prst="roundRect">
            <a:avLst/>
          </a:prstGeom>
          <a:solidFill>
            <a:schemeClr val="accent5">
              <a:lumMod val="75000"/>
              <a:alpha val="24000"/>
            </a:schemeClr>
          </a:solidFill>
          <a:ln>
            <a:solidFill>
              <a:schemeClr val="accent5">
                <a:lumMod val="75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 name="Rounded Rectangle 9"/>
          <p:cNvSpPr/>
          <p:nvPr/>
        </p:nvSpPr>
        <p:spPr>
          <a:xfrm>
            <a:off x="3135536" y="2540145"/>
            <a:ext cx="1128790" cy="1818870"/>
          </a:xfrm>
          <a:prstGeom prst="roundRect">
            <a:avLst/>
          </a:prstGeom>
          <a:solidFill>
            <a:schemeClr val="accent3">
              <a:lumMod val="75000"/>
              <a:alpha val="24000"/>
            </a:schemeClr>
          </a:solidFill>
          <a:ln>
            <a:solidFill>
              <a:schemeClr val="accent3">
                <a:lumMod val="75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 name="TextBox 10"/>
          <p:cNvSpPr txBox="1"/>
          <p:nvPr/>
        </p:nvSpPr>
        <p:spPr>
          <a:xfrm>
            <a:off x="304801" y="1538502"/>
            <a:ext cx="8534398" cy="338554"/>
          </a:xfrm>
          <a:prstGeom prst="rect">
            <a:avLst/>
          </a:prstGeom>
          <a:noFill/>
        </p:spPr>
        <p:txBody>
          <a:bodyPr wrap="square" rtlCol="0">
            <a:spAutoFit/>
          </a:bodyPr>
          <a:lstStyle/>
          <a:p>
            <a:r>
              <a:rPr lang="en-US" sz="1600" dirty="0">
                <a:solidFill>
                  <a:schemeClr val="bg1"/>
                </a:solidFill>
                <a:latin typeface="Calibri Light"/>
                <a:cs typeface="Calibri Light"/>
              </a:rPr>
              <a:t>Figure 3</a:t>
            </a:r>
            <a:r>
              <a:rPr lang="en-US" sz="1600" dirty="0" smtClean="0">
                <a:solidFill>
                  <a:schemeClr val="bg1"/>
                </a:solidFill>
                <a:latin typeface="Calibri Light"/>
                <a:cs typeface="Calibri Light"/>
              </a:rPr>
              <a:t>: Average and Standard Deviation of Socio-Economic and </a:t>
            </a:r>
            <a:r>
              <a:rPr lang="en-US" sz="1600" smtClean="0">
                <a:solidFill>
                  <a:schemeClr val="bg1"/>
                </a:solidFill>
                <a:latin typeface="Calibri Light"/>
                <a:cs typeface="Calibri Light"/>
              </a:rPr>
              <a:t>Cultural Status (2012)</a:t>
            </a:r>
            <a:endParaRPr lang="en-US" sz="1600" dirty="0"/>
          </a:p>
        </p:txBody>
      </p:sp>
      <p:sp>
        <p:nvSpPr>
          <p:cNvPr id="12" name="Rectangle 11"/>
          <p:cNvSpPr/>
          <p:nvPr/>
        </p:nvSpPr>
        <p:spPr>
          <a:xfrm>
            <a:off x="457200" y="1982219"/>
            <a:ext cx="5115603" cy="204389"/>
          </a:xfrm>
          <a:prstGeom prst="rect">
            <a:avLst/>
          </a:prstGeom>
          <a:solidFill>
            <a:schemeClr val="bg1"/>
          </a:solidFill>
          <a:ln>
            <a:solidFill>
              <a:schemeClr val="bg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27755786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tx1">
            <a:lumMod val="75000"/>
            <a:lumOff val="25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dirty="0" smtClean="0">
                <a:solidFill>
                  <a:schemeClr val="accent5">
                    <a:lumMod val="60000"/>
                    <a:lumOff val="40000"/>
                  </a:schemeClr>
                </a:solidFill>
                <a:latin typeface="Calibri Light"/>
                <a:cs typeface="Calibri Light"/>
              </a:rPr>
              <a:t>Layers, accumulation and comparisons</a:t>
            </a:r>
            <a:endParaRPr lang="en-US" sz="2800" dirty="0">
              <a:solidFill>
                <a:schemeClr val="accent5">
                  <a:lumMod val="60000"/>
                  <a:lumOff val="40000"/>
                </a:schemeClr>
              </a:solidFill>
              <a:latin typeface="Calibri Light"/>
              <a:cs typeface="Calibri Light"/>
            </a:endParaRPr>
          </a:p>
        </p:txBody>
      </p:sp>
      <p:sp>
        <p:nvSpPr>
          <p:cNvPr id="3" name="Content Placeholder 2"/>
          <p:cNvSpPr>
            <a:spLocks noGrp="1"/>
          </p:cNvSpPr>
          <p:nvPr>
            <p:ph idx="1"/>
          </p:nvPr>
        </p:nvSpPr>
        <p:spPr>
          <a:xfrm>
            <a:off x="457200" y="1600200"/>
            <a:ext cx="8229600" cy="4858657"/>
          </a:xfrm>
        </p:spPr>
        <p:txBody>
          <a:bodyPr>
            <a:noAutofit/>
          </a:bodyPr>
          <a:lstStyle/>
          <a:p>
            <a:pPr marL="0" indent="0">
              <a:buNone/>
            </a:pPr>
            <a:r>
              <a:rPr lang="en-US" sz="1750" dirty="0" smtClean="0">
                <a:solidFill>
                  <a:schemeClr val="accent6">
                    <a:lumMod val="40000"/>
                    <a:lumOff val="60000"/>
                  </a:schemeClr>
                </a:solidFill>
                <a:latin typeface="Calibri Light"/>
                <a:cs typeface="Calibri Light"/>
              </a:rPr>
              <a:t>Implications for the identification and selection of “young people with less opportunities”</a:t>
            </a:r>
            <a:endParaRPr lang="en-US" sz="1750" dirty="0">
              <a:solidFill>
                <a:schemeClr val="accent6">
                  <a:lumMod val="40000"/>
                  <a:lumOff val="60000"/>
                </a:schemeClr>
              </a:solidFill>
              <a:latin typeface="Calibri Light"/>
              <a:cs typeface="Calibri Light"/>
            </a:endParaRPr>
          </a:p>
          <a:p>
            <a:pPr marL="0" indent="0">
              <a:buNone/>
            </a:pPr>
            <a:endParaRPr lang="en-US" sz="1800" dirty="0" smtClean="0">
              <a:solidFill>
                <a:schemeClr val="accent6">
                  <a:lumMod val="40000"/>
                  <a:lumOff val="60000"/>
                </a:schemeClr>
              </a:solidFill>
              <a:latin typeface="Calibri Light"/>
              <a:cs typeface="Calibri Light"/>
            </a:endParaRPr>
          </a:p>
          <a:p>
            <a:pPr marL="0" indent="0">
              <a:buNone/>
            </a:pPr>
            <a:endParaRPr lang="en-US" sz="1800" dirty="0">
              <a:solidFill>
                <a:schemeClr val="accent6">
                  <a:lumMod val="40000"/>
                  <a:lumOff val="60000"/>
                </a:schemeClr>
              </a:solidFill>
              <a:latin typeface="Calibri Light"/>
              <a:cs typeface="Calibri Light"/>
            </a:endParaRPr>
          </a:p>
          <a:p>
            <a:pPr marL="0" indent="0">
              <a:buNone/>
            </a:pPr>
            <a:endParaRPr lang="en-US" sz="1800" dirty="0" smtClean="0">
              <a:solidFill>
                <a:schemeClr val="accent6">
                  <a:lumMod val="40000"/>
                  <a:lumOff val="60000"/>
                </a:schemeClr>
              </a:solidFill>
              <a:latin typeface="Calibri Light"/>
              <a:cs typeface="Calibri Light"/>
            </a:endParaRPr>
          </a:p>
          <a:p>
            <a:pPr marL="0" indent="0">
              <a:buNone/>
            </a:pPr>
            <a:endParaRPr lang="en-US" sz="1800" dirty="0">
              <a:solidFill>
                <a:schemeClr val="accent6">
                  <a:lumMod val="40000"/>
                  <a:lumOff val="60000"/>
                </a:schemeClr>
              </a:solidFill>
              <a:latin typeface="Calibri Light"/>
              <a:cs typeface="Calibri Light"/>
            </a:endParaRPr>
          </a:p>
        </p:txBody>
      </p:sp>
      <p:pic>
        <p:nvPicPr>
          <p:cNvPr id="5" name="Picture 4"/>
          <p:cNvPicPr>
            <a:picLocks noChangeAspect="1"/>
          </p:cNvPicPr>
          <p:nvPr/>
        </p:nvPicPr>
        <p:blipFill>
          <a:blip r:embed="rId3"/>
          <a:stretch>
            <a:fillRect/>
          </a:stretch>
        </p:blipFill>
        <p:spPr>
          <a:xfrm>
            <a:off x="457200" y="2055387"/>
            <a:ext cx="8229600" cy="4536398"/>
          </a:xfrm>
          <a:prstGeom prst="rect">
            <a:avLst/>
          </a:prstGeom>
        </p:spPr>
      </p:pic>
      <p:sp>
        <p:nvSpPr>
          <p:cNvPr id="6" name="Rectangle 5"/>
          <p:cNvSpPr/>
          <p:nvPr/>
        </p:nvSpPr>
        <p:spPr>
          <a:xfrm>
            <a:off x="4148252" y="4081346"/>
            <a:ext cx="4348975" cy="2207942"/>
          </a:xfrm>
          <a:prstGeom prst="rect">
            <a:avLst/>
          </a:prstGeom>
          <a:solidFill>
            <a:schemeClr val="bg1"/>
          </a:solidFill>
          <a:ln>
            <a:solidFill>
              <a:schemeClr val="bg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30839556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tx1">
            <a:lumMod val="75000"/>
            <a:lumOff val="25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dirty="0" smtClean="0">
                <a:solidFill>
                  <a:srgbClr val="93CDDD"/>
                </a:solidFill>
                <a:latin typeface="Calibri Light"/>
                <a:cs typeface="Calibri Light"/>
              </a:rPr>
              <a:t>A zoom, a case study, or putting some flesh in theoretical bones</a:t>
            </a:r>
            <a:endParaRPr lang="en-US" sz="2800" dirty="0">
              <a:solidFill>
                <a:srgbClr val="93CDDD"/>
              </a:solidFill>
              <a:latin typeface="Calibri Light"/>
              <a:cs typeface="Calibri Light"/>
            </a:endParaRPr>
          </a:p>
        </p:txBody>
      </p:sp>
      <p:sp>
        <p:nvSpPr>
          <p:cNvPr id="15" name="Content Placeholder 14"/>
          <p:cNvSpPr>
            <a:spLocks noGrp="1"/>
          </p:cNvSpPr>
          <p:nvPr>
            <p:ph idx="1"/>
          </p:nvPr>
        </p:nvSpPr>
        <p:spPr/>
        <p:txBody>
          <a:bodyPr>
            <a:normAutofit/>
          </a:bodyPr>
          <a:lstStyle/>
          <a:p>
            <a:pPr marL="0" indent="0">
              <a:buNone/>
            </a:pPr>
            <a:r>
              <a:rPr lang="en-US" sz="2000" dirty="0" smtClean="0">
                <a:solidFill>
                  <a:schemeClr val="accent6">
                    <a:lumMod val="40000"/>
                    <a:lumOff val="60000"/>
                  </a:schemeClr>
                </a:solidFill>
                <a:latin typeface="Calibri Light"/>
                <a:cs typeface="Calibri Light"/>
              </a:rPr>
              <a:t>Follow up study with young adults in Portugal (2009-2016)</a:t>
            </a:r>
          </a:p>
          <a:p>
            <a:pPr marL="0" indent="0">
              <a:buNone/>
            </a:pPr>
            <a:endParaRPr lang="en-US" sz="2000" dirty="0">
              <a:solidFill>
                <a:schemeClr val="accent6">
                  <a:lumMod val="40000"/>
                  <a:lumOff val="60000"/>
                </a:schemeClr>
              </a:solidFill>
              <a:latin typeface="Calibri Light"/>
              <a:cs typeface="Calibri Light"/>
            </a:endParaRPr>
          </a:p>
          <a:p>
            <a:pPr marL="0" indent="0">
              <a:buNone/>
            </a:pPr>
            <a:r>
              <a:rPr lang="en-US" sz="2000" dirty="0" smtClean="0">
                <a:solidFill>
                  <a:schemeClr val="accent6">
                    <a:lumMod val="40000"/>
                    <a:lumOff val="60000"/>
                  </a:schemeClr>
                </a:solidFill>
                <a:latin typeface="Calibri Light"/>
                <a:cs typeface="Calibri Light"/>
              </a:rPr>
              <a:t>Wrong place at the wrong time</a:t>
            </a:r>
          </a:p>
          <a:p>
            <a:pPr marL="0" indent="0">
              <a:buNone/>
            </a:pPr>
            <a:endParaRPr lang="en-US" sz="2000" dirty="0">
              <a:solidFill>
                <a:srgbClr val="DBEEF4"/>
              </a:solidFill>
              <a:latin typeface="Calibri Light"/>
              <a:cs typeface="Calibri Light"/>
            </a:endParaRPr>
          </a:p>
          <a:p>
            <a:pPr>
              <a:buFontTx/>
              <a:buChar char="-"/>
            </a:pPr>
            <a:r>
              <a:rPr lang="en-GB" sz="2000" dirty="0" smtClean="0">
                <a:solidFill>
                  <a:schemeClr val="bg1"/>
                </a:solidFill>
              </a:rPr>
              <a:t>non</a:t>
            </a:r>
            <a:r>
              <a:rPr lang="en-GB" sz="2000" dirty="0">
                <a:solidFill>
                  <a:schemeClr val="bg1"/>
                </a:solidFill>
              </a:rPr>
              <a:t>-selective school system, </a:t>
            </a:r>
            <a:endParaRPr lang="en-GB" sz="2000" dirty="0" smtClean="0">
              <a:solidFill>
                <a:schemeClr val="bg1"/>
              </a:solidFill>
            </a:endParaRPr>
          </a:p>
          <a:p>
            <a:pPr>
              <a:buFontTx/>
              <a:buChar char="-"/>
            </a:pPr>
            <a:r>
              <a:rPr lang="en-GB" sz="2000" dirty="0" smtClean="0">
                <a:solidFill>
                  <a:schemeClr val="bg1"/>
                </a:solidFill>
              </a:rPr>
              <a:t>training </a:t>
            </a:r>
            <a:r>
              <a:rPr lang="en-GB" sz="2000" dirty="0">
                <a:solidFill>
                  <a:schemeClr val="bg1"/>
                </a:solidFill>
              </a:rPr>
              <a:t>systems with low average standards and coverage</a:t>
            </a:r>
            <a:r>
              <a:rPr lang="en-GB" sz="2000" dirty="0" smtClean="0">
                <a:solidFill>
                  <a:schemeClr val="bg1"/>
                </a:solidFill>
              </a:rPr>
              <a:t>,</a:t>
            </a:r>
          </a:p>
          <a:p>
            <a:pPr>
              <a:buFontTx/>
              <a:buChar char="-"/>
            </a:pPr>
            <a:r>
              <a:rPr lang="en-GB" sz="2000" dirty="0" smtClean="0">
                <a:solidFill>
                  <a:schemeClr val="bg1"/>
                </a:solidFill>
              </a:rPr>
              <a:t>and </a:t>
            </a:r>
            <a:r>
              <a:rPr lang="en-GB" sz="2000" dirty="0">
                <a:solidFill>
                  <a:schemeClr val="bg1"/>
                </a:solidFill>
              </a:rPr>
              <a:t>a closed, segmented and informal employment regime. </a:t>
            </a:r>
            <a:endParaRPr lang="en-GB" sz="2000" dirty="0" smtClean="0">
              <a:solidFill>
                <a:schemeClr val="bg1"/>
              </a:solidFill>
            </a:endParaRPr>
          </a:p>
          <a:p>
            <a:pPr>
              <a:buFontTx/>
              <a:buChar char="-"/>
            </a:pPr>
            <a:r>
              <a:rPr lang="en-GB" sz="2000" dirty="0" smtClean="0">
                <a:solidFill>
                  <a:schemeClr val="bg1"/>
                </a:solidFill>
              </a:rPr>
              <a:t>High level of unequal social, cultural and economic status</a:t>
            </a:r>
          </a:p>
          <a:p>
            <a:pPr>
              <a:buFontTx/>
              <a:buChar char="-"/>
            </a:pPr>
            <a:r>
              <a:rPr lang="en-GB" sz="2000" dirty="0" smtClean="0">
                <a:solidFill>
                  <a:schemeClr val="bg1"/>
                </a:solidFill>
              </a:rPr>
              <a:t>Young people as minority in the country</a:t>
            </a:r>
            <a:endParaRPr lang="en-GB" sz="2000" dirty="0">
              <a:solidFill>
                <a:schemeClr val="bg1"/>
              </a:solidFill>
            </a:endParaRPr>
          </a:p>
          <a:p>
            <a:pPr marL="0" indent="0">
              <a:buNone/>
            </a:pPr>
            <a:endParaRPr lang="en-US" sz="2800" dirty="0" smtClean="0">
              <a:solidFill>
                <a:srgbClr val="DBEEF4"/>
              </a:solidFill>
              <a:latin typeface="Calibri Light"/>
              <a:cs typeface="Calibri Light"/>
            </a:endParaRPr>
          </a:p>
          <a:p>
            <a:endParaRPr lang="en-US" sz="2800" dirty="0">
              <a:solidFill>
                <a:srgbClr val="DBEEF4"/>
              </a:solidFill>
              <a:latin typeface="Calibri Light"/>
              <a:cs typeface="Calibri Light"/>
            </a:endParaRPr>
          </a:p>
        </p:txBody>
      </p:sp>
    </p:spTree>
    <p:extLst>
      <p:ext uri="{BB962C8B-B14F-4D97-AF65-F5344CB8AC3E}">
        <p14:creationId xmlns:p14="http://schemas.microsoft.com/office/powerpoint/2010/main" val="91735816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tx1">
            <a:lumMod val="75000"/>
            <a:lumOff val="25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dirty="0" smtClean="0">
                <a:solidFill>
                  <a:srgbClr val="93CDDD"/>
                </a:solidFill>
                <a:latin typeface="Calibri Light"/>
                <a:cs typeface="Calibri Light"/>
              </a:rPr>
              <a:t>A zoom, a case study, or putting some flesh in theoretical bones</a:t>
            </a:r>
            <a:endParaRPr lang="en-US" sz="2800" dirty="0">
              <a:solidFill>
                <a:srgbClr val="93CDDD"/>
              </a:solidFill>
              <a:latin typeface="Calibri Light"/>
              <a:cs typeface="Calibri Light"/>
            </a:endParaRPr>
          </a:p>
        </p:txBody>
      </p:sp>
      <p:pic>
        <p:nvPicPr>
          <p:cNvPr id="8" name="Picture 7"/>
          <p:cNvPicPr>
            <a:picLocks noChangeAspect="1"/>
          </p:cNvPicPr>
          <p:nvPr/>
        </p:nvPicPr>
        <p:blipFill>
          <a:blip r:embed="rId3"/>
          <a:stretch>
            <a:fillRect/>
          </a:stretch>
        </p:blipFill>
        <p:spPr>
          <a:xfrm>
            <a:off x="245087" y="2708459"/>
            <a:ext cx="8653825" cy="3415150"/>
          </a:xfrm>
          <a:prstGeom prst="rect">
            <a:avLst/>
          </a:prstGeom>
        </p:spPr>
      </p:pic>
      <p:sp>
        <p:nvSpPr>
          <p:cNvPr id="6" name="TextBox 5"/>
          <p:cNvSpPr txBox="1"/>
          <p:nvPr/>
        </p:nvSpPr>
        <p:spPr>
          <a:xfrm>
            <a:off x="245087" y="2114971"/>
            <a:ext cx="13729502" cy="338554"/>
          </a:xfrm>
          <a:prstGeom prst="rect">
            <a:avLst/>
          </a:prstGeom>
          <a:noFill/>
        </p:spPr>
        <p:txBody>
          <a:bodyPr wrap="square" rtlCol="0">
            <a:spAutoFit/>
          </a:bodyPr>
          <a:lstStyle/>
          <a:p>
            <a:r>
              <a:rPr lang="en-US" sz="1600" dirty="0" smtClean="0">
                <a:solidFill>
                  <a:schemeClr val="bg1"/>
                </a:solidFill>
                <a:latin typeface="Calibri Light"/>
                <a:cs typeface="Calibri Light"/>
              </a:rPr>
              <a:t>Table 4: Trajectories towards adulthood according to educational attainment (N=52)</a:t>
            </a:r>
            <a:endParaRPr lang="en-US" sz="1600" dirty="0"/>
          </a:p>
        </p:txBody>
      </p:sp>
    </p:spTree>
    <p:extLst>
      <p:ext uri="{BB962C8B-B14F-4D97-AF65-F5344CB8AC3E}">
        <p14:creationId xmlns:p14="http://schemas.microsoft.com/office/powerpoint/2010/main" val="284555269"/>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tx1">
            <a:lumMod val="75000"/>
            <a:lumOff val="25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dirty="0" smtClean="0">
                <a:solidFill>
                  <a:srgbClr val="93CDDD"/>
                </a:solidFill>
                <a:latin typeface="Calibri Light"/>
                <a:cs typeface="Calibri Light"/>
              </a:rPr>
              <a:t>A zoom, a case study, or putting some flesh in theoretical bones</a:t>
            </a:r>
            <a:endParaRPr lang="en-US" sz="2800" dirty="0">
              <a:solidFill>
                <a:srgbClr val="93CDDD"/>
              </a:solidFill>
              <a:latin typeface="Calibri Light"/>
              <a:cs typeface="Calibri Light"/>
            </a:endParaRPr>
          </a:p>
        </p:txBody>
      </p:sp>
      <p:sp>
        <p:nvSpPr>
          <p:cNvPr id="4" name="Content Placeholder 2"/>
          <p:cNvSpPr>
            <a:spLocks noGrp="1"/>
          </p:cNvSpPr>
          <p:nvPr>
            <p:ph idx="1"/>
          </p:nvPr>
        </p:nvSpPr>
        <p:spPr>
          <a:xfrm>
            <a:off x="479745" y="1869588"/>
            <a:ext cx="8229600" cy="4525963"/>
          </a:xfrm>
        </p:spPr>
        <p:txBody>
          <a:bodyPr>
            <a:noAutofit/>
          </a:bodyPr>
          <a:lstStyle/>
          <a:p>
            <a:pPr marL="457200" lvl="1" indent="0">
              <a:buNone/>
            </a:pPr>
            <a:r>
              <a:rPr lang="en-US" sz="2100" i="1" dirty="0" smtClean="0">
                <a:solidFill>
                  <a:schemeClr val="accent6">
                    <a:lumMod val="60000"/>
                    <a:lumOff val="40000"/>
                  </a:schemeClr>
                </a:solidFill>
                <a:latin typeface="Calibri Light"/>
                <a:cs typeface="Calibri Light"/>
              </a:rPr>
              <a:t>				</a:t>
            </a:r>
          </a:p>
          <a:p>
            <a:pPr marL="457200" lvl="1" indent="0">
              <a:buNone/>
            </a:pPr>
            <a:endParaRPr lang="en-US" sz="2100" dirty="0">
              <a:solidFill>
                <a:schemeClr val="accent5">
                  <a:lumMod val="20000"/>
                  <a:lumOff val="80000"/>
                </a:schemeClr>
              </a:solidFill>
              <a:latin typeface="Calibri Light"/>
              <a:cs typeface="Calibri Light"/>
            </a:endParaRPr>
          </a:p>
        </p:txBody>
      </p:sp>
      <p:cxnSp>
        <p:nvCxnSpPr>
          <p:cNvPr id="5" name="Straight Arrow Connector 4"/>
          <p:cNvCxnSpPr/>
          <p:nvPr/>
        </p:nvCxnSpPr>
        <p:spPr>
          <a:xfrm>
            <a:off x="2912476" y="5945410"/>
            <a:ext cx="5149187" cy="0"/>
          </a:xfrm>
          <a:prstGeom prst="straightConnector1">
            <a:avLst/>
          </a:prstGeom>
          <a:ln w="38100" cmpd="sng">
            <a:solidFill>
              <a:srgbClr val="587C86"/>
            </a:solidFill>
            <a:tailEnd type="arrow"/>
          </a:ln>
          <a:effectLst/>
        </p:spPr>
        <p:style>
          <a:lnRef idx="2">
            <a:schemeClr val="accent1"/>
          </a:lnRef>
          <a:fillRef idx="0">
            <a:schemeClr val="accent1"/>
          </a:fillRef>
          <a:effectRef idx="1">
            <a:schemeClr val="accent1"/>
          </a:effectRef>
          <a:fontRef idx="minor">
            <a:schemeClr val="tx1"/>
          </a:fontRef>
        </p:style>
      </p:cxnSp>
      <p:cxnSp>
        <p:nvCxnSpPr>
          <p:cNvPr id="6" name="Straight Arrow Connector 5"/>
          <p:cNvCxnSpPr/>
          <p:nvPr/>
        </p:nvCxnSpPr>
        <p:spPr>
          <a:xfrm flipV="1">
            <a:off x="2912476" y="1942971"/>
            <a:ext cx="0" cy="4002439"/>
          </a:xfrm>
          <a:prstGeom prst="straightConnector1">
            <a:avLst/>
          </a:prstGeom>
          <a:ln w="38100" cmpd="sng">
            <a:solidFill>
              <a:srgbClr val="587C86"/>
            </a:solidFill>
            <a:tailEnd type="arrow"/>
          </a:ln>
          <a:effectLst/>
        </p:spPr>
        <p:style>
          <a:lnRef idx="2">
            <a:schemeClr val="accent1"/>
          </a:lnRef>
          <a:fillRef idx="0">
            <a:schemeClr val="accent1"/>
          </a:fillRef>
          <a:effectRef idx="1">
            <a:schemeClr val="accent1"/>
          </a:effectRef>
          <a:fontRef idx="minor">
            <a:schemeClr val="tx1"/>
          </a:fontRef>
        </p:style>
      </p:cxnSp>
      <p:sp>
        <p:nvSpPr>
          <p:cNvPr id="7" name="TextBox 6"/>
          <p:cNvSpPr txBox="1"/>
          <p:nvPr/>
        </p:nvSpPr>
        <p:spPr>
          <a:xfrm>
            <a:off x="1977153" y="1933591"/>
            <a:ext cx="836867" cy="338554"/>
          </a:xfrm>
          <a:prstGeom prst="rect">
            <a:avLst/>
          </a:prstGeom>
          <a:noFill/>
        </p:spPr>
        <p:txBody>
          <a:bodyPr wrap="square" rtlCol="0">
            <a:spAutoFit/>
          </a:bodyPr>
          <a:lstStyle/>
          <a:p>
            <a:pPr algn="r"/>
            <a:r>
              <a:rPr lang="en-US" sz="1600" dirty="0" smtClean="0">
                <a:solidFill>
                  <a:srgbClr val="FFFFFF"/>
                </a:solidFill>
                <a:latin typeface="Calibri Light"/>
                <a:cs typeface="Calibri Light"/>
              </a:rPr>
              <a:t>Age</a:t>
            </a:r>
            <a:endParaRPr lang="en-US" sz="1600" dirty="0">
              <a:solidFill>
                <a:srgbClr val="FFFFFF"/>
              </a:solidFill>
              <a:latin typeface="Calibri Light"/>
              <a:cs typeface="Calibri Light"/>
            </a:endParaRPr>
          </a:p>
        </p:txBody>
      </p:sp>
      <p:sp>
        <p:nvSpPr>
          <p:cNvPr id="9" name="TextBox 8"/>
          <p:cNvSpPr txBox="1"/>
          <p:nvPr/>
        </p:nvSpPr>
        <p:spPr>
          <a:xfrm>
            <a:off x="3891896" y="6118552"/>
            <a:ext cx="836867" cy="553998"/>
          </a:xfrm>
          <a:prstGeom prst="rect">
            <a:avLst/>
          </a:prstGeom>
          <a:noFill/>
        </p:spPr>
        <p:txBody>
          <a:bodyPr wrap="square" rtlCol="0">
            <a:spAutoFit/>
          </a:bodyPr>
          <a:lstStyle/>
          <a:p>
            <a:pPr algn="ctr"/>
            <a:r>
              <a:rPr lang="en-US" sz="1500" dirty="0" smtClean="0">
                <a:solidFill>
                  <a:schemeClr val="bg1"/>
                </a:solidFill>
                <a:latin typeface="Calibri Light"/>
                <a:cs typeface="Calibri Light"/>
              </a:rPr>
              <a:t>ESTUDO 2009</a:t>
            </a:r>
            <a:endParaRPr lang="en-US" sz="1500" dirty="0">
              <a:solidFill>
                <a:schemeClr val="bg1"/>
              </a:solidFill>
              <a:latin typeface="Calibri Light"/>
              <a:cs typeface="Calibri Light"/>
            </a:endParaRPr>
          </a:p>
        </p:txBody>
      </p:sp>
      <p:sp>
        <p:nvSpPr>
          <p:cNvPr id="10" name="TextBox 9"/>
          <p:cNvSpPr txBox="1"/>
          <p:nvPr/>
        </p:nvSpPr>
        <p:spPr>
          <a:xfrm>
            <a:off x="6250097" y="6095512"/>
            <a:ext cx="1350853" cy="553998"/>
          </a:xfrm>
          <a:prstGeom prst="rect">
            <a:avLst/>
          </a:prstGeom>
          <a:noFill/>
        </p:spPr>
        <p:txBody>
          <a:bodyPr wrap="square" rtlCol="0">
            <a:spAutoFit/>
          </a:bodyPr>
          <a:lstStyle/>
          <a:p>
            <a:pPr algn="ctr"/>
            <a:r>
              <a:rPr lang="en-US" sz="1500" dirty="0" smtClean="0">
                <a:solidFill>
                  <a:schemeClr val="bg1"/>
                </a:solidFill>
                <a:latin typeface="Calibri Light"/>
                <a:cs typeface="Calibri Light"/>
              </a:rPr>
              <a:t>FOLLOW UP 2016</a:t>
            </a:r>
            <a:endParaRPr lang="en-US" sz="1500" dirty="0">
              <a:solidFill>
                <a:schemeClr val="bg1"/>
              </a:solidFill>
              <a:latin typeface="Calibri Light"/>
              <a:cs typeface="Calibri Light"/>
            </a:endParaRPr>
          </a:p>
        </p:txBody>
      </p:sp>
      <p:cxnSp>
        <p:nvCxnSpPr>
          <p:cNvPr id="11" name="Straight Connector 10"/>
          <p:cNvCxnSpPr/>
          <p:nvPr/>
        </p:nvCxnSpPr>
        <p:spPr>
          <a:xfrm>
            <a:off x="2710643" y="5752835"/>
            <a:ext cx="403665" cy="0"/>
          </a:xfrm>
          <a:prstGeom prst="line">
            <a:avLst/>
          </a:prstGeom>
          <a:ln>
            <a:solidFill>
              <a:srgbClr val="587C86"/>
            </a:solidFill>
          </a:ln>
          <a:effectLst/>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a:off x="2710643" y="5501607"/>
            <a:ext cx="403665" cy="0"/>
          </a:xfrm>
          <a:prstGeom prst="line">
            <a:avLst/>
          </a:prstGeom>
          <a:ln>
            <a:solidFill>
              <a:srgbClr val="587C86"/>
            </a:solidFill>
          </a:ln>
          <a:effectLst/>
        </p:spPr>
        <p:style>
          <a:lnRef idx="2">
            <a:schemeClr val="accent1"/>
          </a:lnRef>
          <a:fillRef idx="0">
            <a:schemeClr val="accent1"/>
          </a:fillRef>
          <a:effectRef idx="1">
            <a:schemeClr val="accent1"/>
          </a:effectRef>
          <a:fontRef idx="minor">
            <a:schemeClr val="tx1"/>
          </a:fontRef>
        </p:style>
      </p:cxnSp>
      <p:cxnSp>
        <p:nvCxnSpPr>
          <p:cNvPr id="13" name="Straight Connector 12"/>
          <p:cNvCxnSpPr/>
          <p:nvPr/>
        </p:nvCxnSpPr>
        <p:spPr>
          <a:xfrm>
            <a:off x="2710642" y="5265335"/>
            <a:ext cx="403665" cy="0"/>
          </a:xfrm>
          <a:prstGeom prst="line">
            <a:avLst/>
          </a:prstGeom>
          <a:ln>
            <a:solidFill>
              <a:srgbClr val="587C86"/>
            </a:solidFill>
          </a:ln>
          <a:effectLst/>
        </p:spPr>
        <p:style>
          <a:lnRef idx="2">
            <a:schemeClr val="accent1"/>
          </a:lnRef>
          <a:fillRef idx="0">
            <a:schemeClr val="accent1"/>
          </a:fillRef>
          <a:effectRef idx="1">
            <a:schemeClr val="accent1"/>
          </a:effectRef>
          <a:fontRef idx="minor">
            <a:schemeClr val="tx1"/>
          </a:fontRef>
        </p:style>
      </p:cxnSp>
      <p:cxnSp>
        <p:nvCxnSpPr>
          <p:cNvPr id="14" name="Straight Connector 13"/>
          <p:cNvCxnSpPr/>
          <p:nvPr/>
        </p:nvCxnSpPr>
        <p:spPr>
          <a:xfrm>
            <a:off x="2710643" y="4999531"/>
            <a:ext cx="403665" cy="0"/>
          </a:xfrm>
          <a:prstGeom prst="line">
            <a:avLst/>
          </a:prstGeom>
          <a:ln>
            <a:solidFill>
              <a:srgbClr val="587C86"/>
            </a:solidFill>
          </a:ln>
          <a:effectLst/>
        </p:spPr>
        <p:style>
          <a:lnRef idx="2">
            <a:schemeClr val="accent1"/>
          </a:lnRef>
          <a:fillRef idx="0">
            <a:schemeClr val="accent1"/>
          </a:fillRef>
          <a:effectRef idx="1">
            <a:schemeClr val="accent1"/>
          </a:effectRef>
          <a:fontRef idx="minor">
            <a:schemeClr val="tx1"/>
          </a:fontRef>
        </p:style>
      </p:cxnSp>
      <p:cxnSp>
        <p:nvCxnSpPr>
          <p:cNvPr id="15" name="Straight Connector 14"/>
          <p:cNvCxnSpPr/>
          <p:nvPr/>
        </p:nvCxnSpPr>
        <p:spPr>
          <a:xfrm>
            <a:off x="2710643" y="4763261"/>
            <a:ext cx="403665" cy="0"/>
          </a:xfrm>
          <a:prstGeom prst="line">
            <a:avLst/>
          </a:prstGeom>
          <a:ln>
            <a:solidFill>
              <a:srgbClr val="587C86"/>
            </a:solidFill>
          </a:ln>
          <a:effectLst/>
        </p:spPr>
        <p:style>
          <a:lnRef idx="2">
            <a:schemeClr val="accent1"/>
          </a:lnRef>
          <a:fillRef idx="0">
            <a:schemeClr val="accent1"/>
          </a:fillRef>
          <a:effectRef idx="1">
            <a:schemeClr val="accent1"/>
          </a:effectRef>
          <a:fontRef idx="minor">
            <a:schemeClr val="tx1"/>
          </a:fontRef>
        </p:style>
      </p:cxnSp>
      <p:cxnSp>
        <p:nvCxnSpPr>
          <p:cNvPr id="16" name="Straight Connector 15"/>
          <p:cNvCxnSpPr/>
          <p:nvPr/>
        </p:nvCxnSpPr>
        <p:spPr>
          <a:xfrm>
            <a:off x="2710642" y="4502187"/>
            <a:ext cx="403665" cy="0"/>
          </a:xfrm>
          <a:prstGeom prst="line">
            <a:avLst/>
          </a:prstGeom>
          <a:ln>
            <a:solidFill>
              <a:srgbClr val="587C86"/>
            </a:solidFill>
          </a:ln>
          <a:effectLst/>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a:off x="2710642" y="4033229"/>
            <a:ext cx="403665" cy="0"/>
          </a:xfrm>
          <a:prstGeom prst="line">
            <a:avLst/>
          </a:prstGeom>
          <a:ln>
            <a:solidFill>
              <a:srgbClr val="587C86"/>
            </a:solidFill>
          </a:ln>
          <a:effectLst/>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2710643" y="3782386"/>
            <a:ext cx="403665" cy="0"/>
          </a:xfrm>
          <a:prstGeom prst="line">
            <a:avLst/>
          </a:prstGeom>
          <a:ln>
            <a:solidFill>
              <a:srgbClr val="587C86"/>
            </a:solidFill>
          </a:ln>
          <a:effectLst/>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a:off x="2710643" y="3531919"/>
            <a:ext cx="403665" cy="0"/>
          </a:xfrm>
          <a:prstGeom prst="line">
            <a:avLst/>
          </a:prstGeom>
          <a:ln>
            <a:solidFill>
              <a:srgbClr val="587C86"/>
            </a:solidFill>
          </a:ln>
          <a:effectLst/>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2699976" y="3329913"/>
            <a:ext cx="403665" cy="0"/>
          </a:xfrm>
          <a:prstGeom prst="line">
            <a:avLst/>
          </a:prstGeom>
          <a:ln>
            <a:solidFill>
              <a:srgbClr val="587C86"/>
            </a:solidFill>
          </a:ln>
          <a:effectLst/>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a:off x="2699976" y="3068840"/>
            <a:ext cx="403665" cy="0"/>
          </a:xfrm>
          <a:prstGeom prst="line">
            <a:avLst/>
          </a:prstGeom>
          <a:ln>
            <a:solidFill>
              <a:srgbClr val="587C86"/>
            </a:solidFill>
          </a:ln>
          <a:effectLst/>
        </p:spPr>
        <p:style>
          <a:lnRef idx="2">
            <a:schemeClr val="accent1"/>
          </a:lnRef>
          <a:fillRef idx="0">
            <a:schemeClr val="accent1"/>
          </a:fillRef>
          <a:effectRef idx="1">
            <a:schemeClr val="accent1"/>
          </a:effectRef>
          <a:fontRef idx="minor">
            <a:schemeClr val="tx1"/>
          </a:fontRef>
        </p:style>
      </p:cxnSp>
      <p:cxnSp>
        <p:nvCxnSpPr>
          <p:cNvPr id="22" name="Straight Connector 21"/>
          <p:cNvCxnSpPr/>
          <p:nvPr/>
        </p:nvCxnSpPr>
        <p:spPr>
          <a:xfrm>
            <a:off x="2719668" y="2847144"/>
            <a:ext cx="403665" cy="0"/>
          </a:xfrm>
          <a:prstGeom prst="line">
            <a:avLst/>
          </a:prstGeom>
          <a:ln>
            <a:solidFill>
              <a:srgbClr val="587C86"/>
            </a:solidFill>
          </a:ln>
          <a:effectLst/>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a:off x="2709821" y="2635295"/>
            <a:ext cx="403665" cy="0"/>
          </a:xfrm>
          <a:prstGeom prst="line">
            <a:avLst/>
          </a:prstGeom>
          <a:ln>
            <a:solidFill>
              <a:srgbClr val="587C86"/>
            </a:solidFill>
          </a:ln>
          <a:effectLst/>
        </p:spPr>
        <p:style>
          <a:lnRef idx="2">
            <a:schemeClr val="accent1"/>
          </a:lnRef>
          <a:fillRef idx="0">
            <a:schemeClr val="accent1"/>
          </a:fillRef>
          <a:effectRef idx="1">
            <a:schemeClr val="accent1"/>
          </a:effectRef>
          <a:fontRef idx="minor">
            <a:schemeClr val="tx1"/>
          </a:fontRef>
        </p:style>
      </p:cxnSp>
      <p:cxnSp>
        <p:nvCxnSpPr>
          <p:cNvPr id="24" name="Straight Connector 23"/>
          <p:cNvCxnSpPr/>
          <p:nvPr/>
        </p:nvCxnSpPr>
        <p:spPr>
          <a:xfrm>
            <a:off x="2710642" y="4267585"/>
            <a:ext cx="403665" cy="0"/>
          </a:xfrm>
          <a:prstGeom prst="line">
            <a:avLst/>
          </a:prstGeom>
          <a:ln>
            <a:solidFill>
              <a:srgbClr val="587C86"/>
            </a:solidFill>
          </a:ln>
          <a:effectLst/>
        </p:spPr>
        <p:style>
          <a:lnRef idx="2">
            <a:schemeClr val="accent1"/>
          </a:lnRef>
          <a:fillRef idx="0">
            <a:schemeClr val="accent1"/>
          </a:fillRef>
          <a:effectRef idx="1">
            <a:schemeClr val="accent1"/>
          </a:effectRef>
          <a:fontRef idx="minor">
            <a:schemeClr val="tx1"/>
          </a:fontRef>
        </p:style>
      </p:cxnSp>
      <p:sp>
        <p:nvSpPr>
          <p:cNvPr id="25" name="TextBox 24"/>
          <p:cNvSpPr txBox="1"/>
          <p:nvPr/>
        </p:nvSpPr>
        <p:spPr>
          <a:xfrm>
            <a:off x="2274058" y="2470823"/>
            <a:ext cx="445610" cy="3416321"/>
          </a:xfrm>
          <a:prstGeom prst="rect">
            <a:avLst/>
          </a:prstGeom>
          <a:noFill/>
        </p:spPr>
        <p:txBody>
          <a:bodyPr wrap="square" rtlCol="0">
            <a:spAutoFit/>
          </a:bodyPr>
          <a:lstStyle/>
          <a:p>
            <a:pPr algn="r"/>
            <a:r>
              <a:rPr lang="en-US" sz="800" dirty="0" smtClean="0">
                <a:solidFill>
                  <a:srgbClr val="FFFFFF"/>
                </a:solidFill>
                <a:latin typeface="Calibri Light"/>
                <a:cs typeface="Calibri Light"/>
              </a:rPr>
              <a:t>39</a:t>
            </a:r>
          </a:p>
          <a:p>
            <a:pPr algn="r"/>
            <a:endParaRPr lang="en-US" sz="800" dirty="0" smtClean="0">
              <a:solidFill>
                <a:srgbClr val="FFFFFF"/>
              </a:solidFill>
              <a:latin typeface="Calibri Light"/>
              <a:cs typeface="Calibri Light"/>
            </a:endParaRPr>
          </a:p>
          <a:p>
            <a:pPr algn="r"/>
            <a:r>
              <a:rPr lang="en-US" sz="800" dirty="0" smtClean="0">
                <a:solidFill>
                  <a:srgbClr val="FFFFFF"/>
                </a:solidFill>
                <a:latin typeface="Calibri Light"/>
                <a:cs typeface="Calibri Light"/>
              </a:rPr>
              <a:t>38</a:t>
            </a:r>
          </a:p>
          <a:p>
            <a:pPr algn="r"/>
            <a:endParaRPr lang="en-US" sz="800" dirty="0" smtClean="0">
              <a:solidFill>
                <a:srgbClr val="FFFFFF"/>
              </a:solidFill>
              <a:latin typeface="Calibri Light"/>
              <a:cs typeface="Calibri Light"/>
            </a:endParaRPr>
          </a:p>
          <a:p>
            <a:pPr algn="r"/>
            <a:r>
              <a:rPr lang="en-US" sz="800" dirty="0" smtClean="0">
                <a:solidFill>
                  <a:srgbClr val="FFFFFF"/>
                </a:solidFill>
                <a:latin typeface="Calibri Light"/>
                <a:cs typeface="Calibri Light"/>
              </a:rPr>
              <a:t>37</a:t>
            </a:r>
          </a:p>
          <a:p>
            <a:pPr algn="r"/>
            <a:endParaRPr lang="en-US" sz="800" dirty="0" smtClean="0">
              <a:solidFill>
                <a:srgbClr val="FFFFFF"/>
              </a:solidFill>
              <a:latin typeface="Calibri Light"/>
              <a:cs typeface="Calibri Light"/>
            </a:endParaRPr>
          </a:p>
          <a:p>
            <a:pPr algn="r"/>
            <a:r>
              <a:rPr lang="en-US" sz="800" dirty="0" smtClean="0">
                <a:solidFill>
                  <a:srgbClr val="FFFFFF"/>
                </a:solidFill>
                <a:latin typeface="Calibri Light"/>
                <a:cs typeface="Calibri Light"/>
              </a:rPr>
              <a:t>36</a:t>
            </a:r>
          </a:p>
          <a:p>
            <a:pPr algn="r"/>
            <a:endParaRPr lang="en-US" sz="800" dirty="0" smtClean="0">
              <a:solidFill>
                <a:srgbClr val="FFFFFF"/>
              </a:solidFill>
              <a:latin typeface="Calibri Light"/>
              <a:cs typeface="Calibri Light"/>
            </a:endParaRPr>
          </a:p>
          <a:p>
            <a:pPr algn="r"/>
            <a:r>
              <a:rPr lang="en-US" sz="800" dirty="0" smtClean="0">
                <a:solidFill>
                  <a:srgbClr val="FFFFFF"/>
                </a:solidFill>
                <a:latin typeface="Calibri Light"/>
                <a:cs typeface="Calibri Light"/>
              </a:rPr>
              <a:t>35</a:t>
            </a:r>
          </a:p>
          <a:p>
            <a:pPr algn="r"/>
            <a:endParaRPr lang="en-US" sz="800" dirty="0" smtClean="0">
              <a:solidFill>
                <a:srgbClr val="FFFFFF"/>
              </a:solidFill>
              <a:latin typeface="Calibri Light"/>
              <a:cs typeface="Calibri Light"/>
            </a:endParaRPr>
          </a:p>
          <a:p>
            <a:pPr algn="r"/>
            <a:r>
              <a:rPr lang="en-US" sz="800" dirty="0" smtClean="0">
                <a:solidFill>
                  <a:srgbClr val="FFFFFF"/>
                </a:solidFill>
                <a:latin typeface="Calibri Light"/>
                <a:cs typeface="Calibri Light"/>
              </a:rPr>
              <a:t>34</a:t>
            </a:r>
          </a:p>
          <a:p>
            <a:pPr algn="r"/>
            <a:endParaRPr lang="en-US" sz="800" dirty="0" smtClean="0">
              <a:solidFill>
                <a:srgbClr val="FFFFFF"/>
              </a:solidFill>
              <a:latin typeface="Calibri Light"/>
              <a:cs typeface="Calibri Light"/>
            </a:endParaRPr>
          </a:p>
          <a:p>
            <a:pPr algn="r"/>
            <a:r>
              <a:rPr lang="en-US" sz="800" dirty="0" smtClean="0">
                <a:solidFill>
                  <a:srgbClr val="FFFFFF"/>
                </a:solidFill>
                <a:latin typeface="Calibri Light"/>
                <a:cs typeface="Calibri Light"/>
              </a:rPr>
              <a:t>33</a:t>
            </a:r>
          </a:p>
          <a:p>
            <a:pPr algn="r"/>
            <a:endParaRPr lang="en-US" sz="800" dirty="0" smtClean="0">
              <a:solidFill>
                <a:srgbClr val="FFFFFF"/>
              </a:solidFill>
              <a:latin typeface="Calibri Light"/>
              <a:cs typeface="Calibri Light"/>
            </a:endParaRPr>
          </a:p>
          <a:p>
            <a:pPr algn="r"/>
            <a:r>
              <a:rPr lang="en-US" sz="800" dirty="0" smtClean="0">
                <a:solidFill>
                  <a:srgbClr val="FFFFFF"/>
                </a:solidFill>
                <a:latin typeface="Calibri Light"/>
                <a:cs typeface="Calibri Light"/>
              </a:rPr>
              <a:t>32</a:t>
            </a:r>
          </a:p>
          <a:p>
            <a:pPr algn="r"/>
            <a:endParaRPr lang="en-US" sz="800" dirty="0" smtClean="0">
              <a:solidFill>
                <a:srgbClr val="FFFFFF"/>
              </a:solidFill>
              <a:latin typeface="Calibri Light"/>
              <a:cs typeface="Calibri Light"/>
            </a:endParaRPr>
          </a:p>
          <a:p>
            <a:pPr algn="r"/>
            <a:r>
              <a:rPr lang="en-US" sz="800" dirty="0" smtClean="0">
                <a:solidFill>
                  <a:srgbClr val="FFFFFF"/>
                </a:solidFill>
                <a:latin typeface="Calibri Light"/>
                <a:cs typeface="Calibri Light"/>
              </a:rPr>
              <a:t>31</a:t>
            </a:r>
          </a:p>
          <a:p>
            <a:pPr algn="r"/>
            <a:endParaRPr lang="en-US" sz="800" dirty="0" smtClean="0">
              <a:solidFill>
                <a:srgbClr val="FFFFFF"/>
              </a:solidFill>
              <a:latin typeface="Calibri Light"/>
              <a:cs typeface="Calibri Light"/>
            </a:endParaRPr>
          </a:p>
          <a:p>
            <a:pPr algn="r"/>
            <a:r>
              <a:rPr lang="en-US" sz="800" dirty="0" smtClean="0">
                <a:solidFill>
                  <a:srgbClr val="FFFFFF"/>
                </a:solidFill>
                <a:latin typeface="Calibri Light"/>
                <a:cs typeface="Calibri Light"/>
              </a:rPr>
              <a:t>30</a:t>
            </a:r>
          </a:p>
          <a:p>
            <a:pPr algn="r"/>
            <a:endParaRPr lang="en-US" sz="800" dirty="0" smtClean="0">
              <a:solidFill>
                <a:srgbClr val="FFFFFF"/>
              </a:solidFill>
              <a:latin typeface="Calibri Light"/>
              <a:cs typeface="Calibri Light"/>
            </a:endParaRPr>
          </a:p>
          <a:p>
            <a:pPr algn="r"/>
            <a:r>
              <a:rPr lang="en-US" sz="800" dirty="0" smtClean="0">
                <a:solidFill>
                  <a:srgbClr val="FFFFFF"/>
                </a:solidFill>
                <a:latin typeface="Calibri Light"/>
                <a:cs typeface="Calibri Light"/>
              </a:rPr>
              <a:t>29</a:t>
            </a:r>
          </a:p>
          <a:p>
            <a:pPr algn="r"/>
            <a:endParaRPr lang="en-US" sz="800" dirty="0" smtClean="0">
              <a:solidFill>
                <a:srgbClr val="FFFFFF"/>
              </a:solidFill>
              <a:latin typeface="Calibri Light"/>
              <a:cs typeface="Calibri Light"/>
            </a:endParaRPr>
          </a:p>
          <a:p>
            <a:pPr algn="r"/>
            <a:r>
              <a:rPr lang="en-US" sz="800" dirty="0" smtClean="0">
                <a:solidFill>
                  <a:srgbClr val="FFFFFF"/>
                </a:solidFill>
                <a:latin typeface="Calibri Light"/>
                <a:cs typeface="Calibri Light"/>
              </a:rPr>
              <a:t>28</a:t>
            </a:r>
          </a:p>
          <a:p>
            <a:pPr algn="r"/>
            <a:endParaRPr lang="en-US" sz="800" dirty="0" smtClean="0">
              <a:solidFill>
                <a:srgbClr val="FFFFFF"/>
              </a:solidFill>
              <a:latin typeface="Calibri Light"/>
              <a:cs typeface="Calibri Light"/>
            </a:endParaRPr>
          </a:p>
          <a:p>
            <a:pPr algn="r"/>
            <a:r>
              <a:rPr lang="en-US" sz="800" dirty="0" smtClean="0">
                <a:solidFill>
                  <a:srgbClr val="FFFFFF"/>
                </a:solidFill>
                <a:latin typeface="Calibri Light"/>
                <a:cs typeface="Calibri Light"/>
              </a:rPr>
              <a:t>27</a:t>
            </a:r>
          </a:p>
          <a:p>
            <a:pPr algn="r"/>
            <a:endParaRPr lang="en-US" sz="800" dirty="0" smtClean="0">
              <a:solidFill>
                <a:srgbClr val="FFFFFF"/>
              </a:solidFill>
              <a:latin typeface="Calibri Light"/>
              <a:cs typeface="Calibri Light"/>
            </a:endParaRPr>
          </a:p>
          <a:p>
            <a:pPr algn="r"/>
            <a:r>
              <a:rPr lang="en-US" sz="800" dirty="0" smtClean="0">
                <a:solidFill>
                  <a:srgbClr val="FFFFFF"/>
                </a:solidFill>
                <a:latin typeface="Calibri Light"/>
                <a:cs typeface="Calibri Light"/>
              </a:rPr>
              <a:t>26</a:t>
            </a:r>
            <a:endParaRPr lang="en-US" sz="800" dirty="0">
              <a:solidFill>
                <a:srgbClr val="FFFFFF"/>
              </a:solidFill>
              <a:latin typeface="Calibri Light"/>
              <a:cs typeface="Calibri Light"/>
            </a:endParaRPr>
          </a:p>
        </p:txBody>
      </p:sp>
      <p:cxnSp>
        <p:nvCxnSpPr>
          <p:cNvPr id="26" name="Straight Connector 25"/>
          <p:cNvCxnSpPr/>
          <p:nvPr/>
        </p:nvCxnSpPr>
        <p:spPr>
          <a:xfrm>
            <a:off x="4270743" y="5758362"/>
            <a:ext cx="0" cy="374095"/>
          </a:xfrm>
          <a:prstGeom prst="line">
            <a:avLst/>
          </a:prstGeom>
          <a:ln>
            <a:solidFill>
              <a:srgbClr val="587C86"/>
            </a:solidFill>
          </a:ln>
          <a:effectLst/>
        </p:spPr>
        <p:style>
          <a:lnRef idx="2">
            <a:schemeClr val="accent1"/>
          </a:lnRef>
          <a:fillRef idx="0">
            <a:schemeClr val="accent1"/>
          </a:fillRef>
          <a:effectRef idx="1">
            <a:schemeClr val="accent1"/>
          </a:effectRef>
          <a:fontRef idx="minor">
            <a:schemeClr val="tx1"/>
          </a:fontRef>
        </p:style>
      </p:cxnSp>
      <p:cxnSp>
        <p:nvCxnSpPr>
          <p:cNvPr id="27" name="Straight Connector 26"/>
          <p:cNvCxnSpPr/>
          <p:nvPr/>
        </p:nvCxnSpPr>
        <p:spPr>
          <a:xfrm>
            <a:off x="6677760" y="5720199"/>
            <a:ext cx="0" cy="374095"/>
          </a:xfrm>
          <a:prstGeom prst="line">
            <a:avLst/>
          </a:prstGeom>
          <a:ln>
            <a:solidFill>
              <a:srgbClr val="587C86"/>
            </a:solidFill>
          </a:ln>
          <a:effectLst/>
        </p:spPr>
        <p:style>
          <a:lnRef idx="2">
            <a:schemeClr val="accent1"/>
          </a:lnRef>
          <a:fillRef idx="0">
            <a:schemeClr val="accent1"/>
          </a:fillRef>
          <a:effectRef idx="1">
            <a:schemeClr val="accent1"/>
          </a:effectRef>
          <a:fontRef idx="minor">
            <a:schemeClr val="tx1"/>
          </a:fontRef>
        </p:style>
      </p:cxnSp>
      <p:sp>
        <p:nvSpPr>
          <p:cNvPr id="28" name="Rounded Rectangle 27"/>
          <p:cNvSpPr/>
          <p:nvPr/>
        </p:nvSpPr>
        <p:spPr>
          <a:xfrm>
            <a:off x="3123333" y="4158008"/>
            <a:ext cx="2457271" cy="1600354"/>
          </a:xfrm>
          <a:prstGeom prst="roundRect">
            <a:avLst/>
          </a:prstGeom>
          <a:solidFill>
            <a:srgbClr val="587C86"/>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latin typeface="Calibri Light"/>
              <a:cs typeface="Calibri Light"/>
            </a:endParaRPr>
          </a:p>
        </p:txBody>
      </p:sp>
      <p:sp>
        <p:nvSpPr>
          <p:cNvPr id="29" name="Rounded Rectangle 28"/>
          <p:cNvSpPr/>
          <p:nvPr/>
        </p:nvSpPr>
        <p:spPr>
          <a:xfrm>
            <a:off x="5449124" y="2635295"/>
            <a:ext cx="2457271" cy="1600354"/>
          </a:xfrm>
          <a:prstGeom prst="roundRect">
            <a:avLst/>
          </a:prstGeom>
          <a:solidFill>
            <a:srgbClr val="45626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latin typeface="Calibri Light"/>
              <a:cs typeface="Calibri Light"/>
            </a:endParaRPr>
          </a:p>
        </p:txBody>
      </p:sp>
      <p:sp>
        <p:nvSpPr>
          <p:cNvPr id="30" name="TextBox 29"/>
          <p:cNvSpPr txBox="1"/>
          <p:nvPr/>
        </p:nvSpPr>
        <p:spPr>
          <a:xfrm>
            <a:off x="3989940" y="4711337"/>
            <a:ext cx="836867" cy="400110"/>
          </a:xfrm>
          <a:prstGeom prst="rect">
            <a:avLst/>
          </a:prstGeom>
          <a:noFill/>
        </p:spPr>
        <p:txBody>
          <a:bodyPr wrap="square" rtlCol="0">
            <a:spAutoFit/>
          </a:bodyPr>
          <a:lstStyle/>
          <a:p>
            <a:pPr algn="ctr"/>
            <a:r>
              <a:rPr lang="en-US" sz="2000" dirty="0" smtClean="0">
                <a:solidFill>
                  <a:schemeClr val="bg1"/>
                </a:solidFill>
                <a:latin typeface="Calibri Light"/>
                <a:cs typeface="Calibri Light"/>
              </a:rPr>
              <a:t>52</a:t>
            </a:r>
            <a:endParaRPr lang="en-US" sz="2000" dirty="0">
              <a:solidFill>
                <a:schemeClr val="bg1"/>
              </a:solidFill>
              <a:latin typeface="Calibri Light"/>
              <a:cs typeface="Calibri Light"/>
            </a:endParaRPr>
          </a:p>
        </p:txBody>
      </p:sp>
      <p:sp>
        <p:nvSpPr>
          <p:cNvPr id="31" name="TextBox 30"/>
          <p:cNvSpPr txBox="1"/>
          <p:nvPr/>
        </p:nvSpPr>
        <p:spPr>
          <a:xfrm>
            <a:off x="6372550" y="3209843"/>
            <a:ext cx="836867" cy="400110"/>
          </a:xfrm>
          <a:prstGeom prst="rect">
            <a:avLst/>
          </a:prstGeom>
          <a:noFill/>
        </p:spPr>
        <p:txBody>
          <a:bodyPr wrap="square" rtlCol="0">
            <a:spAutoFit/>
          </a:bodyPr>
          <a:lstStyle/>
          <a:p>
            <a:pPr algn="ctr"/>
            <a:r>
              <a:rPr lang="en-US" sz="2000" dirty="0" smtClean="0">
                <a:solidFill>
                  <a:schemeClr val="bg1"/>
                </a:solidFill>
                <a:latin typeface="Calibri Light"/>
                <a:cs typeface="Calibri Light"/>
              </a:rPr>
              <a:t>13</a:t>
            </a:r>
            <a:endParaRPr lang="en-US" sz="2000" dirty="0">
              <a:solidFill>
                <a:schemeClr val="bg1"/>
              </a:solidFill>
              <a:latin typeface="Calibri Light"/>
              <a:cs typeface="Calibri Light"/>
            </a:endParaRPr>
          </a:p>
        </p:txBody>
      </p:sp>
      <p:sp>
        <p:nvSpPr>
          <p:cNvPr id="32" name="Circular Arrow 31"/>
          <p:cNvSpPr/>
          <p:nvPr/>
        </p:nvSpPr>
        <p:spPr>
          <a:xfrm rot="18759275">
            <a:off x="4143838" y="2911741"/>
            <a:ext cx="1622460" cy="1396421"/>
          </a:xfrm>
          <a:prstGeom prst="circularArrow">
            <a:avLst>
              <a:gd name="adj1" fmla="val 12500"/>
              <a:gd name="adj2" fmla="val 1142319"/>
              <a:gd name="adj3" fmla="val 20457681"/>
              <a:gd name="adj4" fmla="val 11060641"/>
              <a:gd name="adj5" fmla="val 9055"/>
            </a:avLst>
          </a:prstGeom>
          <a:solidFill>
            <a:schemeClr val="accent6">
              <a:lumMod val="40000"/>
              <a:lumOff val="60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tx1"/>
              </a:solidFill>
              <a:latin typeface="Calibri Light"/>
              <a:cs typeface="Calibri Light"/>
            </a:endParaRPr>
          </a:p>
        </p:txBody>
      </p:sp>
      <p:sp>
        <p:nvSpPr>
          <p:cNvPr id="34" name="TextBox 33"/>
          <p:cNvSpPr txBox="1"/>
          <p:nvPr/>
        </p:nvSpPr>
        <p:spPr>
          <a:xfrm>
            <a:off x="5842628" y="3535035"/>
            <a:ext cx="1758322" cy="400110"/>
          </a:xfrm>
          <a:prstGeom prst="rect">
            <a:avLst/>
          </a:prstGeom>
          <a:noFill/>
        </p:spPr>
        <p:txBody>
          <a:bodyPr wrap="square" rtlCol="0">
            <a:spAutoFit/>
          </a:bodyPr>
          <a:lstStyle/>
          <a:p>
            <a:pPr algn="ctr"/>
            <a:r>
              <a:rPr lang="en-US" sz="2000" dirty="0" smtClean="0">
                <a:solidFill>
                  <a:schemeClr val="bg1"/>
                </a:solidFill>
                <a:latin typeface="Calibri Light"/>
                <a:cs typeface="Calibri Light"/>
              </a:rPr>
              <a:t>But ongoing</a:t>
            </a:r>
            <a:endParaRPr lang="en-US" sz="2000" dirty="0">
              <a:solidFill>
                <a:schemeClr val="bg1"/>
              </a:solidFill>
              <a:latin typeface="Calibri Light"/>
              <a:cs typeface="Calibri Light"/>
            </a:endParaRPr>
          </a:p>
        </p:txBody>
      </p:sp>
    </p:spTree>
    <p:extLst>
      <p:ext uri="{BB962C8B-B14F-4D97-AF65-F5344CB8AC3E}">
        <p14:creationId xmlns:p14="http://schemas.microsoft.com/office/powerpoint/2010/main" val="474643257"/>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tx1">
            <a:lumMod val="75000"/>
            <a:lumOff val="25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dirty="0" smtClean="0">
                <a:solidFill>
                  <a:srgbClr val="93CDDD"/>
                </a:solidFill>
                <a:latin typeface="Calibri Light"/>
                <a:cs typeface="Calibri Light"/>
              </a:rPr>
              <a:t>A zoom, a case study, or putting some flesh in theoretical bones</a:t>
            </a:r>
            <a:endParaRPr lang="en-US" sz="2800" dirty="0">
              <a:solidFill>
                <a:srgbClr val="93CDDD"/>
              </a:solidFill>
              <a:latin typeface="Calibri Light"/>
              <a:cs typeface="Calibri Light"/>
            </a:endParaRPr>
          </a:p>
        </p:txBody>
      </p:sp>
      <p:sp>
        <p:nvSpPr>
          <p:cNvPr id="15" name="Content Placeholder 14"/>
          <p:cNvSpPr>
            <a:spLocks noGrp="1"/>
          </p:cNvSpPr>
          <p:nvPr>
            <p:ph idx="1"/>
          </p:nvPr>
        </p:nvSpPr>
        <p:spPr/>
        <p:txBody>
          <a:bodyPr>
            <a:normAutofit/>
          </a:bodyPr>
          <a:lstStyle/>
          <a:p>
            <a:pPr marL="0" indent="0">
              <a:buNone/>
            </a:pPr>
            <a:r>
              <a:rPr lang="en-US" sz="2000" dirty="0" smtClean="0">
                <a:solidFill>
                  <a:schemeClr val="accent6">
                    <a:lumMod val="40000"/>
                    <a:lumOff val="60000"/>
                  </a:schemeClr>
                </a:solidFill>
                <a:latin typeface="Calibri Light"/>
                <a:cs typeface="Calibri Light"/>
              </a:rPr>
              <a:t>Changes over the life course: strategic adaptation to the crisis</a:t>
            </a:r>
          </a:p>
          <a:p>
            <a:pPr marL="0" indent="0">
              <a:buNone/>
            </a:pPr>
            <a:endParaRPr lang="en-US" sz="2000" dirty="0" smtClean="0">
              <a:solidFill>
                <a:srgbClr val="DBEEF4"/>
              </a:solidFill>
              <a:latin typeface="Calibri Light"/>
              <a:cs typeface="Calibri Light"/>
            </a:endParaRPr>
          </a:p>
          <a:p>
            <a:pPr marL="0" indent="0">
              <a:buNone/>
            </a:pPr>
            <a:r>
              <a:rPr lang="en-US" sz="2000" i="1" dirty="0" smtClean="0">
                <a:solidFill>
                  <a:srgbClr val="DBEEF4"/>
                </a:solidFill>
                <a:latin typeface="Calibri Light"/>
                <a:cs typeface="Calibri Light"/>
              </a:rPr>
              <a:t>Positive </a:t>
            </a:r>
            <a:r>
              <a:rPr lang="en-US" sz="2000" i="1" dirty="0" err="1" smtClean="0">
                <a:solidFill>
                  <a:srgbClr val="DBEEF4"/>
                </a:solidFill>
                <a:latin typeface="Calibri Light"/>
                <a:cs typeface="Calibri Light"/>
              </a:rPr>
              <a:t>agentic</a:t>
            </a:r>
            <a:r>
              <a:rPr lang="en-US" sz="2000" i="1" dirty="0" smtClean="0">
                <a:solidFill>
                  <a:srgbClr val="DBEEF4"/>
                </a:solidFill>
                <a:latin typeface="Calibri Light"/>
                <a:cs typeface="Calibri Light"/>
              </a:rPr>
              <a:t> reactions</a:t>
            </a:r>
            <a:endParaRPr lang="en-US" sz="2000" i="1" dirty="0">
              <a:solidFill>
                <a:srgbClr val="DBEEF4"/>
              </a:solidFill>
              <a:latin typeface="Calibri Light"/>
              <a:cs typeface="Calibri Light"/>
            </a:endParaRPr>
          </a:p>
          <a:p>
            <a:pPr>
              <a:buFontTx/>
              <a:buChar char="-"/>
            </a:pPr>
            <a:r>
              <a:rPr lang="en-US" sz="1700" dirty="0" smtClean="0">
                <a:solidFill>
                  <a:schemeClr val="bg1"/>
                </a:solidFill>
              </a:rPr>
              <a:t>R</a:t>
            </a:r>
            <a:r>
              <a:rPr lang="en-GB" sz="1700" dirty="0" err="1" smtClean="0">
                <a:solidFill>
                  <a:schemeClr val="bg1"/>
                </a:solidFill>
              </a:rPr>
              <a:t>esistence</a:t>
            </a:r>
            <a:r>
              <a:rPr lang="en-GB" sz="1700" dirty="0" smtClean="0">
                <a:solidFill>
                  <a:schemeClr val="bg1"/>
                </a:solidFill>
              </a:rPr>
              <a:t> to illegal, unsustainable or long-term precariousness</a:t>
            </a:r>
          </a:p>
          <a:p>
            <a:pPr>
              <a:buFontTx/>
              <a:buChar char="-"/>
            </a:pPr>
            <a:r>
              <a:rPr lang="en-GB" sz="1700" dirty="0" smtClean="0">
                <a:solidFill>
                  <a:schemeClr val="bg1"/>
                </a:solidFill>
              </a:rPr>
              <a:t>Resilience of consumption and savings ethics and values</a:t>
            </a:r>
          </a:p>
          <a:p>
            <a:pPr>
              <a:buFontTx/>
              <a:buChar char="-"/>
            </a:pPr>
            <a:r>
              <a:rPr lang="en-GB" sz="1700" dirty="0" smtClean="0">
                <a:solidFill>
                  <a:schemeClr val="bg1"/>
                </a:solidFill>
              </a:rPr>
              <a:t>Maintenance of the aversion to debt and credit cards</a:t>
            </a:r>
          </a:p>
          <a:p>
            <a:pPr>
              <a:buFontTx/>
              <a:buChar char="-"/>
            </a:pPr>
            <a:r>
              <a:rPr lang="en-GB" sz="1700" dirty="0" smtClean="0">
                <a:solidFill>
                  <a:schemeClr val="bg1"/>
                </a:solidFill>
              </a:rPr>
              <a:t>Big awareness of the effects of </a:t>
            </a:r>
            <a:r>
              <a:rPr lang="en-GB" sz="1700" dirty="0" err="1" smtClean="0">
                <a:solidFill>
                  <a:schemeClr val="bg1"/>
                </a:solidFill>
              </a:rPr>
              <a:t>precarity</a:t>
            </a:r>
            <a:endParaRPr lang="en-GB" sz="1700" dirty="0" smtClean="0">
              <a:solidFill>
                <a:schemeClr val="bg1"/>
              </a:solidFill>
            </a:endParaRPr>
          </a:p>
          <a:p>
            <a:pPr marL="0" indent="0">
              <a:buNone/>
            </a:pPr>
            <a:endParaRPr lang="en-US" sz="2800" dirty="0" smtClean="0">
              <a:solidFill>
                <a:srgbClr val="DBEEF4"/>
              </a:solidFill>
              <a:latin typeface="Calibri Light"/>
              <a:cs typeface="Calibri Light"/>
            </a:endParaRPr>
          </a:p>
          <a:p>
            <a:pPr marL="0" indent="0">
              <a:buNone/>
            </a:pPr>
            <a:r>
              <a:rPr lang="en-US" sz="2000" i="1" dirty="0">
                <a:solidFill>
                  <a:srgbClr val="DBEEF4"/>
                </a:solidFill>
                <a:latin typeface="Calibri Light"/>
                <a:cs typeface="Calibri Light"/>
              </a:rPr>
              <a:t>Negative uncontrollable effects</a:t>
            </a:r>
          </a:p>
          <a:p>
            <a:pPr>
              <a:buFontTx/>
              <a:buChar char="-"/>
            </a:pPr>
            <a:r>
              <a:rPr lang="en-US" sz="1700" dirty="0" smtClean="0">
                <a:solidFill>
                  <a:schemeClr val="bg1"/>
                </a:solidFill>
              </a:rPr>
              <a:t>High </a:t>
            </a:r>
            <a:r>
              <a:rPr lang="en-US" sz="1700" dirty="0">
                <a:solidFill>
                  <a:schemeClr val="bg1"/>
                </a:solidFill>
              </a:rPr>
              <a:t>level of unemployment </a:t>
            </a:r>
            <a:r>
              <a:rPr lang="en-US" sz="1700" dirty="0" smtClean="0">
                <a:solidFill>
                  <a:schemeClr val="bg1"/>
                </a:solidFill>
              </a:rPr>
              <a:t>episodes</a:t>
            </a:r>
          </a:p>
          <a:p>
            <a:pPr>
              <a:buFontTx/>
              <a:buChar char="-"/>
            </a:pPr>
            <a:r>
              <a:rPr lang="en-US" sz="1700" dirty="0" smtClean="0">
                <a:solidFill>
                  <a:schemeClr val="bg1"/>
                </a:solidFill>
              </a:rPr>
              <a:t>Interrupted or canceled family projects</a:t>
            </a:r>
          </a:p>
          <a:p>
            <a:pPr>
              <a:buFontTx/>
              <a:buChar char="-"/>
            </a:pPr>
            <a:r>
              <a:rPr lang="en-US" sz="1700" dirty="0" smtClean="0">
                <a:solidFill>
                  <a:schemeClr val="bg1"/>
                </a:solidFill>
              </a:rPr>
              <a:t>Impact of emigration of significant others</a:t>
            </a:r>
          </a:p>
          <a:p>
            <a:pPr>
              <a:buFontTx/>
              <a:buChar char="-"/>
            </a:pPr>
            <a:endParaRPr lang="en-US" sz="1700" dirty="0" smtClean="0">
              <a:solidFill>
                <a:schemeClr val="bg1"/>
              </a:solidFill>
            </a:endParaRPr>
          </a:p>
          <a:p>
            <a:pPr>
              <a:buFontTx/>
              <a:buChar char="-"/>
            </a:pPr>
            <a:endParaRPr lang="en-US" sz="1700" dirty="0">
              <a:solidFill>
                <a:schemeClr val="bg1"/>
              </a:solidFill>
            </a:endParaRPr>
          </a:p>
          <a:p>
            <a:endParaRPr lang="en-US" sz="2800" dirty="0">
              <a:solidFill>
                <a:srgbClr val="DBEEF4"/>
              </a:solidFill>
              <a:latin typeface="Calibri Light"/>
              <a:cs typeface="Calibri Light"/>
            </a:endParaRPr>
          </a:p>
        </p:txBody>
      </p:sp>
    </p:spTree>
    <p:extLst>
      <p:ext uri="{BB962C8B-B14F-4D97-AF65-F5344CB8AC3E}">
        <p14:creationId xmlns:p14="http://schemas.microsoft.com/office/powerpoint/2010/main" val="2959174762"/>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tx1">
            <a:lumMod val="75000"/>
            <a:lumOff val="25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dirty="0" smtClean="0">
                <a:solidFill>
                  <a:srgbClr val="93CDDD"/>
                </a:solidFill>
                <a:latin typeface="Calibri Light"/>
                <a:cs typeface="Calibri Light"/>
              </a:rPr>
              <a:t>A zoom, a case study, or putting some flesh in theoretical bones</a:t>
            </a:r>
            <a:endParaRPr lang="en-US" sz="2800" dirty="0">
              <a:solidFill>
                <a:srgbClr val="93CDDD"/>
              </a:solidFill>
              <a:latin typeface="Calibri Light"/>
              <a:cs typeface="Calibri Light"/>
            </a:endParaRPr>
          </a:p>
        </p:txBody>
      </p:sp>
      <p:sp>
        <p:nvSpPr>
          <p:cNvPr id="15" name="Content Placeholder 14"/>
          <p:cNvSpPr>
            <a:spLocks noGrp="1"/>
          </p:cNvSpPr>
          <p:nvPr>
            <p:ph idx="1"/>
          </p:nvPr>
        </p:nvSpPr>
        <p:spPr>
          <a:xfrm>
            <a:off x="457200" y="1600200"/>
            <a:ext cx="8229600" cy="4809986"/>
          </a:xfrm>
        </p:spPr>
        <p:txBody>
          <a:bodyPr>
            <a:normAutofit fontScale="92500" lnSpcReduction="10000"/>
          </a:bodyPr>
          <a:lstStyle/>
          <a:p>
            <a:pPr marL="0" indent="0">
              <a:buNone/>
            </a:pPr>
            <a:r>
              <a:rPr lang="en-US" sz="2000" dirty="0" smtClean="0">
                <a:solidFill>
                  <a:schemeClr val="accent6">
                    <a:lumMod val="40000"/>
                    <a:lumOff val="60000"/>
                  </a:schemeClr>
                </a:solidFill>
                <a:latin typeface="Calibri Light"/>
                <a:cs typeface="Calibri Light"/>
              </a:rPr>
              <a:t>Changes over the life course: strategic adaptation to the crisis</a:t>
            </a:r>
          </a:p>
          <a:p>
            <a:pPr marL="0" indent="0">
              <a:buNone/>
            </a:pPr>
            <a:endParaRPr lang="en-US" sz="2000" dirty="0" smtClean="0">
              <a:solidFill>
                <a:srgbClr val="DBEEF4"/>
              </a:solidFill>
              <a:latin typeface="Calibri Light"/>
              <a:cs typeface="Calibri Light"/>
            </a:endParaRPr>
          </a:p>
          <a:p>
            <a:pPr marL="0" indent="0">
              <a:buNone/>
            </a:pPr>
            <a:r>
              <a:rPr lang="en-US" sz="2000" i="1" dirty="0" smtClean="0">
                <a:solidFill>
                  <a:srgbClr val="DBEEF4"/>
                </a:solidFill>
                <a:latin typeface="Calibri Light"/>
                <a:cs typeface="Calibri Light"/>
              </a:rPr>
              <a:t>Surprising empirical results</a:t>
            </a:r>
            <a:endParaRPr lang="en-US" sz="2000" i="1" dirty="0">
              <a:solidFill>
                <a:srgbClr val="DBEEF4"/>
              </a:solidFill>
              <a:latin typeface="Calibri Light"/>
              <a:cs typeface="Calibri Light"/>
            </a:endParaRPr>
          </a:p>
          <a:p>
            <a:pPr>
              <a:buFontTx/>
              <a:buChar char="-"/>
            </a:pPr>
            <a:r>
              <a:rPr lang="pt-PT" sz="1700" dirty="0" err="1" smtClean="0">
                <a:solidFill>
                  <a:schemeClr val="bg1"/>
                </a:solidFill>
              </a:rPr>
              <a:t>Crisis</a:t>
            </a:r>
            <a:r>
              <a:rPr lang="pt-PT" sz="1700" dirty="0" smtClean="0">
                <a:solidFill>
                  <a:schemeClr val="bg1"/>
                </a:solidFill>
              </a:rPr>
              <a:t> as </a:t>
            </a:r>
            <a:r>
              <a:rPr lang="pt-PT" sz="1700" dirty="0" err="1" smtClean="0">
                <a:solidFill>
                  <a:schemeClr val="bg1"/>
                </a:solidFill>
              </a:rPr>
              <a:t>opportunity</a:t>
            </a:r>
            <a:r>
              <a:rPr lang="pt-PT" sz="1700" dirty="0" smtClean="0">
                <a:solidFill>
                  <a:schemeClr val="bg1"/>
                </a:solidFill>
              </a:rPr>
              <a:t>, </a:t>
            </a:r>
            <a:r>
              <a:rPr lang="pt-PT" sz="1700" dirty="0" err="1" smtClean="0">
                <a:solidFill>
                  <a:schemeClr val="bg1"/>
                </a:solidFill>
              </a:rPr>
              <a:t>even</a:t>
            </a:r>
            <a:r>
              <a:rPr lang="pt-PT" sz="1700" dirty="0" smtClean="0">
                <a:solidFill>
                  <a:schemeClr val="bg1"/>
                </a:solidFill>
              </a:rPr>
              <a:t> </a:t>
            </a:r>
            <a:r>
              <a:rPr lang="pt-PT" sz="1700" dirty="0" err="1" smtClean="0">
                <a:solidFill>
                  <a:schemeClr val="bg1"/>
                </a:solidFill>
              </a:rPr>
              <a:t>if</a:t>
            </a:r>
            <a:r>
              <a:rPr lang="pt-PT" sz="1700" dirty="0" smtClean="0">
                <a:solidFill>
                  <a:schemeClr val="bg1"/>
                </a:solidFill>
              </a:rPr>
              <a:t> as rock </a:t>
            </a:r>
            <a:r>
              <a:rPr lang="pt-PT" sz="1700" dirty="0" err="1" smtClean="0">
                <a:solidFill>
                  <a:schemeClr val="bg1"/>
                </a:solidFill>
              </a:rPr>
              <a:t>bottom</a:t>
            </a:r>
            <a:endParaRPr lang="en-GB" sz="1700" dirty="0" smtClean="0">
              <a:solidFill>
                <a:schemeClr val="bg1"/>
              </a:solidFill>
            </a:endParaRPr>
          </a:p>
          <a:p>
            <a:pPr>
              <a:buFontTx/>
              <a:buChar char="-"/>
            </a:pPr>
            <a:r>
              <a:rPr lang="en-GB" sz="1700" dirty="0" smtClean="0">
                <a:solidFill>
                  <a:schemeClr val="bg1"/>
                </a:solidFill>
              </a:rPr>
              <a:t>Resilient optimism about life events (majority of which were considered positive)</a:t>
            </a:r>
          </a:p>
          <a:p>
            <a:pPr>
              <a:buFontTx/>
              <a:buChar char="-"/>
            </a:pPr>
            <a:r>
              <a:rPr lang="en-GB" sz="1700" dirty="0" smtClean="0">
                <a:solidFill>
                  <a:schemeClr val="bg1"/>
                </a:solidFill>
              </a:rPr>
              <a:t>Access to information on their rights as workers</a:t>
            </a:r>
          </a:p>
          <a:p>
            <a:pPr>
              <a:buFontTx/>
              <a:buChar char="-"/>
            </a:pPr>
            <a:r>
              <a:rPr lang="en-GB" sz="1700" dirty="0" smtClean="0">
                <a:solidFill>
                  <a:schemeClr val="bg1"/>
                </a:solidFill>
              </a:rPr>
              <a:t>Exaggerated assimilation of neo-liberal discourse “It’s up to you to succeed!”</a:t>
            </a:r>
          </a:p>
          <a:p>
            <a:pPr>
              <a:buFontTx/>
              <a:buChar char="-"/>
            </a:pPr>
            <a:endParaRPr lang="en-GB" sz="1700" dirty="0" smtClean="0">
              <a:solidFill>
                <a:schemeClr val="bg1"/>
              </a:solidFill>
            </a:endParaRPr>
          </a:p>
          <a:p>
            <a:pPr marL="0" indent="0">
              <a:buNone/>
            </a:pPr>
            <a:endParaRPr lang="en-GB" sz="1700" dirty="0" smtClean="0">
              <a:solidFill>
                <a:schemeClr val="bg1"/>
              </a:solidFill>
            </a:endParaRPr>
          </a:p>
          <a:p>
            <a:pPr>
              <a:buFontTx/>
              <a:buChar char="-"/>
            </a:pPr>
            <a:endParaRPr lang="en-GB" sz="1700" dirty="0" smtClean="0">
              <a:solidFill>
                <a:schemeClr val="bg1"/>
              </a:solidFill>
            </a:endParaRPr>
          </a:p>
          <a:p>
            <a:pPr>
              <a:buFontTx/>
              <a:buChar char="-"/>
            </a:pPr>
            <a:endParaRPr lang="en-GB" sz="1700" dirty="0" smtClean="0">
              <a:solidFill>
                <a:schemeClr val="bg1"/>
              </a:solidFill>
            </a:endParaRPr>
          </a:p>
          <a:p>
            <a:pPr>
              <a:buFontTx/>
              <a:buChar char="-"/>
            </a:pPr>
            <a:r>
              <a:rPr lang="en-GB" sz="1700" dirty="0" smtClean="0">
                <a:solidFill>
                  <a:schemeClr val="bg1"/>
                </a:solidFill>
              </a:rPr>
              <a:t>Incapacity to interpret own life has embedded in the national history and context</a:t>
            </a:r>
          </a:p>
          <a:p>
            <a:pPr>
              <a:buFontTx/>
              <a:buChar char="-"/>
            </a:pPr>
            <a:r>
              <a:rPr lang="en-GB" sz="1700" dirty="0" smtClean="0">
                <a:solidFill>
                  <a:schemeClr val="bg1"/>
                </a:solidFill>
              </a:rPr>
              <a:t>Increased pressure to individually resolve collective and national problems</a:t>
            </a:r>
          </a:p>
          <a:p>
            <a:pPr>
              <a:buFontTx/>
              <a:buChar char="-"/>
            </a:pPr>
            <a:r>
              <a:rPr lang="en-GB" sz="1700" dirty="0" smtClean="0">
                <a:solidFill>
                  <a:schemeClr val="bg1"/>
                </a:solidFill>
              </a:rPr>
              <a:t>Enhanced intergenerational conflict in the public discourse</a:t>
            </a:r>
          </a:p>
          <a:p>
            <a:pPr>
              <a:buFontTx/>
              <a:buChar char="-"/>
            </a:pPr>
            <a:r>
              <a:rPr lang="en-GB" sz="1700" dirty="0" smtClean="0">
                <a:solidFill>
                  <a:schemeClr val="bg1"/>
                </a:solidFill>
              </a:rPr>
              <a:t>Increased incapacity to see in policies the solution for some of their real problems</a:t>
            </a:r>
          </a:p>
          <a:p>
            <a:pPr>
              <a:buFontTx/>
              <a:buChar char="-"/>
            </a:pPr>
            <a:r>
              <a:rPr lang="en-GB" sz="1700" dirty="0" smtClean="0">
                <a:solidFill>
                  <a:schemeClr val="bg1"/>
                </a:solidFill>
              </a:rPr>
              <a:t>Exacerbated aversion to discourses of “victimization”</a:t>
            </a:r>
          </a:p>
          <a:p>
            <a:pPr>
              <a:buFontTx/>
              <a:buChar char="-"/>
            </a:pPr>
            <a:r>
              <a:rPr lang="en-GB" sz="1700" dirty="0" smtClean="0">
                <a:solidFill>
                  <a:schemeClr val="bg1"/>
                </a:solidFill>
              </a:rPr>
              <a:t>Inequality as either an inevitability or something for the individual </a:t>
            </a:r>
            <a:r>
              <a:rPr lang="en-GB" sz="1700" i="1" dirty="0" smtClean="0">
                <a:solidFill>
                  <a:schemeClr val="bg1"/>
                </a:solidFill>
              </a:rPr>
              <a:t>alone</a:t>
            </a:r>
            <a:r>
              <a:rPr lang="en-GB" sz="1700" dirty="0" smtClean="0">
                <a:solidFill>
                  <a:schemeClr val="bg1"/>
                </a:solidFill>
              </a:rPr>
              <a:t> to handle.</a:t>
            </a:r>
          </a:p>
          <a:p>
            <a:pPr>
              <a:buFontTx/>
              <a:buChar char="-"/>
            </a:pPr>
            <a:endParaRPr lang="en-US" sz="1700" dirty="0" smtClean="0">
              <a:solidFill>
                <a:schemeClr val="bg1"/>
              </a:solidFill>
            </a:endParaRPr>
          </a:p>
          <a:p>
            <a:pPr>
              <a:buFontTx/>
              <a:buChar char="-"/>
            </a:pPr>
            <a:endParaRPr lang="en-US" sz="1700" dirty="0">
              <a:solidFill>
                <a:schemeClr val="bg1"/>
              </a:solidFill>
            </a:endParaRPr>
          </a:p>
          <a:p>
            <a:endParaRPr lang="en-US" sz="2800" dirty="0">
              <a:solidFill>
                <a:srgbClr val="DBEEF4"/>
              </a:solidFill>
              <a:latin typeface="Calibri Light"/>
              <a:cs typeface="Calibri Light"/>
            </a:endParaRPr>
          </a:p>
        </p:txBody>
      </p:sp>
      <p:sp>
        <p:nvSpPr>
          <p:cNvPr id="3" name="Down Arrow Callout 2"/>
          <p:cNvSpPr/>
          <p:nvPr/>
        </p:nvSpPr>
        <p:spPr>
          <a:xfrm>
            <a:off x="457200" y="2578085"/>
            <a:ext cx="7557652" cy="2000938"/>
          </a:xfrm>
          <a:prstGeom prst="downArrowCallout">
            <a:avLst>
              <a:gd name="adj1" fmla="val 8441"/>
              <a:gd name="adj2" fmla="val 19268"/>
              <a:gd name="adj3" fmla="val 25000"/>
              <a:gd name="adj4" fmla="val 64977"/>
            </a:avLst>
          </a:prstGeom>
          <a:solidFill>
            <a:schemeClr val="accent5">
              <a:lumMod val="75000"/>
              <a:alpha val="12000"/>
            </a:schemeClr>
          </a:solidFill>
          <a:ln>
            <a:solidFill>
              <a:schemeClr val="accent5">
                <a:lumMod val="40000"/>
                <a:lumOff val="60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accent5">
                  <a:lumMod val="75000"/>
                </a:schemeClr>
              </a:solidFill>
            </a:endParaRPr>
          </a:p>
        </p:txBody>
      </p:sp>
    </p:spTree>
    <p:extLst>
      <p:ext uri="{BB962C8B-B14F-4D97-AF65-F5344CB8AC3E}">
        <p14:creationId xmlns:p14="http://schemas.microsoft.com/office/powerpoint/2010/main" val="229770392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tx1">
            <a:lumMod val="75000"/>
            <a:lumOff val="25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dirty="0" smtClean="0">
                <a:solidFill>
                  <a:srgbClr val="93CDDD"/>
                </a:solidFill>
                <a:latin typeface="Calibri Light"/>
                <a:cs typeface="Calibri Light"/>
              </a:rPr>
              <a:t>Outline</a:t>
            </a:r>
            <a:endParaRPr lang="en-US" sz="2800" dirty="0">
              <a:solidFill>
                <a:srgbClr val="93CDDD"/>
              </a:solidFill>
              <a:latin typeface="Calibri Light"/>
              <a:cs typeface="Calibri Light"/>
            </a:endParaRPr>
          </a:p>
        </p:txBody>
      </p:sp>
      <p:sp>
        <p:nvSpPr>
          <p:cNvPr id="3" name="Content Placeholder 2"/>
          <p:cNvSpPr>
            <a:spLocks noGrp="1"/>
          </p:cNvSpPr>
          <p:nvPr>
            <p:ph idx="1"/>
          </p:nvPr>
        </p:nvSpPr>
        <p:spPr>
          <a:xfrm>
            <a:off x="457200" y="1600200"/>
            <a:ext cx="8229600" cy="4858657"/>
          </a:xfrm>
        </p:spPr>
        <p:txBody>
          <a:bodyPr>
            <a:noAutofit/>
          </a:bodyPr>
          <a:lstStyle/>
          <a:p>
            <a:pPr marL="457200" indent="-457200">
              <a:buFont typeface="+mj-lt"/>
              <a:buAutoNum type="arabicPeriod"/>
            </a:pPr>
            <a:r>
              <a:rPr lang="en-US" sz="1700" b="1" dirty="0" smtClean="0">
                <a:solidFill>
                  <a:schemeClr val="accent5">
                    <a:lumMod val="40000"/>
                    <a:lumOff val="60000"/>
                  </a:schemeClr>
                </a:solidFill>
                <a:latin typeface="Calibri Light"/>
                <a:cs typeface="Calibri Light"/>
              </a:rPr>
              <a:t>Tensions and intersections between:</a:t>
            </a:r>
            <a:endParaRPr lang="en-US" sz="1700" b="1" dirty="0">
              <a:solidFill>
                <a:schemeClr val="accent5">
                  <a:lumMod val="40000"/>
                  <a:lumOff val="60000"/>
                </a:schemeClr>
              </a:solidFill>
              <a:latin typeface="Calibri Light"/>
              <a:cs typeface="Calibri Light"/>
            </a:endParaRPr>
          </a:p>
          <a:p>
            <a:pPr marL="457200" lvl="1" indent="0">
              <a:buNone/>
            </a:pPr>
            <a:r>
              <a:rPr lang="en-US" sz="1700" dirty="0" smtClean="0">
                <a:solidFill>
                  <a:schemeClr val="bg1"/>
                </a:solidFill>
                <a:latin typeface="Calibri Light"/>
                <a:cs typeface="Calibri Light"/>
              </a:rPr>
              <a:t>	</a:t>
            </a:r>
            <a:r>
              <a:rPr lang="en-US" sz="1700" dirty="0" smtClean="0">
                <a:solidFill>
                  <a:srgbClr val="FFFFFF"/>
                </a:solidFill>
                <a:latin typeface="Calibri Light"/>
                <a:cs typeface="Calibri Light"/>
              </a:rPr>
              <a:t>the classist and the generational approach</a:t>
            </a:r>
            <a:endParaRPr lang="en-US" sz="1700" dirty="0">
              <a:solidFill>
                <a:srgbClr val="FFFFFF"/>
              </a:solidFill>
              <a:latin typeface="Calibri Light"/>
              <a:cs typeface="Calibri Light"/>
            </a:endParaRPr>
          </a:p>
          <a:p>
            <a:pPr marL="457200" lvl="1" indent="0">
              <a:buNone/>
            </a:pPr>
            <a:r>
              <a:rPr lang="en-US" sz="1700" dirty="0">
                <a:solidFill>
                  <a:srgbClr val="FFFFFF"/>
                </a:solidFill>
                <a:latin typeface="Calibri Light"/>
                <a:cs typeface="Calibri Light"/>
              </a:rPr>
              <a:t>	</a:t>
            </a:r>
            <a:r>
              <a:rPr lang="en-US" sz="1700" dirty="0" smtClean="0">
                <a:solidFill>
                  <a:srgbClr val="FFFFFF"/>
                </a:solidFill>
                <a:latin typeface="Calibri Light"/>
                <a:cs typeface="Calibri Light"/>
              </a:rPr>
              <a:t>the structural and the individualistic approaches</a:t>
            </a:r>
          </a:p>
          <a:p>
            <a:pPr marL="457200" lvl="1" indent="0">
              <a:buNone/>
            </a:pPr>
            <a:r>
              <a:rPr lang="en-US" sz="1700" dirty="0" smtClean="0">
                <a:solidFill>
                  <a:srgbClr val="FFFFFF"/>
                </a:solidFill>
                <a:latin typeface="Calibri Light"/>
                <a:cs typeface="Calibri Light"/>
              </a:rPr>
              <a:t>	Implications for the youth sector</a:t>
            </a:r>
            <a:endParaRPr lang="en-US" sz="1700" dirty="0">
              <a:solidFill>
                <a:srgbClr val="FFFFFF"/>
              </a:solidFill>
              <a:latin typeface="Calibri Light"/>
              <a:cs typeface="Calibri Light"/>
            </a:endParaRPr>
          </a:p>
          <a:p>
            <a:pPr marL="457200" lvl="1" indent="0">
              <a:buNone/>
            </a:pPr>
            <a:endParaRPr lang="en-US" sz="1700" dirty="0" smtClean="0">
              <a:solidFill>
                <a:schemeClr val="bg1"/>
              </a:solidFill>
              <a:latin typeface="Calibri Light"/>
              <a:cs typeface="Calibri Light"/>
            </a:endParaRPr>
          </a:p>
          <a:p>
            <a:pPr marL="457200" indent="-457200">
              <a:buFont typeface="+mj-lt"/>
              <a:buAutoNum type="arabicPeriod"/>
            </a:pPr>
            <a:r>
              <a:rPr lang="en-US" sz="1700" b="1" dirty="0">
                <a:solidFill>
                  <a:schemeClr val="accent5">
                    <a:lumMod val="40000"/>
                    <a:lumOff val="60000"/>
                  </a:schemeClr>
                </a:solidFill>
                <a:latin typeface="Calibri Light"/>
                <a:cs typeface="Calibri Light"/>
              </a:rPr>
              <a:t>Layers, comparisons and </a:t>
            </a:r>
            <a:r>
              <a:rPr lang="en-US" sz="1700" b="1" dirty="0" smtClean="0">
                <a:solidFill>
                  <a:schemeClr val="accent5">
                    <a:lumMod val="40000"/>
                    <a:lumOff val="60000"/>
                  </a:schemeClr>
                </a:solidFill>
                <a:latin typeface="Calibri Light"/>
                <a:cs typeface="Calibri Light"/>
              </a:rPr>
              <a:t>accumulations of inequalities</a:t>
            </a:r>
            <a:endParaRPr lang="en-US" sz="1700" b="1" dirty="0">
              <a:solidFill>
                <a:schemeClr val="accent5">
                  <a:lumMod val="40000"/>
                  <a:lumOff val="60000"/>
                </a:schemeClr>
              </a:solidFill>
              <a:latin typeface="Calibri Light"/>
              <a:cs typeface="Calibri Light"/>
            </a:endParaRPr>
          </a:p>
          <a:p>
            <a:pPr marL="457200" lvl="1" indent="0">
              <a:buNone/>
            </a:pPr>
            <a:r>
              <a:rPr lang="en-US" sz="1700" dirty="0" smtClean="0">
                <a:solidFill>
                  <a:schemeClr val="accent5">
                    <a:lumMod val="20000"/>
                    <a:lumOff val="80000"/>
                  </a:schemeClr>
                </a:solidFill>
                <a:latin typeface="Calibri Light"/>
                <a:cs typeface="Calibri Light"/>
              </a:rPr>
              <a:t>	</a:t>
            </a:r>
            <a:r>
              <a:rPr lang="en-US" sz="1700" dirty="0" smtClean="0">
                <a:solidFill>
                  <a:srgbClr val="FFFFFF"/>
                </a:solidFill>
                <a:latin typeface="Calibri Light"/>
                <a:cs typeface="Calibri Light"/>
              </a:rPr>
              <a:t>Less opportunities compared to whom?</a:t>
            </a:r>
          </a:p>
          <a:p>
            <a:pPr marL="457200" lvl="1" indent="0">
              <a:buNone/>
            </a:pPr>
            <a:r>
              <a:rPr lang="en-US" sz="1700" dirty="0" smtClean="0">
                <a:solidFill>
                  <a:srgbClr val="FFFFFF"/>
                </a:solidFill>
                <a:latin typeface="Calibri Light"/>
                <a:cs typeface="Calibri Light"/>
              </a:rPr>
              <a:t>	European map of youth inequalities’ </a:t>
            </a:r>
            <a:r>
              <a:rPr lang="en-US" sz="1700" i="1" dirty="0" smtClean="0">
                <a:solidFill>
                  <a:srgbClr val="FFFFFF"/>
                </a:solidFill>
                <a:latin typeface="Calibri Light"/>
                <a:cs typeface="Calibri Light"/>
              </a:rPr>
              <a:t>inequalities </a:t>
            </a:r>
          </a:p>
          <a:p>
            <a:pPr marL="457200" lvl="1" indent="0">
              <a:buNone/>
            </a:pPr>
            <a:r>
              <a:rPr lang="en-US" sz="1700" dirty="0">
                <a:solidFill>
                  <a:srgbClr val="FFFFFF"/>
                </a:solidFill>
                <a:latin typeface="Calibri Light"/>
                <a:cs typeface="Calibri Light"/>
              </a:rPr>
              <a:t>	Implications for the youth sector</a:t>
            </a:r>
          </a:p>
          <a:p>
            <a:pPr marL="457200" lvl="1" indent="0">
              <a:buNone/>
            </a:pPr>
            <a:endParaRPr lang="en-US" sz="1700" dirty="0" smtClean="0">
              <a:solidFill>
                <a:srgbClr val="FFFFFF"/>
              </a:solidFill>
              <a:latin typeface="Calibri Light"/>
              <a:cs typeface="Calibri Light"/>
            </a:endParaRPr>
          </a:p>
          <a:p>
            <a:pPr marL="457200" lvl="1" indent="-457200">
              <a:buFont typeface="+mj-lt"/>
              <a:buAutoNum type="arabicPeriod" startAt="3"/>
            </a:pPr>
            <a:r>
              <a:rPr lang="en-US" sz="1700" b="1" dirty="0" smtClean="0">
                <a:solidFill>
                  <a:schemeClr val="accent5">
                    <a:lumMod val="40000"/>
                    <a:lumOff val="60000"/>
                  </a:schemeClr>
                </a:solidFill>
                <a:latin typeface="Calibri Light"/>
                <a:cs typeface="Calibri Light"/>
              </a:rPr>
              <a:t>A zoom, or putting some flesh in  theoretical bones</a:t>
            </a:r>
            <a:endParaRPr lang="en-US" sz="1700" b="1" dirty="0">
              <a:solidFill>
                <a:schemeClr val="accent5">
                  <a:lumMod val="40000"/>
                  <a:lumOff val="60000"/>
                </a:schemeClr>
              </a:solidFill>
              <a:latin typeface="Calibri Light"/>
              <a:cs typeface="Calibri Light"/>
            </a:endParaRPr>
          </a:p>
          <a:p>
            <a:pPr marL="457200" lvl="1" indent="0">
              <a:buNone/>
            </a:pPr>
            <a:r>
              <a:rPr lang="en-US" sz="1700" i="1" dirty="0" smtClean="0">
                <a:solidFill>
                  <a:schemeClr val="accent6">
                    <a:lumMod val="60000"/>
                    <a:lumOff val="40000"/>
                  </a:schemeClr>
                </a:solidFill>
                <a:latin typeface="Calibri Light"/>
                <a:cs typeface="Calibri Light"/>
              </a:rPr>
              <a:t>	</a:t>
            </a:r>
            <a:r>
              <a:rPr lang="en-US" sz="1700" dirty="0" smtClean="0">
                <a:solidFill>
                  <a:schemeClr val="accent5">
                    <a:lumMod val="20000"/>
                    <a:lumOff val="80000"/>
                  </a:schemeClr>
                </a:solidFill>
                <a:latin typeface="Calibri Light"/>
                <a:cs typeface="Calibri Light"/>
              </a:rPr>
              <a:t>follow up project in Portugal </a:t>
            </a:r>
            <a:endParaRPr lang="en-US" sz="1700" dirty="0">
              <a:solidFill>
                <a:schemeClr val="accent5">
                  <a:lumMod val="20000"/>
                  <a:lumOff val="80000"/>
                </a:schemeClr>
              </a:solidFill>
              <a:latin typeface="Calibri Light"/>
              <a:cs typeface="Calibri Light"/>
            </a:endParaRPr>
          </a:p>
          <a:p>
            <a:pPr marL="457200" lvl="1" indent="0">
              <a:buNone/>
            </a:pPr>
            <a:r>
              <a:rPr lang="en-US" sz="1700" dirty="0">
                <a:solidFill>
                  <a:schemeClr val="accent5">
                    <a:lumMod val="20000"/>
                    <a:lumOff val="80000"/>
                  </a:schemeClr>
                </a:solidFill>
                <a:latin typeface="Calibri Light"/>
                <a:cs typeface="Calibri Light"/>
              </a:rPr>
              <a:t>	</a:t>
            </a:r>
            <a:r>
              <a:rPr lang="en-US" sz="1700" dirty="0" smtClean="0">
                <a:solidFill>
                  <a:schemeClr val="accent5">
                    <a:lumMod val="20000"/>
                    <a:lumOff val="80000"/>
                  </a:schemeClr>
                </a:solidFill>
                <a:latin typeface="Calibri Light"/>
                <a:cs typeface="Calibri Light"/>
              </a:rPr>
              <a:t>examples and results</a:t>
            </a:r>
            <a:endParaRPr lang="en-US" sz="1700" dirty="0">
              <a:solidFill>
                <a:schemeClr val="accent5">
                  <a:lumMod val="20000"/>
                  <a:lumOff val="80000"/>
                </a:schemeClr>
              </a:solidFill>
              <a:latin typeface="Calibri Light"/>
              <a:cs typeface="Calibri Light"/>
            </a:endParaRPr>
          </a:p>
          <a:p>
            <a:pPr marL="457200" lvl="1" indent="0">
              <a:buNone/>
            </a:pPr>
            <a:r>
              <a:rPr lang="en-US" sz="1700" dirty="0">
                <a:solidFill>
                  <a:schemeClr val="accent5">
                    <a:lumMod val="20000"/>
                    <a:lumOff val="80000"/>
                  </a:schemeClr>
                </a:solidFill>
                <a:latin typeface="Calibri Light"/>
                <a:cs typeface="Calibri Light"/>
              </a:rPr>
              <a:t>	</a:t>
            </a:r>
            <a:r>
              <a:rPr lang="en-US" sz="1700" i="1" dirty="0" smtClean="0">
                <a:solidFill>
                  <a:schemeClr val="accent6">
                    <a:lumMod val="60000"/>
                    <a:lumOff val="40000"/>
                  </a:schemeClr>
                </a:solidFill>
                <a:latin typeface="Calibri Light"/>
                <a:cs typeface="Calibri Light"/>
              </a:rPr>
              <a:t>			</a:t>
            </a:r>
          </a:p>
          <a:p>
            <a:pPr marL="457200" lvl="1" indent="-457200">
              <a:buFont typeface="+mj-lt"/>
              <a:buAutoNum type="arabicPeriod" startAt="3"/>
            </a:pPr>
            <a:r>
              <a:rPr lang="en-US" sz="1700" b="1" dirty="0" smtClean="0">
                <a:solidFill>
                  <a:schemeClr val="accent5">
                    <a:lumMod val="40000"/>
                    <a:lumOff val="60000"/>
                  </a:schemeClr>
                </a:solidFill>
                <a:latin typeface="Calibri Light"/>
                <a:cs typeface="Calibri Light"/>
              </a:rPr>
              <a:t>Messages </a:t>
            </a:r>
            <a:r>
              <a:rPr lang="en-US" sz="1700" b="1" dirty="0">
                <a:solidFill>
                  <a:schemeClr val="accent5">
                    <a:lumMod val="40000"/>
                    <a:lumOff val="60000"/>
                  </a:schemeClr>
                </a:solidFill>
                <a:latin typeface="Calibri Light"/>
                <a:cs typeface="Calibri Light"/>
              </a:rPr>
              <a:t>to take </a:t>
            </a:r>
            <a:r>
              <a:rPr lang="en-US" sz="1700" b="1" i="1" dirty="0" smtClean="0">
                <a:solidFill>
                  <a:schemeClr val="accent5">
                    <a:lumMod val="40000"/>
                    <a:lumOff val="60000"/>
                  </a:schemeClr>
                </a:solidFill>
                <a:latin typeface="Calibri Light"/>
                <a:cs typeface="Calibri Light"/>
              </a:rPr>
              <a:t>home</a:t>
            </a:r>
            <a:endParaRPr lang="en-US" sz="1700" b="1" dirty="0">
              <a:solidFill>
                <a:schemeClr val="accent5">
                  <a:lumMod val="40000"/>
                  <a:lumOff val="60000"/>
                </a:schemeClr>
              </a:solidFill>
              <a:latin typeface="Calibri Light"/>
              <a:cs typeface="Calibri Light"/>
            </a:endParaRPr>
          </a:p>
        </p:txBody>
      </p:sp>
    </p:spTree>
    <p:extLst>
      <p:ext uri="{BB962C8B-B14F-4D97-AF65-F5344CB8AC3E}">
        <p14:creationId xmlns:p14="http://schemas.microsoft.com/office/powerpoint/2010/main" val="3258294814"/>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tx1">
            <a:lumMod val="75000"/>
            <a:lumOff val="25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dirty="0" smtClean="0">
                <a:solidFill>
                  <a:srgbClr val="93CDDD"/>
                </a:solidFill>
                <a:latin typeface="Calibri Light"/>
                <a:cs typeface="Calibri Light"/>
              </a:rPr>
              <a:t>Messages to take </a:t>
            </a:r>
            <a:r>
              <a:rPr lang="en-US" sz="2800" i="1" dirty="0" smtClean="0">
                <a:solidFill>
                  <a:srgbClr val="93CDDD"/>
                </a:solidFill>
                <a:latin typeface="Calibri Light"/>
                <a:cs typeface="Calibri Light"/>
              </a:rPr>
              <a:t>home</a:t>
            </a:r>
            <a:endParaRPr lang="en-US" sz="2800" i="1" dirty="0">
              <a:solidFill>
                <a:srgbClr val="93CDDD"/>
              </a:solidFill>
              <a:latin typeface="Calibri Light"/>
              <a:cs typeface="Calibri Light"/>
            </a:endParaRPr>
          </a:p>
        </p:txBody>
      </p:sp>
      <p:sp>
        <p:nvSpPr>
          <p:cNvPr id="3" name="Content Placeholder 2"/>
          <p:cNvSpPr>
            <a:spLocks noGrp="1"/>
          </p:cNvSpPr>
          <p:nvPr>
            <p:ph idx="1"/>
          </p:nvPr>
        </p:nvSpPr>
        <p:spPr>
          <a:xfrm>
            <a:off x="457200" y="1600200"/>
            <a:ext cx="8229600" cy="5104243"/>
          </a:xfrm>
        </p:spPr>
        <p:txBody>
          <a:bodyPr>
            <a:noAutofit/>
          </a:bodyPr>
          <a:lstStyle/>
          <a:p>
            <a:pPr marL="0" indent="0">
              <a:buNone/>
            </a:pPr>
            <a:r>
              <a:rPr lang="en-US" sz="1900" b="1" dirty="0" smtClean="0">
                <a:solidFill>
                  <a:schemeClr val="accent5">
                    <a:lumMod val="40000"/>
                    <a:lumOff val="60000"/>
                  </a:schemeClr>
                </a:solidFill>
                <a:latin typeface="Calibri Light"/>
                <a:cs typeface="Calibri Light"/>
              </a:rPr>
              <a:t>The research approach – classist or generational – end up deciding the target group</a:t>
            </a:r>
          </a:p>
          <a:p>
            <a:pPr marL="0" indent="0">
              <a:buNone/>
            </a:pPr>
            <a:r>
              <a:rPr lang="en-US" sz="1900" b="1" dirty="0" smtClean="0">
                <a:solidFill>
                  <a:schemeClr val="bg1"/>
                </a:solidFill>
                <a:latin typeface="Calibri Light"/>
                <a:cs typeface="Calibri Light"/>
              </a:rPr>
              <a:t>(therefore, show not be neglected or used automatically, for it is embedded in ideology and youth policy design)</a:t>
            </a:r>
          </a:p>
          <a:p>
            <a:pPr marL="0" indent="0">
              <a:buNone/>
            </a:pPr>
            <a:endParaRPr lang="en-US" sz="1900" b="1" dirty="0">
              <a:solidFill>
                <a:schemeClr val="bg1"/>
              </a:solidFill>
              <a:latin typeface="Calibri Light"/>
              <a:cs typeface="Calibri Light"/>
            </a:endParaRPr>
          </a:p>
          <a:p>
            <a:pPr marL="0" indent="0">
              <a:buNone/>
            </a:pPr>
            <a:r>
              <a:rPr lang="en-US" sz="1900" b="1" dirty="0" smtClean="0">
                <a:solidFill>
                  <a:schemeClr val="accent5">
                    <a:lumMod val="40000"/>
                    <a:lumOff val="60000"/>
                  </a:schemeClr>
                </a:solidFill>
                <a:latin typeface="Calibri Light"/>
                <a:cs typeface="Calibri Light"/>
              </a:rPr>
              <a:t>Inequality is a process not a state, and no one is necessarily immune to it.</a:t>
            </a:r>
            <a:endParaRPr lang="en-US" sz="1900" b="1" dirty="0">
              <a:solidFill>
                <a:schemeClr val="accent5">
                  <a:lumMod val="40000"/>
                  <a:lumOff val="60000"/>
                </a:schemeClr>
              </a:solidFill>
              <a:latin typeface="Calibri Light"/>
              <a:cs typeface="Calibri Light"/>
            </a:endParaRPr>
          </a:p>
          <a:p>
            <a:pPr marL="0" indent="0">
              <a:buNone/>
            </a:pPr>
            <a:r>
              <a:rPr lang="en-US" sz="1900" b="1" dirty="0">
                <a:solidFill>
                  <a:schemeClr val="bg1"/>
                </a:solidFill>
                <a:latin typeface="Calibri Light"/>
                <a:cs typeface="Calibri Light"/>
              </a:rPr>
              <a:t>(therefore, </a:t>
            </a:r>
            <a:r>
              <a:rPr lang="en-US" sz="1900" b="1" dirty="0" smtClean="0">
                <a:solidFill>
                  <a:schemeClr val="bg1"/>
                </a:solidFill>
                <a:latin typeface="Calibri Light"/>
                <a:cs typeface="Calibri Light"/>
              </a:rPr>
              <a:t>interventions should be as continuous as life itself)</a:t>
            </a:r>
          </a:p>
          <a:p>
            <a:pPr marL="0" indent="0">
              <a:buNone/>
            </a:pPr>
            <a:endParaRPr lang="en-US" sz="1900" b="1" dirty="0" smtClean="0">
              <a:solidFill>
                <a:schemeClr val="bg1"/>
              </a:solidFill>
              <a:latin typeface="Calibri Light"/>
              <a:cs typeface="Calibri Light"/>
            </a:endParaRPr>
          </a:p>
          <a:p>
            <a:pPr marL="0" indent="0">
              <a:buNone/>
            </a:pPr>
            <a:r>
              <a:rPr lang="en-US" sz="1900" b="1" dirty="0" smtClean="0">
                <a:solidFill>
                  <a:schemeClr val="accent5">
                    <a:lumMod val="40000"/>
                    <a:lumOff val="60000"/>
                  </a:schemeClr>
                </a:solidFill>
                <a:latin typeface="Calibri Light"/>
                <a:cs typeface="Calibri Light"/>
              </a:rPr>
              <a:t>Dynamic, cumulative and holistic </a:t>
            </a:r>
            <a:r>
              <a:rPr lang="en-US" sz="1900" b="1" dirty="0">
                <a:solidFill>
                  <a:schemeClr val="accent5">
                    <a:lumMod val="40000"/>
                    <a:lumOff val="60000"/>
                  </a:schemeClr>
                </a:solidFill>
                <a:latin typeface="Calibri Light"/>
                <a:cs typeface="Calibri Light"/>
              </a:rPr>
              <a:t>indicators of inequalities are </a:t>
            </a:r>
            <a:r>
              <a:rPr lang="en-US" sz="1900" b="1" dirty="0" smtClean="0">
                <a:solidFill>
                  <a:schemeClr val="accent5">
                    <a:lumMod val="40000"/>
                    <a:lumOff val="60000"/>
                  </a:schemeClr>
                </a:solidFill>
                <a:latin typeface="Calibri Light"/>
                <a:cs typeface="Calibri Light"/>
              </a:rPr>
              <a:t>need</a:t>
            </a:r>
            <a:endParaRPr lang="en-US" sz="1900" b="1" dirty="0">
              <a:solidFill>
                <a:schemeClr val="bg1"/>
              </a:solidFill>
              <a:latin typeface="Calibri Light"/>
              <a:cs typeface="Calibri Light"/>
            </a:endParaRPr>
          </a:p>
          <a:p>
            <a:pPr marL="0" indent="0">
              <a:buNone/>
            </a:pPr>
            <a:r>
              <a:rPr lang="en-US" sz="1900" b="1" dirty="0" smtClean="0">
                <a:solidFill>
                  <a:schemeClr val="bg1"/>
                </a:solidFill>
                <a:latin typeface="Calibri Light"/>
                <a:cs typeface="Calibri Light"/>
              </a:rPr>
              <a:t>(otherwise target and reach of policies towards inequality reduction are compromised)</a:t>
            </a:r>
            <a:endParaRPr lang="en-US" sz="1900" b="1" dirty="0">
              <a:solidFill>
                <a:schemeClr val="bg1"/>
              </a:solidFill>
              <a:latin typeface="Calibri Light"/>
              <a:cs typeface="Calibri Light"/>
            </a:endParaRPr>
          </a:p>
          <a:p>
            <a:pPr marL="0" indent="0">
              <a:buNone/>
            </a:pPr>
            <a:endParaRPr lang="en-US" sz="1900" b="1" dirty="0">
              <a:solidFill>
                <a:schemeClr val="bg1"/>
              </a:solidFill>
              <a:latin typeface="Calibri Light"/>
              <a:cs typeface="Calibri Light"/>
            </a:endParaRPr>
          </a:p>
          <a:p>
            <a:pPr marL="0" indent="0">
              <a:buNone/>
            </a:pPr>
            <a:r>
              <a:rPr lang="en-US" sz="1900" b="1" dirty="0">
                <a:solidFill>
                  <a:schemeClr val="accent5">
                    <a:lumMod val="40000"/>
                    <a:lumOff val="60000"/>
                  </a:schemeClr>
                </a:solidFill>
                <a:latin typeface="Calibri Light"/>
                <a:cs typeface="Calibri Light"/>
              </a:rPr>
              <a:t>Qualitative information on </a:t>
            </a:r>
            <a:r>
              <a:rPr lang="en-US" sz="1900" b="1" dirty="0" smtClean="0">
                <a:solidFill>
                  <a:schemeClr val="accent5">
                    <a:lumMod val="40000"/>
                    <a:lumOff val="60000"/>
                  </a:schemeClr>
                </a:solidFill>
                <a:latin typeface="Calibri Light"/>
                <a:cs typeface="Calibri Light"/>
              </a:rPr>
              <a:t>the processes of reproduction of inequalities are needed</a:t>
            </a:r>
          </a:p>
          <a:p>
            <a:pPr marL="0" indent="0">
              <a:buNone/>
            </a:pPr>
            <a:r>
              <a:rPr lang="en-US" sz="1900" b="1" dirty="0" smtClean="0">
                <a:solidFill>
                  <a:schemeClr val="bg1"/>
                </a:solidFill>
                <a:latin typeface="Calibri Light"/>
                <a:cs typeface="Calibri Light"/>
              </a:rPr>
              <a:t>(statistics need faces</a:t>
            </a:r>
            <a:r>
              <a:rPr lang="en-US" sz="1900" b="1" dirty="0">
                <a:solidFill>
                  <a:schemeClr val="bg1"/>
                </a:solidFill>
                <a:latin typeface="Calibri Light"/>
                <a:cs typeface="Calibri Light"/>
              </a:rPr>
              <a:t> </a:t>
            </a:r>
            <a:r>
              <a:rPr lang="en-US" sz="1900" b="1" dirty="0" smtClean="0">
                <a:solidFill>
                  <a:schemeClr val="bg1"/>
                </a:solidFill>
                <a:latin typeface="Calibri Light"/>
                <a:cs typeface="Calibri Light"/>
              </a:rPr>
              <a:t>and stories, policy maker need to feed on this knowledge)</a:t>
            </a:r>
            <a:endParaRPr lang="en-US" sz="1900" b="1" dirty="0">
              <a:solidFill>
                <a:schemeClr val="bg1"/>
              </a:solidFill>
              <a:latin typeface="Calibri Light"/>
              <a:cs typeface="Calibri Light"/>
            </a:endParaRPr>
          </a:p>
          <a:p>
            <a:pPr marL="0" indent="0">
              <a:buNone/>
            </a:pPr>
            <a:endParaRPr lang="en-US" sz="1900" b="1" dirty="0">
              <a:solidFill>
                <a:schemeClr val="accent5">
                  <a:lumMod val="40000"/>
                  <a:lumOff val="60000"/>
                </a:schemeClr>
              </a:solidFill>
              <a:latin typeface="Calibri Light"/>
              <a:cs typeface="Calibri Light"/>
            </a:endParaRPr>
          </a:p>
          <a:p>
            <a:pPr marL="0" indent="0">
              <a:buNone/>
            </a:pPr>
            <a:endParaRPr lang="en-US" sz="1900" b="1" dirty="0" smtClean="0">
              <a:solidFill>
                <a:schemeClr val="bg1"/>
              </a:solidFill>
              <a:latin typeface="Calibri Light"/>
              <a:cs typeface="Calibri Light"/>
            </a:endParaRPr>
          </a:p>
          <a:p>
            <a:pPr marL="0" indent="0">
              <a:buNone/>
            </a:pPr>
            <a:endParaRPr lang="en-US" sz="1900" b="1" dirty="0">
              <a:solidFill>
                <a:schemeClr val="bg1"/>
              </a:solidFill>
              <a:latin typeface="Calibri Light"/>
              <a:cs typeface="Calibri Light"/>
            </a:endParaRPr>
          </a:p>
          <a:p>
            <a:pPr marL="0" indent="0">
              <a:buNone/>
            </a:pPr>
            <a:endParaRPr lang="en-US" sz="1900" b="1" dirty="0">
              <a:solidFill>
                <a:schemeClr val="bg1"/>
              </a:solidFill>
              <a:latin typeface="Calibri Light"/>
              <a:cs typeface="Calibri Light"/>
            </a:endParaRPr>
          </a:p>
          <a:p>
            <a:pPr marL="0" indent="0">
              <a:buNone/>
            </a:pPr>
            <a:endParaRPr lang="en-US" sz="1900" b="1" dirty="0">
              <a:solidFill>
                <a:schemeClr val="accent5">
                  <a:lumMod val="40000"/>
                  <a:lumOff val="60000"/>
                </a:schemeClr>
              </a:solidFill>
              <a:latin typeface="Calibri Light"/>
              <a:cs typeface="Calibri Light"/>
            </a:endParaRPr>
          </a:p>
        </p:txBody>
      </p:sp>
    </p:spTree>
    <p:extLst>
      <p:ext uri="{BB962C8B-B14F-4D97-AF65-F5344CB8AC3E}">
        <p14:creationId xmlns:p14="http://schemas.microsoft.com/office/powerpoint/2010/main" val="274899361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tx1">
            <a:lumMod val="75000"/>
            <a:lumOff val="25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dirty="0" smtClean="0">
                <a:solidFill>
                  <a:srgbClr val="93CDDD"/>
                </a:solidFill>
                <a:latin typeface="Calibri Light"/>
                <a:cs typeface="Calibri Light"/>
              </a:rPr>
              <a:t>Tensions and intersections</a:t>
            </a:r>
            <a:endParaRPr lang="en-US" sz="2800" dirty="0">
              <a:solidFill>
                <a:srgbClr val="93CDDD"/>
              </a:solidFill>
              <a:latin typeface="Calibri Light"/>
              <a:cs typeface="Calibri Light"/>
            </a:endParaRPr>
          </a:p>
        </p:txBody>
      </p:sp>
      <p:sp>
        <p:nvSpPr>
          <p:cNvPr id="3" name="Content Placeholder 2"/>
          <p:cNvSpPr>
            <a:spLocks noGrp="1"/>
          </p:cNvSpPr>
          <p:nvPr>
            <p:ph idx="1"/>
          </p:nvPr>
        </p:nvSpPr>
        <p:spPr>
          <a:xfrm>
            <a:off x="457200" y="1600200"/>
            <a:ext cx="8229600" cy="4858657"/>
          </a:xfrm>
        </p:spPr>
        <p:txBody>
          <a:bodyPr>
            <a:noAutofit/>
          </a:bodyPr>
          <a:lstStyle/>
          <a:p>
            <a:pPr marL="0" indent="0">
              <a:buNone/>
            </a:pPr>
            <a:r>
              <a:rPr lang="en-US" sz="1900" dirty="0" smtClean="0">
                <a:solidFill>
                  <a:schemeClr val="accent6">
                    <a:lumMod val="40000"/>
                    <a:lumOff val="60000"/>
                  </a:schemeClr>
                </a:solidFill>
                <a:latin typeface="Calibri Light"/>
                <a:cs typeface="Calibri Light"/>
              </a:rPr>
              <a:t>The classist and the generational approaches or…</a:t>
            </a:r>
          </a:p>
          <a:p>
            <a:pPr marL="0" indent="0">
              <a:buNone/>
            </a:pPr>
            <a:r>
              <a:rPr lang="en-US" sz="1900" dirty="0">
                <a:solidFill>
                  <a:schemeClr val="accent6">
                    <a:lumMod val="40000"/>
                    <a:lumOff val="60000"/>
                  </a:schemeClr>
                </a:solidFill>
                <a:latin typeface="Calibri Light"/>
                <a:cs typeface="Calibri Light"/>
              </a:rPr>
              <a:t> </a:t>
            </a:r>
            <a:r>
              <a:rPr lang="en-US" sz="1900" dirty="0" smtClean="0">
                <a:solidFill>
                  <a:schemeClr val="accent6">
                    <a:lumMod val="40000"/>
                    <a:lumOff val="60000"/>
                  </a:schemeClr>
                </a:solidFill>
                <a:latin typeface="Calibri Light"/>
                <a:cs typeface="Calibri Light"/>
              </a:rPr>
              <a:t>                                                               </a:t>
            </a:r>
            <a:r>
              <a:rPr lang="en-US" sz="1900" i="1" dirty="0" smtClean="0">
                <a:solidFill>
                  <a:schemeClr val="accent6">
                    <a:lumMod val="40000"/>
                    <a:lumOff val="60000"/>
                  </a:schemeClr>
                </a:solidFill>
                <a:latin typeface="Calibri Light"/>
                <a:cs typeface="Calibri Light"/>
              </a:rPr>
              <a:t>     …. should policies be age or class-graded?</a:t>
            </a:r>
          </a:p>
          <a:p>
            <a:pPr marL="0" indent="0">
              <a:buNone/>
            </a:pPr>
            <a:endParaRPr lang="en-US" sz="1900" i="1" dirty="0">
              <a:solidFill>
                <a:schemeClr val="accent6">
                  <a:lumMod val="40000"/>
                  <a:lumOff val="60000"/>
                </a:schemeClr>
              </a:solidFill>
              <a:latin typeface="Calibri Light"/>
              <a:cs typeface="Calibri Light"/>
            </a:endParaRPr>
          </a:p>
          <a:p>
            <a:pPr marL="0" indent="0">
              <a:buNone/>
            </a:pPr>
            <a:endParaRPr lang="en-US" sz="1700" b="1" i="1" dirty="0" smtClean="0">
              <a:solidFill>
                <a:srgbClr val="93CDDD"/>
              </a:solidFill>
              <a:latin typeface="Calibri Light"/>
              <a:cs typeface="Calibri Light"/>
            </a:endParaRPr>
          </a:p>
          <a:p>
            <a:pPr marL="0" indent="0">
              <a:buNone/>
            </a:pPr>
            <a:r>
              <a:rPr lang="en-US" sz="1700" b="1" i="1" dirty="0" smtClean="0">
                <a:solidFill>
                  <a:srgbClr val="93CDDD"/>
                </a:solidFill>
                <a:latin typeface="Calibri Light"/>
                <a:cs typeface="Calibri Light"/>
              </a:rPr>
              <a:t>Classist approach</a:t>
            </a:r>
          </a:p>
          <a:p>
            <a:pPr marL="0" indent="0">
              <a:buNone/>
            </a:pPr>
            <a:endParaRPr lang="en-US" sz="1700" i="1" dirty="0" smtClean="0">
              <a:solidFill>
                <a:srgbClr val="93CDDD"/>
              </a:solidFill>
              <a:latin typeface="Calibri Light"/>
              <a:cs typeface="Calibri Light"/>
            </a:endParaRPr>
          </a:p>
          <a:p>
            <a:pPr marL="0" indent="0" algn="just">
              <a:buNone/>
            </a:pPr>
            <a:r>
              <a:rPr lang="en-US" sz="1700" b="1" i="1" dirty="0">
                <a:solidFill>
                  <a:srgbClr val="93CDDD"/>
                </a:solidFill>
                <a:latin typeface="Calibri Light"/>
                <a:cs typeface="Calibri Light"/>
              </a:rPr>
              <a:t>	</a:t>
            </a:r>
            <a:r>
              <a:rPr lang="en-US" sz="1700" i="1" dirty="0" smtClean="0">
                <a:solidFill>
                  <a:schemeClr val="accent6">
                    <a:lumMod val="20000"/>
                    <a:lumOff val="80000"/>
                  </a:schemeClr>
                </a:solidFill>
                <a:latin typeface="Calibri Light"/>
                <a:cs typeface="Calibri Light"/>
              </a:rPr>
              <a:t>Principal:  </a:t>
            </a:r>
            <a:r>
              <a:rPr lang="en-US" sz="1700" dirty="0">
                <a:solidFill>
                  <a:schemeClr val="bg1"/>
                </a:solidFill>
                <a:latin typeface="Calibri Light"/>
                <a:cs typeface="Calibri Light"/>
              </a:rPr>
              <a:t>“youth is taken as a social group that is necessarily socially diversified, constituted by different youth cultures formed on behalf of class belongings, different economic backgrounds, different power resources, different interests, different occupational situations, etc. ” (</a:t>
            </a:r>
            <a:r>
              <a:rPr lang="en-US" sz="1700" dirty="0" err="1">
                <a:solidFill>
                  <a:schemeClr val="bg1"/>
                </a:solidFill>
                <a:latin typeface="Calibri Light"/>
                <a:cs typeface="Calibri Light"/>
              </a:rPr>
              <a:t>Pais</a:t>
            </a:r>
            <a:r>
              <a:rPr lang="en-US" sz="1700" dirty="0">
                <a:solidFill>
                  <a:schemeClr val="bg1"/>
                </a:solidFill>
                <a:latin typeface="Calibri Light"/>
                <a:cs typeface="Calibri Light"/>
              </a:rPr>
              <a:t>, [2003] 1993: 29). </a:t>
            </a:r>
          </a:p>
          <a:p>
            <a:pPr marL="0" indent="0" algn="just">
              <a:buNone/>
            </a:pPr>
            <a:endParaRPr lang="en-US" sz="1700" i="1" dirty="0" smtClean="0">
              <a:solidFill>
                <a:schemeClr val="accent6">
                  <a:lumMod val="20000"/>
                  <a:lumOff val="80000"/>
                </a:schemeClr>
              </a:solidFill>
              <a:latin typeface="Calibri Light"/>
              <a:cs typeface="Calibri Light"/>
            </a:endParaRPr>
          </a:p>
          <a:p>
            <a:pPr marL="0" indent="0" algn="just">
              <a:buNone/>
            </a:pPr>
            <a:r>
              <a:rPr lang="en-US" sz="1700" b="1" i="1" dirty="0" smtClean="0">
                <a:solidFill>
                  <a:schemeClr val="accent6">
                    <a:lumMod val="20000"/>
                    <a:lumOff val="80000"/>
                  </a:schemeClr>
                </a:solidFill>
                <a:latin typeface="Calibri Light"/>
                <a:cs typeface="Calibri Light"/>
              </a:rPr>
              <a:t>	</a:t>
            </a:r>
            <a:r>
              <a:rPr lang="en-US" sz="1700" i="1" dirty="0">
                <a:solidFill>
                  <a:schemeClr val="accent6">
                    <a:lumMod val="20000"/>
                    <a:lumOff val="80000"/>
                  </a:schemeClr>
                </a:solidFill>
                <a:latin typeface="Calibri Light"/>
                <a:cs typeface="Calibri Light"/>
              </a:rPr>
              <a:t>Problems:  </a:t>
            </a:r>
            <a:r>
              <a:rPr lang="en-US" sz="1700" dirty="0">
                <a:solidFill>
                  <a:schemeClr val="bg1"/>
                </a:solidFill>
                <a:latin typeface="Calibri Light"/>
                <a:cs typeface="Calibri Light"/>
              </a:rPr>
              <a:t>wealth and income inequalities have become absolutely hegemonic in the study of inequalities in our contemporary </a:t>
            </a:r>
            <a:r>
              <a:rPr lang="en-US" sz="1700" dirty="0" smtClean="0">
                <a:solidFill>
                  <a:schemeClr val="bg1"/>
                </a:solidFill>
                <a:latin typeface="Calibri Light"/>
                <a:cs typeface="Calibri Light"/>
              </a:rPr>
              <a:t>society</a:t>
            </a:r>
            <a:r>
              <a:rPr lang="en-US" sz="1700" dirty="0">
                <a:solidFill>
                  <a:schemeClr val="bg1"/>
                </a:solidFill>
                <a:latin typeface="Calibri Light"/>
                <a:cs typeface="Calibri Light"/>
              </a:rPr>
              <a:t> </a:t>
            </a:r>
            <a:r>
              <a:rPr lang="en-US" sz="1700" dirty="0" smtClean="0">
                <a:solidFill>
                  <a:schemeClr val="bg1"/>
                </a:solidFill>
                <a:latin typeface="Calibri Light"/>
                <a:cs typeface="Calibri Light"/>
              </a:rPr>
              <a:t>&amp;  </a:t>
            </a:r>
            <a:r>
              <a:rPr lang="en-US" sz="1700" dirty="0">
                <a:solidFill>
                  <a:schemeClr val="bg1"/>
                </a:solidFill>
                <a:latin typeface="Calibri Light"/>
                <a:cs typeface="Calibri Light"/>
              </a:rPr>
              <a:t>subjective, longitudinal and individual approaches to inequalities, which would be necessary to a more comprehensive understanding of youth inequalities, are mostly left undone. </a:t>
            </a:r>
          </a:p>
          <a:p>
            <a:pPr marL="0" indent="0" algn="just">
              <a:buNone/>
            </a:pPr>
            <a:endParaRPr lang="en-US" sz="1700" dirty="0">
              <a:latin typeface="Calibri Light"/>
              <a:cs typeface="Calibri Light"/>
            </a:endParaRPr>
          </a:p>
          <a:p>
            <a:pPr marL="0" indent="0">
              <a:buNone/>
            </a:pPr>
            <a:endParaRPr lang="en-US" sz="1700" dirty="0">
              <a:solidFill>
                <a:schemeClr val="accent6">
                  <a:lumMod val="40000"/>
                  <a:lumOff val="60000"/>
                </a:schemeClr>
              </a:solidFill>
              <a:latin typeface="Calibri Light"/>
              <a:cs typeface="Calibri Light"/>
            </a:endParaRPr>
          </a:p>
          <a:p>
            <a:pPr marL="0" indent="0">
              <a:buNone/>
            </a:pPr>
            <a:r>
              <a:rPr lang="en-US" sz="1700" dirty="0" smtClean="0">
                <a:solidFill>
                  <a:schemeClr val="accent6">
                    <a:lumMod val="40000"/>
                    <a:lumOff val="60000"/>
                  </a:schemeClr>
                </a:solidFill>
                <a:latin typeface="Calibri Light"/>
                <a:cs typeface="Calibri Light"/>
              </a:rPr>
              <a:t> </a:t>
            </a:r>
          </a:p>
        </p:txBody>
      </p:sp>
    </p:spTree>
    <p:extLst>
      <p:ext uri="{BB962C8B-B14F-4D97-AF65-F5344CB8AC3E}">
        <p14:creationId xmlns:p14="http://schemas.microsoft.com/office/powerpoint/2010/main" val="266520690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tx1">
            <a:lumMod val="75000"/>
            <a:lumOff val="25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dirty="0" smtClean="0">
                <a:solidFill>
                  <a:srgbClr val="93CDDD"/>
                </a:solidFill>
                <a:latin typeface="Calibri Light"/>
                <a:cs typeface="Calibri Light"/>
              </a:rPr>
              <a:t>Tensions and intersections</a:t>
            </a:r>
            <a:endParaRPr lang="en-US" sz="2800" dirty="0">
              <a:solidFill>
                <a:srgbClr val="93CDDD"/>
              </a:solidFill>
              <a:latin typeface="Calibri Light"/>
              <a:cs typeface="Calibri Light"/>
            </a:endParaRPr>
          </a:p>
        </p:txBody>
      </p:sp>
      <p:sp>
        <p:nvSpPr>
          <p:cNvPr id="3" name="Content Placeholder 2"/>
          <p:cNvSpPr>
            <a:spLocks noGrp="1"/>
          </p:cNvSpPr>
          <p:nvPr>
            <p:ph idx="1"/>
          </p:nvPr>
        </p:nvSpPr>
        <p:spPr>
          <a:xfrm>
            <a:off x="457200" y="1600200"/>
            <a:ext cx="8229600" cy="4858657"/>
          </a:xfrm>
        </p:spPr>
        <p:txBody>
          <a:bodyPr>
            <a:noAutofit/>
          </a:bodyPr>
          <a:lstStyle/>
          <a:p>
            <a:pPr marL="0" indent="0">
              <a:buNone/>
            </a:pPr>
            <a:r>
              <a:rPr lang="en-US" sz="1900" dirty="0" smtClean="0">
                <a:solidFill>
                  <a:schemeClr val="accent6">
                    <a:lumMod val="40000"/>
                    <a:lumOff val="60000"/>
                  </a:schemeClr>
                </a:solidFill>
                <a:latin typeface="Calibri Light"/>
                <a:cs typeface="Calibri Light"/>
              </a:rPr>
              <a:t>The classist and the generational approaches or…</a:t>
            </a:r>
          </a:p>
          <a:p>
            <a:pPr marL="0" indent="0">
              <a:buNone/>
            </a:pPr>
            <a:r>
              <a:rPr lang="en-US" sz="1900" dirty="0">
                <a:solidFill>
                  <a:schemeClr val="accent6">
                    <a:lumMod val="40000"/>
                    <a:lumOff val="60000"/>
                  </a:schemeClr>
                </a:solidFill>
                <a:latin typeface="Calibri Light"/>
                <a:cs typeface="Calibri Light"/>
              </a:rPr>
              <a:t> </a:t>
            </a:r>
            <a:r>
              <a:rPr lang="en-US" sz="1900" dirty="0" smtClean="0">
                <a:solidFill>
                  <a:schemeClr val="accent6">
                    <a:lumMod val="40000"/>
                    <a:lumOff val="60000"/>
                  </a:schemeClr>
                </a:solidFill>
                <a:latin typeface="Calibri Light"/>
                <a:cs typeface="Calibri Light"/>
              </a:rPr>
              <a:t>                                                               </a:t>
            </a:r>
            <a:r>
              <a:rPr lang="en-US" sz="1900" i="1" dirty="0" smtClean="0">
                <a:solidFill>
                  <a:schemeClr val="accent6">
                    <a:lumMod val="40000"/>
                    <a:lumOff val="60000"/>
                  </a:schemeClr>
                </a:solidFill>
                <a:latin typeface="Calibri Light"/>
                <a:cs typeface="Calibri Light"/>
              </a:rPr>
              <a:t>     …. should policies be age or class-graded?</a:t>
            </a:r>
          </a:p>
          <a:p>
            <a:pPr marL="0" indent="0">
              <a:buNone/>
            </a:pPr>
            <a:endParaRPr lang="en-US" sz="1700" i="1" dirty="0">
              <a:solidFill>
                <a:schemeClr val="accent6">
                  <a:lumMod val="40000"/>
                  <a:lumOff val="60000"/>
                </a:schemeClr>
              </a:solidFill>
              <a:latin typeface="Calibri Light"/>
              <a:cs typeface="Calibri Light"/>
            </a:endParaRPr>
          </a:p>
          <a:p>
            <a:pPr marL="0" indent="0">
              <a:buNone/>
            </a:pPr>
            <a:endParaRPr lang="en-US" sz="1700" i="1" dirty="0" smtClean="0">
              <a:solidFill>
                <a:srgbClr val="93CDDD"/>
              </a:solidFill>
              <a:latin typeface="Calibri Light"/>
              <a:cs typeface="Calibri Light"/>
            </a:endParaRPr>
          </a:p>
          <a:p>
            <a:pPr marL="0" indent="0">
              <a:buNone/>
            </a:pPr>
            <a:r>
              <a:rPr lang="en-US" sz="1700" i="1" dirty="0" smtClean="0">
                <a:solidFill>
                  <a:srgbClr val="93CDDD"/>
                </a:solidFill>
                <a:latin typeface="Calibri Light"/>
                <a:cs typeface="Calibri Light"/>
              </a:rPr>
              <a:t>Generational approach</a:t>
            </a:r>
          </a:p>
          <a:p>
            <a:pPr marL="0" indent="0">
              <a:buNone/>
            </a:pPr>
            <a:endParaRPr lang="en-US" sz="1700" i="1" dirty="0" smtClean="0">
              <a:solidFill>
                <a:srgbClr val="93CDDD"/>
              </a:solidFill>
              <a:latin typeface="Calibri Light"/>
              <a:cs typeface="Calibri Light"/>
            </a:endParaRPr>
          </a:p>
          <a:p>
            <a:pPr marL="0" indent="0" algn="just">
              <a:buNone/>
            </a:pPr>
            <a:r>
              <a:rPr lang="en-US" sz="1700" b="1" i="1" dirty="0">
                <a:solidFill>
                  <a:srgbClr val="93CDDD"/>
                </a:solidFill>
                <a:latin typeface="Calibri Light"/>
                <a:cs typeface="Calibri Light"/>
              </a:rPr>
              <a:t>	</a:t>
            </a:r>
            <a:r>
              <a:rPr lang="en-US" sz="1700" i="1" dirty="0" smtClean="0">
                <a:solidFill>
                  <a:schemeClr val="accent6">
                    <a:lumMod val="20000"/>
                    <a:lumOff val="80000"/>
                  </a:schemeClr>
                </a:solidFill>
                <a:latin typeface="Calibri Light"/>
                <a:cs typeface="Calibri Light"/>
              </a:rPr>
              <a:t>Principal: </a:t>
            </a:r>
            <a:r>
              <a:rPr lang="en-US" sz="1700" b="1" dirty="0">
                <a:solidFill>
                  <a:srgbClr val="FFFFFF"/>
                </a:solidFill>
                <a:latin typeface="Calibri Light"/>
                <a:cs typeface="Calibri Light"/>
              </a:rPr>
              <a:t>“</a:t>
            </a:r>
            <a:r>
              <a:rPr lang="en-US" sz="1700" dirty="0">
                <a:solidFill>
                  <a:srgbClr val="FFFFFF"/>
                </a:solidFill>
                <a:latin typeface="Calibri Light"/>
                <a:cs typeface="Calibri Light"/>
              </a:rPr>
              <a:t>youth is taken as a homogeneous group which main attribute is to be constituted by individuals on the same ‘life stage’” (</a:t>
            </a:r>
            <a:r>
              <a:rPr lang="en-US" sz="1700" dirty="0" err="1">
                <a:solidFill>
                  <a:srgbClr val="FFFFFF"/>
                </a:solidFill>
                <a:latin typeface="Calibri Light"/>
                <a:cs typeface="Calibri Light"/>
              </a:rPr>
              <a:t>Pais</a:t>
            </a:r>
            <a:r>
              <a:rPr lang="en-US" sz="1700" dirty="0">
                <a:solidFill>
                  <a:srgbClr val="FFFFFF"/>
                </a:solidFill>
                <a:latin typeface="Calibri Light"/>
                <a:cs typeface="Calibri Light"/>
              </a:rPr>
              <a:t>, [2003] 1993: 29). </a:t>
            </a:r>
          </a:p>
          <a:p>
            <a:pPr marL="0" indent="0" algn="just">
              <a:buNone/>
            </a:pPr>
            <a:endParaRPr lang="en-US" sz="1700" i="1" dirty="0" smtClean="0">
              <a:solidFill>
                <a:schemeClr val="accent6">
                  <a:lumMod val="20000"/>
                  <a:lumOff val="80000"/>
                </a:schemeClr>
              </a:solidFill>
              <a:latin typeface="Calibri Light"/>
              <a:cs typeface="Calibri Light"/>
            </a:endParaRPr>
          </a:p>
          <a:p>
            <a:pPr marL="0" indent="0" algn="just">
              <a:buNone/>
            </a:pPr>
            <a:r>
              <a:rPr lang="en-US" sz="1700" b="1" i="1" dirty="0">
                <a:solidFill>
                  <a:srgbClr val="93CDDD"/>
                </a:solidFill>
                <a:latin typeface="Calibri Light"/>
                <a:cs typeface="Calibri Light"/>
              </a:rPr>
              <a:t>	</a:t>
            </a:r>
            <a:r>
              <a:rPr lang="en-US" sz="1700" i="1" dirty="0">
                <a:solidFill>
                  <a:schemeClr val="accent6">
                    <a:lumMod val="20000"/>
                    <a:lumOff val="80000"/>
                  </a:schemeClr>
                </a:solidFill>
                <a:latin typeface="Calibri Light"/>
                <a:cs typeface="Calibri Light"/>
              </a:rPr>
              <a:t>Problems: </a:t>
            </a:r>
            <a:r>
              <a:rPr lang="en-US" sz="1700" dirty="0">
                <a:solidFill>
                  <a:srgbClr val="FFFFFF"/>
                </a:solidFill>
                <a:latin typeface="Calibri Light"/>
                <a:cs typeface="Calibri Light"/>
              </a:rPr>
              <a:t>to assume, even if just in the beginning of the process, argument or policy, that a group of people that share the same birth cohort, and that are “currently” young, have a sense of belonging to that group that exceeds significantly the sense of belonging to a specific social class or community, the preference for certain life styles, or a particular professional or educational identity </a:t>
            </a:r>
          </a:p>
          <a:p>
            <a:pPr marL="0" indent="0">
              <a:buNone/>
            </a:pPr>
            <a:endParaRPr lang="en-US" sz="1700" dirty="0">
              <a:solidFill>
                <a:schemeClr val="bg1"/>
              </a:solidFill>
              <a:latin typeface="Calibri Light"/>
              <a:cs typeface="Calibri Light"/>
            </a:endParaRPr>
          </a:p>
          <a:p>
            <a:pPr marL="0" indent="0">
              <a:buNone/>
            </a:pPr>
            <a:endParaRPr lang="en-US" sz="1800" dirty="0">
              <a:latin typeface="Calibri Light"/>
              <a:cs typeface="Calibri Light"/>
            </a:endParaRPr>
          </a:p>
          <a:p>
            <a:pPr marL="0" indent="0">
              <a:buNone/>
            </a:pPr>
            <a:endParaRPr lang="en-US" sz="1700" i="1" dirty="0" smtClean="0">
              <a:solidFill>
                <a:schemeClr val="accent6">
                  <a:lumMod val="20000"/>
                  <a:lumOff val="80000"/>
                </a:schemeClr>
              </a:solidFill>
              <a:latin typeface="Calibri Light"/>
              <a:cs typeface="Calibri Light"/>
            </a:endParaRPr>
          </a:p>
          <a:p>
            <a:pPr marL="0" indent="0">
              <a:buNone/>
            </a:pPr>
            <a:endParaRPr lang="en-US" sz="1700" i="1" dirty="0">
              <a:solidFill>
                <a:srgbClr val="93CDDD"/>
              </a:solidFill>
              <a:latin typeface="Calibri Light"/>
              <a:cs typeface="Calibri Light"/>
            </a:endParaRPr>
          </a:p>
          <a:p>
            <a:pPr marL="0" indent="0">
              <a:buNone/>
            </a:pPr>
            <a:endParaRPr lang="en-US" sz="1700" i="1" dirty="0" smtClean="0">
              <a:solidFill>
                <a:srgbClr val="93CDDD"/>
              </a:solidFill>
              <a:latin typeface="Calibri Light"/>
              <a:cs typeface="Calibri Light"/>
            </a:endParaRPr>
          </a:p>
          <a:p>
            <a:pPr marL="0" indent="0">
              <a:buNone/>
            </a:pPr>
            <a:endParaRPr lang="en-US" sz="1700" i="1" dirty="0">
              <a:solidFill>
                <a:srgbClr val="93CDDD"/>
              </a:solidFill>
              <a:latin typeface="Calibri Light"/>
              <a:cs typeface="Calibri Light"/>
            </a:endParaRPr>
          </a:p>
          <a:p>
            <a:pPr marL="0" indent="0">
              <a:buNone/>
            </a:pPr>
            <a:endParaRPr lang="en-US" sz="1700" i="1" dirty="0" smtClean="0">
              <a:solidFill>
                <a:srgbClr val="93CDDD"/>
              </a:solidFill>
              <a:latin typeface="Calibri Light"/>
              <a:cs typeface="Calibri Light"/>
            </a:endParaRPr>
          </a:p>
          <a:p>
            <a:pPr marL="0" indent="0">
              <a:buNone/>
            </a:pPr>
            <a:endParaRPr lang="en-US" sz="1700" i="1" dirty="0">
              <a:solidFill>
                <a:srgbClr val="93CDDD"/>
              </a:solidFill>
              <a:latin typeface="Calibri Light"/>
              <a:cs typeface="Calibri Light"/>
            </a:endParaRPr>
          </a:p>
          <a:p>
            <a:pPr marL="0" indent="0">
              <a:buNone/>
            </a:pPr>
            <a:endParaRPr lang="en-US" sz="1700" dirty="0">
              <a:solidFill>
                <a:schemeClr val="accent6">
                  <a:lumMod val="40000"/>
                  <a:lumOff val="60000"/>
                </a:schemeClr>
              </a:solidFill>
              <a:latin typeface="Calibri Light"/>
              <a:cs typeface="Calibri Light"/>
            </a:endParaRPr>
          </a:p>
          <a:p>
            <a:pPr marL="0" indent="0">
              <a:buNone/>
            </a:pPr>
            <a:r>
              <a:rPr lang="en-US" sz="1700" dirty="0" smtClean="0">
                <a:solidFill>
                  <a:schemeClr val="accent6">
                    <a:lumMod val="40000"/>
                    <a:lumOff val="60000"/>
                  </a:schemeClr>
                </a:solidFill>
                <a:latin typeface="Calibri Light"/>
                <a:cs typeface="Calibri Light"/>
              </a:rPr>
              <a:t> </a:t>
            </a:r>
          </a:p>
        </p:txBody>
      </p:sp>
    </p:spTree>
    <p:extLst>
      <p:ext uri="{BB962C8B-B14F-4D97-AF65-F5344CB8AC3E}">
        <p14:creationId xmlns:p14="http://schemas.microsoft.com/office/powerpoint/2010/main" val="64680349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tx1">
            <a:lumMod val="75000"/>
            <a:lumOff val="25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dirty="0" smtClean="0">
                <a:solidFill>
                  <a:srgbClr val="93CDDD"/>
                </a:solidFill>
                <a:latin typeface="Calibri Light"/>
                <a:cs typeface="Calibri Light"/>
              </a:rPr>
              <a:t>Tensions and intersections</a:t>
            </a:r>
            <a:endParaRPr lang="en-US" sz="2800" dirty="0">
              <a:solidFill>
                <a:srgbClr val="93CDDD"/>
              </a:solidFill>
              <a:latin typeface="Calibri Light"/>
              <a:cs typeface="Calibri Light"/>
            </a:endParaRPr>
          </a:p>
        </p:txBody>
      </p:sp>
      <p:sp>
        <p:nvSpPr>
          <p:cNvPr id="3" name="Content Placeholder 2"/>
          <p:cNvSpPr>
            <a:spLocks noGrp="1"/>
          </p:cNvSpPr>
          <p:nvPr>
            <p:ph idx="1"/>
          </p:nvPr>
        </p:nvSpPr>
        <p:spPr>
          <a:xfrm>
            <a:off x="457200" y="1600200"/>
            <a:ext cx="8229600" cy="4858657"/>
          </a:xfrm>
        </p:spPr>
        <p:txBody>
          <a:bodyPr>
            <a:noAutofit/>
          </a:bodyPr>
          <a:lstStyle/>
          <a:p>
            <a:pPr marL="0" indent="0">
              <a:buNone/>
            </a:pPr>
            <a:r>
              <a:rPr lang="en-US" sz="1700" dirty="0" smtClean="0">
                <a:solidFill>
                  <a:schemeClr val="bg1"/>
                </a:solidFill>
                <a:latin typeface="Calibri Light"/>
                <a:cs typeface="Calibri Light"/>
              </a:rPr>
              <a:t>Table 1: Implications of theoretical approaches to  the design and targeting of youth policies</a:t>
            </a:r>
          </a:p>
          <a:p>
            <a:pPr marL="0" indent="0">
              <a:buNone/>
            </a:pPr>
            <a:endParaRPr lang="en-US" sz="1900" dirty="0" smtClean="0">
              <a:solidFill>
                <a:schemeClr val="accent6">
                  <a:lumMod val="40000"/>
                  <a:lumOff val="60000"/>
                </a:schemeClr>
              </a:solidFill>
              <a:latin typeface="Calibri Light"/>
              <a:cs typeface="Calibri Light"/>
            </a:endParaRPr>
          </a:p>
          <a:p>
            <a:pPr marL="0" indent="0">
              <a:buNone/>
            </a:pPr>
            <a:endParaRPr lang="en-US" sz="1700" b="1" i="1" dirty="0">
              <a:solidFill>
                <a:schemeClr val="accent6">
                  <a:lumMod val="40000"/>
                  <a:lumOff val="60000"/>
                </a:schemeClr>
              </a:solidFill>
              <a:latin typeface="Calibri Light"/>
              <a:cs typeface="Calibri Light"/>
            </a:endParaRPr>
          </a:p>
          <a:p>
            <a:pPr marL="0" indent="0">
              <a:buNone/>
            </a:pPr>
            <a:endParaRPr lang="en-US" sz="1700" b="1" i="1" dirty="0" smtClean="0">
              <a:solidFill>
                <a:schemeClr val="accent6">
                  <a:lumMod val="40000"/>
                  <a:lumOff val="60000"/>
                </a:schemeClr>
              </a:solidFill>
              <a:latin typeface="Calibri Light"/>
              <a:cs typeface="Calibri Light"/>
            </a:endParaRPr>
          </a:p>
          <a:p>
            <a:pPr marL="0" indent="0">
              <a:buNone/>
            </a:pPr>
            <a:endParaRPr lang="en-US" sz="1700" b="1" i="1" dirty="0">
              <a:solidFill>
                <a:schemeClr val="accent6">
                  <a:lumMod val="40000"/>
                  <a:lumOff val="60000"/>
                </a:schemeClr>
              </a:solidFill>
              <a:latin typeface="Calibri Light"/>
              <a:cs typeface="Calibri Light"/>
            </a:endParaRPr>
          </a:p>
          <a:p>
            <a:pPr marL="0" indent="0">
              <a:buNone/>
            </a:pPr>
            <a:endParaRPr lang="en-US" sz="1700" b="1" i="1" dirty="0" smtClean="0">
              <a:solidFill>
                <a:srgbClr val="93CDDD"/>
              </a:solidFill>
              <a:latin typeface="Calibri Light"/>
              <a:cs typeface="Calibri Light"/>
            </a:endParaRPr>
          </a:p>
          <a:p>
            <a:pPr marL="0" indent="0">
              <a:buNone/>
            </a:pPr>
            <a:endParaRPr lang="en-US" sz="1700" b="1" dirty="0">
              <a:solidFill>
                <a:schemeClr val="accent6">
                  <a:lumMod val="40000"/>
                  <a:lumOff val="60000"/>
                </a:schemeClr>
              </a:solidFill>
              <a:latin typeface="Calibri Light"/>
              <a:cs typeface="Calibri Light"/>
            </a:endParaRPr>
          </a:p>
          <a:p>
            <a:pPr marL="0" indent="0">
              <a:buNone/>
            </a:pPr>
            <a:r>
              <a:rPr lang="en-US" sz="1700" b="1" dirty="0" smtClean="0">
                <a:solidFill>
                  <a:schemeClr val="accent6">
                    <a:lumMod val="40000"/>
                    <a:lumOff val="60000"/>
                  </a:schemeClr>
                </a:solidFill>
                <a:latin typeface="Calibri Light"/>
                <a:cs typeface="Calibri Light"/>
              </a:rPr>
              <a:t> </a:t>
            </a:r>
          </a:p>
        </p:txBody>
      </p:sp>
      <p:graphicFrame>
        <p:nvGraphicFramePr>
          <p:cNvPr id="4" name="Table 3"/>
          <p:cNvGraphicFramePr>
            <a:graphicFrameLocks noGrp="1"/>
          </p:cNvGraphicFramePr>
          <p:nvPr>
            <p:extLst>
              <p:ext uri="{D42A27DB-BD31-4B8C-83A1-F6EECF244321}">
                <p14:modId xmlns:p14="http://schemas.microsoft.com/office/powerpoint/2010/main" val="2578593603"/>
              </p:ext>
            </p:extLst>
          </p:nvPr>
        </p:nvGraphicFramePr>
        <p:xfrm>
          <a:off x="657411" y="2164166"/>
          <a:ext cx="8029389" cy="4069080"/>
        </p:xfrm>
        <a:graphic>
          <a:graphicData uri="http://schemas.openxmlformats.org/drawingml/2006/table">
            <a:tbl>
              <a:tblPr firstRow="1" bandRow="1">
                <a:tableStyleId>{5A111915-BE36-4E01-A7E5-04B1672EAD32}</a:tableStyleId>
              </a:tblPr>
              <a:tblGrid>
                <a:gridCol w="2676463">
                  <a:extLst>
                    <a:ext uri="{9D8B030D-6E8A-4147-A177-3AD203B41FA5}">
                      <a16:colId xmlns="" xmlns:a16="http://schemas.microsoft.com/office/drawing/2014/main" val="20000"/>
                    </a:ext>
                  </a:extLst>
                </a:gridCol>
                <a:gridCol w="2676463">
                  <a:extLst>
                    <a:ext uri="{9D8B030D-6E8A-4147-A177-3AD203B41FA5}">
                      <a16:colId xmlns="" xmlns:a16="http://schemas.microsoft.com/office/drawing/2014/main" val="20001"/>
                    </a:ext>
                  </a:extLst>
                </a:gridCol>
                <a:gridCol w="2676463">
                  <a:extLst>
                    <a:ext uri="{9D8B030D-6E8A-4147-A177-3AD203B41FA5}">
                      <a16:colId xmlns="" xmlns:a16="http://schemas.microsoft.com/office/drawing/2014/main" val="20002"/>
                    </a:ext>
                  </a:extLst>
                </a:gridCol>
              </a:tblGrid>
              <a:tr h="410883">
                <a:tc rowSpan="2">
                  <a:txBody>
                    <a:bodyPr/>
                    <a:lstStyle/>
                    <a:p>
                      <a:pPr algn="ctr"/>
                      <a:endParaRPr lang="en-US" b="0" dirty="0" smtClean="0">
                        <a:solidFill>
                          <a:schemeClr val="tx1">
                            <a:lumMod val="75000"/>
                            <a:lumOff val="25000"/>
                          </a:schemeClr>
                        </a:solidFill>
                      </a:endParaRPr>
                    </a:p>
                    <a:p>
                      <a:pPr algn="ctr"/>
                      <a:endParaRPr lang="en-US" b="0" dirty="0" smtClean="0">
                        <a:solidFill>
                          <a:schemeClr val="tx1">
                            <a:lumMod val="75000"/>
                            <a:lumOff val="25000"/>
                          </a:schemeClr>
                        </a:solidFill>
                      </a:endParaRPr>
                    </a:p>
                    <a:p>
                      <a:pPr algn="ctr"/>
                      <a:r>
                        <a:rPr lang="en-US" b="0" dirty="0" smtClean="0">
                          <a:solidFill>
                            <a:schemeClr val="tx1">
                              <a:lumMod val="75000"/>
                              <a:lumOff val="25000"/>
                            </a:schemeClr>
                          </a:solidFill>
                        </a:rPr>
                        <a:t>THEORY</a:t>
                      </a:r>
                      <a:endParaRPr lang="en-US" b="0" dirty="0">
                        <a:solidFill>
                          <a:schemeClr val="tx1">
                            <a:lumMod val="75000"/>
                            <a:lumOff val="25000"/>
                          </a:schemeClr>
                        </a:solidFill>
                      </a:endParaRPr>
                    </a:p>
                  </a:txBody>
                  <a:tcPr>
                    <a:solidFill>
                      <a:schemeClr val="accent5">
                        <a:lumMod val="40000"/>
                        <a:lumOff val="60000"/>
                      </a:schemeClr>
                    </a:solidFill>
                  </a:tcPr>
                </a:tc>
                <a:tc gridSpan="2">
                  <a:txBody>
                    <a:bodyPr/>
                    <a:lstStyle/>
                    <a:p>
                      <a:pPr algn="ctr"/>
                      <a:r>
                        <a:rPr lang="en-US" dirty="0" smtClean="0">
                          <a:solidFill>
                            <a:srgbClr val="404040"/>
                          </a:solidFill>
                        </a:rPr>
                        <a:t>POLICY</a:t>
                      </a:r>
                      <a:endParaRPr lang="en-US" dirty="0">
                        <a:solidFill>
                          <a:srgbClr val="404040"/>
                        </a:solidFill>
                      </a:endParaRPr>
                    </a:p>
                  </a:txBody>
                  <a:tcPr>
                    <a:solidFill>
                      <a:srgbClr val="B7DEE8"/>
                    </a:solidFill>
                  </a:tcPr>
                </a:tc>
                <a:tc hMerge="1">
                  <a:txBody>
                    <a:bodyPr/>
                    <a:lstStyle/>
                    <a:p>
                      <a:endParaRPr lang="en-US" dirty="0"/>
                    </a:p>
                  </a:txBody>
                  <a:tcPr>
                    <a:solidFill>
                      <a:schemeClr val="accent5">
                        <a:lumMod val="40000"/>
                        <a:lumOff val="60000"/>
                      </a:schemeClr>
                    </a:solidFill>
                  </a:tcPr>
                </a:tc>
                <a:extLst>
                  <a:ext uri="{0D108BD9-81ED-4DB2-BD59-A6C34878D82A}">
                    <a16:rowId xmlns="" xmlns:a16="http://schemas.microsoft.com/office/drawing/2014/main" val="10000"/>
                  </a:ext>
                </a:extLst>
              </a:tr>
              <a:tr h="418353">
                <a:tc vMerge="1">
                  <a:txBody>
                    <a:bodyPr/>
                    <a:lstStyle/>
                    <a:p>
                      <a:endParaRPr lang="en-US" dirty="0"/>
                    </a:p>
                  </a:txBody>
                  <a:tcPr/>
                </a:tc>
                <a:tc>
                  <a:txBody>
                    <a:bodyPr/>
                    <a:lstStyle/>
                    <a:p>
                      <a:pPr algn="ctr"/>
                      <a:r>
                        <a:rPr lang="en-US" dirty="0" smtClean="0">
                          <a:solidFill>
                            <a:srgbClr val="404040"/>
                          </a:solidFill>
                        </a:rPr>
                        <a:t>SOCIALLY-GRADED</a:t>
                      </a:r>
                      <a:endParaRPr lang="en-US" dirty="0">
                        <a:solidFill>
                          <a:srgbClr val="404040"/>
                        </a:solidFill>
                      </a:endParaRPr>
                    </a:p>
                  </a:txBody>
                  <a:tcPr>
                    <a:solidFill>
                      <a:srgbClr val="B7DEE8"/>
                    </a:solidFill>
                  </a:tcPr>
                </a:tc>
                <a:tc>
                  <a:txBody>
                    <a:bodyPr/>
                    <a:lstStyle/>
                    <a:p>
                      <a:pPr algn="ctr"/>
                      <a:r>
                        <a:rPr lang="en-US" dirty="0" smtClean="0">
                          <a:solidFill>
                            <a:srgbClr val="404040"/>
                          </a:solidFill>
                        </a:rPr>
                        <a:t>AGE-GRADED</a:t>
                      </a:r>
                      <a:endParaRPr lang="en-US" dirty="0">
                        <a:solidFill>
                          <a:srgbClr val="404040"/>
                        </a:solidFill>
                      </a:endParaRPr>
                    </a:p>
                  </a:txBody>
                  <a:tcPr>
                    <a:solidFill>
                      <a:srgbClr val="B7DEE8"/>
                    </a:solidFill>
                  </a:tcPr>
                </a:tc>
                <a:extLst>
                  <a:ext uri="{0D108BD9-81ED-4DB2-BD59-A6C34878D82A}">
                    <a16:rowId xmlns="" xmlns:a16="http://schemas.microsoft.com/office/drawing/2014/main" val="10001"/>
                  </a:ext>
                </a:extLst>
              </a:tr>
              <a:tr h="857250">
                <a:tc>
                  <a:txBody>
                    <a:bodyPr/>
                    <a:lstStyle/>
                    <a:p>
                      <a:pPr algn="ctr"/>
                      <a:endParaRPr lang="en-US" dirty="0" smtClean="0">
                        <a:solidFill>
                          <a:schemeClr val="tx1">
                            <a:lumMod val="75000"/>
                            <a:lumOff val="25000"/>
                          </a:schemeClr>
                        </a:solidFill>
                      </a:endParaRPr>
                    </a:p>
                    <a:p>
                      <a:pPr algn="ctr"/>
                      <a:endParaRPr lang="en-US" dirty="0" smtClean="0">
                        <a:solidFill>
                          <a:schemeClr val="tx1">
                            <a:lumMod val="75000"/>
                            <a:lumOff val="25000"/>
                          </a:schemeClr>
                        </a:solidFill>
                      </a:endParaRPr>
                    </a:p>
                    <a:p>
                      <a:pPr algn="ctr"/>
                      <a:r>
                        <a:rPr lang="en-US" dirty="0" smtClean="0">
                          <a:solidFill>
                            <a:schemeClr val="tx1">
                              <a:lumMod val="75000"/>
                              <a:lumOff val="25000"/>
                            </a:schemeClr>
                          </a:solidFill>
                        </a:rPr>
                        <a:t>CLASSIST</a:t>
                      </a:r>
                      <a:endParaRPr lang="en-US" dirty="0">
                        <a:solidFill>
                          <a:schemeClr val="tx1">
                            <a:lumMod val="75000"/>
                            <a:lumOff val="25000"/>
                          </a:schemeClr>
                        </a:solidFill>
                      </a:endParaRPr>
                    </a:p>
                  </a:txBody>
                  <a:tcPr>
                    <a:solidFill>
                      <a:schemeClr val="accent5">
                        <a:lumMod val="40000"/>
                        <a:lumOff val="60000"/>
                      </a:schemeClr>
                    </a:solidFill>
                  </a:tcPr>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1500" kern="1200" dirty="0" smtClean="0">
                          <a:solidFill>
                            <a:schemeClr val="bg1"/>
                          </a:solidFill>
                          <a:effectLst/>
                          <a:latin typeface="Calibri Light"/>
                          <a:ea typeface="+mn-ea"/>
                          <a:cs typeface="Calibri Light"/>
                        </a:rPr>
                        <a:t>Policy should primary be targeted at those who are most affected or at risk of poverty, social exclusion or without social rights. </a:t>
                      </a:r>
                      <a:endParaRPr lang="en-US" sz="1500" dirty="0" smtClean="0">
                        <a:solidFill>
                          <a:schemeClr val="bg1"/>
                        </a:solidFill>
                        <a:latin typeface="Calibri Light"/>
                        <a:cs typeface="Calibri Light"/>
                      </a:endParaRPr>
                    </a:p>
                    <a:p>
                      <a:pPr algn="l"/>
                      <a:endParaRPr lang="en-US" sz="1500" dirty="0">
                        <a:solidFill>
                          <a:schemeClr val="bg1"/>
                        </a:solidFill>
                        <a:latin typeface="Calibri Light"/>
                        <a:cs typeface="Calibri Light"/>
                      </a:endParaRPr>
                    </a:p>
                  </a:txBody>
                  <a:tcPr/>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1500" kern="1200" dirty="0" smtClean="0">
                          <a:solidFill>
                            <a:schemeClr val="bg1"/>
                          </a:solidFill>
                          <a:effectLst/>
                          <a:latin typeface="Calibri Light"/>
                          <a:ea typeface="+mn-ea"/>
                          <a:cs typeface="Calibri Light"/>
                        </a:rPr>
                        <a:t>Young People would only be particularly affected if they were also particularly affected or at risk of being affected by a poverty, social exclusion or without social rights. </a:t>
                      </a:r>
                      <a:endParaRPr lang="en-US" sz="1500" dirty="0">
                        <a:solidFill>
                          <a:schemeClr val="bg1"/>
                        </a:solidFill>
                        <a:latin typeface="Calibri Light"/>
                        <a:cs typeface="Calibri Light"/>
                      </a:endParaRPr>
                    </a:p>
                  </a:txBody>
                  <a:tcPr/>
                </a:tc>
                <a:extLst>
                  <a:ext uri="{0D108BD9-81ED-4DB2-BD59-A6C34878D82A}">
                    <a16:rowId xmlns="" xmlns:a16="http://schemas.microsoft.com/office/drawing/2014/main" val="10002"/>
                  </a:ext>
                </a:extLst>
              </a:tr>
              <a:tr h="857250">
                <a:tc>
                  <a:txBody>
                    <a:bodyPr/>
                    <a:lstStyle/>
                    <a:p>
                      <a:pPr algn="ctr"/>
                      <a:endParaRPr lang="en-US" dirty="0" smtClean="0">
                        <a:solidFill>
                          <a:schemeClr val="tx1">
                            <a:lumMod val="75000"/>
                            <a:lumOff val="25000"/>
                          </a:schemeClr>
                        </a:solidFill>
                      </a:endParaRPr>
                    </a:p>
                    <a:p>
                      <a:pPr algn="ctr"/>
                      <a:endParaRPr lang="en-US" dirty="0" smtClean="0">
                        <a:solidFill>
                          <a:schemeClr val="tx1">
                            <a:lumMod val="75000"/>
                            <a:lumOff val="25000"/>
                          </a:schemeClr>
                        </a:solidFill>
                      </a:endParaRPr>
                    </a:p>
                    <a:p>
                      <a:pPr algn="ctr"/>
                      <a:r>
                        <a:rPr lang="en-US" dirty="0" smtClean="0">
                          <a:solidFill>
                            <a:schemeClr val="tx1">
                              <a:lumMod val="75000"/>
                              <a:lumOff val="25000"/>
                            </a:schemeClr>
                          </a:solidFill>
                        </a:rPr>
                        <a:t>GENERATIONAL</a:t>
                      </a:r>
                      <a:endParaRPr lang="en-US" dirty="0">
                        <a:solidFill>
                          <a:schemeClr val="tx1">
                            <a:lumMod val="75000"/>
                            <a:lumOff val="25000"/>
                          </a:schemeClr>
                        </a:solidFill>
                      </a:endParaRPr>
                    </a:p>
                  </a:txBody>
                  <a:tcPr>
                    <a:solidFill>
                      <a:schemeClr val="accent5">
                        <a:lumMod val="40000"/>
                        <a:lumOff val="60000"/>
                      </a:schemeClr>
                    </a:solidFill>
                  </a:tcPr>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1500" kern="1200" dirty="0" smtClean="0">
                          <a:solidFill>
                            <a:schemeClr val="bg1"/>
                          </a:solidFill>
                          <a:effectLst/>
                          <a:latin typeface="Calibri Light"/>
                          <a:ea typeface="+mn-ea"/>
                          <a:cs typeface="Calibri Light"/>
                        </a:rPr>
                        <a:t>Although there are many policies that are intended for all young people, there is also a special concern with “young people with fewer opportunities” in the European official documents and agenda. </a:t>
                      </a:r>
                      <a:endParaRPr lang="en-US" sz="1500" dirty="0">
                        <a:solidFill>
                          <a:schemeClr val="bg1"/>
                        </a:solidFill>
                        <a:latin typeface="Calibri Light"/>
                        <a:cs typeface="Calibri Light"/>
                      </a:endParaRPr>
                    </a:p>
                  </a:txBody>
                  <a:tcPr/>
                </a:tc>
                <a:tc>
                  <a:txBody>
                    <a:bodyPr/>
                    <a:lstStyle/>
                    <a:p>
                      <a:pPr algn="l"/>
                      <a:r>
                        <a:rPr lang="en-US" sz="1500" kern="1200" dirty="0" smtClean="0">
                          <a:solidFill>
                            <a:schemeClr val="bg1"/>
                          </a:solidFill>
                          <a:effectLst/>
                          <a:latin typeface="Calibri Light"/>
                          <a:ea typeface="+mn-ea"/>
                          <a:cs typeface="Calibri Light"/>
                        </a:rPr>
                        <a:t>Policy should primary be age-graded. It is assumed that being young is a priori a condition of social vulnerability. </a:t>
                      </a:r>
                      <a:endParaRPr lang="en-US" sz="1500" dirty="0">
                        <a:solidFill>
                          <a:schemeClr val="bg1"/>
                        </a:solidFill>
                        <a:latin typeface="Calibri Light"/>
                        <a:cs typeface="Calibri Light"/>
                      </a:endParaRPr>
                    </a:p>
                  </a:txBody>
                  <a:tcPr/>
                </a:tc>
                <a:extLst>
                  <a:ext uri="{0D108BD9-81ED-4DB2-BD59-A6C34878D82A}">
                    <a16:rowId xmlns="" xmlns:a16="http://schemas.microsoft.com/office/drawing/2014/main" val="10003"/>
                  </a:ext>
                </a:extLst>
              </a:tr>
            </a:tbl>
          </a:graphicData>
        </a:graphic>
      </p:graphicFrame>
      <p:sp>
        <p:nvSpPr>
          <p:cNvPr id="7" name="Rectangle 6"/>
          <p:cNvSpPr/>
          <p:nvPr/>
        </p:nvSpPr>
        <p:spPr>
          <a:xfrm>
            <a:off x="6021294" y="3077882"/>
            <a:ext cx="2674470" cy="1464235"/>
          </a:xfrm>
          <a:prstGeom prst="rect">
            <a:avLst/>
          </a:prstGeom>
          <a:noFill/>
          <a:ln>
            <a:solidFill>
              <a:schemeClr val="accent5">
                <a:lumMod val="75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 name="Rectangle 7"/>
          <p:cNvSpPr/>
          <p:nvPr/>
        </p:nvSpPr>
        <p:spPr>
          <a:xfrm>
            <a:off x="3346824" y="4542118"/>
            <a:ext cx="2674470" cy="1691126"/>
          </a:xfrm>
          <a:prstGeom prst="rect">
            <a:avLst/>
          </a:prstGeom>
          <a:noFill/>
          <a:ln>
            <a:solidFill>
              <a:schemeClr val="accent5">
                <a:lumMod val="75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 name="Rectangle 10"/>
          <p:cNvSpPr/>
          <p:nvPr/>
        </p:nvSpPr>
        <p:spPr>
          <a:xfrm>
            <a:off x="3346824" y="3077882"/>
            <a:ext cx="2674470" cy="1464235"/>
          </a:xfrm>
          <a:prstGeom prst="rect">
            <a:avLst/>
          </a:prstGeom>
          <a:solidFill>
            <a:schemeClr val="accent5">
              <a:lumMod val="75000"/>
              <a:alpha val="9000"/>
            </a:schemeClr>
          </a:solidFill>
          <a:ln>
            <a:solidFill>
              <a:schemeClr val="accent6">
                <a:lumMod val="75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2" name="Rectangle 11"/>
          <p:cNvSpPr/>
          <p:nvPr/>
        </p:nvSpPr>
        <p:spPr>
          <a:xfrm>
            <a:off x="6012330" y="4542118"/>
            <a:ext cx="2674470" cy="1691127"/>
          </a:xfrm>
          <a:prstGeom prst="rect">
            <a:avLst/>
          </a:prstGeom>
          <a:solidFill>
            <a:schemeClr val="accent5">
              <a:lumMod val="75000"/>
              <a:alpha val="9000"/>
            </a:schemeClr>
          </a:solidFill>
          <a:ln>
            <a:solidFill>
              <a:schemeClr val="accent6">
                <a:lumMod val="75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3" name="Rectangle 12"/>
          <p:cNvSpPr/>
          <p:nvPr/>
        </p:nvSpPr>
        <p:spPr>
          <a:xfrm>
            <a:off x="3346824" y="3077882"/>
            <a:ext cx="5339976" cy="1464235"/>
          </a:xfrm>
          <a:prstGeom prst="rect">
            <a:avLst/>
          </a:prstGeom>
          <a:solidFill>
            <a:schemeClr val="accent5">
              <a:lumMod val="75000"/>
              <a:alpha val="9000"/>
            </a:schemeClr>
          </a:solidFill>
          <a:ln>
            <a:solidFill>
              <a:schemeClr val="accent6">
                <a:lumMod val="75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4" name="Rectangle 13"/>
          <p:cNvSpPr/>
          <p:nvPr/>
        </p:nvSpPr>
        <p:spPr>
          <a:xfrm>
            <a:off x="3342342" y="4542119"/>
            <a:ext cx="5339976" cy="1691126"/>
          </a:xfrm>
          <a:prstGeom prst="rect">
            <a:avLst/>
          </a:prstGeom>
          <a:solidFill>
            <a:schemeClr val="accent5">
              <a:lumMod val="75000"/>
              <a:alpha val="9000"/>
            </a:schemeClr>
          </a:solidFill>
          <a:ln>
            <a:solidFill>
              <a:schemeClr val="accent6">
                <a:lumMod val="75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1278766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1"/>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xit" presetSubtype="0" fill="hold" grpId="1" nodeType="clickEffect">
                                  <p:stCondLst>
                                    <p:cond delay="0"/>
                                  </p:stCondLst>
                                  <p:childTnLst>
                                    <p:set>
                                      <p:cBhvr>
                                        <p:cTn id="12" dur="1" fill="hold">
                                          <p:stCondLst>
                                            <p:cond delay="0"/>
                                          </p:stCondLst>
                                        </p:cTn>
                                        <p:tgtEl>
                                          <p:spTgt spid="11"/>
                                        </p:tgtEl>
                                        <p:attrNameLst>
                                          <p:attrName>style.visibility</p:attrName>
                                        </p:attrNameLst>
                                      </p:cBhvr>
                                      <p:to>
                                        <p:strVal val="hidden"/>
                                      </p:to>
                                    </p:set>
                                  </p:childTnLst>
                                </p:cTn>
                              </p:par>
                              <p:par>
                                <p:cTn id="13" presetID="1" presetClass="exit" presetSubtype="0" fill="hold" grpId="1" nodeType="withEffect">
                                  <p:stCondLst>
                                    <p:cond delay="0"/>
                                  </p:stCondLst>
                                  <p:childTnLst>
                                    <p:set>
                                      <p:cBhvr>
                                        <p:cTn id="14" dur="1" fill="hold">
                                          <p:stCondLst>
                                            <p:cond delay="0"/>
                                          </p:stCondLst>
                                        </p:cTn>
                                        <p:tgtEl>
                                          <p:spTgt spid="12"/>
                                        </p:tgtEl>
                                        <p:attrNameLst>
                                          <p:attrName>style.visibility</p:attrName>
                                        </p:attrNameLst>
                                      </p:cBhvr>
                                      <p:to>
                                        <p:strVal val="hidden"/>
                                      </p:to>
                                    </p:set>
                                  </p:childTnLst>
                                </p:cTn>
                              </p:par>
                              <p:par>
                                <p:cTn id="15" presetID="1" presetClass="entr" presetSubtype="0" fill="hold" grpId="0" nodeType="withEffect">
                                  <p:stCondLst>
                                    <p:cond delay="0"/>
                                  </p:stCondLst>
                                  <p:childTnLst>
                                    <p:set>
                                      <p:cBhvr>
                                        <p:cTn id="16" dur="1" fill="hold">
                                          <p:stCondLst>
                                            <p:cond delay="0"/>
                                          </p:stCondLst>
                                        </p:cTn>
                                        <p:tgtEl>
                                          <p:spTgt spid="13"/>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xit" presetSubtype="0" fill="hold" grpId="1" nodeType="clickEffect">
                                  <p:stCondLst>
                                    <p:cond delay="0"/>
                                  </p:stCondLst>
                                  <p:childTnLst>
                                    <p:set>
                                      <p:cBhvr>
                                        <p:cTn id="20" dur="1" fill="hold">
                                          <p:stCondLst>
                                            <p:cond delay="0"/>
                                          </p:stCondLst>
                                        </p:cTn>
                                        <p:tgtEl>
                                          <p:spTgt spid="13"/>
                                        </p:tgtEl>
                                        <p:attrNameLst>
                                          <p:attrName>style.visibility</p:attrName>
                                        </p:attrNameLst>
                                      </p:cBhvr>
                                      <p:to>
                                        <p:strVal val="hidden"/>
                                      </p:to>
                                    </p:set>
                                  </p:childTnLst>
                                </p:cTn>
                              </p:par>
                              <p:par>
                                <p:cTn id="21" presetID="1" presetClass="entr" presetSubtype="0" fill="hold" grpId="2" nodeType="withEffect">
                                  <p:stCondLst>
                                    <p:cond delay="0"/>
                                  </p:stCondLst>
                                  <p:childTnLst>
                                    <p:set>
                                      <p:cBhvr>
                                        <p:cTn id="22" dur="1" fill="hold">
                                          <p:stCondLst>
                                            <p:cond delay="0"/>
                                          </p:stCondLst>
                                        </p:cTn>
                                        <p:tgtEl>
                                          <p:spTgt spid="13"/>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14"/>
                                        </p:tgtEl>
                                        <p:attrNameLst>
                                          <p:attrName>style.visibility</p:attrName>
                                        </p:attrNameLst>
                                      </p:cBhvr>
                                      <p:to>
                                        <p:strVal val="visible"/>
                                      </p:to>
                                    </p:set>
                                  </p:childTnLst>
                                </p:cTn>
                              </p:par>
                              <p:par>
                                <p:cTn id="25" presetID="1" presetClass="exit" presetSubtype="0" fill="hold" grpId="1" nodeType="withEffect">
                                  <p:stCondLst>
                                    <p:cond delay="0"/>
                                  </p:stCondLst>
                                  <p:childTnLst>
                                    <p:set>
                                      <p:cBhvr>
                                        <p:cTn id="26" dur="1" fill="hold">
                                          <p:stCondLst>
                                            <p:cond delay="0"/>
                                          </p:stCondLst>
                                        </p:cTn>
                                        <p:tgtEl>
                                          <p:spTgt spid="14"/>
                                        </p:tgtEl>
                                        <p:attrNameLst>
                                          <p:attrName>style.visibility</p:attrName>
                                        </p:attrNameLst>
                                      </p:cBhvr>
                                      <p:to>
                                        <p:strVal val="hidden"/>
                                      </p:to>
                                    </p:set>
                                  </p:childTnLst>
                                </p:cTn>
                              </p:par>
                              <p:par>
                                <p:cTn id="27" presetID="1" presetClass="entr" presetSubtype="0" fill="hold" grpId="2" nodeType="withEffect">
                                  <p:stCondLst>
                                    <p:cond delay="0"/>
                                  </p:stCondLst>
                                  <p:childTnLst>
                                    <p:set>
                                      <p:cBhvr>
                                        <p:cTn id="28" dur="1" fill="hold">
                                          <p:stCondLst>
                                            <p:cond delay="0"/>
                                          </p:stCondLst>
                                        </p:cTn>
                                        <p:tgtEl>
                                          <p:spTgt spid="14"/>
                                        </p:tgtEl>
                                        <p:attrNameLst>
                                          <p:attrName>style.visibility</p:attrName>
                                        </p:attrNameLst>
                                      </p:cBhvr>
                                      <p:to>
                                        <p:strVal val="visible"/>
                                      </p:to>
                                    </p:set>
                                  </p:childTnLst>
                                </p:cTn>
                              </p:par>
                              <p:par>
                                <p:cTn id="29" presetID="1" presetClass="entr" presetSubtype="0" fill="hold" grpId="3" nodeType="withEffect">
                                  <p:stCondLst>
                                    <p:cond delay="0"/>
                                  </p:stCondLst>
                                  <p:childTnLst>
                                    <p:set>
                                      <p:cBhvr>
                                        <p:cTn id="30" dur="1" fill="hold">
                                          <p:stCondLst>
                                            <p:cond delay="0"/>
                                          </p:stCondLst>
                                        </p:cTn>
                                        <p:tgtEl>
                                          <p:spTgt spid="1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P spid="11" grpId="1" animBg="1"/>
      <p:bldP spid="12" grpId="0" animBg="1"/>
      <p:bldP spid="12" grpId="1" animBg="1"/>
      <p:bldP spid="13" grpId="0" animBg="1"/>
      <p:bldP spid="13" grpId="1" animBg="1"/>
      <p:bldP spid="13" grpId="2" animBg="1"/>
      <p:bldP spid="14" grpId="0" animBg="1"/>
      <p:bldP spid="14" grpId="1" animBg="1"/>
      <p:bldP spid="14" grpId="2" animBg="1"/>
      <p:bldP spid="14" grpId="3" animBg="1"/>
    </p:bld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tx1">
            <a:lumMod val="75000"/>
            <a:lumOff val="25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dirty="0" smtClean="0">
                <a:solidFill>
                  <a:srgbClr val="93CDDD"/>
                </a:solidFill>
                <a:latin typeface="Calibri Light"/>
                <a:cs typeface="Calibri Light"/>
              </a:rPr>
              <a:t>Tensions and intersections</a:t>
            </a:r>
            <a:endParaRPr lang="en-US" sz="2800" dirty="0">
              <a:solidFill>
                <a:srgbClr val="93CDDD"/>
              </a:solidFill>
              <a:latin typeface="Calibri Light"/>
              <a:cs typeface="Calibri Light"/>
            </a:endParaRPr>
          </a:p>
        </p:txBody>
      </p:sp>
      <p:sp>
        <p:nvSpPr>
          <p:cNvPr id="3" name="Content Placeholder 2"/>
          <p:cNvSpPr>
            <a:spLocks noGrp="1"/>
          </p:cNvSpPr>
          <p:nvPr>
            <p:ph idx="1"/>
          </p:nvPr>
        </p:nvSpPr>
        <p:spPr>
          <a:xfrm>
            <a:off x="457200" y="1600200"/>
            <a:ext cx="8229600" cy="5116484"/>
          </a:xfrm>
        </p:spPr>
        <p:txBody>
          <a:bodyPr>
            <a:noAutofit/>
          </a:bodyPr>
          <a:lstStyle/>
          <a:p>
            <a:pPr marL="0" indent="0">
              <a:buNone/>
            </a:pPr>
            <a:r>
              <a:rPr lang="en-US" sz="1900" dirty="0" smtClean="0">
                <a:solidFill>
                  <a:schemeClr val="accent6">
                    <a:lumMod val="40000"/>
                    <a:lumOff val="60000"/>
                  </a:schemeClr>
                </a:solidFill>
                <a:latin typeface="Calibri Light"/>
                <a:cs typeface="Calibri Light"/>
              </a:rPr>
              <a:t>Structuralism and individualism approaches or…</a:t>
            </a:r>
          </a:p>
          <a:p>
            <a:pPr marL="0" indent="0">
              <a:buNone/>
            </a:pPr>
            <a:r>
              <a:rPr lang="en-US" sz="1900" dirty="0">
                <a:solidFill>
                  <a:schemeClr val="accent6">
                    <a:lumMod val="40000"/>
                    <a:lumOff val="60000"/>
                  </a:schemeClr>
                </a:solidFill>
                <a:latin typeface="Calibri Light"/>
                <a:cs typeface="Calibri Light"/>
              </a:rPr>
              <a:t> </a:t>
            </a:r>
            <a:r>
              <a:rPr lang="en-US" sz="1900" dirty="0" smtClean="0">
                <a:solidFill>
                  <a:schemeClr val="accent6">
                    <a:lumMod val="40000"/>
                    <a:lumOff val="60000"/>
                  </a:schemeClr>
                </a:solidFill>
                <a:latin typeface="Calibri Light"/>
                <a:cs typeface="Calibri Light"/>
              </a:rPr>
              <a:t>                                          </a:t>
            </a:r>
            <a:r>
              <a:rPr lang="en-US" sz="1900" i="1" dirty="0" smtClean="0">
                <a:solidFill>
                  <a:schemeClr val="accent6">
                    <a:lumMod val="40000"/>
                    <a:lumOff val="60000"/>
                  </a:schemeClr>
                </a:solidFill>
                <a:latin typeface="Calibri Light"/>
                <a:cs typeface="Calibri Light"/>
              </a:rPr>
              <a:t>     …. Do bottom-up and top-down policies meet or clash?</a:t>
            </a:r>
          </a:p>
          <a:p>
            <a:pPr marL="0" indent="0">
              <a:buNone/>
            </a:pPr>
            <a:endParaRPr lang="en-US" sz="1700" b="1" i="1" dirty="0" smtClean="0">
              <a:solidFill>
                <a:srgbClr val="93CDDD"/>
              </a:solidFill>
              <a:latin typeface="Calibri Light"/>
              <a:cs typeface="Calibri Light"/>
            </a:endParaRPr>
          </a:p>
          <a:p>
            <a:pPr marL="0" indent="0">
              <a:buNone/>
            </a:pPr>
            <a:r>
              <a:rPr lang="en-US" sz="1700" b="1" i="1" dirty="0" smtClean="0">
                <a:solidFill>
                  <a:srgbClr val="93CDDD"/>
                </a:solidFill>
                <a:latin typeface="Calibri Light"/>
                <a:cs typeface="Calibri Light"/>
              </a:rPr>
              <a:t>Underlying tension … or the elephant in the triangle</a:t>
            </a:r>
          </a:p>
          <a:p>
            <a:pPr marL="0" indent="0">
              <a:buNone/>
            </a:pPr>
            <a:endParaRPr lang="en-US" sz="1700" i="1" dirty="0" smtClean="0">
              <a:solidFill>
                <a:srgbClr val="93CDDD"/>
              </a:solidFill>
              <a:latin typeface="Calibri Light"/>
              <a:cs typeface="Calibri Light"/>
            </a:endParaRPr>
          </a:p>
          <a:p>
            <a:pPr marL="0" indent="0" algn="just">
              <a:buNone/>
            </a:pPr>
            <a:r>
              <a:rPr lang="en-US" sz="1700" i="1" dirty="0">
                <a:solidFill>
                  <a:srgbClr val="93CDDD"/>
                </a:solidFill>
                <a:latin typeface="Calibri Light"/>
                <a:cs typeface="Calibri Light"/>
              </a:rPr>
              <a:t>	</a:t>
            </a:r>
            <a:r>
              <a:rPr lang="en-US" sz="1700" dirty="0" smtClean="0">
                <a:solidFill>
                  <a:schemeClr val="accent6">
                    <a:lumMod val="20000"/>
                    <a:lumOff val="80000"/>
                  </a:schemeClr>
                </a:solidFill>
                <a:latin typeface="Calibri Light"/>
                <a:cs typeface="Calibri Light"/>
              </a:rPr>
              <a:t>Researchers’ moto</a:t>
            </a:r>
          </a:p>
          <a:p>
            <a:pPr marL="0" indent="0" algn="just">
              <a:buNone/>
            </a:pPr>
            <a:r>
              <a:rPr lang="en-US" sz="1700" dirty="0" smtClean="0">
                <a:solidFill>
                  <a:schemeClr val="accent6">
                    <a:lumMod val="20000"/>
                    <a:lumOff val="80000"/>
                  </a:schemeClr>
                </a:solidFill>
                <a:latin typeface="Calibri Light"/>
                <a:cs typeface="Calibri Light"/>
              </a:rPr>
              <a:t>i</a:t>
            </a:r>
            <a:r>
              <a:rPr lang="en-US" sz="1700" dirty="0" smtClean="0">
                <a:solidFill>
                  <a:srgbClr val="FFFFFF"/>
                </a:solidFill>
                <a:latin typeface="Calibri Light"/>
                <a:cs typeface="Calibri Light"/>
              </a:rPr>
              <a:t>ncapable </a:t>
            </a:r>
            <a:r>
              <a:rPr lang="en-US" sz="1700" dirty="0">
                <a:solidFill>
                  <a:srgbClr val="FFFFFF"/>
                </a:solidFill>
                <a:latin typeface="Calibri Light"/>
                <a:cs typeface="Calibri Light"/>
              </a:rPr>
              <a:t>of denying “the (predominant) effect of social structure and social context on individual trajectories and (educational, professional, or general) “outcomes of life” - thus emphasizing the importance of social and public policies as a condition sine qua non (even of not sufficient or efficient at times) for the minimization and attenuation of unequal opportunities of life and of conditions of existence </a:t>
            </a:r>
          </a:p>
          <a:p>
            <a:pPr marL="0" indent="0" algn="just">
              <a:buNone/>
            </a:pPr>
            <a:endParaRPr lang="en-US" sz="1700" i="1" dirty="0" smtClean="0">
              <a:solidFill>
                <a:schemeClr val="accent6">
                  <a:lumMod val="20000"/>
                  <a:lumOff val="80000"/>
                </a:schemeClr>
              </a:solidFill>
              <a:latin typeface="Calibri Light"/>
              <a:cs typeface="Calibri Light"/>
            </a:endParaRPr>
          </a:p>
          <a:p>
            <a:pPr marL="0" indent="0" algn="just">
              <a:buNone/>
            </a:pPr>
            <a:r>
              <a:rPr lang="en-US" sz="1700" dirty="0">
                <a:solidFill>
                  <a:schemeClr val="accent6">
                    <a:lumMod val="20000"/>
                    <a:lumOff val="80000"/>
                  </a:schemeClr>
                </a:solidFill>
                <a:latin typeface="Calibri Light"/>
                <a:cs typeface="Calibri Light"/>
              </a:rPr>
              <a:t>	</a:t>
            </a:r>
            <a:r>
              <a:rPr lang="en-US" sz="1700" dirty="0" smtClean="0">
                <a:solidFill>
                  <a:schemeClr val="accent6">
                    <a:lumMod val="20000"/>
                    <a:lumOff val="80000"/>
                  </a:schemeClr>
                </a:solidFill>
                <a:latin typeface="Calibri Light"/>
                <a:cs typeface="Calibri Light"/>
              </a:rPr>
              <a:t>Youth </a:t>
            </a:r>
            <a:r>
              <a:rPr lang="en-US" sz="1700" dirty="0">
                <a:solidFill>
                  <a:schemeClr val="accent6">
                    <a:lumMod val="20000"/>
                    <a:lumOff val="80000"/>
                  </a:schemeClr>
                </a:solidFill>
                <a:latin typeface="Calibri Light"/>
                <a:cs typeface="Calibri Light"/>
              </a:rPr>
              <a:t>Work </a:t>
            </a:r>
            <a:r>
              <a:rPr lang="en-US" sz="1700" dirty="0" smtClean="0">
                <a:solidFill>
                  <a:schemeClr val="accent6">
                    <a:lumMod val="20000"/>
                    <a:lumOff val="80000"/>
                  </a:schemeClr>
                </a:solidFill>
                <a:latin typeface="Calibri Light"/>
                <a:cs typeface="Calibri Light"/>
              </a:rPr>
              <a:t>Moto</a:t>
            </a:r>
          </a:p>
          <a:p>
            <a:pPr marL="0" indent="0" algn="just">
              <a:buNone/>
            </a:pPr>
            <a:r>
              <a:rPr lang="en-US" sz="1700" dirty="0" smtClean="0">
                <a:solidFill>
                  <a:srgbClr val="FFFFFF"/>
                </a:solidFill>
                <a:latin typeface="Calibri Light"/>
                <a:cs typeface="Calibri Light"/>
              </a:rPr>
              <a:t>are </a:t>
            </a:r>
            <a:r>
              <a:rPr lang="en-US" sz="1700" dirty="0">
                <a:solidFill>
                  <a:srgbClr val="FFFFFF"/>
                </a:solidFill>
                <a:latin typeface="Calibri Light"/>
                <a:cs typeface="Calibri Light"/>
              </a:rPr>
              <a:t>more or exclusively concentrated on “activating” or “empowering” young people as directly as possible, independently of the measurability or significance/relevance of the effect” </a:t>
            </a:r>
          </a:p>
          <a:p>
            <a:pPr algn="just"/>
            <a:endParaRPr lang="en-US" sz="1800" dirty="0"/>
          </a:p>
          <a:p>
            <a:pPr marL="0" indent="0" algn="just">
              <a:buNone/>
            </a:pPr>
            <a:endParaRPr lang="en-US" sz="1700" dirty="0">
              <a:latin typeface="Calibri Light"/>
              <a:cs typeface="Calibri Light"/>
            </a:endParaRPr>
          </a:p>
          <a:p>
            <a:pPr marL="0" indent="0">
              <a:buNone/>
            </a:pPr>
            <a:endParaRPr lang="en-US" sz="1700" dirty="0">
              <a:solidFill>
                <a:schemeClr val="accent6">
                  <a:lumMod val="40000"/>
                  <a:lumOff val="60000"/>
                </a:schemeClr>
              </a:solidFill>
              <a:latin typeface="Calibri Light"/>
              <a:cs typeface="Calibri Light"/>
            </a:endParaRPr>
          </a:p>
          <a:p>
            <a:pPr marL="0" indent="0">
              <a:buNone/>
            </a:pPr>
            <a:r>
              <a:rPr lang="en-US" sz="1700" dirty="0" smtClean="0">
                <a:solidFill>
                  <a:schemeClr val="accent6">
                    <a:lumMod val="40000"/>
                    <a:lumOff val="60000"/>
                  </a:schemeClr>
                </a:solidFill>
                <a:latin typeface="Calibri Light"/>
                <a:cs typeface="Calibri Light"/>
              </a:rPr>
              <a:t> </a:t>
            </a:r>
          </a:p>
        </p:txBody>
      </p:sp>
    </p:spTree>
    <p:extLst>
      <p:ext uri="{BB962C8B-B14F-4D97-AF65-F5344CB8AC3E}">
        <p14:creationId xmlns:p14="http://schemas.microsoft.com/office/powerpoint/2010/main" val="393972993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tx1">
            <a:lumMod val="75000"/>
            <a:lumOff val="25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dirty="0" smtClean="0">
                <a:solidFill>
                  <a:srgbClr val="93CDDD"/>
                </a:solidFill>
                <a:latin typeface="Calibri Light"/>
                <a:cs typeface="Calibri Light"/>
              </a:rPr>
              <a:t>Tensions and intersections</a:t>
            </a:r>
            <a:endParaRPr lang="en-US" sz="2800" dirty="0">
              <a:solidFill>
                <a:srgbClr val="93CDDD"/>
              </a:solidFill>
              <a:latin typeface="Calibri Light"/>
              <a:cs typeface="Calibri Light"/>
            </a:endParaRPr>
          </a:p>
        </p:txBody>
      </p:sp>
      <p:sp>
        <p:nvSpPr>
          <p:cNvPr id="3" name="Content Placeholder 2"/>
          <p:cNvSpPr>
            <a:spLocks noGrp="1"/>
          </p:cNvSpPr>
          <p:nvPr>
            <p:ph idx="1"/>
          </p:nvPr>
        </p:nvSpPr>
        <p:spPr>
          <a:xfrm>
            <a:off x="457200" y="1600200"/>
            <a:ext cx="8229600" cy="4858657"/>
          </a:xfrm>
        </p:spPr>
        <p:txBody>
          <a:bodyPr>
            <a:noAutofit/>
          </a:bodyPr>
          <a:lstStyle/>
          <a:p>
            <a:pPr marL="0" indent="0">
              <a:buNone/>
            </a:pPr>
            <a:r>
              <a:rPr lang="en-US" sz="1700" dirty="0">
                <a:solidFill>
                  <a:schemeClr val="bg1"/>
                </a:solidFill>
                <a:latin typeface="Calibri Light"/>
                <a:cs typeface="Calibri Light"/>
              </a:rPr>
              <a:t>Table </a:t>
            </a:r>
            <a:r>
              <a:rPr lang="en-US" sz="1700" dirty="0" smtClean="0">
                <a:solidFill>
                  <a:schemeClr val="bg1"/>
                </a:solidFill>
                <a:latin typeface="Calibri Light"/>
                <a:cs typeface="Calibri Light"/>
              </a:rPr>
              <a:t>2: </a:t>
            </a:r>
            <a:r>
              <a:rPr lang="en-US" sz="1700" dirty="0">
                <a:solidFill>
                  <a:schemeClr val="bg1"/>
                </a:solidFill>
                <a:latin typeface="Calibri Light"/>
                <a:cs typeface="Calibri Light"/>
              </a:rPr>
              <a:t>Implications of theoretical approaches to  the design and targeting of youth policies</a:t>
            </a:r>
          </a:p>
          <a:p>
            <a:pPr marL="0" indent="0">
              <a:buNone/>
            </a:pPr>
            <a:endParaRPr lang="en-US" sz="1700" b="1" i="1" dirty="0">
              <a:solidFill>
                <a:schemeClr val="accent6">
                  <a:lumMod val="40000"/>
                  <a:lumOff val="60000"/>
                </a:schemeClr>
              </a:solidFill>
              <a:latin typeface="Calibri Light"/>
              <a:cs typeface="Calibri Light"/>
            </a:endParaRPr>
          </a:p>
          <a:p>
            <a:pPr marL="0" indent="0">
              <a:buNone/>
            </a:pPr>
            <a:endParaRPr lang="en-US" sz="1700" b="1" i="1" dirty="0" smtClean="0">
              <a:solidFill>
                <a:schemeClr val="accent6">
                  <a:lumMod val="40000"/>
                  <a:lumOff val="60000"/>
                </a:schemeClr>
              </a:solidFill>
              <a:latin typeface="Calibri Light"/>
              <a:cs typeface="Calibri Light"/>
            </a:endParaRPr>
          </a:p>
          <a:p>
            <a:pPr marL="0" indent="0">
              <a:buNone/>
            </a:pPr>
            <a:endParaRPr lang="en-US" sz="1700" b="1" i="1" dirty="0">
              <a:solidFill>
                <a:schemeClr val="accent6">
                  <a:lumMod val="40000"/>
                  <a:lumOff val="60000"/>
                </a:schemeClr>
              </a:solidFill>
              <a:latin typeface="Calibri Light"/>
              <a:cs typeface="Calibri Light"/>
            </a:endParaRPr>
          </a:p>
          <a:p>
            <a:pPr marL="0" indent="0">
              <a:buNone/>
            </a:pPr>
            <a:endParaRPr lang="en-US" sz="1700" b="1" i="1" dirty="0" smtClean="0">
              <a:solidFill>
                <a:srgbClr val="93CDDD"/>
              </a:solidFill>
              <a:latin typeface="Calibri Light"/>
              <a:cs typeface="Calibri Light"/>
            </a:endParaRPr>
          </a:p>
          <a:p>
            <a:pPr marL="0" indent="0">
              <a:buNone/>
            </a:pPr>
            <a:endParaRPr lang="en-US" sz="1700" b="1" dirty="0">
              <a:solidFill>
                <a:schemeClr val="accent6">
                  <a:lumMod val="40000"/>
                  <a:lumOff val="60000"/>
                </a:schemeClr>
              </a:solidFill>
              <a:latin typeface="Calibri Light"/>
              <a:cs typeface="Calibri Light"/>
            </a:endParaRPr>
          </a:p>
          <a:p>
            <a:pPr marL="0" indent="0">
              <a:buNone/>
            </a:pPr>
            <a:r>
              <a:rPr lang="en-US" sz="1700" b="1" dirty="0" smtClean="0">
                <a:solidFill>
                  <a:schemeClr val="accent6">
                    <a:lumMod val="40000"/>
                    <a:lumOff val="60000"/>
                  </a:schemeClr>
                </a:solidFill>
                <a:latin typeface="Calibri Light"/>
                <a:cs typeface="Calibri Light"/>
              </a:rPr>
              <a:t> </a:t>
            </a:r>
          </a:p>
        </p:txBody>
      </p:sp>
      <p:graphicFrame>
        <p:nvGraphicFramePr>
          <p:cNvPr id="4" name="Table 3"/>
          <p:cNvGraphicFramePr>
            <a:graphicFrameLocks noGrp="1"/>
          </p:cNvGraphicFramePr>
          <p:nvPr>
            <p:extLst>
              <p:ext uri="{D42A27DB-BD31-4B8C-83A1-F6EECF244321}">
                <p14:modId xmlns:p14="http://schemas.microsoft.com/office/powerpoint/2010/main" val="1276578583"/>
              </p:ext>
            </p:extLst>
          </p:nvPr>
        </p:nvGraphicFramePr>
        <p:xfrm>
          <a:off x="657411" y="2164166"/>
          <a:ext cx="8029389" cy="4511040"/>
        </p:xfrm>
        <a:graphic>
          <a:graphicData uri="http://schemas.openxmlformats.org/drawingml/2006/table">
            <a:tbl>
              <a:tblPr firstRow="1" bandRow="1">
                <a:tableStyleId>{5A111915-BE36-4E01-A7E5-04B1672EAD32}</a:tableStyleId>
              </a:tblPr>
              <a:tblGrid>
                <a:gridCol w="2676463">
                  <a:extLst>
                    <a:ext uri="{9D8B030D-6E8A-4147-A177-3AD203B41FA5}">
                      <a16:colId xmlns="" xmlns:a16="http://schemas.microsoft.com/office/drawing/2014/main" val="20000"/>
                    </a:ext>
                  </a:extLst>
                </a:gridCol>
                <a:gridCol w="2676463">
                  <a:extLst>
                    <a:ext uri="{9D8B030D-6E8A-4147-A177-3AD203B41FA5}">
                      <a16:colId xmlns="" xmlns:a16="http://schemas.microsoft.com/office/drawing/2014/main" val="20001"/>
                    </a:ext>
                  </a:extLst>
                </a:gridCol>
                <a:gridCol w="2676463">
                  <a:extLst>
                    <a:ext uri="{9D8B030D-6E8A-4147-A177-3AD203B41FA5}">
                      <a16:colId xmlns="" xmlns:a16="http://schemas.microsoft.com/office/drawing/2014/main" val="20002"/>
                    </a:ext>
                  </a:extLst>
                </a:gridCol>
              </a:tblGrid>
              <a:tr h="410883">
                <a:tc rowSpan="2">
                  <a:txBody>
                    <a:bodyPr/>
                    <a:lstStyle/>
                    <a:p>
                      <a:pPr algn="ctr"/>
                      <a:endParaRPr lang="en-US" b="0" dirty="0" smtClean="0">
                        <a:solidFill>
                          <a:schemeClr val="tx1">
                            <a:lumMod val="75000"/>
                            <a:lumOff val="25000"/>
                          </a:schemeClr>
                        </a:solidFill>
                      </a:endParaRPr>
                    </a:p>
                    <a:p>
                      <a:pPr algn="ctr"/>
                      <a:endParaRPr lang="en-US" b="0" dirty="0" smtClean="0">
                        <a:solidFill>
                          <a:schemeClr val="tx1">
                            <a:lumMod val="75000"/>
                            <a:lumOff val="25000"/>
                          </a:schemeClr>
                        </a:solidFill>
                      </a:endParaRPr>
                    </a:p>
                    <a:p>
                      <a:pPr algn="ctr"/>
                      <a:r>
                        <a:rPr lang="en-US" b="0" dirty="0" smtClean="0">
                          <a:solidFill>
                            <a:schemeClr val="tx1">
                              <a:lumMod val="75000"/>
                              <a:lumOff val="25000"/>
                            </a:schemeClr>
                          </a:solidFill>
                        </a:rPr>
                        <a:t>APPROACH</a:t>
                      </a:r>
                      <a:endParaRPr lang="en-US" b="0" dirty="0">
                        <a:solidFill>
                          <a:schemeClr val="tx1">
                            <a:lumMod val="75000"/>
                            <a:lumOff val="25000"/>
                          </a:schemeClr>
                        </a:solidFill>
                      </a:endParaRPr>
                    </a:p>
                  </a:txBody>
                  <a:tcPr>
                    <a:solidFill>
                      <a:schemeClr val="accent5">
                        <a:lumMod val="40000"/>
                        <a:lumOff val="60000"/>
                      </a:schemeClr>
                    </a:solidFill>
                  </a:tcPr>
                </a:tc>
                <a:tc gridSpan="2">
                  <a:txBody>
                    <a:bodyPr/>
                    <a:lstStyle/>
                    <a:p>
                      <a:pPr algn="ctr"/>
                      <a:r>
                        <a:rPr lang="en-US" dirty="0" smtClean="0">
                          <a:solidFill>
                            <a:srgbClr val="404040"/>
                          </a:solidFill>
                        </a:rPr>
                        <a:t>CORNERS OF THE TRIANGLE</a:t>
                      </a:r>
                      <a:endParaRPr lang="en-US" dirty="0">
                        <a:solidFill>
                          <a:srgbClr val="404040"/>
                        </a:solidFill>
                      </a:endParaRPr>
                    </a:p>
                  </a:txBody>
                  <a:tcPr>
                    <a:solidFill>
                      <a:srgbClr val="B7DEE8"/>
                    </a:solidFill>
                  </a:tcPr>
                </a:tc>
                <a:tc hMerge="1">
                  <a:txBody>
                    <a:bodyPr/>
                    <a:lstStyle/>
                    <a:p>
                      <a:endParaRPr lang="en-US" dirty="0"/>
                    </a:p>
                  </a:txBody>
                  <a:tcPr>
                    <a:solidFill>
                      <a:schemeClr val="accent5">
                        <a:lumMod val="40000"/>
                        <a:lumOff val="60000"/>
                      </a:schemeClr>
                    </a:solidFill>
                  </a:tcPr>
                </a:tc>
                <a:extLst>
                  <a:ext uri="{0D108BD9-81ED-4DB2-BD59-A6C34878D82A}">
                    <a16:rowId xmlns="" xmlns:a16="http://schemas.microsoft.com/office/drawing/2014/main" val="10000"/>
                  </a:ext>
                </a:extLst>
              </a:tr>
              <a:tr h="418353">
                <a:tc vMerge="1">
                  <a:txBody>
                    <a:bodyPr/>
                    <a:lstStyle/>
                    <a:p>
                      <a:endParaRPr lang="en-US" dirty="0"/>
                    </a:p>
                  </a:txBody>
                  <a:tcPr/>
                </a:tc>
                <a:tc>
                  <a:txBody>
                    <a:bodyPr/>
                    <a:lstStyle/>
                    <a:p>
                      <a:pPr algn="ctr"/>
                      <a:r>
                        <a:rPr lang="en-US" dirty="0" smtClean="0">
                          <a:solidFill>
                            <a:srgbClr val="404040"/>
                          </a:solidFill>
                        </a:rPr>
                        <a:t>RESEARCH</a:t>
                      </a:r>
                      <a:endParaRPr lang="en-US" dirty="0">
                        <a:solidFill>
                          <a:srgbClr val="404040"/>
                        </a:solidFill>
                      </a:endParaRPr>
                    </a:p>
                  </a:txBody>
                  <a:tcPr>
                    <a:solidFill>
                      <a:srgbClr val="B7DEE8"/>
                    </a:solidFill>
                  </a:tcPr>
                </a:tc>
                <a:tc>
                  <a:txBody>
                    <a:bodyPr/>
                    <a:lstStyle/>
                    <a:p>
                      <a:pPr algn="ctr"/>
                      <a:r>
                        <a:rPr lang="en-US" dirty="0" smtClean="0">
                          <a:solidFill>
                            <a:srgbClr val="404040"/>
                          </a:solidFill>
                        </a:rPr>
                        <a:t>YOUTH WORK</a:t>
                      </a:r>
                      <a:endParaRPr lang="en-US" dirty="0">
                        <a:solidFill>
                          <a:srgbClr val="404040"/>
                        </a:solidFill>
                      </a:endParaRPr>
                    </a:p>
                  </a:txBody>
                  <a:tcPr>
                    <a:solidFill>
                      <a:srgbClr val="B7DEE8"/>
                    </a:solidFill>
                  </a:tcPr>
                </a:tc>
                <a:extLst>
                  <a:ext uri="{0D108BD9-81ED-4DB2-BD59-A6C34878D82A}">
                    <a16:rowId xmlns="" xmlns:a16="http://schemas.microsoft.com/office/drawing/2014/main" val="10001"/>
                  </a:ext>
                </a:extLst>
              </a:tr>
              <a:tr h="857250">
                <a:tc>
                  <a:txBody>
                    <a:bodyPr/>
                    <a:lstStyle/>
                    <a:p>
                      <a:pPr algn="ctr"/>
                      <a:endParaRPr lang="en-US" dirty="0" smtClean="0">
                        <a:solidFill>
                          <a:schemeClr val="tx1">
                            <a:lumMod val="75000"/>
                            <a:lumOff val="25000"/>
                          </a:schemeClr>
                        </a:solidFill>
                      </a:endParaRPr>
                    </a:p>
                    <a:p>
                      <a:pPr algn="ctr"/>
                      <a:endParaRPr lang="en-US" dirty="0" smtClean="0">
                        <a:solidFill>
                          <a:schemeClr val="tx1">
                            <a:lumMod val="75000"/>
                            <a:lumOff val="25000"/>
                          </a:schemeClr>
                        </a:solidFill>
                      </a:endParaRPr>
                    </a:p>
                    <a:p>
                      <a:pPr algn="ctr"/>
                      <a:r>
                        <a:rPr lang="en-US" dirty="0" smtClean="0">
                          <a:solidFill>
                            <a:schemeClr val="tx1">
                              <a:lumMod val="75000"/>
                              <a:lumOff val="25000"/>
                            </a:schemeClr>
                          </a:solidFill>
                        </a:rPr>
                        <a:t>THEORETICAL STRUCTURALISM</a:t>
                      </a:r>
                      <a:endParaRPr lang="en-US" dirty="0">
                        <a:solidFill>
                          <a:schemeClr val="tx1">
                            <a:lumMod val="75000"/>
                            <a:lumOff val="25000"/>
                          </a:schemeClr>
                        </a:solidFill>
                      </a:endParaRPr>
                    </a:p>
                  </a:txBody>
                  <a:tcPr>
                    <a:solidFill>
                      <a:schemeClr val="accent5">
                        <a:lumMod val="40000"/>
                        <a:lumOff val="60000"/>
                      </a:schemeClr>
                    </a:solidFill>
                  </a:tcPr>
                </a:tc>
                <a:tc>
                  <a:txBody>
                    <a:bodyPr/>
                    <a:lstStyle/>
                    <a:p>
                      <a:r>
                        <a:rPr lang="en-US" sz="1600" kern="1200" dirty="0" smtClean="0">
                          <a:solidFill>
                            <a:srgbClr val="FFFFFF"/>
                          </a:solidFill>
                          <a:effectLst/>
                          <a:latin typeface="+mn-lt"/>
                          <a:ea typeface="+mn-ea"/>
                          <a:cs typeface="+mn-cs"/>
                        </a:rPr>
                        <a:t>Structural conditions and policy context should pre-exist the combating inequalities policy implementation by whomever. </a:t>
                      </a:r>
                      <a:endParaRPr lang="en-US" sz="1600" dirty="0">
                        <a:solidFill>
                          <a:srgbClr val="FFFFFF"/>
                        </a:solidFill>
                        <a:latin typeface="Calibri Light"/>
                        <a:cs typeface="Calibri Light"/>
                      </a:endParaRPr>
                    </a:p>
                  </a:txBody>
                  <a:tcPr/>
                </a:tc>
                <a:tc>
                  <a:txBody>
                    <a:bodyPr/>
                    <a:lstStyle/>
                    <a:p>
                      <a:r>
                        <a:rPr lang="en-US" sz="1600" kern="1200" dirty="0" smtClean="0">
                          <a:solidFill>
                            <a:srgbClr val="FFFFFF"/>
                          </a:solidFill>
                          <a:effectLst/>
                          <a:latin typeface="+mn-lt"/>
                          <a:ea typeface="+mn-ea"/>
                          <a:cs typeface="+mn-cs"/>
                        </a:rPr>
                        <a:t>The role of youth worker should in this context be of a mediator and an intermediate between the existing policy and young people (specially with fewer opportunities). </a:t>
                      </a:r>
                      <a:endParaRPr lang="en-US" sz="1600" dirty="0">
                        <a:solidFill>
                          <a:srgbClr val="FFFFFF"/>
                        </a:solidFill>
                      </a:endParaRPr>
                    </a:p>
                  </a:txBody>
                  <a:tcPr/>
                </a:tc>
                <a:extLst>
                  <a:ext uri="{0D108BD9-81ED-4DB2-BD59-A6C34878D82A}">
                    <a16:rowId xmlns="" xmlns:a16="http://schemas.microsoft.com/office/drawing/2014/main" val="10002"/>
                  </a:ext>
                </a:extLst>
              </a:tr>
              <a:tr h="857250">
                <a:tc>
                  <a:txBody>
                    <a:bodyPr/>
                    <a:lstStyle/>
                    <a:p>
                      <a:pPr algn="ctr"/>
                      <a:endParaRPr lang="en-US" dirty="0" smtClean="0">
                        <a:solidFill>
                          <a:schemeClr val="tx1">
                            <a:lumMod val="75000"/>
                            <a:lumOff val="25000"/>
                          </a:schemeClr>
                        </a:solidFill>
                      </a:endParaRPr>
                    </a:p>
                    <a:p>
                      <a:pPr algn="ctr"/>
                      <a:endParaRPr lang="en-US" dirty="0" smtClean="0">
                        <a:solidFill>
                          <a:schemeClr val="tx1">
                            <a:lumMod val="75000"/>
                            <a:lumOff val="25000"/>
                          </a:schemeClr>
                        </a:solidFill>
                      </a:endParaRPr>
                    </a:p>
                    <a:p>
                      <a:pPr algn="ctr"/>
                      <a:r>
                        <a:rPr lang="en-US" dirty="0" smtClean="0">
                          <a:solidFill>
                            <a:schemeClr val="tx1">
                              <a:lumMod val="75000"/>
                              <a:lumOff val="25000"/>
                            </a:schemeClr>
                          </a:solidFill>
                        </a:rPr>
                        <a:t>THEORETICAL INDIVIDUALISM</a:t>
                      </a:r>
                      <a:endParaRPr lang="en-US" dirty="0">
                        <a:solidFill>
                          <a:schemeClr val="tx1">
                            <a:lumMod val="75000"/>
                            <a:lumOff val="25000"/>
                          </a:schemeClr>
                        </a:solidFill>
                      </a:endParaRPr>
                    </a:p>
                  </a:txBody>
                  <a:tcPr>
                    <a:solidFill>
                      <a:schemeClr val="accent5">
                        <a:lumMod val="40000"/>
                        <a:lumOff val="60000"/>
                      </a:schemeClr>
                    </a:solidFill>
                  </a:tcPr>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1600" kern="1200" dirty="0" smtClean="0">
                          <a:solidFill>
                            <a:srgbClr val="FFFFFF"/>
                          </a:solidFill>
                          <a:effectLst/>
                          <a:latin typeface="+mn-lt"/>
                          <a:ea typeface="+mn-ea"/>
                          <a:cs typeface="+mn-cs"/>
                        </a:rPr>
                        <a:t>Individuals, both youth workers and young people, have seen their agency increase in the last decades (and therefore also their responsibility in resolving their own problems and unequal opportunities of life.</a:t>
                      </a:r>
                      <a:endParaRPr lang="en-US" sz="1600" dirty="0">
                        <a:solidFill>
                          <a:srgbClr val="FFFFFF"/>
                        </a:solidFill>
                        <a:latin typeface="Calibri Light"/>
                        <a:cs typeface="Calibri Light"/>
                      </a:endParaRPr>
                    </a:p>
                  </a:txBody>
                  <a:tcPr/>
                </a:tc>
                <a:tc>
                  <a:txBody>
                    <a:bodyPr/>
                    <a:lstStyle/>
                    <a:p>
                      <a:r>
                        <a:rPr lang="en-US" sz="1600" kern="1200" dirty="0" smtClean="0">
                          <a:solidFill>
                            <a:srgbClr val="FFFFFF"/>
                          </a:solidFill>
                          <a:effectLst/>
                          <a:latin typeface="+mn-lt"/>
                          <a:ea typeface="+mn-ea"/>
                          <a:cs typeface="+mn-cs"/>
                        </a:rPr>
                        <a:t>The role of youth worker is to be a “policy change maker” him or herself, and/or to empower or activate young people directly. </a:t>
                      </a:r>
                      <a:endParaRPr lang="en-US" sz="1600" dirty="0">
                        <a:solidFill>
                          <a:srgbClr val="FFFFFF"/>
                        </a:solidFill>
                        <a:effectLst/>
                      </a:endParaRPr>
                    </a:p>
                  </a:txBody>
                  <a:tcPr/>
                </a:tc>
                <a:extLst>
                  <a:ext uri="{0D108BD9-81ED-4DB2-BD59-A6C34878D82A}">
                    <a16:rowId xmlns="" xmlns:a16="http://schemas.microsoft.com/office/drawing/2014/main" val="10003"/>
                  </a:ext>
                </a:extLst>
              </a:tr>
            </a:tbl>
          </a:graphicData>
        </a:graphic>
      </p:graphicFrame>
      <p:sp>
        <p:nvSpPr>
          <p:cNvPr id="15" name="Rectangle 14"/>
          <p:cNvSpPr/>
          <p:nvPr/>
        </p:nvSpPr>
        <p:spPr>
          <a:xfrm>
            <a:off x="3342342" y="3120571"/>
            <a:ext cx="5344458" cy="1542143"/>
          </a:xfrm>
          <a:prstGeom prst="rect">
            <a:avLst/>
          </a:prstGeom>
          <a:solidFill>
            <a:schemeClr val="accent5">
              <a:lumMod val="75000"/>
              <a:alpha val="9000"/>
            </a:schemeClr>
          </a:solidFill>
          <a:ln>
            <a:solidFill>
              <a:schemeClr val="accent6">
                <a:lumMod val="75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6" name="Rectangle 15"/>
          <p:cNvSpPr/>
          <p:nvPr/>
        </p:nvSpPr>
        <p:spPr>
          <a:xfrm>
            <a:off x="3342342" y="4662714"/>
            <a:ext cx="5344458" cy="2012491"/>
          </a:xfrm>
          <a:prstGeom prst="rect">
            <a:avLst/>
          </a:prstGeom>
          <a:solidFill>
            <a:schemeClr val="accent5">
              <a:lumMod val="75000"/>
              <a:alpha val="9000"/>
            </a:schemeClr>
          </a:solidFill>
          <a:ln>
            <a:solidFill>
              <a:schemeClr val="accent6">
                <a:lumMod val="75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7955535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xit" presetSubtype="0" fill="hold" grpId="1" nodeType="clickEffect">
                                  <p:stCondLst>
                                    <p:cond delay="0"/>
                                  </p:stCondLst>
                                  <p:childTnLst>
                                    <p:set>
                                      <p:cBhvr>
                                        <p:cTn id="10" dur="1" fill="hold">
                                          <p:stCondLst>
                                            <p:cond delay="0"/>
                                          </p:stCondLst>
                                        </p:cTn>
                                        <p:tgtEl>
                                          <p:spTgt spid="15"/>
                                        </p:tgtEl>
                                        <p:attrNameLst>
                                          <p:attrName>style.visibility</p:attrName>
                                        </p:attrNameLst>
                                      </p:cBhvr>
                                      <p:to>
                                        <p:strVal val="hidden"/>
                                      </p:to>
                                    </p:set>
                                  </p:childTnLst>
                                </p:cTn>
                              </p:par>
                              <p:par>
                                <p:cTn id="11" presetID="1" presetClass="entr" presetSubtype="0" fill="hold" grpId="0" nodeType="withEffect">
                                  <p:stCondLst>
                                    <p:cond delay="0"/>
                                  </p:stCondLst>
                                  <p:childTnLst>
                                    <p:set>
                                      <p:cBhvr>
                                        <p:cTn id="12" dur="1" fill="hold">
                                          <p:stCondLst>
                                            <p:cond delay="0"/>
                                          </p:stCondLst>
                                        </p:cTn>
                                        <p:tgtEl>
                                          <p:spTgt spid="1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animBg="1"/>
      <p:bldP spid="15" grpId="1" animBg="1"/>
      <p:bldP spid="16"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tx1">
            <a:lumMod val="75000"/>
            <a:lumOff val="25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dirty="0" smtClean="0">
                <a:solidFill>
                  <a:schemeClr val="accent5">
                    <a:lumMod val="60000"/>
                    <a:lumOff val="40000"/>
                  </a:schemeClr>
                </a:solidFill>
                <a:latin typeface="Calibri Light"/>
                <a:cs typeface="Calibri Light"/>
              </a:rPr>
              <a:t>Layers, accumulation and comparisons</a:t>
            </a:r>
            <a:endParaRPr lang="en-US" sz="2800" dirty="0">
              <a:solidFill>
                <a:schemeClr val="accent5">
                  <a:lumMod val="60000"/>
                  <a:lumOff val="40000"/>
                </a:schemeClr>
              </a:solidFill>
              <a:latin typeface="Calibri Light"/>
              <a:cs typeface="Calibri Light"/>
            </a:endParaRPr>
          </a:p>
        </p:txBody>
      </p:sp>
      <p:sp>
        <p:nvSpPr>
          <p:cNvPr id="3" name="Content Placeholder 2"/>
          <p:cNvSpPr>
            <a:spLocks noGrp="1"/>
          </p:cNvSpPr>
          <p:nvPr>
            <p:ph idx="1"/>
          </p:nvPr>
        </p:nvSpPr>
        <p:spPr>
          <a:xfrm>
            <a:off x="457200" y="1600200"/>
            <a:ext cx="8229600" cy="4858657"/>
          </a:xfrm>
        </p:spPr>
        <p:txBody>
          <a:bodyPr>
            <a:noAutofit/>
          </a:bodyPr>
          <a:lstStyle/>
          <a:p>
            <a:pPr marL="0" indent="0">
              <a:buNone/>
            </a:pPr>
            <a:r>
              <a:rPr lang="en-US" sz="1800" b="1" dirty="0" smtClean="0">
                <a:solidFill>
                  <a:schemeClr val="accent6">
                    <a:lumMod val="40000"/>
                    <a:lumOff val="60000"/>
                  </a:schemeClr>
                </a:solidFill>
                <a:latin typeface="Calibri Light"/>
                <a:cs typeface="Calibri Light"/>
              </a:rPr>
              <a:t>Layers (according to </a:t>
            </a:r>
            <a:r>
              <a:rPr lang="en-US" sz="1800" b="1" dirty="0" err="1" smtClean="0">
                <a:solidFill>
                  <a:schemeClr val="accent6">
                    <a:lumMod val="40000"/>
                    <a:lumOff val="60000"/>
                  </a:schemeClr>
                </a:solidFill>
                <a:latin typeface="Calibri Light"/>
                <a:cs typeface="Calibri Light"/>
              </a:rPr>
              <a:t>Therborn</a:t>
            </a:r>
            <a:r>
              <a:rPr lang="en-US" sz="1800" b="1" dirty="0" smtClean="0">
                <a:solidFill>
                  <a:schemeClr val="accent6">
                    <a:lumMod val="40000"/>
                    <a:lumOff val="60000"/>
                  </a:schemeClr>
                </a:solidFill>
                <a:latin typeface="Calibri Light"/>
                <a:cs typeface="Calibri Light"/>
              </a:rPr>
              <a:t>)</a:t>
            </a:r>
          </a:p>
          <a:p>
            <a:pPr marL="0" indent="0">
              <a:buNone/>
            </a:pPr>
            <a:r>
              <a:rPr lang="en-US" sz="1800" i="1" dirty="0">
                <a:solidFill>
                  <a:srgbClr val="B7DEE8"/>
                </a:solidFill>
              </a:rPr>
              <a:t>	(That also vary according to their reversibility and to their systematic and recurrent interaction and accumulation across time)</a:t>
            </a:r>
          </a:p>
          <a:p>
            <a:pPr marL="0" indent="0">
              <a:buNone/>
            </a:pPr>
            <a:endParaRPr lang="en-US" sz="1800" b="1" dirty="0">
              <a:solidFill>
                <a:srgbClr val="FFFFFF"/>
              </a:solidFill>
              <a:latin typeface="Calibri Light"/>
              <a:cs typeface="Calibri Light"/>
            </a:endParaRPr>
          </a:p>
          <a:p>
            <a:pPr marL="0" indent="0">
              <a:buNone/>
            </a:pPr>
            <a:r>
              <a:rPr lang="en-US" sz="1800" dirty="0" smtClean="0">
                <a:solidFill>
                  <a:srgbClr val="FFFFFF"/>
                </a:solidFill>
              </a:rPr>
              <a:t>VITAL or life chances of human organisms</a:t>
            </a:r>
          </a:p>
          <a:p>
            <a:pPr marL="0" indent="0">
              <a:buNone/>
            </a:pPr>
            <a:r>
              <a:rPr lang="en-US" sz="1800" dirty="0" smtClean="0">
                <a:solidFill>
                  <a:srgbClr val="FFFFFF"/>
                </a:solidFill>
              </a:rPr>
              <a:t>that </a:t>
            </a:r>
            <a:r>
              <a:rPr lang="en-US" sz="1800" dirty="0">
                <a:solidFill>
                  <a:srgbClr val="FFFFFF"/>
                </a:solidFill>
              </a:rPr>
              <a:t>includes inequalities concerning life, death and </a:t>
            </a:r>
            <a:r>
              <a:rPr lang="en-US" sz="1800" dirty="0" smtClean="0">
                <a:solidFill>
                  <a:srgbClr val="FFFFFF"/>
                </a:solidFill>
              </a:rPr>
              <a:t>health</a:t>
            </a:r>
          </a:p>
          <a:p>
            <a:pPr marL="0" indent="0">
              <a:buNone/>
            </a:pPr>
            <a:endParaRPr lang="en-US" sz="1800" dirty="0" smtClean="0">
              <a:solidFill>
                <a:srgbClr val="FFFFFF"/>
              </a:solidFill>
            </a:endParaRPr>
          </a:p>
          <a:p>
            <a:pPr marL="0" indent="0">
              <a:buNone/>
            </a:pPr>
            <a:r>
              <a:rPr lang="en-US" sz="1800" dirty="0" smtClean="0">
                <a:solidFill>
                  <a:srgbClr val="FFFFFF"/>
                </a:solidFill>
              </a:rPr>
              <a:t>EXISTENTIAL or capability of persons</a:t>
            </a:r>
          </a:p>
          <a:p>
            <a:pPr marL="0" indent="0">
              <a:buNone/>
            </a:pPr>
            <a:r>
              <a:rPr lang="en-US" sz="1800" dirty="0" smtClean="0">
                <a:solidFill>
                  <a:srgbClr val="FFFFFF"/>
                </a:solidFill>
              </a:rPr>
              <a:t>that </a:t>
            </a:r>
            <a:r>
              <a:rPr lang="en-US" sz="1800" dirty="0">
                <a:solidFill>
                  <a:srgbClr val="FFFFFF"/>
                </a:solidFill>
              </a:rPr>
              <a:t>refers to the uneven acknowledgement of humans as people, where aspects such as liberty and human rights are at the </a:t>
            </a:r>
            <a:r>
              <a:rPr lang="en-US" sz="1800" dirty="0" smtClean="0">
                <a:solidFill>
                  <a:srgbClr val="FFFFFF"/>
                </a:solidFill>
              </a:rPr>
              <a:t>core</a:t>
            </a:r>
          </a:p>
          <a:p>
            <a:pPr marL="0" indent="0">
              <a:buNone/>
            </a:pPr>
            <a:endParaRPr lang="en-US" sz="1800" dirty="0">
              <a:solidFill>
                <a:srgbClr val="FFFFFF"/>
              </a:solidFill>
            </a:endParaRPr>
          </a:p>
          <a:p>
            <a:pPr marL="0" indent="0">
              <a:buNone/>
            </a:pPr>
            <a:r>
              <a:rPr lang="en-US" sz="1800" dirty="0" smtClean="0">
                <a:solidFill>
                  <a:srgbClr val="FFFFFF"/>
                </a:solidFill>
              </a:rPr>
              <a:t>RESOURCES or resources of social actors</a:t>
            </a:r>
          </a:p>
          <a:p>
            <a:pPr>
              <a:buFontTx/>
              <a:buChar char="-"/>
            </a:pPr>
            <a:r>
              <a:rPr lang="en-US" sz="1800" dirty="0" smtClean="0">
                <a:solidFill>
                  <a:srgbClr val="FFFFFF"/>
                </a:solidFill>
              </a:rPr>
              <a:t>Bases capitals  (income, wealth, culture, education, power, etc.)</a:t>
            </a:r>
          </a:p>
          <a:p>
            <a:pPr>
              <a:buFontTx/>
              <a:buChar char="-"/>
            </a:pPr>
            <a:r>
              <a:rPr lang="en-US" sz="1800" dirty="0" smtClean="0">
                <a:solidFill>
                  <a:srgbClr val="FFFFFF"/>
                </a:solidFill>
              </a:rPr>
              <a:t>Access to opportunities of mobility and change</a:t>
            </a:r>
            <a:endParaRPr lang="en-US" sz="1800" dirty="0">
              <a:solidFill>
                <a:srgbClr val="FFFFFF"/>
              </a:solidFill>
            </a:endParaRPr>
          </a:p>
          <a:p>
            <a:pPr marL="0" indent="0">
              <a:buNone/>
            </a:pPr>
            <a:endParaRPr lang="en-US" sz="1800" b="1" dirty="0" smtClean="0">
              <a:solidFill>
                <a:schemeClr val="accent6">
                  <a:lumMod val="40000"/>
                  <a:lumOff val="60000"/>
                </a:schemeClr>
              </a:solidFill>
              <a:latin typeface="Calibri Light"/>
              <a:cs typeface="Calibri Light"/>
            </a:endParaRPr>
          </a:p>
          <a:p>
            <a:pPr marL="0" indent="0">
              <a:buNone/>
            </a:pPr>
            <a:endParaRPr lang="en-US" sz="1800" b="1" dirty="0">
              <a:solidFill>
                <a:schemeClr val="accent6">
                  <a:lumMod val="40000"/>
                  <a:lumOff val="60000"/>
                </a:schemeClr>
              </a:solidFill>
              <a:latin typeface="Calibri Light"/>
              <a:cs typeface="Calibri Light"/>
            </a:endParaRPr>
          </a:p>
          <a:p>
            <a:pPr marL="0" indent="0">
              <a:buNone/>
            </a:pPr>
            <a:endParaRPr lang="en-US" sz="1800" b="1" dirty="0" smtClean="0">
              <a:solidFill>
                <a:schemeClr val="accent6">
                  <a:lumMod val="40000"/>
                  <a:lumOff val="60000"/>
                </a:schemeClr>
              </a:solidFill>
              <a:latin typeface="Calibri Light"/>
              <a:cs typeface="Calibri Light"/>
            </a:endParaRPr>
          </a:p>
          <a:p>
            <a:pPr marL="0" indent="0">
              <a:buNone/>
            </a:pPr>
            <a:endParaRPr lang="en-US" sz="1800" dirty="0">
              <a:solidFill>
                <a:schemeClr val="accent6">
                  <a:lumMod val="40000"/>
                  <a:lumOff val="60000"/>
                </a:schemeClr>
              </a:solidFill>
              <a:latin typeface="Calibri Light"/>
              <a:cs typeface="Calibri Light"/>
            </a:endParaRPr>
          </a:p>
          <a:p>
            <a:pPr marL="0" indent="0">
              <a:buNone/>
            </a:pPr>
            <a:endParaRPr lang="en-US" sz="1800" dirty="0" smtClean="0">
              <a:solidFill>
                <a:schemeClr val="accent6">
                  <a:lumMod val="40000"/>
                  <a:lumOff val="60000"/>
                </a:schemeClr>
              </a:solidFill>
              <a:latin typeface="Calibri Light"/>
              <a:cs typeface="Calibri Light"/>
            </a:endParaRPr>
          </a:p>
          <a:p>
            <a:pPr marL="0" indent="0">
              <a:buNone/>
            </a:pPr>
            <a:endParaRPr lang="en-US" sz="1800" dirty="0">
              <a:solidFill>
                <a:schemeClr val="accent6">
                  <a:lumMod val="40000"/>
                  <a:lumOff val="60000"/>
                </a:schemeClr>
              </a:solidFill>
              <a:latin typeface="Calibri Light"/>
              <a:cs typeface="Calibri Light"/>
            </a:endParaRPr>
          </a:p>
          <a:p>
            <a:pPr marL="0" indent="0">
              <a:buNone/>
            </a:pPr>
            <a:endParaRPr lang="en-US" sz="1800" dirty="0" smtClean="0">
              <a:solidFill>
                <a:schemeClr val="accent6">
                  <a:lumMod val="40000"/>
                  <a:lumOff val="60000"/>
                </a:schemeClr>
              </a:solidFill>
              <a:latin typeface="Calibri Light"/>
              <a:cs typeface="Calibri Light"/>
            </a:endParaRPr>
          </a:p>
          <a:p>
            <a:pPr marL="0" indent="0">
              <a:buNone/>
            </a:pPr>
            <a:endParaRPr lang="en-US" sz="1800" dirty="0">
              <a:solidFill>
                <a:schemeClr val="accent6">
                  <a:lumMod val="40000"/>
                  <a:lumOff val="60000"/>
                </a:schemeClr>
              </a:solidFill>
              <a:latin typeface="Calibri Light"/>
              <a:cs typeface="Calibri Light"/>
            </a:endParaRPr>
          </a:p>
        </p:txBody>
      </p:sp>
    </p:spTree>
    <p:extLst>
      <p:ext uri="{BB962C8B-B14F-4D97-AF65-F5344CB8AC3E}">
        <p14:creationId xmlns:p14="http://schemas.microsoft.com/office/powerpoint/2010/main" val="202052877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tx1">
            <a:lumMod val="75000"/>
            <a:lumOff val="25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dirty="0" smtClean="0">
                <a:solidFill>
                  <a:schemeClr val="accent5">
                    <a:lumMod val="60000"/>
                    <a:lumOff val="40000"/>
                  </a:schemeClr>
                </a:solidFill>
                <a:latin typeface="Calibri Light"/>
                <a:cs typeface="Calibri Light"/>
              </a:rPr>
              <a:t>Layers, accumulation and comparisons</a:t>
            </a:r>
            <a:endParaRPr lang="en-US" sz="2800" dirty="0">
              <a:solidFill>
                <a:schemeClr val="accent5">
                  <a:lumMod val="60000"/>
                  <a:lumOff val="40000"/>
                </a:schemeClr>
              </a:solidFill>
              <a:latin typeface="Calibri Light"/>
              <a:cs typeface="Calibri Light"/>
            </a:endParaRPr>
          </a:p>
        </p:txBody>
      </p:sp>
      <p:sp>
        <p:nvSpPr>
          <p:cNvPr id="3" name="Content Placeholder 2"/>
          <p:cNvSpPr>
            <a:spLocks noGrp="1"/>
          </p:cNvSpPr>
          <p:nvPr>
            <p:ph idx="1"/>
          </p:nvPr>
        </p:nvSpPr>
        <p:spPr>
          <a:xfrm>
            <a:off x="457200" y="1600200"/>
            <a:ext cx="8229600" cy="4858657"/>
          </a:xfrm>
        </p:spPr>
        <p:txBody>
          <a:bodyPr>
            <a:noAutofit/>
          </a:bodyPr>
          <a:lstStyle/>
          <a:p>
            <a:pPr marL="0" indent="0" algn="ctr">
              <a:buNone/>
            </a:pPr>
            <a:r>
              <a:rPr lang="en-US" sz="1800" dirty="0" smtClean="0">
                <a:solidFill>
                  <a:schemeClr val="bg1"/>
                </a:solidFill>
                <a:latin typeface="Calibri Light"/>
                <a:cs typeface="Calibri Light"/>
              </a:rPr>
              <a:t>Figure </a:t>
            </a:r>
            <a:r>
              <a:rPr lang="en-US" sz="1800" dirty="0">
                <a:solidFill>
                  <a:schemeClr val="bg1"/>
                </a:solidFill>
                <a:latin typeface="Calibri Light"/>
                <a:cs typeface="Calibri Light"/>
              </a:rPr>
              <a:t>1: </a:t>
            </a:r>
            <a:r>
              <a:rPr lang="en-US" sz="1800" dirty="0" smtClean="0">
                <a:solidFill>
                  <a:schemeClr val="bg1"/>
                </a:solidFill>
                <a:latin typeface="Calibri Light"/>
                <a:cs typeface="Calibri Light"/>
              </a:rPr>
              <a:t>Inequalities over the life course </a:t>
            </a:r>
            <a:endParaRPr lang="en-US" sz="1800" dirty="0">
              <a:solidFill>
                <a:schemeClr val="bg1"/>
              </a:solidFill>
              <a:latin typeface="Calibri Light"/>
              <a:cs typeface="Calibri Light"/>
            </a:endParaRPr>
          </a:p>
          <a:p>
            <a:pPr marL="0" indent="0">
              <a:buNone/>
            </a:pPr>
            <a:endParaRPr lang="en-US" sz="1800" dirty="0">
              <a:solidFill>
                <a:schemeClr val="accent6">
                  <a:lumMod val="40000"/>
                  <a:lumOff val="60000"/>
                </a:schemeClr>
              </a:solidFill>
              <a:latin typeface="Calibri Light"/>
              <a:cs typeface="Calibri Light"/>
            </a:endParaRPr>
          </a:p>
          <a:p>
            <a:pPr marL="0" indent="0">
              <a:buNone/>
            </a:pPr>
            <a:endParaRPr lang="en-US" sz="1800" dirty="0" smtClean="0">
              <a:solidFill>
                <a:schemeClr val="accent6">
                  <a:lumMod val="40000"/>
                  <a:lumOff val="60000"/>
                </a:schemeClr>
              </a:solidFill>
              <a:latin typeface="Calibri Light"/>
              <a:cs typeface="Calibri Light"/>
            </a:endParaRPr>
          </a:p>
          <a:p>
            <a:pPr marL="0" indent="0">
              <a:buNone/>
            </a:pPr>
            <a:endParaRPr lang="en-US" sz="1800" dirty="0">
              <a:solidFill>
                <a:schemeClr val="accent6">
                  <a:lumMod val="40000"/>
                  <a:lumOff val="60000"/>
                </a:schemeClr>
              </a:solidFill>
              <a:latin typeface="Calibri Light"/>
              <a:cs typeface="Calibri Light"/>
            </a:endParaRPr>
          </a:p>
          <a:p>
            <a:pPr marL="0" indent="0">
              <a:buNone/>
            </a:pPr>
            <a:endParaRPr lang="en-US" sz="1800" dirty="0" smtClean="0">
              <a:solidFill>
                <a:schemeClr val="accent6">
                  <a:lumMod val="40000"/>
                  <a:lumOff val="60000"/>
                </a:schemeClr>
              </a:solidFill>
              <a:latin typeface="Calibri Light"/>
              <a:cs typeface="Calibri Light"/>
            </a:endParaRPr>
          </a:p>
          <a:p>
            <a:pPr marL="0" indent="0">
              <a:buNone/>
            </a:pPr>
            <a:endParaRPr lang="en-US" sz="1800" dirty="0">
              <a:solidFill>
                <a:schemeClr val="accent6">
                  <a:lumMod val="40000"/>
                  <a:lumOff val="60000"/>
                </a:schemeClr>
              </a:solidFill>
              <a:latin typeface="Calibri Light"/>
              <a:cs typeface="Calibri Light"/>
            </a:endParaRPr>
          </a:p>
        </p:txBody>
      </p:sp>
      <p:pic>
        <p:nvPicPr>
          <p:cNvPr id="51" name="Picture 50"/>
          <p:cNvPicPr>
            <a:picLocks noChangeAspect="1"/>
          </p:cNvPicPr>
          <p:nvPr/>
        </p:nvPicPr>
        <p:blipFill>
          <a:blip r:embed="rId3"/>
          <a:stretch>
            <a:fillRect/>
          </a:stretch>
        </p:blipFill>
        <p:spPr>
          <a:xfrm>
            <a:off x="457200" y="2021976"/>
            <a:ext cx="7707086" cy="4599571"/>
          </a:xfrm>
          <a:prstGeom prst="rect">
            <a:avLst/>
          </a:prstGeom>
        </p:spPr>
      </p:pic>
      <p:sp>
        <p:nvSpPr>
          <p:cNvPr id="4" name="Rectangle 3"/>
          <p:cNvSpPr/>
          <p:nvPr/>
        </p:nvSpPr>
        <p:spPr>
          <a:xfrm>
            <a:off x="457200" y="2021976"/>
            <a:ext cx="7707086" cy="224267"/>
          </a:xfrm>
          <a:prstGeom prst="rect">
            <a:avLst/>
          </a:prstGeom>
          <a:solidFill>
            <a:schemeClr val="bg1"/>
          </a:solidFill>
          <a:ln>
            <a:solidFill>
              <a:schemeClr val="bg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979686635"/>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15917</TotalTime>
  <Words>1206</Words>
  <Application>Microsoft Macintosh PowerPoint</Application>
  <PresentationFormat>On-screen Show (4:3)</PresentationFormat>
  <Paragraphs>329</Paragraphs>
  <Slides>20</Slides>
  <Notes>20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20</vt:i4>
      </vt:variant>
    </vt:vector>
  </HeadingPairs>
  <TitlesOfParts>
    <vt:vector size="24" baseType="lpstr">
      <vt:lpstr>Calibri</vt:lpstr>
      <vt:lpstr>Calibri Light</vt:lpstr>
      <vt:lpstr>Arial</vt:lpstr>
      <vt:lpstr>Office Theme</vt:lpstr>
      <vt:lpstr>Understanding Youth Inequalities </vt:lpstr>
      <vt:lpstr>Outline</vt:lpstr>
      <vt:lpstr>Tensions and intersections</vt:lpstr>
      <vt:lpstr>Tensions and intersections</vt:lpstr>
      <vt:lpstr>Tensions and intersections</vt:lpstr>
      <vt:lpstr>Tensions and intersections</vt:lpstr>
      <vt:lpstr>Tensions and intersections</vt:lpstr>
      <vt:lpstr>Layers, accumulation and comparisons</vt:lpstr>
      <vt:lpstr>Layers, accumulation and comparisons</vt:lpstr>
      <vt:lpstr>Layers, accumulation and comparisons</vt:lpstr>
      <vt:lpstr>Layers, accumulation and comparisons</vt:lpstr>
      <vt:lpstr>Layers, accumulation and comparisons</vt:lpstr>
      <vt:lpstr>Layers, accumulation and comparisons</vt:lpstr>
      <vt:lpstr>Layers, accumulation and comparisons</vt:lpstr>
      <vt:lpstr>A zoom, a case study, or putting some flesh in theoretical bones</vt:lpstr>
      <vt:lpstr>A zoom, a case study, or putting some flesh in theoretical bones</vt:lpstr>
      <vt:lpstr>A zoom, a case study, or putting some flesh in theoretical bones</vt:lpstr>
      <vt:lpstr>A zoom, a case study, or putting some flesh in theoretical bones</vt:lpstr>
      <vt:lpstr>A zoom, a case study, or putting some flesh in theoretical bones</vt:lpstr>
      <vt:lpstr>Messages to take home</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No Rasto da Crise</dc:title>
  <dc:creator>Magda Nico</dc:creator>
  <cp:lastModifiedBy>Microsoft Office User</cp:lastModifiedBy>
  <cp:revision>244</cp:revision>
  <cp:lastPrinted>2016-05-27T15:23:23Z</cp:lastPrinted>
  <dcterms:created xsi:type="dcterms:W3CDTF">2016-02-18T17:49:14Z</dcterms:created>
  <dcterms:modified xsi:type="dcterms:W3CDTF">2016-06-01T07:59:17Z</dcterms:modified>
</cp:coreProperties>
</file>