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0" r:id="rId3"/>
    <p:sldId id="258" r:id="rId4"/>
    <p:sldId id="259"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D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varScale="1">
        <p:scale>
          <a:sx n="70" d="100"/>
          <a:sy n="70" d="100"/>
        </p:scale>
        <p:origin x="-162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3AC884-FBEA-42ED-9C43-1178A9D4AA10}" type="datetimeFigureOut">
              <a:rPr lang="fr-FR" smtClean="0"/>
              <a:t>6/1/16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730D01B-E1AC-49D0-8CB3-2B5C52C947E4}" type="slidenum">
              <a:rPr lang="fr-FR" smtClean="0"/>
              <a:t>‹#›</a:t>
            </a:fld>
            <a:endParaRPr lang="fr-F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3AC884-FBEA-42ED-9C43-1178A9D4AA10}" type="datetimeFigureOut">
              <a:rPr lang="fr-FR" smtClean="0"/>
              <a:t>6/1/16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730D01B-E1AC-49D0-8CB3-2B5C52C947E4}" type="slidenum">
              <a:rPr lang="fr-FR" smtClean="0"/>
              <a:t>‹#›</a:t>
            </a:fld>
            <a:endParaRPr lang="fr-FR"/>
          </a:p>
        </p:txBody>
      </p:sp>
    </p:spTree>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3AC884-FBEA-42ED-9C43-1178A9D4AA10}" type="datetimeFigureOut">
              <a:rPr lang="fr-FR" smtClean="0"/>
              <a:t>6/1/16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730D01B-E1AC-49D0-8CB3-2B5C52C947E4}" type="slidenum">
              <a:rPr lang="fr-FR" smtClean="0"/>
              <a:t>‹#›</a:t>
            </a:fld>
            <a:endParaRPr lang="fr-FR"/>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3AC884-FBEA-42ED-9C43-1178A9D4AA10}" type="datetimeFigureOut">
              <a:rPr lang="fr-FR" smtClean="0"/>
              <a:t>6/1/16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730D01B-E1AC-49D0-8CB3-2B5C52C947E4}" type="slidenum">
              <a:rPr lang="fr-FR" smtClean="0"/>
              <a:t>‹#›</a:t>
            </a:fld>
            <a:endParaRPr lang="fr-FR"/>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3AC884-FBEA-42ED-9C43-1178A9D4AA10}" type="datetimeFigureOut">
              <a:rPr lang="fr-FR" smtClean="0"/>
              <a:t>6/1/16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730D01B-E1AC-49D0-8CB3-2B5C52C947E4}" type="slidenum">
              <a:rPr lang="fr-FR" smtClean="0"/>
              <a:t>‹#›</a:t>
            </a:fld>
            <a:endParaRPr lang="fr-FR"/>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63AC884-FBEA-42ED-9C43-1178A9D4AA10}" type="datetimeFigureOut">
              <a:rPr lang="fr-FR" smtClean="0"/>
              <a:t>6/1/16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730D01B-E1AC-49D0-8CB3-2B5C52C947E4}" type="slidenum">
              <a:rPr lang="fr-FR" smtClean="0"/>
              <a:t>‹#›</a:t>
            </a:fld>
            <a:endParaRPr lang="fr-FR"/>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3AC884-FBEA-42ED-9C43-1178A9D4AA10}" type="datetimeFigureOut">
              <a:rPr lang="fr-FR" smtClean="0"/>
              <a:t>6/1/16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730D01B-E1AC-49D0-8CB3-2B5C52C947E4}" type="slidenum">
              <a:rPr lang="fr-FR" smtClean="0"/>
              <a:t>‹#›</a:t>
            </a:fld>
            <a:endParaRPr lang="fr-FR"/>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3AC884-FBEA-42ED-9C43-1178A9D4AA10}" type="datetimeFigureOut">
              <a:rPr lang="fr-FR" smtClean="0"/>
              <a:t>6/1/16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730D01B-E1AC-49D0-8CB3-2B5C52C947E4}" type="slidenum">
              <a:rPr lang="fr-FR" smtClean="0"/>
              <a:t>‹#›</a:t>
            </a:fld>
            <a:endParaRPr lang="fr-FR"/>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3AC884-FBEA-42ED-9C43-1178A9D4AA10}" type="datetimeFigureOut">
              <a:rPr lang="fr-FR" smtClean="0"/>
              <a:t>6/1/16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730D01B-E1AC-49D0-8CB3-2B5C52C947E4}" type="slidenum">
              <a:rPr lang="fr-FR" smtClean="0"/>
              <a:t>‹#›</a:t>
            </a:fld>
            <a:endParaRPr lang="fr-FR"/>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3AC884-FBEA-42ED-9C43-1178A9D4AA10}" type="datetimeFigureOut">
              <a:rPr lang="fr-FR" smtClean="0"/>
              <a:t>6/1/16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730D01B-E1AC-49D0-8CB3-2B5C52C947E4}" type="slidenum">
              <a:rPr lang="fr-FR" smtClean="0"/>
              <a:t>‹#›</a:t>
            </a:fld>
            <a:endParaRPr lang="fr-FR"/>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3AC884-FBEA-42ED-9C43-1178A9D4AA10}" type="datetimeFigureOut">
              <a:rPr lang="fr-FR" smtClean="0"/>
              <a:t>6/1/16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730D01B-E1AC-49D0-8CB3-2B5C52C947E4}" type="slidenum">
              <a:rPr lang="fr-FR" smtClean="0"/>
              <a:t>‹#›</a:t>
            </a:fld>
            <a:endParaRPr lang="fr-F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63AC884-FBEA-42ED-9C43-1178A9D4AA10}" type="datetimeFigureOut">
              <a:rPr lang="fr-FR" smtClean="0"/>
              <a:t>6/1/16</a:t>
            </a:fld>
            <a:endParaRPr lang="fr-F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fr-F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730D01B-E1AC-49D0-8CB3-2B5C52C947E4}"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xmlns:p14="http://schemas.microsoft.com/office/powerpoint/2010/mai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youth-partnership-eu.coe.int/" TargetMode="Externa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43278" y="5085184"/>
            <a:ext cx="5637010" cy="882119"/>
          </a:xfrm>
        </p:spPr>
        <p:txBody>
          <a:bodyPr/>
          <a:lstStyle/>
          <a:p>
            <a:pPr algn="ctr"/>
            <a:r>
              <a:rPr lang="de-DE" altLang="en-US" sz="2400" b="1" dirty="0">
                <a:hlinkClick r:id="rId2"/>
              </a:rPr>
              <a:t>http://youth-partnership-eu.coe.int</a:t>
            </a:r>
            <a:endParaRPr lang="fr-FR" altLang="en-US" sz="2400" b="1" dirty="0"/>
          </a:p>
          <a:p>
            <a:endParaRPr lang="fr-FR" dirty="0"/>
          </a:p>
        </p:txBody>
      </p:sp>
      <p:pic>
        <p:nvPicPr>
          <p:cNvPr id="4" name="Picture 17"/>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19250" y="1217409"/>
            <a:ext cx="5761038" cy="3235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103864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43000" y="731520"/>
            <a:ext cx="7101408" cy="4929728"/>
          </a:xfrm>
        </p:spPr>
        <p:txBody>
          <a:bodyPr/>
          <a:lstStyle/>
          <a:p>
            <a:pPr marL="45720" indent="0" algn="just">
              <a:buNone/>
            </a:pPr>
            <a:endParaRPr lang="en-US" i="1" dirty="0" smtClean="0"/>
          </a:p>
          <a:p>
            <a:pPr marL="45720" indent="0" algn="just">
              <a:buNone/>
            </a:pPr>
            <a:endParaRPr lang="en-US" i="1" dirty="0"/>
          </a:p>
          <a:p>
            <a:pPr marL="45720" indent="0" algn="just">
              <a:buNone/>
            </a:pPr>
            <a:r>
              <a:rPr lang="en-US" i="1" dirty="0" smtClean="0"/>
              <a:t>"</a:t>
            </a:r>
            <a:r>
              <a:rPr lang="en-US" i="1" dirty="0"/>
              <a:t>We got to that point when we know how to equip young people with the required competencies to participate, we know how to create opportunities for them, we know to ensure their presence to the public scene. But once they get there, we are not able to keep them involved!</a:t>
            </a:r>
          </a:p>
        </p:txBody>
      </p:sp>
    </p:spTree>
    <p:extLst>
      <p:ext uri="{BB962C8B-B14F-4D97-AF65-F5344CB8AC3E}">
        <p14:creationId xmlns:p14="http://schemas.microsoft.com/office/powerpoint/2010/main" val="408025580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7624" y="2348880"/>
            <a:ext cx="7560840" cy="4914167"/>
          </a:xfrm>
          <a:prstGeom prst="rect">
            <a:avLst/>
          </a:prstGeom>
        </p:spPr>
        <p:txBody>
          <a:bodyPr wrap="square">
            <a:spAutoFit/>
          </a:bodyPr>
          <a:lstStyle/>
          <a:p>
            <a:pPr algn="just">
              <a:lnSpc>
                <a:spcPct val="150000"/>
              </a:lnSpc>
              <a:spcBef>
                <a:spcPts val="600"/>
              </a:spcBef>
            </a:pPr>
            <a:r>
              <a:rPr lang="en-US" altLang="en-US" sz="1600" b="1" dirty="0" smtClean="0">
                <a:solidFill>
                  <a:schemeClr val="bg2">
                    <a:lumMod val="25000"/>
                  </a:schemeClr>
                </a:solidFill>
                <a:latin typeface="Times New Roman"/>
                <a:cs typeface="Times New Roman"/>
              </a:rPr>
              <a:t>Key messages:</a:t>
            </a:r>
          </a:p>
          <a:p>
            <a:pPr marL="457200" lvl="0" indent="-457200" algn="just">
              <a:lnSpc>
                <a:spcPct val="150000"/>
              </a:lnSpc>
              <a:spcBef>
                <a:spcPts val="600"/>
              </a:spcBef>
              <a:buAutoNum type="arabicPeriod"/>
            </a:pPr>
            <a:r>
              <a:rPr lang="en-GB" altLang="en-US" sz="1600" b="1" dirty="0" smtClean="0">
                <a:solidFill>
                  <a:schemeClr val="bg2">
                    <a:lumMod val="25000"/>
                  </a:schemeClr>
                </a:solidFill>
                <a:latin typeface="Times New Roman"/>
                <a:cs typeface="Times New Roman"/>
              </a:rPr>
              <a:t>FOR, WITH, BY - Young </a:t>
            </a:r>
            <a:r>
              <a:rPr lang="en-GB" altLang="en-US" sz="1600" b="1" dirty="0">
                <a:solidFill>
                  <a:schemeClr val="bg2">
                    <a:lumMod val="25000"/>
                  </a:schemeClr>
                </a:solidFill>
                <a:latin typeface="Times New Roman"/>
                <a:cs typeface="Times New Roman"/>
              </a:rPr>
              <a:t>people need next to increased motivation also to understand the concept behind and tools of participation: Enabling them to raise their </a:t>
            </a:r>
            <a:r>
              <a:rPr lang="en-GB" altLang="en-US" sz="1600" b="1" dirty="0" smtClean="0">
                <a:solidFill>
                  <a:schemeClr val="bg2">
                    <a:lumMod val="25000"/>
                  </a:schemeClr>
                </a:solidFill>
                <a:latin typeface="Times New Roman"/>
                <a:cs typeface="Times New Roman"/>
              </a:rPr>
              <a:t>voice</a:t>
            </a:r>
            <a:r>
              <a:rPr lang="en-GB" altLang="en-US" sz="1600" b="1" dirty="0">
                <a:solidFill>
                  <a:schemeClr val="bg2">
                    <a:lumMod val="25000"/>
                  </a:schemeClr>
                </a:solidFill>
                <a:latin typeface="Times New Roman"/>
                <a:cs typeface="Times New Roman"/>
              </a:rPr>
              <a:t>!</a:t>
            </a:r>
            <a:endParaRPr lang="en-GB" altLang="en-US" sz="1600" b="1" dirty="0" smtClean="0">
              <a:solidFill>
                <a:schemeClr val="bg2">
                  <a:lumMod val="25000"/>
                </a:schemeClr>
              </a:solidFill>
              <a:latin typeface="Times New Roman"/>
              <a:cs typeface="Times New Roman"/>
            </a:endParaRPr>
          </a:p>
          <a:p>
            <a:pPr marL="457200" indent="-457200" algn="just">
              <a:lnSpc>
                <a:spcPct val="150000"/>
              </a:lnSpc>
              <a:spcBef>
                <a:spcPts val="600"/>
              </a:spcBef>
              <a:buFontTx/>
              <a:buAutoNum type="arabicPeriod"/>
            </a:pPr>
            <a:r>
              <a:rPr lang="cs-CZ" sz="1600" b="1" dirty="0" err="1">
                <a:solidFill>
                  <a:schemeClr val="bg2">
                    <a:lumMod val="25000"/>
                  </a:schemeClr>
                </a:solidFill>
                <a:latin typeface="Times New Roman"/>
                <a:cs typeface="Times New Roman"/>
              </a:rPr>
              <a:t>We’ve</a:t>
            </a:r>
            <a:r>
              <a:rPr lang="cs-CZ" sz="1600" b="1" dirty="0">
                <a:solidFill>
                  <a:schemeClr val="bg2">
                    <a:lumMod val="25000"/>
                  </a:schemeClr>
                </a:solidFill>
                <a:latin typeface="Times New Roman"/>
                <a:cs typeface="Times New Roman"/>
              </a:rPr>
              <a:t> </a:t>
            </a:r>
            <a:r>
              <a:rPr lang="cs-CZ" sz="1600" b="1" dirty="0" err="1">
                <a:solidFill>
                  <a:schemeClr val="bg2">
                    <a:lumMod val="25000"/>
                  </a:schemeClr>
                </a:solidFill>
                <a:latin typeface="Times New Roman"/>
                <a:cs typeface="Times New Roman"/>
              </a:rPr>
              <a:t>got</a:t>
            </a:r>
            <a:r>
              <a:rPr lang="cs-CZ" sz="1600" b="1" dirty="0">
                <a:solidFill>
                  <a:schemeClr val="bg2">
                    <a:lumMod val="25000"/>
                  </a:schemeClr>
                </a:solidFill>
                <a:latin typeface="Times New Roman"/>
                <a:cs typeface="Times New Roman"/>
              </a:rPr>
              <a:t> a lot </a:t>
            </a:r>
            <a:r>
              <a:rPr lang="cs-CZ" sz="1600" b="1" dirty="0" err="1">
                <a:solidFill>
                  <a:schemeClr val="bg2">
                    <a:lumMod val="25000"/>
                  </a:schemeClr>
                </a:solidFill>
                <a:latin typeface="Times New Roman"/>
                <a:cs typeface="Times New Roman"/>
              </a:rPr>
              <a:t>of</a:t>
            </a:r>
            <a:r>
              <a:rPr lang="cs-CZ" sz="1600" b="1" dirty="0">
                <a:solidFill>
                  <a:schemeClr val="bg2">
                    <a:lumMod val="25000"/>
                  </a:schemeClr>
                </a:solidFill>
                <a:latin typeface="Times New Roman"/>
                <a:cs typeface="Times New Roman"/>
              </a:rPr>
              <a:t> </a:t>
            </a:r>
            <a:r>
              <a:rPr lang="cs-CZ" sz="1600" b="1" dirty="0" err="1">
                <a:solidFill>
                  <a:schemeClr val="bg2">
                    <a:lumMod val="25000"/>
                  </a:schemeClr>
                </a:solidFill>
                <a:latin typeface="Times New Roman"/>
                <a:cs typeface="Times New Roman"/>
              </a:rPr>
              <a:t>knowledge</a:t>
            </a:r>
            <a:r>
              <a:rPr lang="cs-CZ" sz="1600" b="1" dirty="0">
                <a:solidFill>
                  <a:schemeClr val="bg2">
                    <a:lumMod val="25000"/>
                  </a:schemeClr>
                </a:solidFill>
                <a:latin typeface="Times New Roman"/>
                <a:cs typeface="Times New Roman"/>
              </a:rPr>
              <a:t> but </a:t>
            </a:r>
            <a:r>
              <a:rPr lang="cs-CZ" sz="1600" b="1" dirty="0" err="1">
                <a:solidFill>
                  <a:schemeClr val="bg2">
                    <a:lumMod val="25000"/>
                  </a:schemeClr>
                </a:solidFill>
                <a:latin typeface="Times New Roman"/>
                <a:cs typeface="Times New Roman"/>
              </a:rPr>
              <a:t>we</a:t>
            </a:r>
            <a:r>
              <a:rPr lang="cs-CZ" sz="1600" b="1" dirty="0">
                <a:solidFill>
                  <a:schemeClr val="bg2">
                    <a:lumMod val="25000"/>
                  </a:schemeClr>
                </a:solidFill>
                <a:latin typeface="Times New Roman"/>
                <a:cs typeface="Times New Roman"/>
              </a:rPr>
              <a:t> </a:t>
            </a:r>
            <a:r>
              <a:rPr lang="cs-CZ" sz="1600" b="1" dirty="0" err="1">
                <a:solidFill>
                  <a:schemeClr val="bg2">
                    <a:lumMod val="25000"/>
                  </a:schemeClr>
                </a:solidFill>
                <a:latin typeface="Times New Roman"/>
                <a:cs typeface="Times New Roman"/>
              </a:rPr>
              <a:t>need</a:t>
            </a:r>
            <a:r>
              <a:rPr lang="cs-CZ" sz="1600" b="1" dirty="0">
                <a:solidFill>
                  <a:schemeClr val="bg2">
                    <a:lumMod val="25000"/>
                  </a:schemeClr>
                </a:solidFill>
                <a:latin typeface="Times New Roman"/>
                <a:cs typeface="Times New Roman"/>
              </a:rPr>
              <a:t> to </a:t>
            </a:r>
            <a:r>
              <a:rPr lang="cs-CZ" sz="1600" b="1" dirty="0" err="1">
                <a:solidFill>
                  <a:schemeClr val="bg2">
                    <a:lumMod val="25000"/>
                  </a:schemeClr>
                </a:solidFill>
                <a:latin typeface="Times New Roman"/>
                <a:cs typeface="Times New Roman"/>
              </a:rPr>
              <a:t>move</a:t>
            </a:r>
            <a:r>
              <a:rPr lang="cs-CZ" sz="1600" b="1" dirty="0">
                <a:solidFill>
                  <a:schemeClr val="bg2">
                    <a:lumMod val="25000"/>
                  </a:schemeClr>
                </a:solidFill>
                <a:latin typeface="Times New Roman"/>
                <a:cs typeface="Times New Roman"/>
              </a:rPr>
              <a:t> to </a:t>
            </a:r>
            <a:r>
              <a:rPr lang="cs-CZ" sz="1600" b="1" dirty="0" err="1">
                <a:solidFill>
                  <a:schemeClr val="bg2">
                    <a:lumMod val="25000"/>
                  </a:schemeClr>
                </a:solidFill>
                <a:latin typeface="Times New Roman"/>
                <a:cs typeface="Times New Roman"/>
              </a:rPr>
              <a:t>the</a:t>
            </a:r>
            <a:r>
              <a:rPr lang="cs-CZ" sz="1600" b="1" dirty="0">
                <a:solidFill>
                  <a:schemeClr val="bg2">
                    <a:lumMod val="25000"/>
                  </a:schemeClr>
                </a:solidFill>
                <a:latin typeface="Times New Roman"/>
                <a:cs typeface="Times New Roman"/>
              </a:rPr>
              <a:t> </a:t>
            </a:r>
            <a:r>
              <a:rPr lang="cs-CZ" sz="1600" b="1" dirty="0" err="1">
                <a:solidFill>
                  <a:schemeClr val="bg2">
                    <a:lumMod val="25000"/>
                  </a:schemeClr>
                </a:solidFill>
                <a:latin typeface="Times New Roman"/>
                <a:cs typeface="Times New Roman"/>
              </a:rPr>
              <a:t>action</a:t>
            </a:r>
            <a:r>
              <a:rPr lang="cs-CZ" sz="1600" b="1" dirty="0">
                <a:solidFill>
                  <a:schemeClr val="bg2">
                    <a:lumMod val="25000"/>
                  </a:schemeClr>
                </a:solidFill>
                <a:latin typeface="Times New Roman"/>
                <a:cs typeface="Times New Roman"/>
              </a:rPr>
              <a:t>. But </a:t>
            </a:r>
            <a:r>
              <a:rPr lang="cs-CZ" sz="1600" b="1" dirty="0" err="1">
                <a:solidFill>
                  <a:schemeClr val="bg2">
                    <a:lumMod val="25000"/>
                  </a:schemeClr>
                </a:solidFill>
                <a:latin typeface="Times New Roman"/>
                <a:cs typeface="Times New Roman"/>
              </a:rPr>
              <a:t>the</a:t>
            </a:r>
            <a:r>
              <a:rPr lang="cs-CZ" sz="1600" b="1" dirty="0">
                <a:solidFill>
                  <a:schemeClr val="bg2">
                    <a:lumMod val="25000"/>
                  </a:schemeClr>
                </a:solidFill>
                <a:latin typeface="Times New Roman"/>
                <a:cs typeface="Times New Roman"/>
              </a:rPr>
              <a:t> </a:t>
            </a:r>
            <a:r>
              <a:rPr lang="cs-CZ" sz="1600" b="1" dirty="0" err="1">
                <a:solidFill>
                  <a:schemeClr val="bg2">
                    <a:lumMod val="25000"/>
                  </a:schemeClr>
                </a:solidFill>
                <a:latin typeface="Times New Roman"/>
                <a:cs typeface="Times New Roman"/>
              </a:rPr>
              <a:t>process</a:t>
            </a:r>
            <a:r>
              <a:rPr lang="cs-CZ" sz="1600" b="1" dirty="0">
                <a:solidFill>
                  <a:schemeClr val="bg2">
                    <a:lumMod val="25000"/>
                  </a:schemeClr>
                </a:solidFill>
                <a:latin typeface="Times New Roman"/>
                <a:cs typeface="Times New Roman"/>
              </a:rPr>
              <a:t> </a:t>
            </a:r>
            <a:r>
              <a:rPr lang="cs-CZ" sz="1600" b="1" dirty="0" err="1">
                <a:solidFill>
                  <a:schemeClr val="bg2">
                    <a:lumMod val="25000"/>
                  </a:schemeClr>
                </a:solidFill>
                <a:latin typeface="Times New Roman"/>
                <a:cs typeface="Times New Roman"/>
              </a:rPr>
              <a:t>needs</a:t>
            </a:r>
            <a:r>
              <a:rPr lang="cs-CZ" sz="1600" b="1" dirty="0">
                <a:solidFill>
                  <a:schemeClr val="bg2">
                    <a:lumMod val="25000"/>
                  </a:schemeClr>
                </a:solidFill>
                <a:latin typeface="Times New Roman"/>
                <a:cs typeface="Times New Roman"/>
              </a:rPr>
              <a:t> to </a:t>
            </a:r>
            <a:r>
              <a:rPr lang="cs-CZ" sz="1600" b="1" dirty="0" err="1">
                <a:solidFill>
                  <a:schemeClr val="bg2">
                    <a:lumMod val="25000"/>
                  </a:schemeClr>
                </a:solidFill>
                <a:latin typeface="Times New Roman"/>
                <a:cs typeface="Times New Roman"/>
              </a:rPr>
              <a:t>be</a:t>
            </a:r>
            <a:r>
              <a:rPr lang="cs-CZ" sz="1600" b="1" dirty="0">
                <a:solidFill>
                  <a:schemeClr val="bg2">
                    <a:lumMod val="25000"/>
                  </a:schemeClr>
                </a:solidFill>
                <a:latin typeface="Times New Roman"/>
                <a:cs typeface="Times New Roman"/>
              </a:rPr>
              <a:t> transparent and open and </a:t>
            </a:r>
            <a:r>
              <a:rPr lang="cs-CZ" sz="1600" b="1" dirty="0" err="1">
                <a:solidFill>
                  <a:schemeClr val="bg2">
                    <a:lumMod val="25000"/>
                  </a:schemeClr>
                </a:solidFill>
                <a:latin typeface="Times New Roman"/>
                <a:cs typeface="Times New Roman"/>
              </a:rPr>
              <a:t>we</a:t>
            </a:r>
            <a:r>
              <a:rPr lang="cs-CZ" sz="1600" b="1" dirty="0">
                <a:solidFill>
                  <a:schemeClr val="bg2">
                    <a:lumMod val="25000"/>
                  </a:schemeClr>
                </a:solidFill>
                <a:latin typeface="Times New Roman"/>
                <a:cs typeface="Times New Roman"/>
              </a:rPr>
              <a:t> </a:t>
            </a:r>
            <a:r>
              <a:rPr lang="cs-CZ" sz="1600" b="1" dirty="0" err="1">
                <a:solidFill>
                  <a:schemeClr val="bg2">
                    <a:lumMod val="25000"/>
                  </a:schemeClr>
                </a:solidFill>
                <a:latin typeface="Times New Roman"/>
                <a:cs typeface="Times New Roman"/>
              </a:rPr>
              <a:t>need</a:t>
            </a:r>
            <a:r>
              <a:rPr lang="cs-CZ" sz="1600" b="1" dirty="0">
                <a:solidFill>
                  <a:schemeClr val="bg2">
                    <a:lumMod val="25000"/>
                  </a:schemeClr>
                </a:solidFill>
                <a:latin typeface="Times New Roman"/>
                <a:cs typeface="Times New Roman"/>
              </a:rPr>
              <a:t> a </a:t>
            </a:r>
            <a:r>
              <a:rPr lang="cs-CZ" sz="1600" b="1" dirty="0" err="1">
                <a:solidFill>
                  <a:schemeClr val="bg2">
                    <a:lumMod val="25000"/>
                  </a:schemeClr>
                </a:solidFill>
                <a:latin typeface="Times New Roman"/>
                <a:cs typeface="Times New Roman"/>
              </a:rPr>
              <a:t>timeline</a:t>
            </a:r>
            <a:r>
              <a:rPr lang="cs-CZ" sz="1600" b="1" dirty="0">
                <a:solidFill>
                  <a:schemeClr val="bg2">
                    <a:lumMod val="25000"/>
                  </a:schemeClr>
                </a:solidFill>
                <a:latin typeface="Times New Roman"/>
                <a:cs typeface="Times New Roman"/>
              </a:rPr>
              <a:t> </a:t>
            </a:r>
            <a:r>
              <a:rPr lang="cs-CZ" sz="1600" b="1" dirty="0" err="1">
                <a:solidFill>
                  <a:schemeClr val="bg2">
                    <a:lumMod val="25000"/>
                  </a:schemeClr>
                </a:solidFill>
                <a:latin typeface="Times New Roman"/>
                <a:cs typeface="Times New Roman"/>
              </a:rPr>
              <a:t>for</a:t>
            </a:r>
            <a:r>
              <a:rPr lang="cs-CZ" sz="1600" b="1" dirty="0">
                <a:solidFill>
                  <a:schemeClr val="bg2">
                    <a:lumMod val="25000"/>
                  </a:schemeClr>
                </a:solidFill>
                <a:latin typeface="Times New Roman"/>
                <a:cs typeface="Times New Roman"/>
              </a:rPr>
              <a:t> </a:t>
            </a:r>
            <a:r>
              <a:rPr lang="cs-CZ" sz="1600" b="1" dirty="0" err="1">
                <a:solidFill>
                  <a:schemeClr val="bg2">
                    <a:lumMod val="25000"/>
                  </a:schemeClr>
                </a:solidFill>
                <a:latin typeface="Times New Roman"/>
                <a:cs typeface="Times New Roman"/>
              </a:rPr>
              <a:t>the</a:t>
            </a:r>
            <a:r>
              <a:rPr lang="cs-CZ" sz="1600" b="1" dirty="0">
                <a:solidFill>
                  <a:schemeClr val="bg2">
                    <a:lumMod val="25000"/>
                  </a:schemeClr>
                </a:solidFill>
                <a:latin typeface="Times New Roman"/>
                <a:cs typeface="Times New Roman"/>
              </a:rPr>
              <a:t> </a:t>
            </a:r>
            <a:r>
              <a:rPr lang="cs-CZ" sz="1600" b="1" dirty="0" err="1">
                <a:solidFill>
                  <a:schemeClr val="bg2">
                    <a:lumMod val="25000"/>
                  </a:schemeClr>
                </a:solidFill>
                <a:latin typeface="Times New Roman"/>
                <a:cs typeface="Times New Roman"/>
              </a:rPr>
              <a:t>action</a:t>
            </a:r>
            <a:r>
              <a:rPr lang="cs-CZ" sz="1600" b="1" dirty="0">
                <a:solidFill>
                  <a:schemeClr val="bg2">
                    <a:lumMod val="25000"/>
                  </a:schemeClr>
                </a:solidFill>
                <a:latin typeface="Times New Roman"/>
                <a:cs typeface="Times New Roman"/>
              </a:rPr>
              <a:t> </a:t>
            </a:r>
            <a:r>
              <a:rPr lang="cs-CZ" sz="1600" b="1" dirty="0" err="1">
                <a:solidFill>
                  <a:schemeClr val="bg2">
                    <a:lumMod val="25000"/>
                  </a:schemeClr>
                </a:solidFill>
                <a:latin typeface="Times New Roman"/>
                <a:cs typeface="Times New Roman"/>
              </a:rPr>
              <a:t>plan</a:t>
            </a:r>
            <a:r>
              <a:rPr lang="cs-CZ" sz="1600" b="1" dirty="0">
                <a:solidFill>
                  <a:schemeClr val="bg2">
                    <a:lumMod val="25000"/>
                  </a:schemeClr>
                </a:solidFill>
                <a:latin typeface="Times New Roman"/>
                <a:cs typeface="Times New Roman"/>
              </a:rPr>
              <a:t>.  </a:t>
            </a:r>
            <a:endParaRPr lang="cs-CZ" sz="1600" b="1" dirty="0" smtClean="0">
              <a:solidFill>
                <a:schemeClr val="bg2">
                  <a:lumMod val="25000"/>
                </a:schemeClr>
              </a:solidFill>
              <a:latin typeface="Times New Roman"/>
              <a:cs typeface="Times New Roman"/>
            </a:endParaRPr>
          </a:p>
          <a:p>
            <a:pPr marL="457200" indent="-457200" algn="just">
              <a:lnSpc>
                <a:spcPct val="150000"/>
              </a:lnSpc>
              <a:spcBef>
                <a:spcPts val="600"/>
              </a:spcBef>
              <a:buFontTx/>
              <a:buAutoNum type="arabicPeriod"/>
            </a:pPr>
            <a:r>
              <a:rPr lang="en-US" altLang="en-US" sz="1600" b="1" dirty="0">
                <a:solidFill>
                  <a:schemeClr val="bg2">
                    <a:lumMod val="25000"/>
                  </a:schemeClr>
                </a:solidFill>
                <a:latin typeface="Times New Roman"/>
                <a:cs typeface="Times New Roman"/>
              </a:rPr>
              <a:t>Don’t push the innovation too much and support the initiatives that are already </a:t>
            </a:r>
            <a:r>
              <a:rPr lang="en-US" altLang="en-US" sz="1600" b="1" dirty="0" smtClean="0">
                <a:solidFill>
                  <a:schemeClr val="bg2">
                    <a:lumMod val="25000"/>
                  </a:schemeClr>
                </a:solidFill>
                <a:latin typeface="Times New Roman"/>
                <a:cs typeface="Times New Roman"/>
              </a:rPr>
              <a:t>working. </a:t>
            </a:r>
            <a:r>
              <a:rPr lang="en-GB" sz="1600" b="1" dirty="0">
                <a:solidFill>
                  <a:schemeClr val="bg2">
                    <a:lumMod val="25000"/>
                  </a:schemeClr>
                </a:solidFill>
                <a:latin typeface="Times New Roman"/>
                <a:cs typeface="Times New Roman"/>
              </a:rPr>
              <a:t>We always strive for the perfect solution, but we should better strive for the good enough solution! We need to see the positive outcomes of what was achieved and to make sure that the outcomes are secured</a:t>
            </a:r>
            <a:endParaRPr lang="en-US" sz="1600" b="1" dirty="0">
              <a:solidFill>
                <a:schemeClr val="bg2">
                  <a:lumMod val="25000"/>
                </a:schemeClr>
              </a:solidFill>
              <a:latin typeface="Times New Roman"/>
              <a:cs typeface="Times New Roman"/>
            </a:endParaRPr>
          </a:p>
          <a:p>
            <a:pPr marL="457200" lvl="0" indent="-457200" algn="just">
              <a:lnSpc>
                <a:spcPct val="150000"/>
              </a:lnSpc>
              <a:buAutoNum type="arabicPeriod"/>
            </a:pPr>
            <a:endParaRPr lang="de-DE" sz="2000" dirty="0"/>
          </a:p>
          <a:p>
            <a:pPr algn="just">
              <a:lnSpc>
                <a:spcPct val="150000"/>
              </a:lnSpc>
            </a:pPr>
            <a:endParaRPr lang="en-GB" altLang="en-US" sz="2000" dirty="0" smtClean="0">
              <a:solidFill>
                <a:srgbClr val="0070C0"/>
              </a:solidFill>
              <a:latin typeface="Arial Black" panose="020B0A04020102020204" pitchFamily="34" charset="0"/>
            </a:endParaRPr>
          </a:p>
        </p:txBody>
      </p:sp>
      <p:pic>
        <p:nvPicPr>
          <p:cNvPr id="5" name="Picture 16"/>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285248" y="620688"/>
            <a:ext cx="2187545" cy="1228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2627784" y="620688"/>
            <a:ext cx="6120680" cy="1384995"/>
          </a:xfrm>
          <a:prstGeom prst="rect">
            <a:avLst/>
          </a:prstGeom>
        </p:spPr>
        <p:txBody>
          <a:bodyPr wrap="square">
            <a:spAutoFit/>
          </a:bodyPr>
          <a:lstStyle/>
          <a:p>
            <a:pPr>
              <a:spcBef>
                <a:spcPct val="0"/>
              </a:spcBef>
            </a:pPr>
            <a:r>
              <a:rPr lang="en-US" altLang="en-US" sz="2800" dirty="0" smtClean="0">
                <a:solidFill>
                  <a:srgbClr val="A8CC3D"/>
                </a:solidFill>
                <a:latin typeface="Arial Black" panose="020B0A04020102020204" pitchFamily="34" charset="0"/>
              </a:rPr>
              <a:t>‘(Un)Equal Europe? Responses from the youth sector’</a:t>
            </a:r>
          </a:p>
          <a:p>
            <a:pPr>
              <a:spcBef>
                <a:spcPct val="0"/>
              </a:spcBef>
            </a:pPr>
            <a:r>
              <a:rPr lang="en-GB" altLang="en-US" sz="2800" dirty="0" smtClean="0">
                <a:solidFill>
                  <a:srgbClr val="A8CC3D"/>
                </a:solidFill>
                <a:latin typeface="Arial Black" panose="020B0A04020102020204" pitchFamily="34" charset="0"/>
              </a:rPr>
              <a:t>Lab 3</a:t>
            </a:r>
            <a:r>
              <a:rPr lang="en-GB" altLang="en-US" sz="2800" dirty="0">
                <a:solidFill>
                  <a:srgbClr val="A8CC3D"/>
                </a:solidFill>
                <a:latin typeface="Arial Black" panose="020B0A04020102020204" pitchFamily="34" charset="0"/>
              </a:rPr>
              <a:t> </a:t>
            </a:r>
          </a:p>
        </p:txBody>
      </p:sp>
      <p:sp>
        <p:nvSpPr>
          <p:cNvPr id="11" name="Rectangle 10"/>
          <p:cNvSpPr/>
          <p:nvPr/>
        </p:nvSpPr>
        <p:spPr>
          <a:xfrm>
            <a:off x="841094" y="3356992"/>
            <a:ext cx="7560840" cy="400110"/>
          </a:xfrm>
          <a:prstGeom prst="rect">
            <a:avLst/>
          </a:prstGeom>
        </p:spPr>
        <p:txBody>
          <a:bodyPr wrap="square">
            <a:spAutoFit/>
          </a:bodyPr>
          <a:lstStyle/>
          <a:p>
            <a:pPr marL="457200" indent="-457200">
              <a:buFont typeface="+mj-lt"/>
              <a:buAutoNum type="arabicPeriod"/>
            </a:pPr>
            <a:endParaRPr lang="en-GB" altLang="en-US" sz="2000" dirty="0">
              <a:solidFill>
                <a:srgbClr val="0070C0"/>
              </a:solidFill>
              <a:latin typeface="Arial Black" panose="020B0A04020102020204" pitchFamily="34" charset="0"/>
            </a:endParaRPr>
          </a:p>
        </p:txBody>
      </p:sp>
    </p:spTree>
    <p:extLst>
      <p:ext uri="{BB962C8B-B14F-4D97-AF65-F5344CB8AC3E}">
        <p14:creationId xmlns:p14="http://schemas.microsoft.com/office/powerpoint/2010/main" val="3986222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nodePh="1">
                                  <p:stCondLst>
                                    <p:cond delay="0"/>
                                  </p:stCondLst>
                                  <p:endCondLst>
                                    <p:cond evt="begin" delay="0">
                                      <p:tn val="11"/>
                                    </p:cond>
                                  </p:end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None/>
            </a:pPr>
            <a:endParaRPr lang="en-US" dirty="0"/>
          </a:p>
        </p:txBody>
      </p:sp>
      <p:sp>
        <p:nvSpPr>
          <p:cNvPr id="3" name="Content Placeholder 2"/>
          <p:cNvSpPr>
            <a:spLocks noGrp="1"/>
          </p:cNvSpPr>
          <p:nvPr>
            <p:ph sz="quarter" idx="13"/>
          </p:nvPr>
        </p:nvSpPr>
        <p:spPr/>
        <p:txBody>
          <a:bodyPr/>
          <a:lstStyle/>
          <a:p>
            <a:r>
              <a:rPr lang="en-US" altLang="en-US" sz="2400" dirty="0">
                <a:solidFill>
                  <a:srgbClr val="0070C0"/>
                </a:solidFill>
                <a:latin typeface="Arial Black" panose="020B0A04020102020204" pitchFamily="34" charset="0"/>
              </a:rPr>
              <a:t>Question to the Plenary:</a:t>
            </a:r>
            <a:r>
              <a:rPr lang="fr-FR" altLang="en-US" sz="2400" dirty="0">
                <a:solidFill>
                  <a:srgbClr val="0070C0"/>
                </a:solidFill>
                <a:latin typeface="Arial Black" panose="020B0A04020102020204" pitchFamily="34" charset="0"/>
              </a:rPr>
              <a:t> </a:t>
            </a:r>
            <a:endParaRPr lang="fr-FR" sz="2400" dirty="0">
              <a:latin typeface="Arial Black" panose="020B0A04020102020204" pitchFamily="34" charset="0"/>
            </a:endParaRPr>
          </a:p>
          <a:p>
            <a:pPr algn="just">
              <a:lnSpc>
                <a:spcPct val="150000"/>
              </a:lnSpc>
              <a:spcBef>
                <a:spcPts val="0"/>
              </a:spcBef>
              <a:spcAft>
                <a:spcPts val="900"/>
              </a:spcAft>
            </a:pPr>
            <a:r>
              <a:rPr lang="en-US" altLang="en-US" sz="1600" b="1" dirty="0">
                <a:solidFill>
                  <a:srgbClr val="073C65"/>
                </a:solidFill>
                <a:latin typeface="Times New Roman"/>
                <a:cs typeface="Times New Roman"/>
              </a:rPr>
              <a:t>Is the society ready to change and how does it cope with new challenges? </a:t>
            </a:r>
            <a:endParaRPr lang="cs-CZ" sz="1600" b="1" dirty="0">
              <a:solidFill>
                <a:srgbClr val="073C65"/>
              </a:solidFill>
              <a:latin typeface="Times New Roman"/>
              <a:cs typeface="Times New Roman"/>
            </a:endParaRPr>
          </a:p>
          <a:p>
            <a:pPr algn="just">
              <a:lnSpc>
                <a:spcPct val="150000"/>
              </a:lnSpc>
              <a:spcBef>
                <a:spcPts val="0"/>
              </a:spcBef>
              <a:spcAft>
                <a:spcPts val="900"/>
              </a:spcAft>
            </a:pPr>
            <a:r>
              <a:rPr lang="cs-CZ" sz="1600" b="1" dirty="0" err="1" smtClean="0">
                <a:solidFill>
                  <a:srgbClr val="073C65"/>
                </a:solidFill>
                <a:latin typeface="Times New Roman"/>
                <a:cs typeface="Times New Roman"/>
              </a:rPr>
              <a:t>How</a:t>
            </a:r>
            <a:r>
              <a:rPr lang="cs-CZ" sz="1600" b="1" dirty="0" smtClean="0">
                <a:solidFill>
                  <a:srgbClr val="073C65"/>
                </a:solidFill>
                <a:latin typeface="Times New Roman"/>
                <a:cs typeface="Times New Roman"/>
              </a:rPr>
              <a:t> </a:t>
            </a:r>
            <a:r>
              <a:rPr lang="cs-CZ" sz="1600" b="1" dirty="0">
                <a:solidFill>
                  <a:srgbClr val="073C65"/>
                </a:solidFill>
                <a:latin typeface="Times New Roman"/>
                <a:cs typeface="Times New Roman"/>
              </a:rPr>
              <a:t>to </a:t>
            </a:r>
            <a:r>
              <a:rPr lang="cs-CZ" sz="1600" b="1" dirty="0" err="1">
                <a:solidFill>
                  <a:srgbClr val="073C65"/>
                </a:solidFill>
                <a:latin typeface="Times New Roman"/>
                <a:cs typeface="Times New Roman"/>
              </a:rPr>
              <a:t>overcome</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the</a:t>
            </a:r>
            <a:r>
              <a:rPr lang="cs-CZ" sz="1600" b="1" dirty="0">
                <a:solidFill>
                  <a:srgbClr val="073C65"/>
                </a:solidFill>
                <a:latin typeface="Times New Roman"/>
                <a:cs typeface="Times New Roman"/>
              </a:rPr>
              <a:t> gap </a:t>
            </a:r>
            <a:r>
              <a:rPr lang="cs-CZ" sz="1600" b="1" dirty="0" err="1">
                <a:solidFill>
                  <a:srgbClr val="073C65"/>
                </a:solidFill>
                <a:latin typeface="Times New Roman"/>
                <a:cs typeface="Times New Roman"/>
              </a:rPr>
              <a:t>between</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the</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fact</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that</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everyone</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is</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asking</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for</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youth</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participation</a:t>
            </a:r>
            <a:r>
              <a:rPr lang="cs-CZ" sz="1600" b="1" dirty="0">
                <a:solidFill>
                  <a:srgbClr val="073C65"/>
                </a:solidFill>
                <a:latin typeface="Times New Roman"/>
                <a:cs typeface="Times New Roman"/>
              </a:rPr>
              <a:t> but </a:t>
            </a:r>
            <a:r>
              <a:rPr lang="cs-CZ" sz="1600" b="1" dirty="0" err="1">
                <a:solidFill>
                  <a:srgbClr val="073C65"/>
                </a:solidFill>
                <a:latin typeface="Times New Roman"/>
                <a:cs typeface="Times New Roman"/>
              </a:rPr>
              <a:t>none</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is</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willing</a:t>
            </a:r>
            <a:r>
              <a:rPr lang="cs-CZ" sz="1600" b="1" dirty="0">
                <a:solidFill>
                  <a:srgbClr val="073C65"/>
                </a:solidFill>
                <a:latin typeface="Times New Roman"/>
                <a:cs typeface="Times New Roman"/>
              </a:rPr>
              <a:t> to </a:t>
            </a:r>
            <a:r>
              <a:rPr lang="cs-CZ" sz="1600" b="1" dirty="0" err="1">
                <a:solidFill>
                  <a:srgbClr val="073C65"/>
                </a:solidFill>
                <a:latin typeface="Times New Roman"/>
                <a:cs typeface="Times New Roman"/>
              </a:rPr>
              <a:t>share</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the</a:t>
            </a:r>
            <a:r>
              <a:rPr lang="cs-CZ" sz="1600" b="1" dirty="0">
                <a:solidFill>
                  <a:srgbClr val="073C65"/>
                </a:solidFill>
                <a:latin typeface="Times New Roman"/>
                <a:cs typeface="Times New Roman"/>
              </a:rPr>
              <a:t> </a:t>
            </a:r>
            <a:r>
              <a:rPr lang="cs-CZ" sz="1600" b="1" dirty="0" err="1">
                <a:solidFill>
                  <a:srgbClr val="073C65"/>
                </a:solidFill>
                <a:latin typeface="Times New Roman"/>
                <a:cs typeface="Times New Roman"/>
              </a:rPr>
              <a:t>power</a:t>
            </a:r>
            <a:r>
              <a:rPr lang="cs-CZ" sz="1600" b="1" dirty="0">
                <a:solidFill>
                  <a:srgbClr val="073C65"/>
                </a:solidFill>
                <a:latin typeface="Times New Roman"/>
                <a:cs typeface="Times New Roman"/>
              </a:rPr>
              <a:t>? </a:t>
            </a:r>
            <a:endParaRPr lang="cs-CZ" sz="1600" b="1" dirty="0" smtClean="0">
              <a:solidFill>
                <a:srgbClr val="073C65"/>
              </a:solidFill>
              <a:latin typeface="Times New Roman"/>
              <a:cs typeface="Times New Roman"/>
            </a:endParaRPr>
          </a:p>
          <a:p>
            <a:pPr algn="just">
              <a:lnSpc>
                <a:spcPct val="150000"/>
              </a:lnSpc>
              <a:spcBef>
                <a:spcPts val="0"/>
              </a:spcBef>
              <a:spcAft>
                <a:spcPts val="900"/>
              </a:spcAft>
            </a:pPr>
            <a:r>
              <a:rPr lang="cs-CZ" altLang="en-US" sz="1600" b="1" dirty="0" err="1">
                <a:solidFill>
                  <a:srgbClr val="073C65"/>
                </a:solidFill>
                <a:latin typeface="Times New Roman"/>
                <a:cs typeface="Times New Roman"/>
              </a:rPr>
              <a:t>Where</a:t>
            </a:r>
            <a:r>
              <a:rPr lang="cs-CZ" altLang="en-US" sz="1600" b="1" dirty="0">
                <a:solidFill>
                  <a:srgbClr val="073C65"/>
                </a:solidFill>
                <a:latin typeface="Times New Roman"/>
                <a:cs typeface="Times New Roman"/>
              </a:rPr>
              <a:t> </a:t>
            </a:r>
            <a:r>
              <a:rPr lang="cs-CZ" altLang="en-US" sz="1600" b="1" dirty="0" err="1">
                <a:solidFill>
                  <a:srgbClr val="073C65"/>
                </a:solidFill>
                <a:latin typeface="Times New Roman"/>
                <a:cs typeface="Times New Roman"/>
              </a:rPr>
              <a:t>is</a:t>
            </a:r>
            <a:r>
              <a:rPr lang="cs-CZ" altLang="en-US" sz="1600" b="1" dirty="0">
                <a:solidFill>
                  <a:srgbClr val="073C65"/>
                </a:solidFill>
                <a:latin typeface="Times New Roman"/>
                <a:cs typeface="Times New Roman"/>
              </a:rPr>
              <a:t> </a:t>
            </a:r>
            <a:r>
              <a:rPr lang="cs-CZ" altLang="en-US" sz="1600" b="1" dirty="0" err="1">
                <a:solidFill>
                  <a:srgbClr val="073C65"/>
                </a:solidFill>
                <a:latin typeface="Times New Roman"/>
                <a:cs typeface="Times New Roman"/>
              </a:rPr>
              <a:t>the</a:t>
            </a:r>
            <a:r>
              <a:rPr lang="cs-CZ" altLang="en-US" sz="1600" b="1" dirty="0">
                <a:solidFill>
                  <a:srgbClr val="073C65"/>
                </a:solidFill>
                <a:latin typeface="Times New Roman"/>
                <a:cs typeface="Times New Roman"/>
              </a:rPr>
              <a:t> line </a:t>
            </a:r>
            <a:r>
              <a:rPr lang="cs-CZ" altLang="en-US" sz="1600" b="1" dirty="0" err="1">
                <a:solidFill>
                  <a:srgbClr val="073C65"/>
                </a:solidFill>
                <a:latin typeface="Times New Roman"/>
                <a:cs typeface="Times New Roman"/>
              </a:rPr>
              <a:t>between</a:t>
            </a:r>
            <a:r>
              <a:rPr lang="cs-CZ" altLang="en-US" sz="1600" b="1" dirty="0">
                <a:solidFill>
                  <a:srgbClr val="073C65"/>
                </a:solidFill>
                <a:latin typeface="Times New Roman"/>
                <a:cs typeface="Times New Roman"/>
              </a:rPr>
              <a:t> </a:t>
            </a:r>
            <a:r>
              <a:rPr lang="cs-CZ" altLang="en-US" sz="1600" b="1" dirty="0" err="1">
                <a:solidFill>
                  <a:srgbClr val="073C65"/>
                </a:solidFill>
                <a:latin typeface="Times New Roman"/>
                <a:cs typeface="Times New Roman"/>
              </a:rPr>
              <a:t>listening</a:t>
            </a:r>
            <a:r>
              <a:rPr lang="cs-CZ" altLang="en-US" sz="1600" b="1" dirty="0">
                <a:solidFill>
                  <a:srgbClr val="073C65"/>
                </a:solidFill>
                <a:latin typeface="Times New Roman"/>
                <a:cs typeface="Times New Roman"/>
              </a:rPr>
              <a:t> to </a:t>
            </a:r>
            <a:r>
              <a:rPr lang="cs-CZ" altLang="en-US" sz="1600" b="1" dirty="0" err="1">
                <a:solidFill>
                  <a:srgbClr val="073C65"/>
                </a:solidFill>
                <a:latin typeface="Times New Roman"/>
                <a:cs typeface="Times New Roman"/>
              </a:rPr>
              <a:t>young</a:t>
            </a:r>
            <a:r>
              <a:rPr lang="cs-CZ" altLang="en-US" sz="1600" b="1" dirty="0">
                <a:solidFill>
                  <a:srgbClr val="073C65"/>
                </a:solidFill>
                <a:latin typeface="Times New Roman"/>
                <a:cs typeface="Times New Roman"/>
              </a:rPr>
              <a:t> </a:t>
            </a:r>
            <a:r>
              <a:rPr lang="cs-CZ" altLang="en-US" sz="1600" b="1" dirty="0" err="1">
                <a:solidFill>
                  <a:srgbClr val="073C65"/>
                </a:solidFill>
                <a:latin typeface="Times New Roman"/>
                <a:cs typeface="Times New Roman"/>
              </a:rPr>
              <a:t>people</a:t>
            </a:r>
            <a:r>
              <a:rPr lang="cs-CZ" altLang="en-US" sz="1600" b="1" dirty="0">
                <a:solidFill>
                  <a:srgbClr val="073C65"/>
                </a:solidFill>
                <a:latin typeface="Times New Roman"/>
                <a:cs typeface="Times New Roman"/>
              </a:rPr>
              <a:t> and </a:t>
            </a:r>
            <a:r>
              <a:rPr lang="cs-CZ" altLang="en-US" sz="1600" b="1" dirty="0" err="1">
                <a:solidFill>
                  <a:srgbClr val="073C65"/>
                </a:solidFill>
                <a:latin typeface="Times New Roman"/>
                <a:cs typeface="Times New Roman"/>
              </a:rPr>
              <a:t>telling</a:t>
            </a:r>
            <a:r>
              <a:rPr lang="cs-CZ" altLang="en-US" sz="1600" b="1" dirty="0">
                <a:solidFill>
                  <a:srgbClr val="073C65"/>
                </a:solidFill>
                <a:latin typeface="Times New Roman"/>
                <a:cs typeface="Times New Roman"/>
              </a:rPr>
              <a:t> </a:t>
            </a:r>
            <a:r>
              <a:rPr lang="cs-CZ" altLang="en-US" sz="1600" b="1" dirty="0" err="1">
                <a:solidFill>
                  <a:srgbClr val="073C65"/>
                </a:solidFill>
                <a:latin typeface="Times New Roman"/>
                <a:cs typeface="Times New Roman"/>
              </a:rPr>
              <a:t>the</a:t>
            </a:r>
            <a:r>
              <a:rPr lang="cs-CZ" altLang="en-US" sz="1600" b="1" dirty="0">
                <a:solidFill>
                  <a:srgbClr val="073C65"/>
                </a:solidFill>
                <a:latin typeface="Times New Roman"/>
                <a:cs typeface="Times New Roman"/>
              </a:rPr>
              <a:t> </a:t>
            </a:r>
            <a:r>
              <a:rPr lang="cs-CZ" altLang="en-US" sz="1600" b="1" dirty="0" err="1">
                <a:solidFill>
                  <a:srgbClr val="073C65"/>
                </a:solidFill>
                <a:latin typeface="Times New Roman"/>
                <a:cs typeface="Times New Roman"/>
              </a:rPr>
              <a:t>young</a:t>
            </a:r>
            <a:r>
              <a:rPr lang="cs-CZ" altLang="en-US" sz="1600" b="1" dirty="0">
                <a:solidFill>
                  <a:srgbClr val="073C65"/>
                </a:solidFill>
                <a:latin typeface="Times New Roman"/>
                <a:cs typeface="Times New Roman"/>
              </a:rPr>
              <a:t> </a:t>
            </a:r>
            <a:r>
              <a:rPr lang="cs-CZ" altLang="en-US" sz="1600" b="1" dirty="0" err="1">
                <a:solidFill>
                  <a:srgbClr val="073C65"/>
                </a:solidFill>
                <a:latin typeface="Times New Roman"/>
                <a:cs typeface="Times New Roman"/>
              </a:rPr>
              <a:t>people</a:t>
            </a:r>
            <a:r>
              <a:rPr lang="cs-CZ" altLang="en-US" sz="1600" b="1" dirty="0">
                <a:solidFill>
                  <a:srgbClr val="073C65"/>
                </a:solidFill>
                <a:latin typeface="Times New Roman"/>
                <a:cs typeface="Times New Roman"/>
              </a:rPr>
              <a:t> </a:t>
            </a:r>
            <a:r>
              <a:rPr lang="cs-CZ" altLang="en-US" sz="1600" b="1" dirty="0" err="1">
                <a:solidFill>
                  <a:srgbClr val="073C65"/>
                </a:solidFill>
                <a:latin typeface="Times New Roman"/>
                <a:cs typeface="Times New Roman"/>
              </a:rPr>
              <a:t>what</a:t>
            </a:r>
            <a:r>
              <a:rPr lang="cs-CZ" altLang="en-US" sz="1600" b="1" dirty="0">
                <a:solidFill>
                  <a:srgbClr val="073C65"/>
                </a:solidFill>
                <a:latin typeface="Times New Roman"/>
                <a:cs typeface="Times New Roman"/>
              </a:rPr>
              <a:t> to do? </a:t>
            </a:r>
            <a:endParaRPr lang="en-US" sz="1600" b="1" dirty="0">
              <a:solidFill>
                <a:srgbClr val="073C65"/>
              </a:solidFill>
              <a:latin typeface="Times New Roman"/>
              <a:cs typeface="Times New Roman"/>
            </a:endParaRPr>
          </a:p>
          <a:p>
            <a:endParaRPr lang="en-US" dirty="0"/>
          </a:p>
        </p:txBody>
      </p:sp>
    </p:spTree>
    <p:extLst>
      <p:ext uri="{BB962C8B-B14F-4D97-AF65-F5344CB8AC3E}">
        <p14:creationId xmlns:p14="http://schemas.microsoft.com/office/powerpoint/2010/main" val="396930120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artnership_new (2)">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Partnership_new (2)</Template>
  <TotalTime>73</TotalTime>
  <Words>264</Words>
  <Application>Microsoft Macintosh PowerPoint</Application>
  <PresentationFormat>On-screen Show (4:3)</PresentationFormat>
  <Paragraphs>14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Partnership_new (2)</vt:lpstr>
      <vt:lpstr>PowerPoint Presentation</vt:lpstr>
      <vt:lpstr>PowerPoint Presentation</vt:lpstr>
      <vt:lpstr>PowerPoint Presentation</vt:lpstr>
      <vt:lpstr>PowerPoint Presentation</vt:lpstr>
    </vt:vector>
  </TitlesOfParts>
  <Company>Council of Europe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SEDRAN Katia</dc:creator>
  <cp:lastModifiedBy>MacBookAir</cp:lastModifiedBy>
  <cp:revision>25</cp:revision>
  <dcterms:created xsi:type="dcterms:W3CDTF">2016-05-18T08:50:43Z</dcterms:created>
  <dcterms:modified xsi:type="dcterms:W3CDTF">2016-06-01T11:50:44Z</dcterms:modified>
</cp:coreProperties>
</file>