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59" r:id="rId4"/>
    <p:sldId id="260" r:id="rId5"/>
    <p:sldId id="263" r:id="rId6"/>
    <p:sldId id="265" r:id="rId7"/>
    <p:sldId id="266" r:id="rId8"/>
    <p:sldId id="264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D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91" d="100"/>
          <a:sy n="91" d="100"/>
        </p:scale>
        <p:origin x="137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C884-FBEA-42ED-9C43-1178A9D4AA10}" type="datetimeFigureOut">
              <a:rPr lang="fr-FR" smtClean="0"/>
              <a:t>01/06/2016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D01B-E1AC-49D0-8CB3-2B5C52C947E4}" type="slidenum">
              <a:rPr lang="fr-FR" smtClean="0"/>
              <a:t>‹#›</a:t>
            </a:fld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C884-FBEA-42ED-9C43-1178A9D4AA10}" type="datetimeFigureOut">
              <a:rPr lang="fr-FR" smtClean="0"/>
              <a:t>01/06/2016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D01B-E1AC-49D0-8CB3-2B5C52C947E4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C884-FBEA-42ED-9C43-1178A9D4AA10}" type="datetimeFigureOut">
              <a:rPr lang="fr-FR" smtClean="0"/>
              <a:t>01/06/2016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D01B-E1AC-49D0-8CB3-2B5C52C947E4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C884-FBEA-42ED-9C43-1178A9D4AA10}" type="datetimeFigureOut">
              <a:rPr lang="fr-FR" smtClean="0"/>
              <a:t>01/06/2016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D01B-E1AC-49D0-8CB3-2B5C52C947E4}" type="slidenum">
              <a:rPr lang="fr-FR" smtClean="0"/>
              <a:t>‹#›</a:t>
            </a:fld>
            <a:endParaRPr lang="fr-F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C884-FBEA-42ED-9C43-1178A9D4AA10}" type="datetimeFigureOut">
              <a:rPr lang="fr-FR" smtClean="0"/>
              <a:t>01/06/2016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D01B-E1AC-49D0-8CB3-2B5C52C947E4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C884-FBEA-42ED-9C43-1178A9D4AA10}" type="datetimeFigureOut">
              <a:rPr lang="fr-FR" smtClean="0"/>
              <a:t>01/06/2016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D01B-E1AC-49D0-8CB3-2B5C52C947E4}" type="slidenum">
              <a:rPr lang="fr-FR" smtClean="0"/>
              <a:t>‹#›</a:t>
            </a:fld>
            <a:endParaRPr lang="fr-F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C884-FBEA-42ED-9C43-1178A9D4AA10}" type="datetimeFigureOut">
              <a:rPr lang="fr-FR" smtClean="0"/>
              <a:t>01/06/2016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D01B-E1AC-49D0-8CB3-2B5C52C947E4}" type="slidenum">
              <a:rPr lang="fr-FR" smtClean="0"/>
              <a:t>‹#›</a:t>
            </a:fld>
            <a:endParaRPr lang="fr-F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C884-FBEA-42ED-9C43-1178A9D4AA10}" type="datetimeFigureOut">
              <a:rPr lang="fr-FR" smtClean="0"/>
              <a:t>01/06/2016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D01B-E1AC-49D0-8CB3-2B5C52C947E4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C884-FBEA-42ED-9C43-1178A9D4AA10}" type="datetimeFigureOut">
              <a:rPr lang="fr-FR" smtClean="0"/>
              <a:t>01/06/2016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D01B-E1AC-49D0-8CB3-2B5C52C947E4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C884-FBEA-42ED-9C43-1178A9D4AA10}" type="datetimeFigureOut">
              <a:rPr lang="fr-FR" smtClean="0"/>
              <a:t>01/06/2016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D01B-E1AC-49D0-8CB3-2B5C52C947E4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AC884-FBEA-42ED-9C43-1178A9D4AA10}" type="datetimeFigureOut">
              <a:rPr lang="fr-FR" smtClean="0"/>
              <a:t>01/06/2016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D01B-E1AC-49D0-8CB3-2B5C52C947E4}" type="slidenum">
              <a:rPr lang="fr-FR" smtClean="0"/>
              <a:t>‹#›</a:t>
            </a:fld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63AC884-FBEA-42ED-9C43-1178A9D4AA10}" type="datetimeFigureOut">
              <a:rPr lang="fr-FR" smtClean="0"/>
              <a:t>01/06/2016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730D01B-E1AC-49D0-8CB3-2B5C52C947E4}" type="slidenum">
              <a:rPr lang="fr-FR" smtClean="0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youth-partnership-eu.coe.int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3278" y="5085184"/>
            <a:ext cx="5637010" cy="882119"/>
          </a:xfrm>
        </p:spPr>
        <p:txBody>
          <a:bodyPr/>
          <a:lstStyle/>
          <a:p>
            <a:pPr algn="ctr"/>
            <a:r>
              <a:rPr lang="de-DE" altLang="en-US" sz="2400" b="1" dirty="0">
                <a:hlinkClick r:id="rId2"/>
              </a:rPr>
              <a:t>http://youth-partnership-eu.coe.int</a:t>
            </a:r>
            <a:endParaRPr lang="fr-FR" altLang="en-US" sz="2400" b="1" dirty="0"/>
          </a:p>
          <a:p>
            <a:endParaRPr lang="fr-FR" dirty="0"/>
          </a:p>
        </p:txBody>
      </p:sp>
      <p:pic>
        <p:nvPicPr>
          <p:cNvPr id="4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19250" y="1217409"/>
            <a:ext cx="5761038" cy="3235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1038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3568" y="3479576"/>
            <a:ext cx="756084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Involve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young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people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in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youth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work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activities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that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are aimed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to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support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them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Work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u="sng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with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young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people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,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not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only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u="sng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for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young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people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</a:t>
            </a:r>
          </a:p>
          <a:p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Involve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refugee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youth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in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youth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work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</a:t>
            </a:r>
            <a:endParaRPr lang="en-GB" altLang="en-US" sz="2000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pic>
        <p:nvPicPr>
          <p:cNvPr id="5" name="Picture 1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5248" y="620688"/>
            <a:ext cx="2187545" cy="1228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2627784" y="620688"/>
            <a:ext cx="61206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2800" dirty="0" smtClean="0">
                <a:solidFill>
                  <a:srgbClr val="A8CC3D"/>
                </a:solidFill>
                <a:latin typeface="Arial Black" panose="020B0A04020102020204" pitchFamily="34" charset="0"/>
              </a:rPr>
              <a:t>‘(Un)Equal Europe? Responses from the youth sector’</a:t>
            </a:r>
          </a:p>
          <a:p>
            <a:pPr>
              <a:spcBef>
                <a:spcPct val="0"/>
              </a:spcBef>
            </a:pPr>
            <a:endParaRPr lang="et-EE" altLang="en-US" sz="2800" dirty="0" smtClean="0">
              <a:solidFill>
                <a:srgbClr val="A8CC3D"/>
              </a:solidFill>
              <a:latin typeface="Arial Black" panose="020B0A04020102020204" pitchFamily="34" charset="0"/>
            </a:endParaRPr>
          </a:p>
          <a:p>
            <a:pPr>
              <a:spcBef>
                <a:spcPct val="0"/>
              </a:spcBef>
            </a:pPr>
            <a:r>
              <a:rPr lang="et-EE" altLang="en-US" sz="2800" dirty="0" err="1" smtClean="0">
                <a:solidFill>
                  <a:srgbClr val="A8CC3D"/>
                </a:solidFill>
                <a:latin typeface="Arial Black" panose="020B0A04020102020204" pitchFamily="34" charset="0"/>
              </a:rPr>
              <a:t>Key</a:t>
            </a:r>
            <a:r>
              <a:rPr lang="et-EE" altLang="en-US" sz="2800" dirty="0" smtClean="0">
                <a:solidFill>
                  <a:srgbClr val="A8CC3D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800" dirty="0" err="1" smtClean="0">
                <a:solidFill>
                  <a:srgbClr val="A8CC3D"/>
                </a:solidFill>
                <a:latin typeface="Arial Black" panose="020B0A04020102020204" pitchFamily="34" charset="0"/>
              </a:rPr>
              <a:t>messages</a:t>
            </a:r>
            <a:r>
              <a:rPr lang="et-EE" altLang="en-US" sz="2800" dirty="0" smtClean="0">
                <a:solidFill>
                  <a:srgbClr val="A8CC3D"/>
                </a:solidFill>
                <a:latin typeface="Arial Black" panose="020B0A04020102020204" pitchFamily="34" charset="0"/>
              </a:rPr>
              <a:t> of l</a:t>
            </a:r>
            <a:r>
              <a:rPr lang="en-GB" altLang="en-US" sz="2800" dirty="0" smtClean="0">
                <a:solidFill>
                  <a:srgbClr val="A8CC3D"/>
                </a:solidFill>
                <a:latin typeface="Arial Black" panose="020B0A04020102020204" pitchFamily="34" charset="0"/>
              </a:rPr>
              <a:t>ab </a:t>
            </a:r>
            <a:r>
              <a:rPr lang="et-EE" altLang="en-US" sz="2800" dirty="0" err="1" smtClean="0">
                <a:solidFill>
                  <a:srgbClr val="A8CC3D"/>
                </a:solidFill>
                <a:latin typeface="Arial Black" panose="020B0A04020102020204" pitchFamily="34" charset="0"/>
              </a:rPr>
              <a:t>round</a:t>
            </a:r>
            <a:r>
              <a:rPr lang="et-EE" altLang="en-US" sz="2800" dirty="0" smtClean="0">
                <a:solidFill>
                  <a:srgbClr val="A8CC3D"/>
                </a:solidFill>
                <a:latin typeface="Arial Black" panose="020B0A04020102020204" pitchFamily="34" charset="0"/>
              </a:rPr>
              <a:t> </a:t>
            </a:r>
            <a:r>
              <a:rPr lang="en-GB" altLang="en-US" sz="2800" dirty="0" smtClean="0">
                <a:solidFill>
                  <a:srgbClr val="A8CC3D"/>
                </a:solidFill>
                <a:latin typeface="Arial Black" panose="020B0A04020102020204" pitchFamily="34" charset="0"/>
              </a:rPr>
              <a:t>2</a:t>
            </a:r>
            <a:endParaRPr lang="en-GB" altLang="en-US" sz="2800" dirty="0">
              <a:solidFill>
                <a:srgbClr val="A8CC3D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41094" y="3356992"/>
            <a:ext cx="7560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endParaRPr lang="en-GB" altLang="en-US" sz="20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622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25714" y="2413726"/>
            <a:ext cx="756084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There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should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be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more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collaboration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between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different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organisations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in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the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youth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field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Involve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all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actors</a:t>
            </a:r>
            <a:r>
              <a:rPr lang="et-EE" altLang="en-US" sz="2000" dirty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who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want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to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contribute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to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youth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education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and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employment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! </a:t>
            </a:r>
            <a:endParaRPr lang="en-GB" altLang="en-US" sz="2000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pic>
        <p:nvPicPr>
          <p:cNvPr id="5" name="Picture 1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5248" y="620688"/>
            <a:ext cx="2187545" cy="1228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2627784" y="620688"/>
            <a:ext cx="61206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2800" dirty="0">
                <a:solidFill>
                  <a:srgbClr val="A8CC3D"/>
                </a:solidFill>
                <a:latin typeface="Arial Black" panose="020B0A04020102020204" pitchFamily="34" charset="0"/>
              </a:rPr>
              <a:t>‘(Un)Equal Europe? Responses from the youth sector’</a:t>
            </a:r>
          </a:p>
          <a:p>
            <a:pPr>
              <a:spcBef>
                <a:spcPct val="0"/>
              </a:spcBef>
            </a:pPr>
            <a:endParaRPr lang="et-EE" altLang="en-US" sz="2800" dirty="0">
              <a:solidFill>
                <a:srgbClr val="A8CC3D"/>
              </a:solidFill>
              <a:latin typeface="Arial Black" panose="020B0A04020102020204" pitchFamily="34" charset="0"/>
            </a:endParaRPr>
          </a:p>
          <a:p>
            <a:pPr>
              <a:spcBef>
                <a:spcPct val="0"/>
              </a:spcBef>
            </a:pPr>
            <a:r>
              <a:rPr lang="et-EE" altLang="en-US" sz="2800" dirty="0" err="1">
                <a:solidFill>
                  <a:srgbClr val="A8CC3D"/>
                </a:solidFill>
                <a:latin typeface="Arial Black" panose="020B0A04020102020204" pitchFamily="34" charset="0"/>
              </a:rPr>
              <a:t>Key</a:t>
            </a:r>
            <a:r>
              <a:rPr lang="et-EE" altLang="en-US" sz="2800" dirty="0">
                <a:solidFill>
                  <a:srgbClr val="A8CC3D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800" dirty="0" err="1">
                <a:solidFill>
                  <a:srgbClr val="A8CC3D"/>
                </a:solidFill>
                <a:latin typeface="Arial Black" panose="020B0A04020102020204" pitchFamily="34" charset="0"/>
              </a:rPr>
              <a:t>messages</a:t>
            </a:r>
            <a:r>
              <a:rPr lang="et-EE" altLang="en-US" sz="2800" dirty="0">
                <a:solidFill>
                  <a:srgbClr val="A8CC3D"/>
                </a:solidFill>
                <a:latin typeface="Arial Black" panose="020B0A04020102020204" pitchFamily="34" charset="0"/>
              </a:rPr>
              <a:t> of l</a:t>
            </a:r>
            <a:r>
              <a:rPr lang="en-GB" altLang="en-US" sz="2800" dirty="0">
                <a:solidFill>
                  <a:srgbClr val="A8CC3D"/>
                </a:solidFill>
                <a:latin typeface="Arial Black" panose="020B0A04020102020204" pitchFamily="34" charset="0"/>
              </a:rPr>
              <a:t>ab </a:t>
            </a:r>
            <a:r>
              <a:rPr lang="et-EE" altLang="en-US" sz="2800" dirty="0" err="1">
                <a:solidFill>
                  <a:srgbClr val="A8CC3D"/>
                </a:solidFill>
                <a:latin typeface="Arial Black" panose="020B0A04020102020204" pitchFamily="34" charset="0"/>
              </a:rPr>
              <a:t>round</a:t>
            </a:r>
            <a:r>
              <a:rPr lang="et-EE" altLang="en-US" sz="2800" dirty="0">
                <a:solidFill>
                  <a:srgbClr val="A8CC3D"/>
                </a:solidFill>
                <a:latin typeface="Arial Black" panose="020B0A04020102020204" pitchFamily="34" charset="0"/>
              </a:rPr>
              <a:t> </a:t>
            </a:r>
            <a:r>
              <a:rPr lang="en-GB" altLang="en-US" sz="2800" dirty="0">
                <a:solidFill>
                  <a:srgbClr val="A8CC3D"/>
                </a:solidFill>
                <a:latin typeface="Arial Black" panose="020B0A04020102020204" pitchFamily="34" charset="0"/>
              </a:rPr>
              <a:t>2</a:t>
            </a:r>
            <a:endParaRPr lang="en-GB" altLang="en-US" sz="2800" dirty="0">
              <a:solidFill>
                <a:srgbClr val="A8CC3D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41094" y="3356992"/>
            <a:ext cx="7560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endParaRPr lang="en-GB" altLang="en-US" sz="20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3937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07624" y="2348880"/>
            <a:ext cx="756084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Youth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workers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should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be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more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organised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to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get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their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messages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through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to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decision-makers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and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into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decision-making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processes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Youth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workers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should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be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involved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on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the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same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grounds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with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schools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,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employers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,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employment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service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providers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</a:t>
            </a:r>
            <a:endParaRPr lang="et-EE" altLang="en-US" sz="2000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pic>
        <p:nvPicPr>
          <p:cNvPr id="5" name="Picture 1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5248" y="620688"/>
            <a:ext cx="2187545" cy="1228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2627784" y="620688"/>
            <a:ext cx="61206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2800" dirty="0">
                <a:solidFill>
                  <a:srgbClr val="A8CC3D"/>
                </a:solidFill>
                <a:latin typeface="Arial Black" panose="020B0A04020102020204" pitchFamily="34" charset="0"/>
              </a:rPr>
              <a:t>‘(Un)Equal Europe? Responses from the youth sector’</a:t>
            </a:r>
          </a:p>
          <a:p>
            <a:pPr>
              <a:spcBef>
                <a:spcPct val="0"/>
              </a:spcBef>
            </a:pPr>
            <a:endParaRPr lang="et-EE" altLang="en-US" sz="2800" dirty="0">
              <a:solidFill>
                <a:srgbClr val="A8CC3D"/>
              </a:solidFill>
              <a:latin typeface="Arial Black" panose="020B0A04020102020204" pitchFamily="34" charset="0"/>
            </a:endParaRPr>
          </a:p>
          <a:p>
            <a:pPr>
              <a:spcBef>
                <a:spcPct val="0"/>
              </a:spcBef>
            </a:pPr>
            <a:r>
              <a:rPr lang="et-EE" altLang="en-US" sz="2800" dirty="0" err="1">
                <a:solidFill>
                  <a:srgbClr val="A8CC3D"/>
                </a:solidFill>
                <a:latin typeface="Arial Black" panose="020B0A04020102020204" pitchFamily="34" charset="0"/>
              </a:rPr>
              <a:t>Key</a:t>
            </a:r>
            <a:r>
              <a:rPr lang="et-EE" altLang="en-US" sz="2800" dirty="0">
                <a:solidFill>
                  <a:srgbClr val="A8CC3D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800" dirty="0" err="1">
                <a:solidFill>
                  <a:srgbClr val="A8CC3D"/>
                </a:solidFill>
                <a:latin typeface="Arial Black" panose="020B0A04020102020204" pitchFamily="34" charset="0"/>
              </a:rPr>
              <a:t>messages</a:t>
            </a:r>
            <a:r>
              <a:rPr lang="et-EE" altLang="en-US" sz="2800" dirty="0">
                <a:solidFill>
                  <a:srgbClr val="A8CC3D"/>
                </a:solidFill>
                <a:latin typeface="Arial Black" panose="020B0A04020102020204" pitchFamily="34" charset="0"/>
              </a:rPr>
              <a:t> of l</a:t>
            </a:r>
            <a:r>
              <a:rPr lang="en-GB" altLang="en-US" sz="2800" dirty="0">
                <a:solidFill>
                  <a:srgbClr val="A8CC3D"/>
                </a:solidFill>
                <a:latin typeface="Arial Black" panose="020B0A04020102020204" pitchFamily="34" charset="0"/>
              </a:rPr>
              <a:t>ab </a:t>
            </a:r>
            <a:r>
              <a:rPr lang="et-EE" altLang="en-US" sz="2800" dirty="0" err="1">
                <a:solidFill>
                  <a:srgbClr val="A8CC3D"/>
                </a:solidFill>
                <a:latin typeface="Arial Black" panose="020B0A04020102020204" pitchFamily="34" charset="0"/>
              </a:rPr>
              <a:t>round</a:t>
            </a:r>
            <a:r>
              <a:rPr lang="et-EE" altLang="en-US" sz="2800" dirty="0">
                <a:solidFill>
                  <a:srgbClr val="A8CC3D"/>
                </a:solidFill>
                <a:latin typeface="Arial Black" panose="020B0A04020102020204" pitchFamily="34" charset="0"/>
              </a:rPr>
              <a:t> </a:t>
            </a:r>
            <a:r>
              <a:rPr lang="en-GB" altLang="en-US" sz="2800" dirty="0">
                <a:solidFill>
                  <a:srgbClr val="A8CC3D"/>
                </a:solidFill>
                <a:latin typeface="Arial Black" panose="020B0A04020102020204" pitchFamily="34" charset="0"/>
              </a:rPr>
              <a:t>2</a:t>
            </a:r>
            <a:endParaRPr lang="en-GB" altLang="en-US" sz="2800" dirty="0">
              <a:solidFill>
                <a:srgbClr val="A8CC3D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41094" y="3356992"/>
            <a:ext cx="7560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endParaRPr lang="en-GB" altLang="en-US" sz="20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4705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41094" y="3140968"/>
            <a:ext cx="756084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2000" dirty="0">
                <a:solidFill>
                  <a:srgbClr val="0070C0"/>
                </a:solidFill>
                <a:latin typeface="Arial Black" panose="020B0A04020102020204" pitchFamily="34" charset="0"/>
              </a:rPr>
              <a:t>Tailoring existing educational protocols to fit the person rather than the </a:t>
            </a:r>
            <a:r>
              <a:rPr lang="en-US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system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Applies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both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to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youth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workers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(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trainings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) and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young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people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</a:t>
            </a:r>
          </a:p>
        </p:txBody>
      </p:sp>
      <p:pic>
        <p:nvPicPr>
          <p:cNvPr id="5" name="Picture 1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5248" y="620688"/>
            <a:ext cx="2187545" cy="1228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2627784" y="620688"/>
            <a:ext cx="61206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2800" dirty="0">
                <a:solidFill>
                  <a:srgbClr val="A8CC3D"/>
                </a:solidFill>
                <a:latin typeface="Arial Black" panose="020B0A04020102020204" pitchFamily="34" charset="0"/>
              </a:rPr>
              <a:t>‘(Un)Equal Europe? Responses from the youth sector’</a:t>
            </a:r>
          </a:p>
          <a:p>
            <a:pPr>
              <a:spcBef>
                <a:spcPct val="0"/>
              </a:spcBef>
            </a:pPr>
            <a:endParaRPr lang="et-EE" altLang="en-US" sz="2800" dirty="0">
              <a:solidFill>
                <a:srgbClr val="A8CC3D"/>
              </a:solidFill>
              <a:latin typeface="Arial Black" panose="020B0A04020102020204" pitchFamily="34" charset="0"/>
            </a:endParaRPr>
          </a:p>
          <a:p>
            <a:pPr>
              <a:spcBef>
                <a:spcPct val="0"/>
              </a:spcBef>
            </a:pPr>
            <a:r>
              <a:rPr lang="et-EE" altLang="en-US" sz="2800" dirty="0" err="1">
                <a:solidFill>
                  <a:srgbClr val="A8CC3D"/>
                </a:solidFill>
                <a:latin typeface="Arial Black" panose="020B0A04020102020204" pitchFamily="34" charset="0"/>
              </a:rPr>
              <a:t>Key</a:t>
            </a:r>
            <a:r>
              <a:rPr lang="et-EE" altLang="en-US" sz="2800" dirty="0">
                <a:solidFill>
                  <a:srgbClr val="A8CC3D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800" dirty="0" err="1">
                <a:solidFill>
                  <a:srgbClr val="A8CC3D"/>
                </a:solidFill>
                <a:latin typeface="Arial Black" panose="020B0A04020102020204" pitchFamily="34" charset="0"/>
              </a:rPr>
              <a:t>messages</a:t>
            </a:r>
            <a:r>
              <a:rPr lang="et-EE" altLang="en-US" sz="2800" dirty="0">
                <a:solidFill>
                  <a:srgbClr val="A8CC3D"/>
                </a:solidFill>
                <a:latin typeface="Arial Black" panose="020B0A04020102020204" pitchFamily="34" charset="0"/>
              </a:rPr>
              <a:t> of l</a:t>
            </a:r>
            <a:r>
              <a:rPr lang="en-GB" altLang="en-US" sz="2800" dirty="0">
                <a:solidFill>
                  <a:srgbClr val="A8CC3D"/>
                </a:solidFill>
                <a:latin typeface="Arial Black" panose="020B0A04020102020204" pitchFamily="34" charset="0"/>
              </a:rPr>
              <a:t>ab </a:t>
            </a:r>
            <a:r>
              <a:rPr lang="et-EE" altLang="en-US" sz="2800" dirty="0" err="1">
                <a:solidFill>
                  <a:srgbClr val="A8CC3D"/>
                </a:solidFill>
                <a:latin typeface="Arial Black" panose="020B0A04020102020204" pitchFamily="34" charset="0"/>
              </a:rPr>
              <a:t>round</a:t>
            </a:r>
            <a:r>
              <a:rPr lang="et-EE" altLang="en-US" sz="2800" dirty="0">
                <a:solidFill>
                  <a:srgbClr val="A8CC3D"/>
                </a:solidFill>
                <a:latin typeface="Arial Black" panose="020B0A04020102020204" pitchFamily="34" charset="0"/>
              </a:rPr>
              <a:t> </a:t>
            </a:r>
            <a:r>
              <a:rPr lang="en-GB" altLang="en-US" sz="2800" dirty="0">
                <a:solidFill>
                  <a:srgbClr val="A8CC3D"/>
                </a:solidFill>
                <a:latin typeface="Arial Black" panose="020B0A04020102020204" pitchFamily="34" charset="0"/>
              </a:rPr>
              <a:t>2</a:t>
            </a:r>
            <a:endParaRPr lang="en-GB" altLang="en-US" sz="2800" dirty="0">
              <a:solidFill>
                <a:srgbClr val="A8CC3D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41094" y="3356992"/>
            <a:ext cx="7560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endParaRPr lang="en-GB" altLang="en-US" sz="20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5604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3212976"/>
            <a:ext cx="756084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t-EE" altLang="en-US" sz="2000" dirty="0" err="1">
                <a:solidFill>
                  <a:srgbClr val="0070C0"/>
                </a:solidFill>
                <a:latin typeface="Arial Black" panose="020B0A04020102020204" pitchFamily="34" charset="0"/>
              </a:rPr>
              <a:t>Involve</a:t>
            </a:r>
            <a:r>
              <a:rPr lang="et-EE" altLang="en-US" sz="2000" dirty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entrepreneurs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and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companies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>
                <a:solidFill>
                  <a:srgbClr val="0070C0"/>
                </a:solidFill>
                <a:latin typeface="Arial Black" panose="020B0A04020102020204" pitchFamily="34" charset="0"/>
              </a:rPr>
              <a:t>to</a:t>
            </a:r>
            <a:r>
              <a:rPr lang="et-EE" altLang="en-US" sz="2000" dirty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>
                <a:solidFill>
                  <a:srgbClr val="0070C0"/>
                </a:solidFill>
                <a:latin typeface="Arial Black" panose="020B0A04020102020204" pitchFamily="34" charset="0"/>
              </a:rPr>
              <a:t>provide</a:t>
            </a:r>
            <a:r>
              <a:rPr lang="et-EE" altLang="en-US" sz="2000" dirty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labor market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training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>
                <a:solidFill>
                  <a:srgbClr val="0070C0"/>
                </a:solidFill>
                <a:latin typeface="Arial Black" panose="020B0A04020102020204" pitchFamily="34" charset="0"/>
              </a:rPr>
              <a:t>for</a:t>
            </a:r>
            <a:r>
              <a:rPr lang="et-EE" altLang="en-US" sz="2000" dirty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>
                <a:solidFill>
                  <a:srgbClr val="0070C0"/>
                </a:solidFill>
                <a:latin typeface="Arial Black" panose="020B0A04020102020204" pitchFamily="34" charset="0"/>
              </a:rPr>
              <a:t>young</a:t>
            </a:r>
            <a:r>
              <a:rPr lang="et-EE" altLang="en-US" sz="2000" dirty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people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</a:t>
            </a:r>
            <a:endParaRPr lang="en-GB" altLang="en-US" sz="2000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>
              <a:lnSpc>
                <a:spcPct val="150000"/>
              </a:lnSpc>
            </a:pP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Establish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coalitions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involving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several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partners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</a:t>
            </a:r>
            <a:endParaRPr lang="en-GB" altLang="en-US" sz="2000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pic>
        <p:nvPicPr>
          <p:cNvPr id="5" name="Picture 1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5248" y="620688"/>
            <a:ext cx="2187545" cy="1228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2627784" y="620688"/>
            <a:ext cx="61206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2800" dirty="0">
                <a:solidFill>
                  <a:srgbClr val="A8CC3D"/>
                </a:solidFill>
                <a:latin typeface="Arial Black" panose="020B0A04020102020204" pitchFamily="34" charset="0"/>
              </a:rPr>
              <a:t>‘(Un)Equal Europe? Responses from the youth sector’</a:t>
            </a:r>
          </a:p>
          <a:p>
            <a:pPr>
              <a:spcBef>
                <a:spcPct val="0"/>
              </a:spcBef>
            </a:pPr>
            <a:endParaRPr lang="et-EE" altLang="en-US" sz="2800" dirty="0">
              <a:solidFill>
                <a:srgbClr val="A8CC3D"/>
              </a:solidFill>
              <a:latin typeface="Arial Black" panose="020B0A04020102020204" pitchFamily="34" charset="0"/>
            </a:endParaRPr>
          </a:p>
          <a:p>
            <a:pPr>
              <a:spcBef>
                <a:spcPct val="0"/>
              </a:spcBef>
            </a:pPr>
            <a:r>
              <a:rPr lang="et-EE" altLang="en-US" sz="2800" dirty="0" err="1">
                <a:solidFill>
                  <a:srgbClr val="A8CC3D"/>
                </a:solidFill>
                <a:latin typeface="Arial Black" panose="020B0A04020102020204" pitchFamily="34" charset="0"/>
              </a:rPr>
              <a:t>Key</a:t>
            </a:r>
            <a:r>
              <a:rPr lang="et-EE" altLang="en-US" sz="2800" dirty="0">
                <a:solidFill>
                  <a:srgbClr val="A8CC3D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800" dirty="0" err="1">
                <a:solidFill>
                  <a:srgbClr val="A8CC3D"/>
                </a:solidFill>
                <a:latin typeface="Arial Black" panose="020B0A04020102020204" pitchFamily="34" charset="0"/>
              </a:rPr>
              <a:t>messages</a:t>
            </a:r>
            <a:r>
              <a:rPr lang="et-EE" altLang="en-US" sz="2800" dirty="0">
                <a:solidFill>
                  <a:srgbClr val="A8CC3D"/>
                </a:solidFill>
                <a:latin typeface="Arial Black" panose="020B0A04020102020204" pitchFamily="34" charset="0"/>
              </a:rPr>
              <a:t> of l</a:t>
            </a:r>
            <a:r>
              <a:rPr lang="en-GB" altLang="en-US" sz="2800" dirty="0">
                <a:solidFill>
                  <a:srgbClr val="A8CC3D"/>
                </a:solidFill>
                <a:latin typeface="Arial Black" panose="020B0A04020102020204" pitchFamily="34" charset="0"/>
              </a:rPr>
              <a:t>ab </a:t>
            </a:r>
            <a:r>
              <a:rPr lang="et-EE" altLang="en-US" sz="2800" dirty="0" err="1">
                <a:solidFill>
                  <a:srgbClr val="A8CC3D"/>
                </a:solidFill>
                <a:latin typeface="Arial Black" panose="020B0A04020102020204" pitchFamily="34" charset="0"/>
              </a:rPr>
              <a:t>round</a:t>
            </a:r>
            <a:r>
              <a:rPr lang="et-EE" altLang="en-US" sz="2800" dirty="0">
                <a:solidFill>
                  <a:srgbClr val="A8CC3D"/>
                </a:solidFill>
                <a:latin typeface="Arial Black" panose="020B0A04020102020204" pitchFamily="34" charset="0"/>
              </a:rPr>
              <a:t> </a:t>
            </a:r>
            <a:r>
              <a:rPr lang="en-GB" altLang="en-US" sz="2800" dirty="0">
                <a:solidFill>
                  <a:srgbClr val="A8CC3D"/>
                </a:solidFill>
                <a:latin typeface="Arial Black" panose="020B0A04020102020204" pitchFamily="34" charset="0"/>
              </a:rPr>
              <a:t>2</a:t>
            </a:r>
            <a:endParaRPr lang="en-GB" altLang="en-US" sz="2800" dirty="0">
              <a:solidFill>
                <a:srgbClr val="A8CC3D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41094" y="3356992"/>
            <a:ext cx="7560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endParaRPr lang="en-GB" altLang="en-US" sz="20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4217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3212976"/>
            <a:ext cx="756084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To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increase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sustainability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of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youth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work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,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do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not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rely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of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one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financial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source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only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,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certainly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not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on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public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financing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u="sng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only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</a:t>
            </a:r>
            <a:endParaRPr lang="en-GB" altLang="en-US" sz="2000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pic>
        <p:nvPicPr>
          <p:cNvPr id="5" name="Picture 1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5248" y="620688"/>
            <a:ext cx="2187545" cy="1228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2627784" y="620688"/>
            <a:ext cx="61206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2800" dirty="0">
                <a:solidFill>
                  <a:srgbClr val="A8CC3D"/>
                </a:solidFill>
                <a:latin typeface="Arial Black" panose="020B0A04020102020204" pitchFamily="34" charset="0"/>
              </a:rPr>
              <a:t>‘(Un)Equal Europe? Responses from the youth sector’</a:t>
            </a:r>
          </a:p>
          <a:p>
            <a:pPr>
              <a:spcBef>
                <a:spcPct val="0"/>
              </a:spcBef>
            </a:pPr>
            <a:endParaRPr lang="et-EE" altLang="en-US" sz="2800" dirty="0">
              <a:solidFill>
                <a:srgbClr val="A8CC3D"/>
              </a:solidFill>
              <a:latin typeface="Arial Black" panose="020B0A04020102020204" pitchFamily="34" charset="0"/>
            </a:endParaRPr>
          </a:p>
          <a:p>
            <a:pPr>
              <a:spcBef>
                <a:spcPct val="0"/>
              </a:spcBef>
            </a:pPr>
            <a:r>
              <a:rPr lang="et-EE" altLang="en-US" sz="2800" dirty="0" err="1">
                <a:solidFill>
                  <a:srgbClr val="A8CC3D"/>
                </a:solidFill>
                <a:latin typeface="Arial Black" panose="020B0A04020102020204" pitchFamily="34" charset="0"/>
              </a:rPr>
              <a:t>Key</a:t>
            </a:r>
            <a:r>
              <a:rPr lang="et-EE" altLang="en-US" sz="2800" dirty="0">
                <a:solidFill>
                  <a:srgbClr val="A8CC3D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800" dirty="0" err="1">
                <a:solidFill>
                  <a:srgbClr val="A8CC3D"/>
                </a:solidFill>
                <a:latin typeface="Arial Black" panose="020B0A04020102020204" pitchFamily="34" charset="0"/>
              </a:rPr>
              <a:t>messages</a:t>
            </a:r>
            <a:r>
              <a:rPr lang="et-EE" altLang="en-US" sz="2800" dirty="0">
                <a:solidFill>
                  <a:srgbClr val="A8CC3D"/>
                </a:solidFill>
                <a:latin typeface="Arial Black" panose="020B0A04020102020204" pitchFamily="34" charset="0"/>
              </a:rPr>
              <a:t> of l</a:t>
            </a:r>
            <a:r>
              <a:rPr lang="en-GB" altLang="en-US" sz="2800" dirty="0">
                <a:solidFill>
                  <a:srgbClr val="A8CC3D"/>
                </a:solidFill>
                <a:latin typeface="Arial Black" panose="020B0A04020102020204" pitchFamily="34" charset="0"/>
              </a:rPr>
              <a:t>ab </a:t>
            </a:r>
            <a:r>
              <a:rPr lang="et-EE" altLang="en-US" sz="2800" dirty="0" err="1">
                <a:solidFill>
                  <a:srgbClr val="A8CC3D"/>
                </a:solidFill>
                <a:latin typeface="Arial Black" panose="020B0A04020102020204" pitchFamily="34" charset="0"/>
              </a:rPr>
              <a:t>round</a:t>
            </a:r>
            <a:r>
              <a:rPr lang="et-EE" altLang="en-US" sz="2800" dirty="0">
                <a:solidFill>
                  <a:srgbClr val="A8CC3D"/>
                </a:solidFill>
                <a:latin typeface="Arial Black" panose="020B0A04020102020204" pitchFamily="34" charset="0"/>
              </a:rPr>
              <a:t> </a:t>
            </a:r>
            <a:r>
              <a:rPr lang="en-GB" altLang="en-US" sz="2800" dirty="0">
                <a:solidFill>
                  <a:srgbClr val="A8CC3D"/>
                </a:solidFill>
                <a:latin typeface="Arial Black" panose="020B0A04020102020204" pitchFamily="34" charset="0"/>
              </a:rPr>
              <a:t>2</a:t>
            </a:r>
            <a:endParaRPr lang="en-GB" altLang="en-US" sz="2800" dirty="0">
              <a:solidFill>
                <a:srgbClr val="A8CC3D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41094" y="3356992"/>
            <a:ext cx="7560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endParaRPr lang="en-GB" altLang="en-US" sz="20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5517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41094" y="3212976"/>
            <a:ext cx="756084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To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keep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up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with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the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rapid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pace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of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social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change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,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learn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from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other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countries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Be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aware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that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adopting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a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good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practice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from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another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country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takes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efforts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,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it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can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not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be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just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imported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Be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ready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to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make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the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efforts</a:t>
            </a:r>
            <a:r>
              <a:rPr lang="et-EE" altLang="en-U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. </a:t>
            </a:r>
            <a:endParaRPr lang="en-GB" altLang="en-US" sz="2000" dirty="0" smtClean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pic>
        <p:nvPicPr>
          <p:cNvPr id="5" name="Picture 1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5248" y="620688"/>
            <a:ext cx="2187545" cy="1228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2627784" y="620688"/>
            <a:ext cx="61206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2800" dirty="0">
                <a:solidFill>
                  <a:srgbClr val="A8CC3D"/>
                </a:solidFill>
                <a:latin typeface="Arial Black" panose="020B0A04020102020204" pitchFamily="34" charset="0"/>
              </a:rPr>
              <a:t>‘(Un)Equal Europe? Responses from the youth sector’</a:t>
            </a:r>
          </a:p>
          <a:p>
            <a:pPr>
              <a:spcBef>
                <a:spcPct val="0"/>
              </a:spcBef>
            </a:pPr>
            <a:endParaRPr lang="et-EE" altLang="en-US" sz="2800" dirty="0">
              <a:solidFill>
                <a:srgbClr val="A8CC3D"/>
              </a:solidFill>
              <a:latin typeface="Arial Black" panose="020B0A04020102020204" pitchFamily="34" charset="0"/>
            </a:endParaRPr>
          </a:p>
          <a:p>
            <a:pPr>
              <a:spcBef>
                <a:spcPct val="0"/>
              </a:spcBef>
            </a:pPr>
            <a:r>
              <a:rPr lang="et-EE" altLang="en-US" sz="2800" dirty="0" err="1">
                <a:solidFill>
                  <a:srgbClr val="A8CC3D"/>
                </a:solidFill>
                <a:latin typeface="Arial Black" panose="020B0A04020102020204" pitchFamily="34" charset="0"/>
              </a:rPr>
              <a:t>Key</a:t>
            </a:r>
            <a:r>
              <a:rPr lang="et-EE" altLang="en-US" sz="2800" dirty="0">
                <a:solidFill>
                  <a:srgbClr val="A8CC3D"/>
                </a:solidFill>
                <a:latin typeface="Arial Black" panose="020B0A04020102020204" pitchFamily="34" charset="0"/>
              </a:rPr>
              <a:t> </a:t>
            </a:r>
            <a:r>
              <a:rPr lang="et-EE" altLang="en-US" sz="2800" dirty="0" err="1">
                <a:solidFill>
                  <a:srgbClr val="A8CC3D"/>
                </a:solidFill>
                <a:latin typeface="Arial Black" panose="020B0A04020102020204" pitchFamily="34" charset="0"/>
              </a:rPr>
              <a:t>messages</a:t>
            </a:r>
            <a:r>
              <a:rPr lang="et-EE" altLang="en-US" sz="2800" dirty="0">
                <a:solidFill>
                  <a:srgbClr val="A8CC3D"/>
                </a:solidFill>
                <a:latin typeface="Arial Black" panose="020B0A04020102020204" pitchFamily="34" charset="0"/>
              </a:rPr>
              <a:t> of l</a:t>
            </a:r>
            <a:r>
              <a:rPr lang="en-GB" altLang="en-US" sz="2800" dirty="0">
                <a:solidFill>
                  <a:srgbClr val="A8CC3D"/>
                </a:solidFill>
                <a:latin typeface="Arial Black" panose="020B0A04020102020204" pitchFamily="34" charset="0"/>
              </a:rPr>
              <a:t>ab </a:t>
            </a:r>
            <a:r>
              <a:rPr lang="et-EE" altLang="en-US" sz="2800" dirty="0" err="1">
                <a:solidFill>
                  <a:srgbClr val="A8CC3D"/>
                </a:solidFill>
                <a:latin typeface="Arial Black" panose="020B0A04020102020204" pitchFamily="34" charset="0"/>
              </a:rPr>
              <a:t>round</a:t>
            </a:r>
            <a:r>
              <a:rPr lang="et-EE" altLang="en-US" sz="2800" dirty="0">
                <a:solidFill>
                  <a:srgbClr val="A8CC3D"/>
                </a:solidFill>
                <a:latin typeface="Arial Black" panose="020B0A04020102020204" pitchFamily="34" charset="0"/>
              </a:rPr>
              <a:t> </a:t>
            </a:r>
            <a:r>
              <a:rPr lang="en-GB" altLang="en-US" sz="2800" dirty="0">
                <a:solidFill>
                  <a:srgbClr val="A8CC3D"/>
                </a:solidFill>
                <a:latin typeface="Arial Black" panose="020B0A04020102020204" pitchFamily="34" charset="0"/>
              </a:rPr>
              <a:t>2</a:t>
            </a:r>
            <a:endParaRPr lang="en-GB" altLang="en-US" sz="2800" dirty="0">
              <a:solidFill>
                <a:srgbClr val="A8CC3D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41094" y="3356992"/>
            <a:ext cx="7560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endParaRPr lang="en-GB" altLang="en-US" sz="20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4586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</p:bldLst>
  </p:timing>
</p:sld>
</file>

<file path=ppt/theme/theme1.xml><?xml version="1.0" encoding="utf-8"?>
<a:theme xmlns:a="http://schemas.openxmlformats.org/drawingml/2006/main" name="Partnership_new (2)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Partnership_new (2)</Template>
  <TotalTime>196</TotalTime>
  <Words>326</Words>
  <Application>Microsoft Office PowerPoint</Application>
  <PresentationFormat>On-screen Show (4:3)</PresentationFormat>
  <Paragraphs>33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 Black</vt:lpstr>
      <vt:lpstr>Georgia</vt:lpstr>
      <vt:lpstr>Trebuchet MS</vt:lpstr>
      <vt:lpstr>Partnership_new (2)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Council of Europe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SEDRAN Katia</dc:creator>
  <cp:lastModifiedBy>Toit Koome</cp:lastModifiedBy>
  <cp:revision>27</cp:revision>
  <dcterms:created xsi:type="dcterms:W3CDTF">2016-05-18T08:50:43Z</dcterms:created>
  <dcterms:modified xsi:type="dcterms:W3CDTF">2016-06-01T11:55:45Z</dcterms:modified>
</cp:coreProperties>
</file>