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0" r:id="rId4"/>
    <p:sldId id="262" r:id="rId5"/>
    <p:sldId id="263" r:id="rId6"/>
    <p:sldId id="25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youth-partnership-eu.coe.in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3278" y="5085184"/>
            <a:ext cx="5637010" cy="882119"/>
          </a:xfrm>
        </p:spPr>
        <p:txBody>
          <a:bodyPr/>
          <a:lstStyle/>
          <a:p>
            <a:pPr algn="ctr"/>
            <a:r>
              <a:rPr lang="de-DE" altLang="en-US" sz="2400" b="1" dirty="0">
                <a:hlinkClick r:id="rId2"/>
              </a:rPr>
              <a:t>http://youth-partnership-eu.coe.int</a:t>
            </a:r>
            <a:endParaRPr lang="fr-FR" altLang="en-US" sz="2400" b="1" dirty="0"/>
          </a:p>
          <a:p>
            <a:endParaRPr lang="fr-FR" dirty="0"/>
          </a:p>
        </p:txBody>
      </p:sp>
      <p:pic>
        <p:nvPicPr>
          <p:cNvPr id="4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9250" y="1217409"/>
            <a:ext cx="5761038" cy="3235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103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7624" y="2348880"/>
            <a:ext cx="75608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2000" b="1" dirty="0"/>
          </a:p>
          <a:p>
            <a:pPr marL="45720" indent="0">
              <a:buNone/>
            </a:pPr>
            <a:r>
              <a:rPr lang="cs-CZ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Youth sector should become </a:t>
            </a:r>
            <a:r>
              <a:rPr lang="cs-CZ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 advocate for young people </a:t>
            </a:r>
            <a:r>
              <a:rPr lang="cs-CZ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rights and quality</a:t>
            </a:r>
            <a:endParaRPr lang="pl-PL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youth sector </a:t>
            </a:r>
            <a:r>
              <a:rPr lang="cs-CZ" sz="22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can advocate for policy reform </a:t>
            </a:r>
            <a:r>
              <a:rPr lang="cs-CZ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ensure that barriers have been reduced for the most marginalized young people in order to improve social inclusion and increase resources for innovative social programs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Youth </a:t>
            </a: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 can and should contribute with its experiences, competences and fields of expertise (IC, HR, Social cohesion) for </a:t>
            </a:r>
            <a:r>
              <a:rPr lang="en-GB" sz="22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 overall strategy of integration for equal </a:t>
            </a:r>
            <a:r>
              <a:rPr lang="en-GB" sz="22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opportunities</a:t>
            </a:r>
            <a:endParaRPr lang="en-GB" altLang="en-US" sz="22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48" y="620688"/>
            <a:ext cx="2187545" cy="122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27784" y="620688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‘(Un)Equal Europe? Responses from the youth sector’</a:t>
            </a:r>
          </a:p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La</a:t>
            </a:r>
            <a:r>
              <a:rPr lang="pl-PL" altLang="en-US" sz="2800" dirty="0" err="1" smtClean="0">
                <a:solidFill>
                  <a:srgbClr val="A8CC3D"/>
                </a:solidFill>
                <a:latin typeface="Arial Black" panose="020B0A04020102020204" pitchFamily="34" charset="0"/>
              </a:rPr>
              <a:t>bs</a:t>
            </a:r>
            <a:r>
              <a:rPr lang="pl-PL" alt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 1 ‚</a:t>
            </a:r>
            <a:r>
              <a:rPr 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Identity </a:t>
            </a:r>
            <a:r>
              <a:rPr 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and </a:t>
            </a:r>
            <a:r>
              <a:rPr lang="pl-PL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f</a:t>
            </a:r>
            <a:r>
              <a:rPr lang="en-US" sz="2800" dirty="0" err="1" smtClean="0">
                <a:solidFill>
                  <a:srgbClr val="A8CC3D"/>
                </a:solidFill>
                <a:latin typeface="Arial Black" panose="020B0A04020102020204" pitchFamily="34" charset="0"/>
              </a:rPr>
              <a:t>inding</a:t>
            </a:r>
            <a:r>
              <a:rPr 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place in the </a:t>
            </a:r>
            <a:r>
              <a:rPr 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community</a:t>
            </a:r>
            <a:r>
              <a:rPr lang="pl-PL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’</a:t>
            </a:r>
            <a:endParaRPr lang="en-GB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1094" y="3356992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GB" altLang="en-US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2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7749480" cy="5721816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sz="2800" b="1" dirty="0"/>
              <a:t>… </a:t>
            </a:r>
            <a:r>
              <a:rPr lang="pl-PL" sz="2800" b="1" dirty="0"/>
              <a:t>but </a:t>
            </a:r>
            <a:r>
              <a:rPr lang="pl-PL" sz="2800" b="1" dirty="0" err="1"/>
              <a:t>needs</a:t>
            </a:r>
            <a:r>
              <a:rPr lang="pl-PL" sz="2800" b="1" dirty="0"/>
              <a:t> to </a:t>
            </a:r>
            <a:r>
              <a:rPr lang="en-US" sz="2800" b="1" dirty="0"/>
              <a:t>connect </a:t>
            </a:r>
            <a:r>
              <a:rPr lang="en-US" sz="2800" b="1" dirty="0"/>
              <a:t>strategically </a:t>
            </a:r>
            <a:r>
              <a:rPr lang="pl-PL" sz="2800" b="1" dirty="0"/>
              <a:t>with </a:t>
            </a:r>
            <a:r>
              <a:rPr lang="en-US" sz="2800" b="1" dirty="0"/>
              <a:t>other </a:t>
            </a:r>
            <a:r>
              <a:rPr lang="en-US" sz="2800" b="1" dirty="0"/>
              <a:t>sectors</a:t>
            </a:r>
            <a:endParaRPr lang="pl-PL" sz="2800" b="1" dirty="0"/>
          </a:p>
          <a:p>
            <a:r>
              <a:rPr lang="cs-CZ" sz="2600" dirty="0"/>
              <a:t>Increase </a:t>
            </a:r>
            <a:r>
              <a:rPr lang="cs-CZ" sz="2600" u="sng" dirty="0"/>
              <a:t>connectivity</a:t>
            </a:r>
            <a:r>
              <a:rPr lang="cs-CZ" sz="2600" dirty="0"/>
              <a:t> within the youth sector, by creating platforms of communication, coordination and exchange between the various corners of the triangle to define priorities and increase stability and recognition</a:t>
            </a:r>
            <a:endParaRPr lang="pl-PL" sz="2600" dirty="0"/>
          </a:p>
          <a:p>
            <a:r>
              <a:rPr lang="en-GB" sz="2600" dirty="0"/>
              <a:t>Create safe and permanent spaces </a:t>
            </a:r>
            <a:r>
              <a:rPr lang="en-GB" sz="2600" u="sng" dirty="0"/>
              <a:t>dialogue</a:t>
            </a:r>
            <a:r>
              <a:rPr lang="en-GB" sz="2600" dirty="0"/>
              <a:t> among different actors </a:t>
            </a:r>
            <a:endParaRPr lang="pl-PL" sz="2600" dirty="0"/>
          </a:p>
          <a:p>
            <a:pPr marL="45720" indent="0">
              <a:buNone/>
            </a:pPr>
            <a:endParaRPr lang="pl-PL" dirty="0" smtClean="0"/>
          </a:p>
          <a:p>
            <a:pPr marL="45720" indent="0">
              <a:buNone/>
            </a:pPr>
            <a:r>
              <a:rPr lang="pl-PL" sz="2800" b="1" dirty="0"/>
              <a:t>S</a:t>
            </a:r>
            <a:r>
              <a:rPr lang="en-US" sz="2800" b="1" dirty="0" err="1" smtClean="0"/>
              <a:t>trengthen</a:t>
            </a:r>
            <a:r>
              <a:rPr lang="pl-PL" sz="2800" b="1" dirty="0" smtClean="0"/>
              <a:t> </a:t>
            </a:r>
            <a:r>
              <a:rPr lang="pl-PL" sz="2800" b="1" dirty="0" err="1" smtClean="0"/>
              <a:t>youth</a:t>
            </a:r>
            <a:r>
              <a:rPr lang="pl-PL" sz="2800" b="1" dirty="0" smtClean="0"/>
              <a:t> </a:t>
            </a:r>
            <a:r>
              <a:rPr lang="en-US" sz="2800" b="1" dirty="0"/>
              <a:t>work </a:t>
            </a:r>
            <a:r>
              <a:rPr lang="en-US" sz="2800" b="1" dirty="0" smtClean="0"/>
              <a:t>sector</a:t>
            </a:r>
            <a:r>
              <a:rPr lang="pl-PL" sz="2800" b="1" dirty="0"/>
              <a:t>!</a:t>
            </a:r>
          </a:p>
          <a:p>
            <a:endParaRPr lang="pl-PL" sz="2400" dirty="0"/>
          </a:p>
          <a:p>
            <a:pPr lvl="0"/>
            <a:r>
              <a:rPr lang="cs-CZ" sz="2600" dirty="0" smtClean="0"/>
              <a:t>Overcoming </a:t>
            </a:r>
            <a:r>
              <a:rPr lang="cs-CZ" sz="2600" dirty="0"/>
              <a:t>the existing lack of communication and </a:t>
            </a:r>
            <a:r>
              <a:rPr lang="cs-CZ" sz="2600" u="sng" dirty="0"/>
              <a:t>visibility of the youth sector</a:t>
            </a:r>
            <a:r>
              <a:rPr lang="cs-CZ" sz="2600" dirty="0"/>
              <a:t>, within and outside of the sector </a:t>
            </a:r>
            <a:endParaRPr lang="pl-PL" sz="2600" dirty="0"/>
          </a:p>
          <a:p>
            <a:pPr lvl="0"/>
            <a:r>
              <a:rPr lang="cs-CZ" sz="2600" u="sng" dirty="0"/>
              <a:t>Increase available resources </a:t>
            </a:r>
            <a:r>
              <a:rPr lang="cs-CZ" sz="2600" dirty="0"/>
              <a:t>for the youth sector, in material terms (budgets, structures etc) and in terms of </a:t>
            </a:r>
            <a:r>
              <a:rPr lang="cs-CZ" sz="2600" u="sng" dirty="0"/>
              <a:t>recognition </a:t>
            </a:r>
            <a:r>
              <a:rPr lang="cs-CZ" sz="2600" dirty="0"/>
              <a:t>of its value and impact</a:t>
            </a:r>
            <a:endParaRPr lang="pl-PL" sz="2600" dirty="0"/>
          </a:p>
          <a:p>
            <a:pPr lvl="0"/>
            <a:endParaRPr lang="pl-PL" dirty="0"/>
          </a:p>
          <a:p>
            <a:endParaRPr lang="pl-PL" dirty="0" smtClean="0"/>
          </a:p>
          <a:p>
            <a:pPr lvl="0"/>
            <a:endParaRPr lang="pl-PL" dirty="0"/>
          </a:p>
          <a:p>
            <a:pPr marL="4572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912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7749480" cy="572181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b="1" dirty="0"/>
              <a:t>Do not force young people to ‘fit in’ in a given normative model</a:t>
            </a:r>
            <a:endParaRPr lang="pl-PL" sz="2800" dirty="0"/>
          </a:p>
          <a:p>
            <a:pPr lvl="0"/>
            <a:r>
              <a:rPr lang="en-US" sz="2800" dirty="0"/>
              <a:t>Make society fit for young people instead of fitting young people into society </a:t>
            </a:r>
            <a:endParaRPr lang="pl-PL" sz="2800" dirty="0"/>
          </a:p>
          <a:p>
            <a:pPr lvl="0"/>
            <a:r>
              <a:rPr lang="en-GB" sz="2800" dirty="0" smtClean="0"/>
              <a:t>Victimisation</a:t>
            </a:r>
            <a:r>
              <a:rPr lang="en-GB" sz="2800" dirty="0"/>
              <a:t>, labelling, dependence should be avoided</a:t>
            </a:r>
            <a:endParaRPr lang="pl-PL" sz="2800" dirty="0"/>
          </a:p>
          <a:p>
            <a:pPr lvl="0"/>
            <a:r>
              <a:rPr lang="en-US" sz="2800" dirty="0"/>
              <a:t>Give opportunity for young </a:t>
            </a:r>
            <a:r>
              <a:rPr lang="en-GB" sz="2800" dirty="0"/>
              <a:t>people</a:t>
            </a:r>
            <a:r>
              <a:rPr lang="en-US" sz="2800" dirty="0"/>
              <a:t> to choose their own path  in education or employment  (No dead ends) – stepping on and stepping </a:t>
            </a:r>
            <a:r>
              <a:rPr lang="en-US" sz="2800" dirty="0" smtClean="0"/>
              <a:t>off</a:t>
            </a:r>
            <a:endParaRPr lang="pl-PL" sz="2800" dirty="0" smtClean="0"/>
          </a:p>
          <a:p>
            <a:r>
              <a:rPr lang="en-US" sz="2800" dirty="0"/>
              <a:t>Find innovative, positive ways of participation of young people in modern society</a:t>
            </a:r>
            <a:endParaRPr lang="pl-PL" sz="2800" dirty="0"/>
          </a:p>
          <a:p>
            <a:pPr marL="4572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8704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6984776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b="1" dirty="0"/>
              <a:t>Finding tools and methodologies to build constructive relations with young people</a:t>
            </a:r>
            <a:endParaRPr lang="pl-PL" sz="3200" dirty="0"/>
          </a:p>
          <a:p>
            <a:r>
              <a:rPr lang="en-GB" sz="2600" dirty="0"/>
              <a:t>1.  Young people need more ‘Respectful </a:t>
            </a:r>
            <a:r>
              <a:rPr lang="en-GB" sz="2600" dirty="0"/>
              <a:t>Learning </a:t>
            </a:r>
            <a:r>
              <a:rPr lang="en-GB" sz="2600" dirty="0" smtClean="0"/>
              <a:t>Relationships’ </a:t>
            </a:r>
            <a:r>
              <a:rPr lang="en-GB" sz="2600" dirty="0"/>
              <a:t>– in families, schools and communities.</a:t>
            </a:r>
            <a:endParaRPr lang="pl-PL" sz="2600" dirty="0"/>
          </a:p>
          <a:p>
            <a:r>
              <a:rPr lang="en-US" sz="2600" dirty="0"/>
              <a:t>2. Y</a:t>
            </a:r>
            <a:r>
              <a:rPr lang="en-GB" sz="2600" dirty="0" err="1"/>
              <a:t>oung</a:t>
            </a:r>
            <a:r>
              <a:rPr lang="en-GB" sz="2600" dirty="0"/>
              <a:t> people need Space and Place</a:t>
            </a:r>
            <a:endParaRPr lang="pl-PL" sz="2600" dirty="0"/>
          </a:p>
          <a:p>
            <a:r>
              <a:rPr lang="en-GB" sz="2600" dirty="0"/>
              <a:t>3. </a:t>
            </a:r>
            <a:r>
              <a:rPr lang="en-GB" sz="2600" dirty="0" smtClean="0"/>
              <a:t>Young </a:t>
            </a:r>
            <a:r>
              <a:rPr lang="en-GB" sz="2600" dirty="0"/>
              <a:t>people need Voice and Choice</a:t>
            </a:r>
            <a:endParaRPr lang="pl-PL" sz="2600" dirty="0"/>
          </a:p>
          <a:p>
            <a:r>
              <a:rPr lang="en-GB" sz="2600" dirty="0"/>
              <a:t>4. Youth sector should be a safety net for young people </a:t>
            </a:r>
            <a:r>
              <a:rPr lang="cs-CZ" sz="2600" dirty="0"/>
              <a:t>(e.g. for the failures of the formal education system).</a:t>
            </a:r>
            <a:endParaRPr lang="pl-PL" sz="26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655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592" y="620688"/>
            <a:ext cx="792088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Question</a:t>
            </a:r>
            <a:r>
              <a:rPr lang="pl-PL" altLang="en-US" sz="2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s</a:t>
            </a:r>
            <a:r>
              <a:rPr lang="en-US" altLang="en-US" sz="2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2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to the Plenary</a:t>
            </a:r>
            <a:r>
              <a:rPr lang="en-US" altLang="en-US" sz="2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:</a:t>
            </a:r>
            <a:endParaRPr lang="pl-PL" altLang="en-US" sz="26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pl-PL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Should 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youth sector deal with the young people in general, or with the specific groups (e.g. Young people with fewer opportunities etc.) within the young people? 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do we ‘strengthen/develop intelligence/knowledge’ without betraying trust?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outh work (but also research and policy) operate(s) always between autonomy and dependency 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coherent approach at local level is missing. Who should take the initiative for gathering different stakeholders? Always the local authorities? Can the youth actors take the initiative?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Renewing hope: How to make young people more optimistic about their future?</a:t>
            </a:r>
            <a:endParaRPr lang="pl-P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99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Partnership_new (2)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Partnership_new (2)</Template>
  <TotalTime>79</TotalTime>
  <Words>461</Words>
  <Application>Microsoft Office PowerPoint</Application>
  <PresentationFormat>Pokaz na ekranie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Georgia</vt:lpstr>
      <vt:lpstr>Trebuchet MS</vt:lpstr>
      <vt:lpstr>Partnership_new (2)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Council of Europe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SEDRAN Katia</dc:creator>
  <cp:lastModifiedBy>transfam</cp:lastModifiedBy>
  <cp:revision>13</cp:revision>
  <dcterms:created xsi:type="dcterms:W3CDTF">2016-05-18T08:50:43Z</dcterms:created>
  <dcterms:modified xsi:type="dcterms:W3CDTF">2016-06-01T11:03:46Z</dcterms:modified>
</cp:coreProperties>
</file>