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61" r:id="rId2"/>
    <p:sldId id="346" r:id="rId3"/>
    <p:sldId id="347" r:id="rId4"/>
    <p:sldId id="356" r:id="rId5"/>
    <p:sldId id="354" r:id="rId6"/>
    <p:sldId id="358" r:id="rId7"/>
    <p:sldId id="350" r:id="rId8"/>
    <p:sldId id="359" r:id="rId9"/>
    <p:sldId id="351" r:id="rId10"/>
    <p:sldId id="353" r:id="rId11"/>
    <p:sldId id="349" r:id="rId12"/>
    <p:sldId id="361" r:id="rId13"/>
    <p:sldId id="360" r:id="rId14"/>
    <p:sldId id="355" r:id="rId15"/>
  </p:sldIdLst>
  <p:sldSz cx="9144000" cy="6858000" type="screen4x3"/>
  <p:notesSz cx="6797675" cy="9926638"/>
  <p:defaultTextStyle>
    <a:defPPr>
      <a:defRPr lang="fr-BE"/>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D6687"/>
    <a:srgbClr val="000000"/>
    <a:srgbClr val="720B1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595" autoAdjust="0"/>
  </p:normalViewPr>
  <p:slideViewPr>
    <p:cSldViewPr>
      <p:cViewPr varScale="1">
        <p:scale>
          <a:sx n="55" d="100"/>
          <a:sy n="55" d="100"/>
        </p:scale>
        <p:origin x="-852" y="-84"/>
      </p:cViewPr>
      <p:guideLst>
        <p:guide orient="horz" pos="2160"/>
        <p:guide pos="2880"/>
      </p:guideLst>
    </p:cSldViewPr>
  </p:slideViewPr>
  <p:outlineViewPr>
    <p:cViewPr>
      <p:scale>
        <a:sx n="33" d="100"/>
        <a:sy n="33" d="100"/>
      </p:scale>
      <p:origin x="42" y="57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2428" tIns="46214" rIns="92428" bIns="46214" rtlCol="0"/>
          <a:lstStyle>
            <a:lvl1pPr algn="l">
              <a:defRPr sz="1200"/>
            </a:lvl1pPr>
          </a:lstStyle>
          <a:p>
            <a:endParaRPr lang="en-IE"/>
          </a:p>
        </p:txBody>
      </p:sp>
      <p:sp>
        <p:nvSpPr>
          <p:cNvPr id="3" name="Date Placeholder 2"/>
          <p:cNvSpPr>
            <a:spLocks noGrp="1"/>
          </p:cNvSpPr>
          <p:nvPr>
            <p:ph type="dt" sz="quarter" idx="1"/>
          </p:nvPr>
        </p:nvSpPr>
        <p:spPr>
          <a:xfrm>
            <a:off x="3850443" y="0"/>
            <a:ext cx="2945659" cy="496332"/>
          </a:xfrm>
          <a:prstGeom prst="rect">
            <a:avLst/>
          </a:prstGeom>
        </p:spPr>
        <p:txBody>
          <a:bodyPr vert="horz" lIns="92428" tIns="46214" rIns="92428" bIns="46214" rtlCol="0"/>
          <a:lstStyle>
            <a:lvl1pPr algn="r">
              <a:defRPr sz="1200"/>
            </a:lvl1pPr>
          </a:lstStyle>
          <a:p>
            <a:fld id="{FA0D8C20-5E2D-4942-88D7-2145A897F1B8}" type="datetimeFigureOut">
              <a:rPr lang="en-IE" smtClean="0"/>
              <a:pPr/>
              <a:t>30/05/2016</a:t>
            </a:fld>
            <a:endParaRPr lang="en-IE"/>
          </a:p>
        </p:txBody>
      </p:sp>
      <p:sp>
        <p:nvSpPr>
          <p:cNvPr id="4" name="Footer Placeholder 3"/>
          <p:cNvSpPr>
            <a:spLocks noGrp="1"/>
          </p:cNvSpPr>
          <p:nvPr>
            <p:ph type="ftr" sz="quarter" idx="2"/>
          </p:nvPr>
        </p:nvSpPr>
        <p:spPr>
          <a:xfrm>
            <a:off x="0" y="9428583"/>
            <a:ext cx="2945659" cy="496332"/>
          </a:xfrm>
          <a:prstGeom prst="rect">
            <a:avLst/>
          </a:prstGeom>
        </p:spPr>
        <p:txBody>
          <a:bodyPr vert="horz" lIns="92428" tIns="46214" rIns="92428" bIns="46214" rtlCol="0" anchor="b"/>
          <a:lstStyle>
            <a:lvl1pPr algn="l">
              <a:defRPr sz="1200"/>
            </a:lvl1pPr>
          </a:lstStyle>
          <a:p>
            <a:endParaRPr lang="en-I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2428" tIns="46214" rIns="92428" bIns="46214" rtlCol="0" anchor="b"/>
          <a:lstStyle>
            <a:lvl1pPr algn="r">
              <a:defRPr sz="1200"/>
            </a:lvl1pPr>
          </a:lstStyle>
          <a:p>
            <a:fld id="{EA42FAA6-AFF3-4C11-A4A6-C9898CDE3A2D}" type="slidenum">
              <a:rPr lang="en-IE" smtClean="0"/>
              <a:pPr/>
              <a:t>‹#›</a:t>
            </a:fld>
            <a:endParaRPr lang="en-IE"/>
          </a:p>
        </p:txBody>
      </p:sp>
    </p:spTree>
    <p:extLst>
      <p:ext uri="{BB962C8B-B14F-4D97-AF65-F5344CB8AC3E}">
        <p14:creationId xmlns:p14="http://schemas.microsoft.com/office/powerpoint/2010/main" xmlns="" val="3077178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28" tIns="46214" rIns="92428" bIns="46214" numCol="1" anchor="t" anchorCtr="0" compatLnSpc="1">
            <a:prstTxWarp prst="textNoShape">
              <a:avLst/>
            </a:prstTxWarp>
          </a:bodyPr>
          <a:lstStyle>
            <a:lvl1pPr>
              <a:defRPr sz="1200">
                <a:latin typeface="Times"/>
              </a:defRPr>
            </a:lvl1pPr>
          </a:lstStyle>
          <a:p>
            <a:pPr>
              <a:defRPr/>
            </a:pPr>
            <a:endParaRPr lang="en-US"/>
          </a:p>
        </p:txBody>
      </p:sp>
      <p:sp>
        <p:nvSpPr>
          <p:cNvPr id="39939"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28" tIns="46214" rIns="92428" bIns="46214" numCol="1" anchor="t" anchorCtr="0" compatLnSpc="1">
            <a:prstTxWarp prst="textNoShape">
              <a:avLst/>
            </a:prstTxWarp>
          </a:bodyPr>
          <a:lstStyle>
            <a:lvl1pPr algn="r">
              <a:defRPr sz="1200">
                <a:latin typeface="Time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9941" name="Rectangle 5"/>
          <p:cNvSpPr>
            <a:spLocks noGrp="1" noChangeArrowheads="1"/>
          </p:cNvSpPr>
          <p:nvPr>
            <p:ph type="body" sz="quarter" idx="3"/>
          </p:nvPr>
        </p:nvSpPr>
        <p:spPr bwMode="auto">
          <a:xfrm>
            <a:off x="679768" y="4715153"/>
            <a:ext cx="5438140" cy="446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28" tIns="46214" rIns="92428" bIns="462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28" tIns="46214" rIns="92428" bIns="46214" numCol="1" anchor="b" anchorCtr="0" compatLnSpc="1">
            <a:prstTxWarp prst="textNoShape">
              <a:avLst/>
            </a:prstTxWarp>
          </a:bodyPr>
          <a:lstStyle>
            <a:lvl1pPr>
              <a:defRPr sz="1200">
                <a:latin typeface="Times"/>
              </a:defRPr>
            </a:lvl1pPr>
          </a:lstStyle>
          <a:p>
            <a:pPr>
              <a:defRPr/>
            </a:pPr>
            <a:endParaRPr lang="en-US"/>
          </a:p>
        </p:txBody>
      </p:sp>
      <p:sp>
        <p:nvSpPr>
          <p:cNvPr id="39943"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28" tIns="46214" rIns="92428" bIns="46214" numCol="1" anchor="b" anchorCtr="0" compatLnSpc="1">
            <a:prstTxWarp prst="textNoShape">
              <a:avLst/>
            </a:prstTxWarp>
          </a:bodyPr>
          <a:lstStyle>
            <a:lvl1pPr algn="r">
              <a:defRPr sz="1200" smtClean="0"/>
            </a:lvl1pPr>
          </a:lstStyle>
          <a:p>
            <a:pPr>
              <a:defRPr/>
            </a:pPr>
            <a:fld id="{F4F38079-2544-4AAC-88EE-9C51E4E89AB9}" type="slidenum">
              <a:rPr lang="en-US" altLang="fr-FR"/>
              <a:pPr>
                <a:defRPr/>
              </a:pPr>
              <a:t>‹#›</a:t>
            </a:fld>
            <a:endParaRPr lang="en-US" altLang="fr-FR"/>
          </a:p>
        </p:txBody>
      </p:sp>
    </p:spTree>
    <p:extLst>
      <p:ext uri="{BB962C8B-B14F-4D97-AF65-F5344CB8AC3E}">
        <p14:creationId xmlns:p14="http://schemas.microsoft.com/office/powerpoint/2010/main" xmlns="" val="3477049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F4F38079-2544-4AAC-88EE-9C51E4E89AB9}" type="slidenum">
              <a:rPr lang="en-US" altLang="fr-FR" smtClean="0"/>
              <a:pPr>
                <a:defRPr/>
              </a:pPr>
              <a:t>5</a:t>
            </a:fld>
            <a:endParaRPr lang="en-US"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F4F38079-2544-4AAC-88EE-9C51E4E89AB9}" type="slidenum">
              <a:rPr lang="en-US" altLang="fr-FR" smtClean="0"/>
              <a:pPr>
                <a:defRPr/>
              </a:pPr>
              <a:t>6</a:t>
            </a:fld>
            <a:endParaRPr lang="en-US" alt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58775" y="682625"/>
            <a:ext cx="7032625" cy="1150938"/>
          </a:xfrm>
        </p:spPr>
        <p:txBody>
          <a:bodyPr anchor="ctr"/>
          <a:lstStyle>
            <a:lvl1pPr algn="l">
              <a:defRPr sz="3600"/>
            </a:lvl1pPr>
          </a:lstStyle>
          <a:p>
            <a:pPr lvl="0"/>
            <a:r>
              <a:rPr lang="fr-BE" noProof="0" smtClean="0"/>
              <a:t>Cliquez et modifiez le titre</a:t>
            </a:r>
          </a:p>
        </p:txBody>
      </p:sp>
      <p:sp>
        <p:nvSpPr>
          <p:cNvPr id="3075" name="Rectangle 3"/>
          <p:cNvSpPr>
            <a:spLocks noGrp="1" noChangeArrowheads="1"/>
          </p:cNvSpPr>
          <p:nvPr>
            <p:ph type="subTitle" idx="1"/>
          </p:nvPr>
        </p:nvSpPr>
        <p:spPr>
          <a:xfrm>
            <a:off x="358775" y="2338388"/>
            <a:ext cx="6270625" cy="3529012"/>
          </a:xfrm>
        </p:spPr>
        <p:txBody>
          <a:bodyPr anchor="ctr"/>
          <a:lstStyle>
            <a:lvl1pPr marL="0" indent="0">
              <a:buFont typeface="Webdings" pitchFamily="18" charset="2"/>
              <a:buNone/>
              <a:defRPr sz="3900">
                <a:solidFill>
                  <a:schemeClr val="bg1"/>
                </a:solidFill>
              </a:defRPr>
            </a:lvl1pPr>
          </a:lstStyle>
          <a:p>
            <a:pPr lvl="0"/>
            <a:r>
              <a:rPr lang="fr-BE" noProof="0" smtClean="0"/>
              <a:t>Cliquez pour modifier le style des sous-titres du masque</a:t>
            </a:r>
          </a:p>
        </p:txBody>
      </p:sp>
      <p:sp>
        <p:nvSpPr>
          <p:cNvPr id="4" name="Rectangle 4"/>
          <p:cNvSpPr>
            <a:spLocks noGrp="1" noChangeArrowheads="1"/>
          </p:cNvSpPr>
          <p:nvPr>
            <p:ph type="dt" sz="half" idx="10"/>
          </p:nvPr>
        </p:nvSpPr>
        <p:spPr/>
        <p:txBody>
          <a:bodyPr/>
          <a:lstStyle>
            <a:lvl1pPr>
              <a:defRPr/>
            </a:lvl1pPr>
          </a:lstStyle>
          <a:p>
            <a:pPr>
              <a:defRPr/>
            </a:pPr>
            <a:endParaRPr lang="fr-BE"/>
          </a:p>
        </p:txBody>
      </p:sp>
      <p:sp>
        <p:nvSpPr>
          <p:cNvPr id="5" name="Rectangle 5"/>
          <p:cNvSpPr>
            <a:spLocks noGrp="1" noChangeArrowheads="1"/>
          </p:cNvSpPr>
          <p:nvPr>
            <p:ph type="ftr" sz="quarter" idx="11"/>
          </p:nvPr>
        </p:nvSpPr>
        <p:spPr/>
        <p:txBody>
          <a:bodyPr/>
          <a:lstStyle>
            <a:lvl1pPr>
              <a:defRPr/>
            </a:lvl1pPr>
          </a:lstStyle>
          <a:p>
            <a:pPr>
              <a:defRPr/>
            </a:pPr>
            <a:endParaRPr lang="fr-BE"/>
          </a:p>
        </p:txBody>
      </p:sp>
      <p:sp>
        <p:nvSpPr>
          <p:cNvPr id="6" name="Rectangle 6"/>
          <p:cNvSpPr>
            <a:spLocks noGrp="1" noChangeArrowheads="1"/>
          </p:cNvSpPr>
          <p:nvPr>
            <p:ph type="sldNum" sz="quarter" idx="12"/>
          </p:nvPr>
        </p:nvSpPr>
        <p:spPr/>
        <p:txBody>
          <a:bodyPr/>
          <a:lstStyle>
            <a:lvl1pPr>
              <a:defRPr smtClean="0"/>
            </a:lvl1pPr>
          </a:lstStyle>
          <a:p>
            <a:pPr>
              <a:defRPr/>
            </a:pPr>
            <a:fld id="{454C5515-C43D-47CE-9EE4-BB665ABA2A94}" type="slidenum">
              <a:rPr lang="fr-BE" altLang="fr-FR"/>
              <a:pPr>
                <a:defRPr/>
              </a:pPr>
              <a:t>‹#›</a:t>
            </a:fld>
            <a:endParaRPr lang="fr-BE" altLang="fr-FR"/>
          </a:p>
        </p:txBody>
      </p:sp>
    </p:spTree>
    <p:extLst>
      <p:ext uri="{BB962C8B-B14F-4D97-AF65-F5344CB8AC3E}">
        <p14:creationId xmlns:p14="http://schemas.microsoft.com/office/powerpoint/2010/main" xmlns="" val="189503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BE"/>
          </a:p>
        </p:txBody>
      </p:sp>
      <p:sp>
        <p:nvSpPr>
          <p:cNvPr id="5" name="Rectangle 5"/>
          <p:cNvSpPr>
            <a:spLocks noGrp="1" noChangeArrowheads="1"/>
          </p:cNvSpPr>
          <p:nvPr>
            <p:ph type="ftr" sz="quarter" idx="11"/>
          </p:nvPr>
        </p:nvSpPr>
        <p:spPr>
          <a:ln/>
        </p:spPr>
        <p:txBody>
          <a:bodyPr/>
          <a:lstStyle>
            <a:lvl1pPr>
              <a:defRPr/>
            </a:lvl1pPr>
          </a:lstStyle>
          <a:p>
            <a:pPr>
              <a:defRPr/>
            </a:pPr>
            <a:endParaRPr lang="fr-BE"/>
          </a:p>
        </p:txBody>
      </p:sp>
      <p:sp>
        <p:nvSpPr>
          <p:cNvPr id="6" name="Rectangle 6"/>
          <p:cNvSpPr>
            <a:spLocks noGrp="1" noChangeArrowheads="1"/>
          </p:cNvSpPr>
          <p:nvPr>
            <p:ph type="sldNum" sz="quarter" idx="12"/>
          </p:nvPr>
        </p:nvSpPr>
        <p:spPr>
          <a:ln/>
        </p:spPr>
        <p:txBody>
          <a:bodyPr/>
          <a:lstStyle>
            <a:lvl1pPr>
              <a:defRPr/>
            </a:lvl1pPr>
          </a:lstStyle>
          <a:p>
            <a:pPr>
              <a:defRPr/>
            </a:pPr>
            <a:fld id="{7D11AE29-1166-403A-83C6-56C708282176}" type="slidenum">
              <a:rPr lang="fr-BE" altLang="fr-FR"/>
              <a:pPr>
                <a:defRPr/>
              </a:pPr>
              <a:t>‹#›</a:t>
            </a:fld>
            <a:endParaRPr lang="fr-BE" altLang="fr-FR"/>
          </a:p>
        </p:txBody>
      </p:sp>
    </p:spTree>
    <p:extLst>
      <p:ext uri="{BB962C8B-B14F-4D97-AF65-F5344CB8AC3E}">
        <p14:creationId xmlns:p14="http://schemas.microsoft.com/office/powerpoint/2010/main" xmlns="" val="3800583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32425" y="827088"/>
            <a:ext cx="1654175" cy="5470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827088"/>
            <a:ext cx="4813300" cy="5470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BE"/>
          </a:p>
        </p:txBody>
      </p:sp>
      <p:sp>
        <p:nvSpPr>
          <p:cNvPr id="5" name="Rectangle 5"/>
          <p:cNvSpPr>
            <a:spLocks noGrp="1" noChangeArrowheads="1"/>
          </p:cNvSpPr>
          <p:nvPr>
            <p:ph type="ftr" sz="quarter" idx="11"/>
          </p:nvPr>
        </p:nvSpPr>
        <p:spPr>
          <a:ln/>
        </p:spPr>
        <p:txBody>
          <a:bodyPr/>
          <a:lstStyle>
            <a:lvl1pPr>
              <a:defRPr/>
            </a:lvl1pPr>
          </a:lstStyle>
          <a:p>
            <a:pPr>
              <a:defRPr/>
            </a:pPr>
            <a:endParaRPr lang="fr-BE"/>
          </a:p>
        </p:txBody>
      </p:sp>
      <p:sp>
        <p:nvSpPr>
          <p:cNvPr id="6" name="Rectangle 6"/>
          <p:cNvSpPr>
            <a:spLocks noGrp="1" noChangeArrowheads="1"/>
          </p:cNvSpPr>
          <p:nvPr>
            <p:ph type="sldNum" sz="quarter" idx="12"/>
          </p:nvPr>
        </p:nvSpPr>
        <p:spPr>
          <a:ln/>
        </p:spPr>
        <p:txBody>
          <a:bodyPr/>
          <a:lstStyle>
            <a:lvl1pPr>
              <a:defRPr/>
            </a:lvl1pPr>
          </a:lstStyle>
          <a:p>
            <a:pPr>
              <a:defRPr/>
            </a:pPr>
            <a:fld id="{BE89CD5D-3F9C-449C-BAB3-5EE36A168993}" type="slidenum">
              <a:rPr lang="fr-BE" altLang="fr-FR"/>
              <a:pPr>
                <a:defRPr/>
              </a:pPr>
              <a:t>‹#›</a:t>
            </a:fld>
            <a:endParaRPr lang="fr-BE" altLang="fr-FR"/>
          </a:p>
        </p:txBody>
      </p:sp>
    </p:spTree>
    <p:extLst>
      <p:ext uri="{BB962C8B-B14F-4D97-AF65-F5344CB8AC3E}">
        <p14:creationId xmlns:p14="http://schemas.microsoft.com/office/powerpoint/2010/main" xmlns="" val="420941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BE"/>
          </a:p>
        </p:txBody>
      </p:sp>
      <p:sp>
        <p:nvSpPr>
          <p:cNvPr id="5" name="Rectangle 5"/>
          <p:cNvSpPr>
            <a:spLocks noGrp="1" noChangeArrowheads="1"/>
          </p:cNvSpPr>
          <p:nvPr>
            <p:ph type="ftr" sz="quarter" idx="11"/>
          </p:nvPr>
        </p:nvSpPr>
        <p:spPr>
          <a:ln/>
        </p:spPr>
        <p:txBody>
          <a:bodyPr/>
          <a:lstStyle>
            <a:lvl1pPr>
              <a:defRPr/>
            </a:lvl1pPr>
          </a:lstStyle>
          <a:p>
            <a:pPr>
              <a:defRPr/>
            </a:pPr>
            <a:endParaRPr lang="fr-BE"/>
          </a:p>
        </p:txBody>
      </p:sp>
      <p:sp>
        <p:nvSpPr>
          <p:cNvPr id="6" name="Rectangle 6"/>
          <p:cNvSpPr>
            <a:spLocks noGrp="1" noChangeArrowheads="1"/>
          </p:cNvSpPr>
          <p:nvPr>
            <p:ph type="sldNum" sz="quarter" idx="12"/>
          </p:nvPr>
        </p:nvSpPr>
        <p:spPr>
          <a:ln/>
        </p:spPr>
        <p:txBody>
          <a:bodyPr/>
          <a:lstStyle>
            <a:lvl1pPr>
              <a:defRPr/>
            </a:lvl1pPr>
          </a:lstStyle>
          <a:p>
            <a:pPr>
              <a:defRPr/>
            </a:pPr>
            <a:fld id="{F45767D3-311E-4B72-84EA-942A4BEFE5BE}" type="slidenum">
              <a:rPr lang="fr-BE" altLang="fr-FR"/>
              <a:pPr>
                <a:defRPr/>
              </a:pPr>
              <a:t>‹#›</a:t>
            </a:fld>
            <a:endParaRPr lang="fr-BE" altLang="fr-FR"/>
          </a:p>
        </p:txBody>
      </p:sp>
    </p:spTree>
    <p:extLst>
      <p:ext uri="{BB962C8B-B14F-4D97-AF65-F5344CB8AC3E}">
        <p14:creationId xmlns:p14="http://schemas.microsoft.com/office/powerpoint/2010/main" xmlns="" val="638289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BE"/>
          </a:p>
        </p:txBody>
      </p:sp>
      <p:sp>
        <p:nvSpPr>
          <p:cNvPr id="5" name="Rectangle 5"/>
          <p:cNvSpPr>
            <a:spLocks noGrp="1" noChangeArrowheads="1"/>
          </p:cNvSpPr>
          <p:nvPr>
            <p:ph type="ftr" sz="quarter" idx="11"/>
          </p:nvPr>
        </p:nvSpPr>
        <p:spPr>
          <a:ln/>
        </p:spPr>
        <p:txBody>
          <a:bodyPr/>
          <a:lstStyle>
            <a:lvl1pPr>
              <a:defRPr/>
            </a:lvl1pPr>
          </a:lstStyle>
          <a:p>
            <a:pPr>
              <a:defRPr/>
            </a:pPr>
            <a:endParaRPr lang="fr-BE"/>
          </a:p>
        </p:txBody>
      </p:sp>
      <p:sp>
        <p:nvSpPr>
          <p:cNvPr id="6" name="Rectangle 6"/>
          <p:cNvSpPr>
            <a:spLocks noGrp="1" noChangeArrowheads="1"/>
          </p:cNvSpPr>
          <p:nvPr>
            <p:ph type="sldNum" sz="quarter" idx="12"/>
          </p:nvPr>
        </p:nvSpPr>
        <p:spPr>
          <a:ln/>
        </p:spPr>
        <p:txBody>
          <a:bodyPr/>
          <a:lstStyle>
            <a:lvl1pPr>
              <a:defRPr/>
            </a:lvl1pPr>
          </a:lstStyle>
          <a:p>
            <a:pPr>
              <a:defRPr/>
            </a:pPr>
            <a:fld id="{192F1E96-AE55-4FBC-9003-CE16E64EB4F0}" type="slidenum">
              <a:rPr lang="fr-BE" altLang="fr-FR"/>
              <a:pPr>
                <a:defRPr/>
              </a:pPr>
              <a:t>‹#›</a:t>
            </a:fld>
            <a:endParaRPr lang="fr-BE" altLang="fr-FR"/>
          </a:p>
        </p:txBody>
      </p:sp>
    </p:spTree>
    <p:extLst>
      <p:ext uri="{BB962C8B-B14F-4D97-AF65-F5344CB8AC3E}">
        <p14:creationId xmlns:p14="http://schemas.microsoft.com/office/powerpoint/2010/main" xmlns="" val="334200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4675" y="2338388"/>
            <a:ext cx="3179763"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06838" y="2338388"/>
            <a:ext cx="3179762"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BE"/>
          </a:p>
        </p:txBody>
      </p:sp>
      <p:sp>
        <p:nvSpPr>
          <p:cNvPr id="6" name="Rectangle 5"/>
          <p:cNvSpPr>
            <a:spLocks noGrp="1" noChangeArrowheads="1"/>
          </p:cNvSpPr>
          <p:nvPr>
            <p:ph type="ftr" sz="quarter" idx="11"/>
          </p:nvPr>
        </p:nvSpPr>
        <p:spPr>
          <a:ln/>
        </p:spPr>
        <p:txBody>
          <a:bodyPr/>
          <a:lstStyle>
            <a:lvl1pPr>
              <a:defRPr/>
            </a:lvl1pPr>
          </a:lstStyle>
          <a:p>
            <a:pPr>
              <a:defRPr/>
            </a:pPr>
            <a:endParaRPr lang="fr-BE"/>
          </a:p>
        </p:txBody>
      </p:sp>
      <p:sp>
        <p:nvSpPr>
          <p:cNvPr id="7" name="Rectangle 6"/>
          <p:cNvSpPr>
            <a:spLocks noGrp="1" noChangeArrowheads="1"/>
          </p:cNvSpPr>
          <p:nvPr>
            <p:ph type="sldNum" sz="quarter" idx="12"/>
          </p:nvPr>
        </p:nvSpPr>
        <p:spPr>
          <a:ln/>
        </p:spPr>
        <p:txBody>
          <a:bodyPr/>
          <a:lstStyle>
            <a:lvl1pPr>
              <a:defRPr/>
            </a:lvl1pPr>
          </a:lstStyle>
          <a:p>
            <a:pPr>
              <a:defRPr/>
            </a:pPr>
            <a:fld id="{7DFFB7DE-F594-4A43-A41A-76E3A5348979}" type="slidenum">
              <a:rPr lang="fr-BE" altLang="fr-FR"/>
              <a:pPr>
                <a:defRPr/>
              </a:pPr>
              <a:t>‹#›</a:t>
            </a:fld>
            <a:endParaRPr lang="fr-BE" altLang="fr-FR"/>
          </a:p>
        </p:txBody>
      </p:sp>
    </p:spTree>
    <p:extLst>
      <p:ext uri="{BB962C8B-B14F-4D97-AF65-F5344CB8AC3E}">
        <p14:creationId xmlns:p14="http://schemas.microsoft.com/office/powerpoint/2010/main" xmlns="" val="1263718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BE"/>
          </a:p>
        </p:txBody>
      </p:sp>
      <p:sp>
        <p:nvSpPr>
          <p:cNvPr id="8" name="Rectangle 5"/>
          <p:cNvSpPr>
            <a:spLocks noGrp="1" noChangeArrowheads="1"/>
          </p:cNvSpPr>
          <p:nvPr>
            <p:ph type="ftr" sz="quarter" idx="11"/>
          </p:nvPr>
        </p:nvSpPr>
        <p:spPr>
          <a:ln/>
        </p:spPr>
        <p:txBody>
          <a:bodyPr/>
          <a:lstStyle>
            <a:lvl1pPr>
              <a:defRPr/>
            </a:lvl1pPr>
          </a:lstStyle>
          <a:p>
            <a:pPr>
              <a:defRPr/>
            </a:pPr>
            <a:endParaRPr lang="fr-BE"/>
          </a:p>
        </p:txBody>
      </p:sp>
      <p:sp>
        <p:nvSpPr>
          <p:cNvPr id="9" name="Rectangle 6"/>
          <p:cNvSpPr>
            <a:spLocks noGrp="1" noChangeArrowheads="1"/>
          </p:cNvSpPr>
          <p:nvPr>
            <p:ph type="sldNum" sz="quarter" idx="12"/>
          </p:nvPr>
        </p:nvSpPr>
        <p:spPr>
          <a:ln/>
        </p:spPr>
        <p:txBody>
          <a:bodyPr/>
          <a:lstStyle>
            <a:lvl1pPr>
              <a:defRPr/>
            </a:lvl1pPr>
          </a:lstStyle>
          <a:p>
            <a:pPr>
              <a:defRPr/>
            </a:pPr>
            <a:fld id="{8BE73D05-83AB-4BB5-BB05-7476CF85D877}" type="slidenum">
              <a:rPr lang="fr-BE" altLang="fr-FR"/>
              <a:pPr>
                <a:defRPr/>
              </a:pPr>
              <a:t>‹#›</a:t>
            </a:fld>
            <a:endParaRPr lang="fr-BE" altLang="fr-FR"/>
          </a:p>
        </p:txBody>
      </p:sp>
    </p:spTree>
    <p:extLst>
      <p:ext uri="{BB962C8B-B14F-4D97-AF65-F5344CB8AC3E}">
        <p14:creationId xmlns:p14="http://schemas.microsoft.com/office/powerpoint/2010/main" xmlns="" val="1196212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BE"/>
          </a:p>
        </p:txBody>
      </p:sp>
      <p:sp>
        <p:nvSpPr>
          <p:cNvPr id="4" name="Rectangle 5"/>
          <p:cNvSpPr>
            <a:spLocks noGrp="1" noChangeArrowheads="1"/>
          </p:cNvSpPr>
          <p:nvPr>
            <p:ph type="ftr" sz="quarter" idx="11"/>
          </p:nvPr>
        </p:nvSpPr>
        <p:spPr>
          <a:ln/>
        </p:spPr>
        <p:txBody>
          <a:bodyPr/>
          <a:lstStyle>
            <a:lvl1pPr>
              <a:defRPr/>
            </a:lvl1pPr>
          </a:lstStyle>
          <a:p>
            <a:pPr>
              <a:defRPr/>
            </a:pPr>
            <a:endParaRPr lang="fr-BE"/>
          </a:p>
        </p:txBody>
      </p:sp>
      <p:sp>
        <p:nvSpPr>
          <p:cNvPr id="5" name="Rectangle 6"/>
          <p:cNvSpPr>
            <a:spLocks noGrp="1" noChangeArrowheads="1"/>
          </p:cNvSpPr>
          <p:nvPr>
            <p:ph type="sldNum" sz="quarter" idx="12"/>
          </p:nvPr>
        </p:nvSpPr>
        <p:spPr>
          <a:ln/>
        </p:spPr>
        <p:txBody>
          <a:bodyPr/>
          <a:lstStyle>
            <a:lvl1pPr>
              <a:defRPr/>
            </a:lvl1pPr>
          </a:lstStyle>
          <a:p>
            <a:pPr>
              <a:defRPr/>
            </a:pPr>
            <a:fld id="{41F8DFDA-1329-4686-B291-6E66071951F0}" type="slidenum">
              <a:rPr lang="fr-BE" altLang="fr-FR"/>
              <a:pPr>
                <a:defRPr/>
              </a:pPr>
              <a:t>‹#›</a:t>
            </a:fld>
            <a:endParaRPr lang="fr-BE" altLang="fr-FR"/>
          </a:p>
        </p:txBody>
      </p:sp>
    </p:spTree>
    <p:extLst>
      <p:ext uri="{BB962C8B-B14F-4D97-AF65-F5344CB8AC3E}">
        <p14:creationId xmlns:p14="http://schemas.microsoft.com/office/powerpoint/2010/main" xmlns="" val="1801781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BE"/>
          </a:p>
        </p:txBody>
      </p:sp>
      <p:sp>
        <p:nvSpPr>
          <p:cNvPr id="3" name="Rectangle 5"/>
          <p:cNvSpPr>
            <a:spLocks noGrp="1" noChangeArrowheads="1"/>
          </p:cNvSpPr>
          <p:nvPr>
            <p:ph type="ftr" sz="quarter" idx="11"/>
          </p:nvPr>
        </p:nvSpPr>
        <p:spPr>
          <a:ln/>
        </p:spPr>
        <p:txBody>
          <a:bodyPr/>
          <a:lstStyle>
            <a:lvl1pPr>
              <a:defRPr/>
            </a:lvl1pPr>
          </a:lstStyle>
          <a:p>
            <a:pPr>
              <a:defRPr/>
            </a:pPr>
            <a:endParaRPr lang="fr-BE"/>
          </a:p>
        </p:txBody>
      </p:sp>
      <p:sp>
        <p:nvSpPr>
          <p:cNvPr id="4" name="Rectangle 6"/>
          <p:cNvSpPr>
            <a:spLocks noGrp="1" noChangeArrowheads="1"/>
          </p:cNvSpPr>
          <p:nvPr>
            <p:ph type="sldNum" sz="quarter" idx="12"/>
          </p:nvPr>
        </p:nvSpPr>
        <p:spPr>
          <a:ln/>
        </p:spPr>
        <p:txBody>
          <a:bodyPr/>
          <a:lstStyle>
            <a:lvl1pPr>
              <a:defRPr/>
            </a:lvl1pPr>
          </a:lstStyle>
          <a:p>
            <a:pPr>
              <a:defRPr/>
            </a:pPr>
            <a:fld id="{368608AE-FBAE-4C7E-82C7-BB2CA562E4EE}" type="slidenum">
              <a:rPr lang="fr-BE" altLang="fr-FR"/>
              <a:pPr>
                <a:defRPr/>
              </a:pPr>
              <a:t>‹#›</a:t>
            </a:fld>
            <a:endParaRPr lang="fr-BE" altLang="fr-FR"/>
          </a:p>
        </p:txBody>
      </p:sp>
    </p:spTree>
    <p:extLst>
      <p:ext uri="{BB962C8B-B14F-4D97-AF65-F5344CB8AC3E}">
        <p14:creationId xmlns:p14="http://schemas.microsoft.com/office/powerpoint/2010/main" xmlns="" val="288981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BE"/>
          </a:p>
        </p:txBody>
      </p:sp>
      <p:sp>
        <p:nvSpPr>
          <p:cNvPr id="6" name="Rectangle 5"/>
          <p:cNvSpPr>
            <a:spLocks noGrp="1" noChangeArrowheads="1"/>
          </p:cNvSpPr>
          <p:nvPr>
            <p:ph type="ftr" sz="quarter" idx="11"/>
          </p:nvPr>
        </p:nvSpPr>
        <p:spPr>
          <a:ln/>
        </p:spPr>
        <p:txBody>
          <a:bodyPr/>
          <a:lstStyle>
            <a:lvl1pPr>
              <a:defRPr/>
            </a:lvl1pPr>
          </a:lstStyle>
          <a:p>
            <a:pPr>
              <a:defRPr/>
            </a:pPr>
            <a:endParaRPr lang="fr-BE"/>
          </a:p>
        </p:txBody>
      </p:sp>
      <p:sp>
        <p:nvSpPr>
          <p:cNvPr id="7" name="Rectangle 6"/>
          <p:cNvSpPr>
            <a:spLocks noGrp="1" noChangeArrowheads="1"/>
          </p:cNvSpPr>
          <p:nvPr>
            <p:ph type="sldNum" sz="quarter" idx="12"/>
          </p:nvPr>
        </p:nvSpPr>
        <p:spPr>
          <a:ln/>
        </p:spPr>
        <p:txBody>
          <a:bodyPr/>
          <a:lstStyle>
            <a:lvl1pPr>
              <a:defRPr/>
            </a:lvl1pPr>
          </a:lstStyle>
          <a:p>
            <a:pPr>
              <a:defRPr/>
            </a:pPr>
            <a:fld id="{06A3EBD7-7A37-4E92-983F-DB868CDC1BD1}" type="slidenum">
              <a:rPr lang="fr-BE" altLang="fr-FR"/>
              <a:pPr>
                <a:defRPr/>
              </a:pPr>
              <a:t>‹#›</a:t>
            </a:fld>
            <a:endParaRPr lang="fr-BE" altLang="fr-FR"/>
          </a:p>
        </p:txBody>
      </p:sp>
    </p:spTree>
    <p:extLst>
      <p:ext uri="{BB962C8B-B14F-4D97-AF65-F5344CB8AC3E}">
        <p14:creationId xmlns:p14="http://schemas.microsoft.com/office/powerpoint/2010/main" xmlns="" val="2404190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BE"/>
          </a:p>
        </p:txBody>
      </p:sp>
      <p:sp>
        <p:nvSpPr>
          <p:cNvPr id="6" name="Rectangle 5"/>
          <p:cNvSpPr>
            <a:spLocks noGrp="1" noChangeArrowheads="1"/>
          </p:cNvSpPr>
          <p:nvPr>
            <p:ph type="ftr" sz="quarter" idx="11"/>
          </p:nvPr>
        </p:nvSpPr>
        <p:spPr>
          <a:ln/>
        </p:spPr>
        <p:txBody>
          <a:bodyPr/>
          <a:lstStyle>
            <a:lvl1pPr>
              <a:defRPr/>
            </a:lvl1pPr>
          </a:lstStyle>
          <a:p>
            <a:pPr>
              <a:defRPr/>
            </a:pPr>
            <a:endParaRPr lang="fr-BE"/>
          </a:p>
        </p:txBody>
      </p:sp>
      <p:sp>
        <p:nvSpPr>
          <p:cNvPr id="7" name="Rectangle 6"/>
          <p:cNvSpPr>
            <a:spLocks noGrp="1" noChangeArrowheads="1"/>
          </p:cNvSpPr>
          <p:nvPr>
            <p:ph type="sldNum" sz="quarter" idx="12"/>
          </p:nvPr>
        </p:nvSpPr>
        <p:spPr>
          <a:ln/>
        </p:spPr>
        <p:txBody>
          <a:bodyPr/>
          <a:lstStyle>
            <a:lvl1pPr>
              <a:defRPr/>
            </a:lvl1pPr>
          </a:lstStyle>
          <a:p>
            <a:pPr>
              <a:defRPr/>
            </a:pPr>
            <a:fld id="{3FE97171-A4C6-46DD-B59C-192BDEC9BA55}" type="slidenum">
              <a:rPr lang="fr-BE" altLang="fr-FR"/>
              <a:pPr>
                <a:defRPr/>
              </a:pPr>
              <a:t>‹#›</a:t>
            </a:fld>
            <a:endParaRPr lang="fr-BE" altLang="fr-FR"/>
          </a:p>
        </p:txBody>
      </p:sp>
    </p:spTree>
    <p:extLst>
      <p:ext uri="{BB962C8B-B14F-4D97-AF65-F5344CB8AC3E}">
        <p14:creationId xmlns:p14="http://schemas.microsoft.com/office/powerpoint/2010/main" xmlns="" val="46912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827088"/>
            <a:ext cx="6478588" cy="576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Cliquez et modifiez le titre</a:t>
            </a:r>
          </a:p>
        </p:txBody>
      </p:sp>
      <p:sp>
        <p:nvSpPr>
          <p:cNvPr id="1027" name="Rectangle 3"/>
          <p:cNvSpPr>
            <a:spLocks noGrp="1" noChangeArrowheads="1"/>
          </p:cNvSpPr>
          <p:nvPr>
            <p:ph type="body" idx="1"/>
          </p:nvPr>
        </p:nvSpPr>
        <p:spPr bwMode="auto">
          <a:xfrm>
            <a:off x="574675" y="2338388"/>
            <a:ext cx="6511925" cy="3959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Cliquez pour modifier les styles du texte du masque</a:t>
            </a:r>
          </a:p>
          <a:p>
            <a:pPr lvl="1"/>
            <a:r>
              <a:rPr lang="fr-BE" altLang="en-US" smtClean="0"/>
              <a:t>Deuxième niveau</a:t>
            </a:r>
          </a:p>
          <a:p>
            <a:pPr lvl="2"/>
            <a:r>
              <a:rPr lang="fr-BE" altLang="en-US" smtClean="0"/>
              <a:t>Troisième niveau</a:t>
            </a:r>
          </a:p>
          <a:p>
            <a:pPr lvl="3"/>
            <a:r>
              <a:rPr lang="fr-BE" altLang="en-US" smtClean="0"/>
              <a:t>Quatrième niveau</a:t>
            </a:r>
          </a:p>
          <a:p>
            <a:pPr lvl="4"/>
            <a:r>
              <a:rPr lang="fr-BE" altLang="en-US"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a:defRPr>
            </a:lvl1pPr>
          </a:lstStyle>
          <a:p>
            <a:pPr>
              <a:defRPr/>
            </a:pPr>
            <a:endParaRPr lang="fr-B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a:defRPr>
            </a:lvl1pPr>
          </a:lstStyle>
          <a:p>
            <a:pPr>
              <a:defRPr/>
            </a:pPr>
            <a:endParaRPr lang="fr-B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E3E6E84-C390-4C8A-98A6-4BBB11B511AE}" type="slidenum">
              <a:rPr lang="fr-BE" altLang="fr-FR"/>
              <a:pPr>
                <a:defRPr/>
              </a:pPr>
              <a:t>‹#›</a:t>
            </a:fld>
            <a:endParaRPr lang="fr-BE" altLang="fr-FR"/>
          </a:p>
        </p:txBody>
      </p:sp>
      <p:pic>
        <p:nvPicPr>
          <p:cNvPr id="1031" name="Picture 10"/>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1579563"/>
            <a:ext cx="9145588"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1"/>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297738" y="0"/>
            <a:ext cx="1846262" cy="164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9"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ctr" rtl="0" eaLnBrk="0" fontAlgn="base" hangingPunct="0">
        <a:spcBef>
          <a:spcPct val="0"/>
        </a:spcBef>
        <a:spcAft>
          <a:spcPct val="0"/>
        </a:spcAft>
        <a:defRPr sz="3200">
          <a:solidFill>
            <a:srgbClr val="4D6687"/>
          </a:solidFill>
          <a:latin typeface="+mj-lt"/>
          <a:ea typeface="+mj-ea"/>
          <a:cs typeface="+mj-cs"/>
        </a:defRPr>
      </a:lvl1pPr>
      <a:lvl2pPr algn="ctr" rtl="0" eaLnBrk="0" fontAlgn="base" hangingPunct="0">
        <a:spcBef>
          <a:spcPct val="0"/>
        </a:spcBef>
        <a:spcAft>
          <a:spcPct val="0"/>
        </a:spcAft>
        <a:defRPr sz="3200">
          <a:solidFill>
            <a:srgbClr val="4D6687"/>
          </a:solidFill>
          <a:latin typeface="Arial Narrow" pitchFamily="34" charset="0"/>
        </a:defRPr>
      </a:lvl2pPr>
      <a:lvl3pPr algn="ctr" rtl="0" eaLnBrk="0" fontAlgn="base" hangingPunct="0">
        <a:spcBef>
          <a:spcPct val="0"/>
        </a:spcBef>
        <a:spcAft>
          <a:spcPct val="0"/>
        </a:spcAft>
        <a:defRPr sz="3200">
          <a:solidFill>
            <a:srgbClr val="4D6687"/>
          </a:solidFill>
          <a:latin typeface="Arial Narrow" pitchFamily="34" charset="0"/>
        </a:defRPr>
      </a:lvl3pPr>
      <a:lvl4pPr algn="ctr" rtl="0" eaLnBrk="0" fontAlgn="base" hangingPunct="0">
        <a:spcBef>
          <a:spcPct val="0"/>
        </a:spcBef>
        <a:spcAft>
          <a:spcPct val="0"/>
        </a:spcAft>
        <a:defRPr sz="3200">
          <a:solidFill>
            <a:srgbClr val="4D6687"/>
          </a:solidFill>
          <a:latin typeface="Arial Narrow" pitchFamily="34" charset="0"/>
        </a:defRPr>
      </a:lvl4pPr>
      <a:lvl5pPr algn="ctr" rtl="0" eaLnBrk="0" fontAlgn="base" hangingPunct="0">
        <a:spcBef>
          <a:spcPct val="0"/>
        </a:spcBef>
        <a:spcAft>
          <a:spcPct val="0"/>
        </a:spcAft>
        <a:defRPr sz="3200">
          <a:solidFill>
            <a:srgbClr val="4D6687"/>
          </a:solidFill>
          <a:latin typeface="Arial Narrow" pitchFamily="34" charset="0"/>
        </a:defRPr>
      </a:lvl5pPr>
      <a:lvl6pPr marL="457200" algn="ctr" rtl="0" fontAlgn="base">
        <a:spcBef>
          <a:spcPct val="0"/>
        </a:spcBef>
        <a:spcAft>
          <a:spcPct val="0"/>
        </a:spcAft>
        <a:defRPr sz="3200">
          <a:solidFill>
            <a:srgbClr val="4D6687"/>
          </a:solidFill>
          <a:latin typeface="Arial Narrow" pitchFamily="34" charset="0"/>
        </a:defRPr>
      </a:lvl6pPr>
      <a:lvl7pPr marL="914400" algn="ctr" rtl="0" fontAlgn="base">
        <a:spcBef>
          <a:spcPct val="0"/>
        </a:spcBef>
        <a:spcAft>
          <a:spcPct val="0"/>
        </a:spcAft>
        <a:defRPr sz="3200">
          <a:solidFill>
            <a:srgbClr val="4D6687"/>
          </a:solidFill>
          <a:latin typeface="Arial Narrow" pitchFamily="34" charset="0"/>
        </a:defRPr>
      </a:lvl7pPr>
      <a:lvl8pPr marL="1371600" algn="ctr" rtl="0" fontAlgn="base">
        <a:spcBef>
          <a:spcPct val="0"/>
        </a:spcBef>
        <a:spcAft>
          <a:spcPct val="0"/>
        </a:spcAft>
        <a:defRPr sz="3200">
          <a:solidFill>
            <a:srgbClr val="4D6687"/>
          </a:solidFill>
          <a:latin typeface="Arial Narrow" pitchFamily="34" charset="0"/>
        </a:defRPr>
      </a:lvl8pPr>
      <a:lvl9pPr marL="1828800" algn="ctr" rtl="0" fontAlgn="base">
        <a:spcBef>
          <a:spcPct val="0"/>
        </a:spcBef>
        <a:spcAft>
          <a:spcPct val="0"/>
        </a:spcAft>
        <a:defRPr sz="3200">
          <a:solidFill>
            <a:srgbClr val="4D6687"/>
          </a:solidFill>
          <a:latin typeface="Arial Narrow" pitchFamily="34" charset="0"/>
        </a:defRPr>
      </a:lvl9pPr>
    </p:titleStyle>
    <p:bodyStyle>
      <a:lvl1pPr marL="342900" indent="-342900" algn="l" rtl="0" eaLnBrk="0" fontAlgn="base" hangingPunct="0">
        <a:spcBef>
          <a:spcPct val="20000"/>
        </a:spcBef>
        <a:spcAft>
          <a:spcPct val="0"/>
        </a:spcAft>
        <a:buClr>
          <a:srgbClr val="720B11"/>
        </a:buClr>
        <a:buFont typeface="Webdings" pitchFamily="18" charset="2"/>
        <a:buChar char="&lt;"/>
        <a:defRPr sz="3000">
          <a:solidFill>
            <a:schemeClr val="tx1"/>
          </a:solidFill>
          <a:latin typeface="+mn-lt"/>
          <a:ea typeface="+mn-ea"/>
          <a:cs typeface="+mn-cs"/>
        </a:defRPr>
      </a:lvl1pPr>
      <a:lvl2pPr marL="742950" indent="-285750" algn="l" rtl="0" eaLnBrk="0" fontAlgn="base" hangingPunct="0">
        <a:spcBef>
          <a:spcPct val="20000"/>
        </a:spcBef>
        <a:spcAft>
          <a:spcPct val="0"/>
        </a:spcAft>
        <a:buClr>
          <a:srgbClr val="720B11"/>
        </a:buClr>
        <a:buChar char="–"/>
        <a:defRPr sz="2800">
          <a:solidFill>
            <a:schemeClr val="tx1"/>
          </a:solidFill>
          <a:latin typeface="+mn-lt"/>
        </a:defRPr>
      </a:lvl2pPr>
      <a:lvl3pPr marL="1143000" indent="-228600" algn="l" rtl="0" eaLnBrk="0" fontAlgn="base" hangingPunct="0">
        <a:spcBef>
          <a:spcPct val="20000"/>
        </a:spcBef>
        <a:spcAft>
          <a:spcPct val="0"/>
        </a:spcAft>
        <a:buClr>
          <a:srgbClr val="720B11"/>
        </a:buClr>
        <a:buFont typeface="Times"/>
        <a:buChar char="•"/>
        <a:defRPr sz="2400">
          <a:solidFill>
            <a:schemeClr val="tx1"/>
          </a:solidFill>
          <a:latin typeface="+mn-lt"/>
        </a:defRPr>
      </a:lvl3pPr>
      <a:lvl4pPr marL="1600200" indent="-228600" algn="l" rtl="0" eaLnBrk="0" fontAlgn="base" hangingPunct="0">
        <a:spcBef>
          <a:spcPct val="20000"/>
        </a:spcBef>
        <a:spcAft>
          <a:spcPct val="0"/>
        </a:spcAft>
        <a:buClr>
          <a:srgbClr val="720B11"/>
        </a:buClr>
        <a:buChar char="–"/>
        <a:defRPr sz="2000">
          <a:solidFill>
            <a:schemeClr val="tx1"/>
          </a:solidFill>
          <a:latin typeface="+mn-lt"/>
        </a:defRPr>
      </a:lvl4pPr>
      <a:lvl5pPr marL="2057400" indent="-228600" algn="l" rtl="0" eaLnBrk="0" fontAlgn="base" hangingPunct="0">
        <a:spcBef>
          <a:spcPct val="20000"/>
        </a:spcBef>
        <a:spcAft>
          <a:spcPct val="0"/>
        </a:spcAft>
        <a:buClr>
          <a:srgbClr val="720B11"/>
        </a:buClr>
        <a:buChar char="»"/>
        <a:defRPr sz="2000">
          <a:solidFill>
            <a:schemeClr val="tx1"/>
          </a:solidFill>
          <a:latin typeface="+mn-lt"/>
        </a:defRPr>
      </a:lvl5pPr>
      <a:lvl6pPr marL="2514600" indent="-228600" algn="l" rtl="0" fontAlgn="base">
        <a:spcBef>
          <a:spcPct val="20000"/>
        </a:spcBef>
        <a:spcAft>
          <a:spcPct val="0"/>
        </a:spcAft>
        <a:buClr>
          <a:srgbClr val="720B11"/>
        </a:buClr>
        <a:buChar char="»"/>
        <a:defRPr sz="2000">
          <a:solidFill>
            <a:schemeClr val="tx1"/>
          </a:solidFill>
          <a:latin typeface="+mn-lt"/>
        </a:defRPr>
      </a:lvl6pPr>
      <a:lvl7pPr marL="2971800" indent="-228600" algn="l" rtl="0" fontAlgn="base">
        <a:spcBef>
          <a:spcPct val="20000"/>
        </a:spcBef>
        <a:spcAft>
          <a:spcPct val="0"/>
        </a:spcAft>
        <a:buClr>
          <a:srgbClr val="720B11"/>
        </a:buClr>
        <a:buChar char="»"/>
        <a:defRPr sz="2000">
          <a:solidFill>
            <a:schemeClr val="tx1"/>
          </a:solidFill>
          <a:latin typeface="+mn-lt"/>
        </a:defRPr>
      </a:lvl7pPr>
      <a:lvl8pPr marL="3429000" indent="-228600" algn="l" rtl="0" fontAlgn="base">
        <a:spcBef>
          <a:spcPct val="20000"/>
        </a:spcBef>
        <a:spcAft>
          <a:spcPct val="0"/>
        </a:spcAft>
        <a:buClr>
          <a:srgbClr val="720B11"/>
        </a:buClr>
        <a:buChar char="»"/>
        <a:defRPr sz="2000">
          <a:solidFill>
            <a:schemeClr val="tx1"/>
          </a:solidFill>
          <a:latin typeface="+mn-lt"/>
        </a:defRPr>
      </a:lvl8pPr>
      <a:lvl9pPr marL="3886200" indent="-228600" algn="l" rtl="0" fontAlgn="base">
        <a:spcBef>
          <a:spcPct val="20000"/>
        </a:spcBef>
        <a:spcAft>
          <a:spcPct val="0"/>
        </a:spcAft>
        <a:buClr>
          <a:srgbClr val="720B1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c.europa.eu/eurostat/statistics-explained/index.php/Glossary:At_risk_of_poverty_or_social_exclusion_(AROP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0" y="2276872"/>
            <a:ext cx="7092950" cy="4103688"/>
          </a:xfrm>
        </p:spPr>
        <p:txBody>
          <a:bodyPr/>
          <a:lstStyle/>
          <a:p>
            <a:pPr algn="ctr" eaLnBrk="1" hangingPunct="1">
              <a:defRPr/>
            </a:pPr>
            <a:r>
              <a:rPr lang="en-US" sz="2000" b="1" dirty="0" smtClean="0">
                <a:effectLst>
                  <a:outerShdw blurRad="38100" dist="38100" dir="2700000" algn="tl">
                    <a:srgbClr val="000000">
                      <a:alpha val="43137"/>
                    </a:srgbClr>
                  </a:outerShdw>
                </a:effectLst>
              </a:rPr>
              <a:t>Youth Partnership Symposium</a:t>
            </a:r>
          </a:p>
          <a:p>
            <a:pPr algn="ctr" eaLnBrk="1" hangingPunct="1">
              <a:defRPr/>
            </a:pPr>
            <a:r>
              <a:rPr lang="en-US" sz="3200" b="1" dirty="0" smtClean="0">
                <a:effectLst>
                  <a:outerShdw blurRad="38100" dist="38100" dir="2700000" algn="tl">
                    <a:srgbClr val="000000">
                      <a:alpha val="43137"/>
                    </a:srgbClr>
                  </a:outerShdw>
                </a:effectLst>
              </a:rPr>
              <a:t>(Un)Equal Europe?</a:t>
            </a:r>
          </a:p>
          <a:p>
            <a:pPr algn="ctr" eaLnBrk="1" hangingPunct="1">
              <a:defRPr/>
            </a:pPr>
            <a:r>
              <a:rPr lang="en-US" sz="3200" b="1" dirty="0" smtClean="0">
                <a:effectLst>
                  <a:outerShdw blurRad="38100" dist="38100" dir="2700000" algn="tl">
                    <a:srgbClr val="000000">
                      <a:alpha val="43137"/>
                    </a:srgbClr>
                  </a:outerShdw>
                </a:effectLst>
              </a:rPr>
              <a:t>Responses from the Youth Sector</a:t>
            </a:r>
            <a:endParaRPr lang="en-US" sz="3200" b="1" dirty="0">
              <a:effectLst>
                <a:outerShdw blurRad="38100" dist="38100" dir="2700000" algn="tl">
                  <a:srgbClr val="000000">
                    <a:alpha val="43137"/>
                  </a:srgbClr>
                </a:outerShdw>
              </a:effectLst>
            </a:endParaRPr>
          </a:p>
          <a:p>
            <a:pPr algn="ctr" eaLnBrk="1" hangingPunct="1">
              <a:defRPr/>
            </a:pPr>
            <a:r>
              <a:rPr lang="en-US" sz="2000" b="1" dirty="0" smtClean="0">
                <a:effectLst>
                  <a:outerShdw blurRad="38100" dist="38100" dir="2700000" algn="tl">
                    <a:srgbClr val="000000">
                      <a:alpha val="43137"/>
                    </a:srgbClr>
                  </a:outerShdw>
                </a:effectLst>
              </a:rPr>
              <a:t>Budapest 30 May 2016</a:t>
            </a:r>
          </a:p>
          <a:p>
            <a:pPr algn="r" eaLnBrk="1" hangingPunct="1">
              <a:defRPr/>
            </a:pPr>
            <a:endParaRPr lang="fr-BE" sz="3000" i="1" dirty="0" smtClean="0"/>
          </a:p>
          <a:p>
            <a:pPr algn="ctr" eaLnBrk="1" hangingPunct="1">
              <a:defRPr/>
            </a:pPr>
            <a:r>
              <a:rPr lang="fr-BE" sz="2400" i="1" dirty="0" smtClean="0"/>
              <a:t>Input: Fintan Farrell, Acting Director, </a:t>
            </a:r>
          </a:p>
          <a:p>
            <a:pPr algn="ctr" eaLnBrk="1" hangingPunct="1">
              <a:defRPr/>
            </a:pPr>
            <a:r>
              <a:rPr lang="fr-BE" sz="2400" i="1" dirty="0" smtClean="0"/>
              <a:t>European Anti-Poverty Network (EAPN)</a:t>
            </a:r>
          </a:p>
        </p:txBody>
      </p:sp>
      <p:sp>
        <p:nvSpPr>
          <p:cNvPr id="2" name="Title 1"/>
          <p:cNvSpPr>
            <a:spLocks noGrp="1"/>
          </p:cNvSpPr>
          <p:nvPr>
            <p:ph type="ctrTitle"/>
          </p:nvPr>
        </p:nvSpPr>
        <p:spPr/>
        <p:txBody>
          <a:bodyPr/>
          <a:lstStyle/>
          <a:p>
            <a:pPr algn="ctr"/>
            <a:r>
              <a:rPr lang="en-IE" dirty="0"/>
              <a:t/>
            </a:r>
            <a:br>
              <a:rPr lang="en-IE" dirty="0"/>
            </a:br>
            <a:r>
              <a:rPr lang="en-IE" dirty="0"/>
              <a:t> </a:t>
            </a:r>
            <a:br>
              <a:rPr lang="en-IE" dirty="0"/>
            </a:br>
            <a:r>
              <a:rPr lang="en-IE" b="1" dirty="0" smtClean="0"/>
              <a:t>Poverty, Democracy and Inequalities</a:t>
            </a:r>
            <a:r>
              <a:rPr lang="en-IE" dirty="0"/>
              <a:t/>
            </a:r>
            <a:br>
              <a:rPr lang="en-IE" dirty="0"/>
            </a:br>
            <a:r>
              <a:rPr lang="fr-BE" altLang="fr-FR" b="1" dirty="0" smtClean="0"/>
              <a:t/>
            </a:r>
            <a:br>
              <a:rPr lang="fr-BE" altLang="fr-FR" b="1" dirty="0" smtClean="0"/>
            </a:br>
            <a:endParaRPr lang="fr-BE" altLang="fr-FR"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7504" y="404664"/>
            <a:ext cx="7560840" cy="1089744"/>
          </a:xfrm>
        </p:spPr>
        <p:txBody>
          <a:bodyPr/>
          <a:lstStyle/>
          <a:p>
            <a:pPr>
              <a:spcBef>
                <a:spcPct val="20000"/>
              </a:spcBef>
              <a:spcAft>
                <a:spcPts val="665"/>
              </a:spcAft>
            </a:pPr>
            <a:r>
              <a:rPr lang="en-GB" altLang="en-US" b="1" dirty="0" smtClean="0"/>
              <a:t>Minimum Income Schemes</a:t>
            </a:r>
            <a:r>
              <a:rPr kumimoji="0" lang="en-IE" sz="3600" b="0" i="0" u="none" strike="noStrike" kern="0" cap="none" spc="0" normalizeH="0" baseline="0" noProof="0" dirty="0" smtClean="0">
                <a:ln>
                  <a:noFill/>
                </a:ln>
                <a:solidFill>
                  <a:srgbClr val="000000"/>
                </a:solidFill>
                <a:effectLst/>
                <a:uLnTx/>
                <a:uFillTx/>
                <a:latin typeface="Calibri"/>
                <a:ea typeface="Calibri"/>
                <a:cs typeface="Calibri"/>
              </a:rPr>
              <a:t/>
            </a:r>
            <a:br>
              <a:rPr kumimoji="0" lang="en-IE" sz="3600" b="0" i="0" u="none" strike="noStrike" kern="0" cap="none" spc="0" normalizeH="0" baseline="0" noProof="0" dirty="0" smtClean="0">
                <a:ln>
                  <a:noFill/>
                </a:ln>
                <a:solidFill>
                  <a:srgbClr val="000000"/>
                </a:solidFill>
                <a:effectLst/>
                <a:uLnTx/>
                <a:uFillTx/>
                <a:latin typeface="Calibri"/>
                <a:ea typeface="Calibri"/>
                <a:cs typeface="Calibri"/>
              </a:rPr>
            </a:br>
            <a:endParaRPr lang="en-GB" altLang="en-US" dirty="0" smtClean="0"/>
          </a:p>
        </p:txBody>
      </p:sp>
      <p:sp>
        <p:nvSpPr>
          <p:cNvPr id="12291" name="Content Placeholder 2"/>
          <p:cNvSpPr>
            <a:spLocks noGrp="1"/>
          </p:cNvSpPr>
          <p:nvPr>
            <p:ph idx="1"/>
          </p:nvPr>
        </p:nvSpPr>
        <p:spPr>
          <a:xfrm>
            <a:off x="179512" y="2276872"/>
            <a:ext cx="8424936" cy="4032448"/>
          </a:xfrm>
        </p:spPr>
        <p:txBody>
          <a:bodyPr/>
          <a:lstStyle/>
          <a:p>
            <a:pPr>
              <a:buNone/>
            </a:pPr>
            <a:r>
              <a:rPr lang="en-IE" sz="2000" b="1" dirty="0" smtClean="0"/>
              <a:t>Coverage and Take UP of MIS</a:t>
            </a:r>
          </a:p>
          <a:p>
            <a:r>
              <a:rPr lang="en-IE" sz="2000" dirty="0" smtClean="0"/>
              <a:t>Several team find that their country uses thresholds to qualify for MI that are extremely low. </a:t>
            </a:r>
          </a:p>
          <a:p>
            <a:r>
              <a:rPr lang="en-IE" sz="2000" dirty="0" smtClean="0"/>
              <a:t>Problem of </a:t>
            </a:r>
            <a:r>
              <a:rPr lang="en-IE" sz="2000" b="1" dirty="0" smtClean="0"/>
              <a:t>young people living with parents, who can’t receive MI.  In some countries Minimum Income Schemes have age restrictions.  Some countries have reduced minimum income rates for younger people.</a:t>
            </a:r>
          </a:p>
          <a:p>
            <a:r>
              <a:rPr lang="en-IE" sz="2000" dirty="0" smtClean="0"/>
              <a:t>Also(undocumented) migrants and homeless people are often cited as having difficulties to access MIS.</a:t>
            </a:r>
          </a:p>
          <a:p>
            <a:r>
              <a:rPr lang="en-IE" sz="2000" dirty="0" smtClean="0"/>
              <a:t>Non-take-up: serious problem! From 20% to as much as 75%: figures much higher than </a:t>
            </a:r>
            <a:r>
              <a:rPr lang="en-IE" sz="2000" dirty="0" err="1" smtClean="0"/>
              <a:t>fraude</a:t>
            </a:r>
            <a:r>
              <a:rPr lang="en-IE" sz="2000" dirty="0" smtClean="0"/>
              <a:t>, but less policy and media attention!</a:t>
            </a:r>
          </a:p>
        </p:txBody>
      </p:sp>
    </p:spTree>
    <p:extLst>
      <p:ext uri="{BB962C8B-B14F-4D97-AF65-F5344CB8AC3E}">
        <p14:creationId xmlns:p14="http://schemas.microsoft.com/office/powerpoint/2010/main" xmlns="" val="2608091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7504" y="404664"/>
            <a:ext cx="7560840" cy="1089744"/>
          </a:xfrm>
        </p:spPr>
        <p:txBody>
          <a:bodyPr/>
          <a:lstStyle/>
          <a:p>
            <a:pPr>
              <a:spcBef>
                <a:spcPct val="20000"/>
              </a:spcBef>
              <a:spcAft>
                <a:spcPts val="665"/>
              </a:spcAft>
            </a:pPr>
            <a:r>
              <a:rPr lang="en-IE" altLang="en-US" b="1" dirty="0" smtClean="0"/>
              <a:t>Adequate Minimum Income Schemes</a:t>
            </a:r>
            <a:br>
              <a:rPr lang="en-IE" altLang="en-US" b="1" dirty="0" smtClean="0"/>
            </a:br>
            <a:r>
              <a:rPr lang="en-IE" altLang="en-US" b="1" dirty="0" smtClean="0"/>
              <a:t>What can be done!</a:t>
            </a:r>
            <a:r>
              <a:rPr lang="en-IE" sz="2800" dirty="0" smtClean="0">
                <a:solidFill>
                  <a:srgbClr val="000000"/>
                </a:solidFill>
                <a:latin typeface="Calibri"/>
                <a:ea typeface="Calibri"/>
                <a:cs typeface="Calibri"/>
              </a:rPr>
              <a:t/>
            </a:r>
            <a:br>
              <a:rPr lang="en-IE" sz="2800" dirty="0" smtClean="0">
                <a:solidFill>
                  <a:srgbClr val="000000"/>
                </a:solidFill>
                <a:latin typeface="Calibri"/>
                <a:ea typeface="Calibri"/>
                <a:cs typeface="Calibri"/>
              </a:rPr>
            </a:br>
            <a:r>
              <a:rPr kumimoji="0" lang="en-IE" sz="3600" b="0" i="0" u="none" strike="noStrike" kern="0" cap="none" spc="0" normalizeH="0" baseline="0" noProof="0" dirty="0" smtClean="0">
                <a:ln>
                  <a:noFill/>
                </a:ln>
                <a:solidFill>
                  <a:srgbClr val="000000"/>
                </a:solidFill>
                <a:effectLst/>
                <a:uLnTx/>
                <a:uFillTx/>
                <a:latin typeface="Calibri"/>
                <a:ea typeface="Calibri"/>
                <a:cs typeface="Calibri"/>
              </a:rPr>
              <a:t/>
            </a:r>
            <a:br>
              <a:rPr kumimoji="0" lang="en-IE" sz="3600" b="0" i="0" u="none" strike="noStrike" kern="0" cap="none" spc="0" normalizeH="0" baseline="0" noProof="0" dirty="0" smtClean="0">
                <a:ln>
                  <a:noFill/>
                </a:ln>
                <a:solidFill>
                  <a:srgbClr val="000000"/>
                </a:solidFill>
                <a:effectLst/>
                <a:uLnTx/>
                <a:uFillTx/>
                <a:latin typeface="Calibri"/>
                <a:ea typeface="Calibri"/>
                <a:cs typeface="Calibri"/>
              </a:rPr>
            </a:br>
            <a:endParaRPr lang="en-GB" altLang="en-US" dirty="0" smtClean="0"/>
          </a:p>
        </p:txBody>
      </p:sp>
      <p:sp>
        <p:nvSpPr>
          <p:cNvPr id="12291" name="Content Placeholder 2"/>
          <p:cNvSpPr>
            <a:spLocks noGrp="1"/>
          </p:cNvSpPr>
          <p:nvPr>
            <p:ph idx="1"/>
          </p:nvPr>
        </p:nvSpPr>
        <p:spPr>
          <a:xfrm>
            <a:off x="179512" y="2276872"/>
            <a:ext cx="8424936" cy="4104456"/>
          </a:xfrm>
        </p:spPr>
        <p:txBody>
          <a:bodyPr/>
          <a:lstStyle/>
          <a:p>
            <a:pPr>
              <a:spcAft>
                <a:spcPts val="665"/>
              </a:spcAft>
              <a:buFont typeface="Wingdings" pitchFamily="2" charset="2"/>
              <a:buChar char="§"/>
            </a:pPr>
            <a:r>
              <a:rPr lang="en-IE" sz="2400" dirty="0" smtClean="0">
                <a:solidFill>
                  <a:srgbClr val="000000"/>
                </a:solidFill>
                <a:latin typeface="Calibri"/>
                <a:ea typeface="Calibri"/>
                <a:cs typeface="Calibri"/>
              </a:rPr>
              <a:t>A comprehensive approach is needed. You can’t have adequate Minimum Income Schemes unless you have decent work, comprehensive social protection systems and fair taxation.</a:t>
            </a:r>
          </a:p>
          <a:p>
            <a:pPr>
              <a:spcAft>
                <a:spcPts val="665"/>
              </a:spcAft>
              <a:buFont typeface="Wingdings" pitchFamily="2" charset="2"/>
              <a:buChar char="§"/>
            </a:pPr>
            <a:r>
              <a:rPr lang="en-IE" sz="2400" dirty="0" smtClean="0">
                <a:solidFill>
                  <a:srgbClr val="000000"/>
                </a:solidFill>
                <a:latin typeface="Calibri"/>
                <a:ea typeface="Calibri"/>
                <a:cs typeface="Calibri"/>
              </a:rPr>
              <a:t>You can’t move from very low quality schemes to perfect schemes but we can build coalitions to fight for the progressive realisation of adequate Minimum Income </a:t>
            </a:r>
            <a:r>
              <a:rPr lang="en-IE" sz="2400" dirty="0" smtClean="0">
                <a:solidFill>
                  <a:srgbClr val="000000"/>
                </a:solidFill>
                <a:latin typeface="Calibri"/>
                <a:ea typeface="Calibri"/>
                <a:cs typeface="Calibri"/>
              </a:rPr>
              <a:t>Schemes</a:t>
            </a:r>
            <a:r>
              <a:rPr lang="en-IE" sz="2400" dirty="0" smtClean="0">
                <a:solidFill>
                  <a:srgbClr val="000000"/>
                </a:solidFill>
                <a:latin typeface="Calibri"/>
                <a:ea typeface="Calibri"/>
                <a:cs typeface="Calibri"/>
              </a:rPr>
              <a:t> </a:t>
            </a:r>
            <a:r>
              <a:rPr lang="en-IE" sz="2400" dirty="0" smtClean="0">
                <a:solidFill>
                  <a:srgbClr val="000000"/>
                </a:solidFill>
                <a:latin typeface="Calibri"/>
                <a:ea typeface="Calibri"/>
                <a:cs typeface="Calibri"/>
              </a:rPr>
              <a:t>that facilitate participation in society and in work</a:t>
            </a:r>
            <a:endParaRPr lang="en-IE" sz="2400" dirty="0" smtClean="0">
              <a:solidFill>
                <a:srgbClr val="000000"/>
              </a:solidFill>
              <a:latin typeface="Calibri"/>
              <a:ea typeface="Calibri"/>
              <a:cs typeface="Calibri"/>
            </a:endParaRPr>
          </a:p>
          <a:p>
            <a:pPr>
              <a:spcAft>
                <a:spcPts val="665"/>
              </a:spcAft>
              <a:buFont typeface="Wingdings" pitchFamily="2" charset="2"/>
              <a:buChar char="§"/>
            </a:pPr>
            <a:r>
              <a:rPr lang="en-IE" sz="2400" dirty="0" smtClean="0">
                <a:solidFill>
                  <a:srgbClr val="000000"/>
                </a:solidFill>
                <a:latin typeface="Calibri"/>
                <a:ea typeface="Calibri"/>
                <a:cs typeface="Calibri"/>
              </a:rPr>
              <a:t>The countries with the biggest challenge are also the countries with the least means. Cooperation at EU level will be needed if progress is to be made.</a:t>
            </a:r>
          </a:p>
          <a:p>
            <a:pPr>
              <a:spcAft>
                <a:spcPts val="665"/>
              </a:spcAft>
              <a:buNone/>
            </a:pPr>
            <a:endParaRPr lang="en-IE" sz="2400" dirty="0">
              <a:solidFill>
                <a:srgbClr val="000000"/>
              </a:solidFill>
              <a:latin typeface="Calibri"/>
              <a:ea typeface="Calibri"/>
              <a:cs typeface="Calibri"/>
            </a:endParaRPr>
          </a:p>
        </p:txBody>
      </p:sp>
    </p:spTree>
    <p:extLst>
      <p:ext uri="{BB962C8B-B14F-4D97-AF65-F5344CB8AC3E}">
        <p14:creationId xmlns:p14="http://schemas.microsoft.com/office/powerpoint/2010/main" xmlns="" val="2608091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More Equal Societies – what’s needed</a:t>
            </a:r>
            <a:endParaRPr lang="en-IE" b="1" dirty="0"/>
          </a:p>
        </p:txBody>
      </p:sp>
      <p:sp>
        <p:nvSpPr>
          <p:cNvPr id="3" name="Content Placeholder 2"/>
          <p:cNvSpPr>
            <a:spLocks noGrp="1"/>
          </p:cNvSpPr>
          <p:nvPr>
            <p:ph idx="1"/>
          </p:nvPr>
        </p:nvSpPr>
        <p:spPr>
          <a:xfrm>
            <a:off x="574675" y="2338388"/>
            <a:ext cx="6511925" cy="4114948"/>
          </a:xfrm>
        </p:spPr>
        <p:txBody>
          <a:bodyPr/>
          <a:lstStyle/>
          <a:p>
            <a:r>
              <a:rPr lang="en-IE" sz="2400" dirty="0" smtClean="0"/>
              <a:t>Maintain a debate about the </a:t>
            </a:r>
            <a:r>
              <a:rPr lang="en-IE" sz="2400" b="1" dirty="0" smtClean="0"/>
              <a:t>society we want- </a:t>
            </a:r>
            <a:r>
              <a:rPr lang="en-IE" sz="2400" dirty="0" smtClean="0"/>
              <a:t>what constitutes a good life for all, what's the role of governments, how to enhance democracy</a:t>
            </a:r>
          </a:p>
          <a:p>
            <a:r>
              <a:rPr lang="en-IE" sz="2400" dirty="0" smtClean="0"/>
              <a:t>Create knowledge about </a:t>
            </a:r>
            <a:r>
              <a:rPr lang="en-IE" sz="2400" b="1" dirty="0" smtClean="0"/>
              <a:t>wealth and inequalities</a:t>
            </a:r>
          </a:p>
          <a:p>
            <a:r>
              <a:rPr lang="en-IE" sz="2400" dirty="0" smtClean="0"/>
              <a:t>Build a campaign for a </a:t>
            </a:r>
            <a:r>
              <a:rPr lang="en-IE" sz="2400" b="1" dirty="0" smtClean="0"/>
              <a:t>global welfare and well being </a:t>
            </a:r>
            <a:r>
              <a:rPr lang="en-IE" sz="2400" dirty="0" smtClean="0"/>
              <a:t>project  </a:t>
            </a:r>
          </a:p>
          <a:p>
            <a:r>
              <a:rPr lang="en-IE" sz="2400" dirty="0" smtClean="0"/>
              <a:t>Reinvest in </a:t>
            </a:r>
            <a:r>
              <a:rPr lang="en-IE" sz="2400" b="1" dirty="0" smtClean="0"/>
              <a:t>public services and social protection systems</a:t>
            </a:r>
          </a:p>
          <a:p>
            <a:r>
              <a:rPr lang="en-IE" sz="2400" dirty="0" smtClean="0"/>
              <a:t>Promote </a:t>
            </a:r>
            <a:r>
              <a:rPr lang="en-IE" sz="2400" b="1" dirty="0" smtClean="0"/>
              <a:t>decent work and wages</a:t>
            </a:r>
          </a:p>
          <a:p>
            <a:r>
              <a:rPr lang="en-IE" sz="2400" dirty="0" smtClean="0"/>
              <a:t>Promote </a:t>
            </a:r>
            <a:r>
              <a:rPr lang="en-IE" sz="2400" b="1" dirty="0" smtClean="0"/>
              <a:t>tax justice</a:t>
            </a:r>
          </a:p>
          <a:p>
            <a:endParaRPr lang="en-IE"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7504" y="404664"/>
            <a:ext cx="7560840" cy="1089744"/>
          </a:xfrm>
        </p:spPr>
        <p:txBody>
          <a:bodyPr/>
          <a:lstStyle/>
          <a:p>
            <a:pPr>
              <a:spcBef>
                <a:spcPct val="20000"/>
              </a:spcBef>
              <a:spcAft>
                <a:spcPts val="665"/>
              </a:spcAft>
            </a:pPr>
            <a:r>
              <a:rPr lang="en-GB" b="1" dirty="0" smtClean="0"/>
              <a:t>Link to Democracy</a:t>
            </a:r>
            <a:r>
              <a:rPr lang="en-IE" sz="2400" b="1" dirty="0" smtClean="0">
                <a:latin typeface="Calibri"/>
                <a:ea typeface="Calibri"/>
                <a:cs typeface="Calibri"/>
              </a:rPr>
              <a:t> </a:t>
            </a:r>
            <a:r>
              <a:rPr lang="en-IE" sz="2800" dirty="0" smtClean="0">
                <a:solidFill>
                  <a:srgbClr val="000000"/>
                </a:solidFill>
                <a:latin typeface="Calibri"/>
                <a:ea typeface="Calibri"/>
                <a:cs typeface="Calibri"/>
              </a:rPr>
              <a:t/>
            </a:r>
            <a:br>
              <a:rPr lang="en-IE" sz="2800" dirty="0" smtClean="0">
                <a:solidFill>
                  <a:srgbClr val="000000"/>
                </a:solidFill>
                <a:latin typeface="Calibri"/>
                <a:ea typeface="Calibri"/>
                <a:cs typeface="Calibri"/>
              </a:rPr>
            </a:br>
            <a:r>
              <a:rPr kumimoji="0" lang="en-IE" sz="3600" b="0" i="0" u="none" strike="noStrike" kern="0" cap="none" spc="0" normalizeH="0" baseline="0" noProof="0" dirty="0" smtClean="0">
                <a:ln>
                  <a:noFill/>
                </a:ln>
                <a:solidFill>
                  <a:srgbClr val="000000"/>
                </a:solidFill>
                <a:effectLst/>
                <a:uLnTx/>
                <a:uFillTx/>
                <a:latin typeface="Calibri"/>
                <a:ea typeface="Calibri"/>
                <a:cs typeface="Calibri"/>
              </a:rPr>
              <a:t/>
            </a:r>
            <a:br>
              <a:rPr kumimoji="0" lang="en-IE" sz="3600" b="0" i="0" u="none" strike="noStrike" kern="0" cap="none" spc="0" normalizeH="0" baseline="0" noProof="0" dirty="0" smtClean="0">
                <a:ln>
                  <a:noFill/>
                </a:ln>
                <a:solidFill>
                  <a:srgbClr val="000000"/>
                </a:solidFill>
                <a:effectLst/>
                <a:uLnTx/>
                <a:uFillTx/>
                <a:latin typeface="Calibri"/>
                <a:ea typeface="Calibri"/>
                <a:cs typeface="Calibri"/>
              </a:rPr>
            </a:br>
            <a:endParaRPr lang="en-GB" altLang="en-US" dirty="0" smtClean="0"/>
          </a:p>
        </p:txBody>
      </p:sp>
      <p:sp>
        <p:nvSpPr>
          <p:cNvPr id="12291" name="Content Placeholder 2"/>
          <p:cNvSpPr>
            <a:spLocks noGrp="1"/>
          </p:cNvSpPr>
          <p:nvPr>
            <p:ph idx="1"/>
          </p:nvPr>
        </p:nvSpPr>
        <p:spPr>
          <a:xfrm>
            <a:off x="179512" y="2276872"/>
            <a:ext cx="8424936" cy="3600400"/>
          </a:xfrm>
        </p:spPr>
        <p:txBody>
          <a:bodyPr/>
          <a:lstStyle/>
          <a:p>
            <a:pPr>
              <a:spcAft>
                <a:spcPts val="665"/>
              </a:spcAft>
              <a:buNone/>
            </a:pPr>
            <a:r>
              <a:rPr lang="en-IE" sz="2000" b="1" dirty="0" smtClean="0"/>
              <a:t>EU-funded GINI </a:t>
            </a:r>
            <a:r>
              <a:rPr lang="en-IE" sz="2000" b="1" dirty="0" smtClean="0"/>
              <a:t>project </a:t>
            </a:r>
            <a:r>
              <a:rPr lang="en-IE" sz="2000" dirty="0" smtClean="0"/>
              <a:t>(DG Research project on inequality)</a:t>
            </a:r>
            <a:endParaRPr lang="en-IE" sz="2000" i="1" dirty="0" smtClean="0"/>
          </a:p>
          <a:p>
            <a:pPr>
              <a:spcAft>
                <a:spcPts val="665"/>
              </a:spcAft>
              <a:buFont typeface="Wingdings" pitchFamily="2" charset="2"/>
              <a:buChar char="§"/>
            </a:pPr>
            <a:r>
              <a:rPr lang="en-IE" sz="2000" i="1" dirty="0" smtClean="0"/>
              <a:t>“A major conclusion was that as inequality increases, political participation tends to fall among those who are at the bottom in terms of earnings, while the very rich are able to have a bigger influence on policy. This is a danger to democracy and a major concern</a:t>
            </a:r>
            <a:r>
              <a:rPr lang="en-IE" sz="2000" i="1" dirty="0" smtClean="0"/>
              <a:t>.”</a:t>
            </a:r>
            <a:endParaRPr lang="en-IE" sz="2000" dirty="0" smtClean="0"/>
          </a:p>
          <a:p>
            <a:pPr>
              <a:spcAft>
                <a:spcPts val="665"/>
              </a:spcAft>
              <a:buNone/>
            </a:pPr>
            <a:endParaRPr lang="en-IE" sz="2400" dirty="0" smtClean="0">
              <a:solidFill>
                <a:srgbClr val="000000"/>
              </a:solidFill>
              <a:latin typeface="Calibri"/>
              <a:ea typeface="Calibri"/>
              <a:cs typeface="Calibri"/>
            </a:endParaRPr>
          </a:p>
          <a:p>
            <a:pPr>
              <a:spcAft>
                <a:spcPts val="665"/>
              </a:spcAft>
              <a:buFont typeface="Wingdings" pitchFamily="2" charset="2"/>
              <a:buChar char="§"/>
            </a:pPr>
            <a:r>
              <a:rPr lang="en-IE" sz="2000" i="1" dirty="0" smtClean="0"/>
              <a:t>The </a:t>
            </a:r>
            <a:r>
              <a:rPr lang="en-IE" sz="2000" i="1" dirty="0" smtClean="0"/>
              <a:t>fight against Poverty must be seen as a fight for democracy” </a:t>
            </a:r>
            <a:r>
              <a:rPr lang="en-IE" sz="2000" dirty="0" smtClean="0"/>
              <a:t>Sergio Aires, EAPN President</a:t>
            </a:r>
          </a:p>
          <a:p>
            <a:pPr>
              <a:spcAft>
                <a:spcPts val="665"/>
              </a:spcAft>
              <a:buFont typeface="Wingdings" pitchFamily="2" charset="2"/>
              <a:buChar char="§"/>
            </a:pPr>
            <a:endParaRPr lang="en-IE" sz="2000" i="1" dirty="0" smtClean="0"/>
          </a:p>
        </p:txBody>
      </p:sp>
    </p:spTree>
    <p:extLst>
      <p:ext uri="{BB962C8B-B14F-4D97-AF65-F5344CB8AC3E}">
        <p14:creationId xmlns:p14="http://schemas.microsoft.com/office/powerpoint/2010/main" xmlns="" val="2608091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827088"/>
            <a:ext cx="6478588" cy="1089744"/>
          </a:xfrm>
        </p:spPr>
        <p:txBody>
          <a:bodyPr/>
          <a:lstStyle/>
          <a:p>
            <a:r>
              <a:rPr lang="en-IE" b="1" dirty="0" smtClean="0"/>
              <a:t>European Meetings of People Experiencing Poverty</a:t>
            </a:r>
            <a:endParaRPr lang="en-IE" b="1" dirty="0"/>
          </a:p>
        </p:txBody>
      </p:sp>
      <p:pic>
        <p:nvPicPr>
          <p:cNvPr id="4" name="Picture 1"/>
          <p:cNvPicPr>
            <a:picLocks noGrp="1" noChangeAspect="1"/>
          </p:cNvPicPr>
          <p:nvPr>
            <p:ph idx="1"/>
          </p:nvPr>
        </p:nvPicPr>
        <p:blipFill>
          <a:blip r:embed="rId2" cstate="print"/>
          <a:srcRect b="5563"/>
          <a:stretch>
            <a:fillRect/>
          </a:stretch>
        </p:blipFill>
        <p:spPr bwMode="auto">
          <a:xfrm>
            <a:off x="2051720" y="2060848"/>
            <a:ext cx="3600400" cy="453348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536" y="692696"/>
            <a:ext cx="6478587" cy="576263"/>
          </a:xfrm>
        </p:spPr>
        <p:txBody>
          <a:bodyPr/>
          <a:lstStyle/>
          <a:p>
            <a:pPr eaLnBrk="1" hangingPunct="1"/>
            <a:r>
              <a:rPr lang="en-US" altLang="en-US" b="1" dirty="0" smtClean="0"/>
              <a:t>Overview of Presentation</a:t>
            </a:r>
          </a:p>
        </p:txBody>
      </p:sp>
      <p:sp>
        <p:nvSpPr>
          <p:cNvPr id="4099" name="Rectangle 3"/>
          <p:cNvSpPr>
            <a:spLocks noGrp="1" noChangeArrowheads="1"/>
          </p:cNvSpPr>
          <p:nvPr>
            <p:ph type="body" idx="1"/>
          </p:nvPr>
        </p:nvSpPr>
        <p:spPr>
          <a:xfrm>
            <a:off x="179512" y="2204864"/>
            <a:ext cx="8856662" cy="4392488"/>
          </a:xfrm>
        </p:spPr>
        <p:txBody>
          <a:bodyPr/>
          <a:lstStyle/>
          <a:p>
            <a:pPr marL="0" indent="0" eaLnBrk="1" hangingPunct="1">
              <a:spcBef>
                <a:spcPct val="50000"/>
              </a:spcBef>
              <a:buNone/>
            </a:pPr>
            <a:endParaRPr lang="en-GB" altLang="en-US" sz="2800" b="1" dirty="0" smtClean="0">
              <a:solidFill>
                <a:schemeClr val="tx2"/>
              </a:solidFill>
              <a:latin typeface="Calibri" panose="020F0502020204030204" pitchFamily="34" charset="0"/>
              <a:cs typeface="Arial" panose="020B0604020202020204" pitchFamily="34" charset="0"/>
            </a:endParaRPr>
          </a:p>
          <a:p>
            <a:pPr eaLnBrk="1" hangingPunct="1">
              <a:spcBef>
                <a:spcPct val="50000"/>
              </a:spcBef>
            </a:pPr>
            <a:r>
              <a:rPr lang="en-GB" altLang="en-US" sz="2800" b="1" dirty="0" smtClean="0">
                <a:solidFill>
                  <a:schemeClr val="tx2"/>
                </a:solidFill>
                <a:latin typeface="Calibri" panose="020F0502020204030204" pitchFamily="34" charset="0"/>
                <a:cs typeface="Arial" panose="020B0604020202020204" pitchFamily="34" charset="0"/>
              </a:rPr>
              <a:t>Introducing EAPN and priority work areas</a:t>
            </a:r>
          </a:p>
          <a:p>
            <a:pPr eaLnBrk="1" hangingPunct="1">
              <a:spcBef>
                <a:spcPct val="50000"/>
              </a:spcBef>
            </a:pPr>
            <a:r>
              <a:rPr lang="en-GB" altLang="en-US" sz="2800" b="1" dirty="0" smtClean="0">
                <a:solidFill>
                  <a:schemeClr val="tx2"/>
                </a:solidFill>
                <a:latin typeface="Calibri" panose="020F0502020204030204" pitchFamily="34" charset="0"/>
                <a:cs typeface="Arial" panose="020B0604020202020204" pitchFamily="34" charset="0"/>
              </a:rPr>
              <a:t>Poverty and Inequality in the EU a brief overview</a:t>
            </a:r>
          </a:p>
          <a:p>
            <a:pPr eaLnBrk="1" hangingPunct="1">
              <a:spcBef>
                <a:spcPct val="50000"/>
              </a:spcBef>
            </a:pPr>
            <a:r>
              <a:rPr lang="en-GB" altLang="en-US" sz="2800" b="1" dirty="0" smtClean="0">
                <a:solidFill>
                  <a:schemeClr val="tx2"/>
                </a:solidFill>
                <a:latin typeface="Calibri" panose="020F0502020204030204" pitchFamily="34" charset="0"/>
                <a:cs typeface="Arial" panose="020B0604020202020204" pitchFamily="34" charset="0"/>
              </a:rPr>
              <a:t>Minimum Income Schemes in Europe – a case study</a:t>
            </a:r>
          </a:p>
          <a:p>
            <a:pPr eaLnBrk="1" hangingPunct="1">
              <a:spcBef>
                <a:spcPct val="50000"/>
              </a:spcBef>
            </a:pPr>
            <a:r>
              <a:rPr lang="en-GB" altLang="en-US" sz="2800" b="1" dirty="0" smtClean="0">
                <a:solidFill>
                  <a:schemeClr val="tx2"/>
                </a:solidFill>
                <a:latin typeface="Calibri" panose="020F0502020204030204" pitchFamily="34" charset="0"/>
                <a:cs typeface="Arial" panose="020B0604020202020204" pitchFamily="34" charset="0"/>
              </a:rPr>
              <a:t>What can be done</a:t>
            </a:r>
          </a:p>
          <a:p>
            <a:pPr eaLnBrk="1" hangingPunct="1">
              <a:spcBef>
                <a:spcPct val="50000"/>
              </a:spcBef>
            </a:pPr>
            <a:r>
              <a:rPr lang="en-GB" altLang="en-US" sz="2800" b="1" dirty="0" smtClean="0">
                <a:solidFill>
                  <a:schemeClr val="tx2"/>
                </a:solidFill>
                <a:latin typeface="Calibri" panose="020F0502020204030204" pitchFamily="34" charset="0"/>
                <a:cs typeface="Arial" panose="020B0604020202020204" pitchFamily="34" charset="0"/>
              </a:rPr>
              <a:t>The </a:t>
            </a:r>
            <a:r>
              <a:rPr lang="en-GB" altLang="en-US" sz="2800" b="1" dirty="0" smtClean="0">
                <a:solidFill>
                  <a:schemeClr val="tx2"/>
                </a:solidFill>
                <a:latin typeface="Calibri" panose="020F0502020204030204" pitchFamily="34" charset="0"/>
                <a:cs typeface="Arial" panose="020B0604020202020204" pitchFamily="34" charset="0"/>
              </a:rPr>
              <a:t>link with Democracy</a:t>
            </a:r>
            <a:endParaRPr lang="en-GB" altLang="en-US" sz="2200" b="1" dirty="0" smtClean="0">
              <a:latin typeface="Calibri" panose="020F0502020204030204" pitchFamily="34" charset="0"/>
              <a:cs typeface="Arial" panose="020B0604020202020204" pitchFamily="34" charset="0"/>
            </a:endParaRPr>
          </a:p>
          <a:p>
            <a:pPr marL="457200" lvl="1" indent="0" eaLnBrk="1" hangingPunct="1">
              <a:buFontTx/>
              <a:buNone/>
              <a:defRPr/>
            </a:pPr>
            <a:endParaRPr lang="en-US" dirty="0" smtClean="0"/>
          </a:p>
          <a:p>
            <a:pPr lvl="1" eaLnBrk="1" hangingPunct="1">
              <a:defRPr/>
            </a:pPr>
            <a:endParaRPr lang="en-US" dirty="0" smtClean="0"/>
          </a:p>
          <a:p>
            <a:pPr marL="457200" lvl="1" indent="0" eaLnBrk="1" hangingPunct="1">
              <a:buFontTx/>
              <a:buNone/>
              <a:defRPr/>
            </a:pPr>
            <a:endParaRPr lang="en-US" dirty="0" smtClean="0"/>
          </a:p>
          <a:p>
            <a:pPr marL="0" indent="0" eaLnBrk="1" hangingPunct="1">
              <a:buFont typeface="Webdings" pitchFamily="18" charset="2"/>
              <a:buNone/>
              <a:defRPr/>
            </a:pPr>
            <a:endParaRPr lang="en-US" dirty="0" smtClean="0"/>
          </a:p>
          <a:p>
            <a:pPr eaLnBrk="1" hangingPunct="1">
              <a:defRPr/>
            </a:pPr>
            <a:endParaRPr lang="es-ES" dirty="0"/>
          </a:p>
          <a:p>
            <a:pPr eaLnBrk="1" hangingPunct="1">
              <a:defRPr/>
            </a:pPr>
            <a:endParaRPr lang="en-US" dirty="0" smtClean="0"/>
          </a:p>
          <a:p>
            <a:pPr marL="0" indent="0" eaLnBrk="1" hangingPunct="1">
              <a:buFont typeface="Webdings" pitchFamily="18" charset="2"/>
              <a:buNone/>
              <a:defRPr/>
            </a:pPr>
            <a:endParaRPr lang="en-US" dirty="0" smtClean="0"/>
          </a:p>
        </p:txBody>
      </p:sp>
    </p:spTree>
    <p:extLst>
      <p:ext uri="{BB962C8B-B14F-4D97-AF65-F5344CB8AC3E}">
        <p14:creationId xmlns:p14="http://schemas.microsoft.com/office/powerpoint/2010/main" xmlns="" val="1631658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Introducing EAPN</a:t>
            </a:r>
            <a:endParaRPr lang="en-GB" b="1" dirty="0"/>
          </a:p>
        </p:txBody>
      </p:sp>
      <p:sp>
        <p:nvSpPr>
          <p:cNvPr id="3" name="Content Placeholder 2"/>
          <p:cNvSpPr>
            <a:spLocks noGrp="1"/>
          </p:cNvSpPr>
          <p:nvPr>
            <p:ph idx="1"/>
          </p:nvPr>
        </p:nvSpPr>
        <p:spPr>
          <a:xfrm>
            <a:off x="574675" y="2338388"/>
            <a:ext cx="6511925" cy="4186956"/>
          </a:xfrm>
        </p:spPr>
        <p:txBody>
          <a:bodyPr/>
          <a:lstStyle/>
          <a:p>
            <a:pPr marL="571500" indent="-571500" eaLnBrk="1" hangingPunct="1">
              <a:lnSpc>
                <a:spcPct val="80000"/>
              </a:lnSpc>
              <a:buFont typeface="Wingdings" panose="05000000000000000000" pitchFamily="2" charset="2"/>
              <a:buChar char="q"/>
              <a:defRPr/>
            </a:pPr>
            <a:r>
              <a:rPr lang="en-US" altLang="en-US" sz="1800" dirty="0">
                <a:cs typeface="Arial" panose="020B0604020202020204" pitchFamily="34" charset="0"/>
              </a:rPr>
              <a:t>Independent </a:t>
            </a:r>
            <a:r>
              <a:rPr lang="en-US" altLang="en-US" sz="1800" b="1" dirty="0">
                <a:cs typeface="Arial" panose="020B0604020202020204" pitchFamily="34" charset="0"/>
              </a:rPr>
              <a:t>Network of NGOs</a:t>
            </a:r>
            <a:r>
              <a:rPr lang="en-US" altLang="en-US" sz="1800" dirty="0">
                <a:cs typeface="Arial" panose="020B0604020202020204" pitchFamily="34" charset="0"/>
              </a:rPr>
              <a:t> committed to fight against poverty and social exclusion, with and for people in poverty</a:t>
            </a:r>
            <a:r>
              <a:rPr lang="en-US" altLang="en-US" sz="1800" dirty="0" smtClean="0">
                <a:cs typeface="Arial" panose="020B0604020202020204" pitchFamily="34" charset="0"/>
              </a:rPr>
              <a:t>. Primarily working in the </a:t>
            </a:r>
            <a:r>
              <a:rPr lang="en-US" altLang="en-US" sz="1800" b="1" dirty="0" smtClean="0">
                <a:cs typeface="Arial" panose="020B0604020202020204" pitchFamily="34" charset="0"/>
              </a:rPr>
              <a:t>EU Member </a:t>
            </a:r>
            <a:r>
              <a:rPr lang="en-US" altLang="en-US" sz="1800" b="1" dirty="0" smtClean="0">
                <a:cs typeface="Arial" panose="020B0604020202020204" pitchFamily="34" charset="0"/>
              </a:rPr>
              <a:t>States</a:t>
            </a:r>
            <a:endParaRPr lang="en-US" altLang="en-US" sz="1800" b="1" dirty="0">
              <a:cs typeface="Arial" panose="020B0604020202020204" pitchFamily="34" charset="0"/>
            </a:endParaRPr>
          </a:p>
          <a:p>
            <a:pPr marL="0" indent="0" eaLnBrk="1" hangingPunct="1">
              <a:lnSpc>
                <a:spcPct val="80000"/>
              </a:lnSpc>
              <a:buNone/>
              <a:defRPr/>
            </a:pPr>
            <a:endParaRPr lang="en-US" altLang="en-US" sz="1800" dirty="0">
              <a:cs typeface="Arial" panose="020B0604020202020204" pitchFamily="34" charset="0"/>
            </a:endParaRPr>
          </a:p>
          <a:p>
            <a:pPr marL="571500" indent="-571500" eaLnBrk="1" hangingPunct="1">
              <a:lnSpc>
                <a:spcPct val="80000"/>
              </a:lnSpc>
              <a:buFont typeface="Wingdings" panose="05000000000000000000" pitchFamily="2" charset="2"/>
              <a:buChar char="q"/>
              <a:defRPr/>
            </a:pPr>
            <a:r>
              <a:rPr lang="en-US" altLang="en-US" sz="1800" dirty="0" smtClean="0">
                <a:cs typeface="Arial" panose="020B0604020202020204" pitchFamily="34" charset="0"/>
              </a:rPr>
              <a:t>31 </a:t>
            </a:r>
            <a:r>
              <a:rPr lang="en-US" altLang="en-US" sz="1800" b="1" dirty="0" smtClean="0">
                <a:cs typeface="Arial" panose="020B0604020202020204" pitchFamily="34" charset="0"/>
              </a:rPr>
              <a:t>National Networks</a:t>
            </a:r>
            <a:r>
              <a:rPr lang="en-US" altLang="en-US" sz="1800" dirty="0" smtClean="0">
                <a:cs typeface="Arial" panose="020B0604020202020204" pitchFamily="34" charset="0"/>
              </a:rPr>
              <a:t> and 18 </a:t>
            </a:r>
            <a:r>
              <a:rPr lang="en-US" altLang="en-US" sz="1800" b="1" dirty="0" smtClean="0">
                <a:cs typeface="Arial" panose="020B0604020202020204" pitchFamily="34" charset="0"/>
              </a:rPr>
              <a:t>European NGOs</a:t>
            </a:r>
            <a:r>
              <a:rPr lang="en-US" altLang="en-US" sz="1800" dirty="0" smtClean="0">
                <a:cs typeface="Arial" panose="020B0604020202020204" pitchFamily="34" charset="0"/>
              </a:rPr>
              <a:t> as members</a:t>
            </a:r>
          </a:p>
          <a:p>
            <a:pPr marL="571500" indent="-571500" eaLnBrk="1" hangingPunct="1">
              <a:lnSpc>
                <a:spcPct val="80000"/>
              </a:lnSpc>
              <a:buNone/>
              <a:defRPr/>
            </a:pPr>
            <a:endParaRPr lang="en-US" altLang="en-US" sz="1800" dirty="0" smtClean="0">
              <a:cs typeface="Arial" panose="020B0604020202020204" pitchFamily="34" charset="0"/>
            </a:endParaRPr>
          </a:p>
          <a:p>
            <a:pPr marL="571500" indent="-571500" eaLnBrk="1" hangingPunct="1">
              <a:lnSpc>
                <a:spcPct val="80000"/>
              </a:lnSpc>
              <a:buFont typeface="Wingdings" panose="05000000000000000000" pitchFamily="2" charset="2"/>
              <a:buChar char="q"/>
              <a:defRPr/>
            </a:pPr>
            <a:r>
              <a:rPr lang="en-US" altLang="en-US" sz="1800" b="1" dirty="0" smtClean="0">
                <a:cs typeface="Arial" panose="020B0604020202020204" pitchFamily="34" charset="0"/>
              </a:rPr>
              <a:t>Participation of people</a:t>
            </a:r>
            <a:r>
              <a:rPr lang="en-US" altLang="en-US" sz="1800" dirty="0" smtClean="0">
                <a:cs typeface="Arial" panose="020B0604020202020204" pitchFamily="34" charset="0"/>
              </a:rPr>
              <a:t> with direct experience of poverty must be part of the solution.</a:t>
            </a:r>
          </a:p>
          <a:p>
            <a:pPr marL="571500" indent="-571500" eaLnBrk="1" hangingPunct="1">
              <a:lnSpc>
                <a:spcPct val="80000"/>
              </a:lnSpc>
              <a:buNone/>
              <a:defRPr/>
            </a:pPr>
            <a:endParaRPr lang="en-US" altLang="en-US" sz="1800" dirty="0" smtClean="0">
              <a:cs typeface="Arial" panose="020B0604020202020204" pitchFamily="34" charset="0"/>
            </a:endParaRPr>
          </a:p>
          <a:p>
            <a:pPr marL="571500" indent="-571500" eaLnBrk="1" hangingPunct="1">
              <a:lnSpc>
                <a:spcPct val="80000"/>
              </a:lnSpc>
              <a:buFont typeface="Wingdings" panose="05000000000000000000" pitchFamily="2" charset="2"/>
              <a:buChar char="q"/>
              <a:defRPr/>
            </a:pPr>
            <a:r>
              <a:rPr lang="en-US" altLang="en-US" sz="1800" dirty="0" smtClean="0">
                <a:cs typeface="Arial" panose="020B0604020202020204" pitchFamily="34" charset="0"/>
              </a:rPr>
              <a:t>Started </a:t>
            </a:r>
            <a:r>
              <a:rPr lang="en-US" altLang="en-US" sz="1800" dirty="0">
                <a:cs typeface="Arial" panose="020B0604020202020204" pitchFamily="34" charset="0"/>
              </a:rPr>
              <a:t>in 1990 – </a:t>
            </a:r>
            <a:r>
              <a:rPr lang="en-US" altLang="en-US" sz="1800" b="1" dirty="0">
                <a:cs typeface="Arial" panose="020B0604020202020204" pitchFamily="34" charset="0"/>
              </a:rPr>
              <a:t>key actor</a:t>
            </a:r>
            <a:r>
              <a:rPr lang="en-US" altLang="en-US" sz="1800" dirty="0">
                <a:cs typeface="Arial" panose="020B0604020202020204" pitchFamily="34" charset="0"/>
              </a:rPr>
              <a:t> in poverty programmes and development of social </a:t>
            </a:r>
            <a:r>
              <a:rPr lang="en-US" altLang="en-US" sz="1800" dirty="0" smtClean="0">
                <a:cs typeface="Arial" panose="020B0604020202020204" pitchFamily="34" charset="0"/>
              </a:rPr>
              <a:t>OMC and Europe 2020 Strategy.</a:t>
            </a:r>
            <a:endParaRPr lang="en-US" altLang="en-US" sz="1800" dirty="0">
              <a:cs typeface="Arial" panose="020B0604020202020204" pitchFamily="34" charset="0"/>
            </a:endParaRPr>
          </a:p>
          <a:p>
            <a:pPr marL="0" indent="0" eaLnBrk="1" hangingPunct="1">
              <a:lnSpc>
                <a:spcPct val="80000"/>
              </a:lnSpc>
              <a:defRPr/>
            </a:pPr>
            <a:endParaRPr lang="en-US" altLang="en-US" sz="1800" dirty="0">
              <a:cs typeface="Arial" panose="020B0604020202020204" pitchFamily="34" charset="0"/>
            </a:endParaRPr>
          </a:p>
          <a:p>
            <a:pPr marL="571500" indent="-571500" eaLnBrk="1" hangingPunct="1">
              <a:lnSpc>
                <a:spcPct val="80000"/>
              </a:lnSpc>
              <a:buFont typeface="Wingdings" panose="05000000000000000000" pitchFamily="2" charset="2"/>
              <a:buChar char="q"/>
              <a:defRPr/>
            </a:pPr>
            <a:r>
              <a:rPr lang="en-US" altLang="en-US" sz="1800" dirty="0">
                <a:cs typeface="Arial" panose="020B0604020202020204" pitchFamily="34" charset="0"/>
              </a:rPr>
              <a:t>Receives </a:t>
            </a:r>
            <a:r>
              <a:rPr lang="en-US" altLang="en-US" sz="1800" b="1" dirty="0">
                <a:cs typeface="Arial" panose="020B0604020202020204" pitchFamily="34" charset="0"/>
              </a:rPr>
              <a:t>financial support</a:t>
            </a:r>
            <a:r>
              <a:rPr lang="en-US" altLang="en-US" sz="1800" dirty="0">
                <a:cs typeface="Arial" panose="020B0604020202020204" pitchFamily="34" charset="0"/>
              </a:rPr>
              <a:t> from the European Commission </a:t>
            </a:r>
            <a:r>
              <a:rPr lang="en-US" altLang="en-US" sz="1800" dirty="0" smtClean="0">
                <a:cs typeface="Arial" panose="020B0604020202020204" pitchFamily="34" charset="0"/>
              </a:rPr>
              <a:t>(</a:t>
            </a:r>
            <a:r>
              <a:rPr lang="en-US" altLang="en-US" sz="1800" dirty="0" err="1" smtClean="0">
                <a:cs typeface="Arial" panose="020B0604020202020204" pitchFamily="34" charset="0"/>
              </a:rPr>
              <a:t>EaSi</a:t>
            </a:r>
            <a:r>
              <a:rPr lang="en-US" altLang="en-US" sz="1800" dirty="0" smtClean="0">
                <a:cs typeface="Arial" panose="020B0604020202020204" pitchFamily="34" charset="0"/>
              </a:rPr>
              <a:t> Programme)</a:t>
            </a:r>
            <a:endParaRPr lang="en-US" altLang="en-US" sz="1800" dirty="0">
              <a:cs typeface="Arial" panose="020B0604020202020204" pitchFamily="34" charset="0"/>
            </a:endParaRPr>
          </a:p>
          <a:p>
            <a:pPr marL="0" indent="0" eaLnBrk="1" hangingPunct="1">
              <a:lnSpc>
                <a:spcPct val="80000"/>
              </a:lnSpc>
              <a:buNone/>
              <a:defRPr/>
            </a:pPr>
            <a:endParaRPr lang="en-US" altLang="en-US" sz="1800" dirty="0" smtClean="0">
              <a:cs typeface="Arial" panose="020B0604020202020204" pitchFamily="34" charset="0"/>
            </a:endParaRPr>
          </a:p>
          <a:p>
            <a:pPr marL="571500" indent="-571500" eaLnBrk="1" hangingPunct="1">
              <a:lnSpc>
                <a:spcPct val="80000"/>
              </a:lnSpc>
              <a:buFont typeface="Wingdings" panose="05000000000000000000" pitchFamily="2" charset="2"/>
              <a:buChar char="q"/>
              <a:defRPr/>
            </a:pPr>
            <a:r>
              <a:rPr lang="en-US" altLang="en-US" sz="1800" dirty="0" smtClean="0">
                <a:cs typeface="Arial" panose="020B0604020202020204" pitchFamily="34" charset="0"/>
              </a:rPr>
              <a:t>Coordinates the </a:t>
            </a:r>
            <a:r>
              <a:rPr lang="en-US" altLang="en-US" sz="1800" b="1" dirty="0" smtClean="0">
                <a:cs typeface="Arial" panose="020B0604020202020204" pitchFamily="34" charset="0"/>
              </a:rPr>
              <a:t>European Minimum Income Network (EMIN)</a:t>
            </a:r>
            <a:endParaRPr lang="en-US" altLang="en-US" sz="1800" b="1" dirty="0">
              <a:cs typeface="Arial" panose="020B0604020202020204" pitchFamily="34" charset="0"/>
            </a:endParaRPr>
          </a:p>
          <a:p>
            <a:pPr marL="0" indent="0" eaLnBrk="1" hangingPunct="1">
              <a:lnSpc>
                <a:spcPct val="80000"/>
              </a:lnSpc>
              <a:defRPr/>
            </a:pPr>
            <a:endParaRPr lang="en-US" altLang="en-US" sz="1800" dirty="0">
              <a:cs typeface="Arial" panose="020B0604020202020204" pitchFamily="34" charset="0"/>
            </a:endParaRPr>
          </a:p>
          <a:p>
            <a:pPr>
              <a:buNone/>
            </a:pPr>
            <a:endParaRPr lang="en-GB" dirty="0"/>
          </a:p>
        </p:txBody>
      </p:sp>
    </p:spTree>
    <p:extLst>
      <p:ext uri="{BB962C8B-B14F-4D97-AF65-F5344CB8AC3E}">
        <p14:creationId xmlns:p14="http://schemas.microsoft.com/office/powerpoint/2010/main" xmlns="" val="1661589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Introducing EAPN</a:t>
            </a:r>
            <a:endParaRPr lang="en-GB" b="1" dirty="0"/>
          </a:p>
        </p:txBody>
      </p:sp>
      <p:sp>
        <p:nvSpPr>
          <p:cNvPr id="3" name="Content Placeholder 2"/>
          <p:cNvSpPr>
            <a:spLocks noGrp="1"/>
          </p:cNvSpPr>
          <p:nvPr>
            <p:ph idx="1"/>
          </p:nvPr>
        </p:nvSpPr>
        <p:spPr/>
        <p:txBody>
          <a:bodyPr/>
          <a:lstStyle/>
          <a:p>
            <a:pPr marL="571500" indent="-571500" eaLnBrk="1" hangingPunct="1">
              <a:lnSpc>
                <a:spcPct val="80000"/>
              </a:lnSpc>
              <a:buNone/>
              <a:defRPr/>
            </a:pPr>
            <a:r>
              <a:rPr lang="en-US" altLang="en-US" sz="1800" b="1" dirty="0" smtClean="0">
                <a:cs typeface="Arial" panose="020B0604020202020204" pitchFamily="34" charset="0"/>
              </a:rPr>
              <a:t>4 Key Integrated Thematic areas:</a:t>
            </a:r>
          </a:p>
          <a:p>
            <a:pPr marL="0" indent="0" eaLnBrk="1" hangingPunct="1">
              <a:lnSpc>
                <a:spcPct val="80000"/>
              </a:lnSpc>
              <a:buNone/>
              <a:defRPr/>
            </a:pPr>
            <a:endParaRPr lang="en-US" altLang="en-US" sz="1800" dirty="0">
              <a:cs typeface="Arial" panose="020B0604020202020204" pitchFamily="34" charset="0"/>
            </a:endParaRPr>
          </a:p>
          <a:p>
            <a:pPr marL="571500" indent="-571500" eaLnBrk="1" hangingPunct="1">
              <a:lnSpc>
                <a:spcPct val="80000"/>
              </a:lnSpc>
              <a:buFont typeface="Wingdings" panose="05000000000000000000" pitchFamily="2" charset="2"/>
              <a:buChar char="q"/>
              <a:defRPr/>
            </a:pPr>
            <a:r>
              <a:rPr lang="en-US" altLang="en-US" sz="1800" dirty="0" smtClean="0">
                <a:cs typeface="Arial" panose="020B0604020202020204" pitchFamily="34" charset="0"/>
              </a:rPr>
              <a:t>Adequate Incomes throughout the life cycle</a:t>
            </a:r>
            <a:endParaRPr lang="en-US" altLang="en-US" sz="1800" dirty="0">
              <a:cs typeface="Arial" panose="020B0604020202020204" pitchFamily="34" charset="0"/>
            </a:endParaRPr>
          </a:p>
          <a:p>
            <a:pPr marL="0" indent="0" eaLnBrk="1" hangingPunct="1">
              <a:lnSpc>
                <a:spcPct val="80000"/>
              </a:lnSpc>
              <a:defRPr/>
            </a:pPr>
            <a:endParaRPr lang="en-US" altLang="en-US" sz="1800" dirty="0">
              <a:cs typeface="Arial" panose="020B0604020202020204" pitchFamily="34" charset="0"/>
            </a:endParaRPr>
          </a:p>
          <a:p>
            <a:pPr marL="571500" indent="-571500" eaLnBrk="1" hangingPunct="1">
              <a:lnSpc>
                <a:spcPct val="80000"/>
              </a:lnSpc>
              <a:buFont typeface="Wingdings" panose="05000000000000000000" pitchFamily="2" charset="2"/>
              <a:buChar char="q"/>
              <a:defRPr/>
            </a:pPr>
            <a:r>
              <a:rPr lang="en-US" altLang="en-US" sz="1800" dirty="0" smtClean="0">
                <a:cs typeface="Arial" panose="020B0604020202020204" pitchFamily="34" charset="0"/>
              </a:rPr>
              <a:t>Accessible services of general interest</a:t>
            </a:r>
          </a:p>
          <a:p>
            <a:pPr marL="571500" indent="-571500" eaLnBrk="1" hangingPunct="1">
              <a:lnSpc>
                <a:spcPct val="80000"/>
              </a:lnSpc>
              <a:buFont typeface="Wingdings" panose="05000000000000000000" pitchFamily="2" charset="2"/>
              <a:buChar char="q"/>
              <a:defRPr/>
            </a:pPr>
            <a:endParaRPr lang="en-US" altLang="en-US" sz="1800" dirty="0" smtClean="0">
              <a:cs typeface="Arial" panose="020B0604020202020204" pitchFamily="34" charset="0"/>
            </a:endParaRPr>
          </a:p>
          <a:p>
            <a:pPr marL="571500" indent="-571500" eaLnBrk="1" hangingPunct="1">
              <a:lnSpc>
                <a:spcPct val="80000"/>
              </a:lnSpc>
              <a:buFont typeface="Wingdings" panose="05000000000000000000" pitchFamily="2" charset="2"/>
              <a:buChar char="q"/>
              <a:defRPr/>
            </a:pPr>
            <a:r>
              <a:rPr lang="en-US" altLang="en-US" sz="1800" dirty="0" smtClean="0">
                <a:cs typeface="Arial" panose="020B0604020202020204" pitchFamily="34" charset="0"/>
              </a:rPr>
              <a:t>Inclusive, quality </a:t>
            </a:r>
            <a:r>
              <a:rPr lang="en-US" altLang="en-US" sz="1800" dirty="0" err="1" smtClean="0">
                <a:cs typeface="Arial" panose="020B0604020202020204" pitchFamily="34" charset="0"/>
              </a:rPr>
              <a:t>labour</a:t>
            </a:r>
            <a:r>
              <a:rPr lang="en-US" altLang="en-US" sz="1800" dirty="0" smtClean="0">
                <a:cs typeface="Arial" panose="020B0604020202020204" pitchFamily="34" charset="0"/>
              </a:rPr>
              <a:t> markets</a:t>
            </a:r>
            <a:endParaRPr lang="en-US" altLang="en-US" sz="1800" dirty="0">
              <a:cs typeface="Arial" panose="020B0604020202020204" pitchFamily="34" charset="0"/>
            </a:endParaRPr>
          </a:p>
          <a:p>
            <a:pPr marL="0" indent="0" eaLnBrk="1" hangingPunct="1">
              <a:lnSpc>
                <a:spcPct val="80000"/>
              </a:lnSpc>
              <a:defRPr/>
            </a:pPr>
            <a:endParaRPr lang="en-US" altLang="en-US" sz="1800" dirty="0">
              <a:cs typeface="Arial" panose="020B0604020202020204" pitchFamily="34" charset="0"/>
            </a:endParaRPr>
          </a:p>
          <a:p>
            <a:pPr marL="571500" indent="-571500" eaLnBrk="1" hangingPunct="1">
              <a:lnSpc>
                <a:spcPct val="80000"/>
              </a:lnSpc>
              <a:buFont typeface="Wingdings" panose="05000000000000000000" pitchFamily="2" charset="2"/>
              <a:buChar char="q"/>
              <a:defRPr/>
            </a:pPr>
            <a:r>
              <a:rPr lang="en-US" altLang="en-US" sz="1800" dirty="0" smtClean="0">
                <a:cs typeface="Arial" panose="020B0604020202020204" pitchFamily="34" charset="0"/>
              </a:rPr>
              <a:t>Participation and civil dialogue</a:t>
            </a:r>
          </a:p>
          <a:p>
            <a:pPr marL="571500" indent="-571500" eaLnBrk="1" hangingPunct="1">
              <a:lnSpc>
                <a:spcPct val="80000"/>
              </a:lnSpc>
              <a:buNone/>
              <a:defRPr/>
            </a:pPr>
            <a:endParaRPr lang="en-US" altLang="en-US" sz="1800" dirty="0" smtClean="0">
              <a:cs typeface="Arial" panose="020B0604020202020204" pitchFamily="34" charset="0"/>
            </a:endParaRPr>
          </a:p>
          <a:p>
            <a:pPr marL="571500" indent="-571500" eaLnBrk="1" hangingPunct="1">
              <a:lnSpc>
                <a:spcPct val="80000"/>
              </a:lnSpc>
              <a:buNone/>
              <a:defRPr/>
            </a:pPr>
            <a:r>
              <a:rPr lang="en-US" altLang="en-US" sz="1800" b="1" dirty="0" smtClean="0">
                <a:cs typeface="Arial" panose="020B0604020202020204" pitchFamily="34" charset="0"/>
              </a:rPr>
              <a:t>Cross cutting themes</a:t>
            </a:r>
          </a:p>
          <a:p>
            <a:pPr marL="571500" indent="-571500" eaLnBrk="1" hangingPunct="1">
              <a:lnSpc>
                <a:spcPct val="80000"/>
              </a:lnSpc>
              <a:buNone/>
              <a:defRPr/>
            </a:pPr>
            <a:endParaRPr lang="en-US" altLang="en-US" sz="1800" dirty="0" smtClean="0">
              <a:cs typeface="Arial" panose="020B0604020202020204" pitchFamily="34" charset="0"/>
            </a:endParaRPr>
          </a:p>
          <a:p>
            <a:pPr marL="571500" indent="-571500" eaLnBrk="1" hangingPunct="1">
              <a:lnSpc>
                <a:spcPct val="80000"/>
              </a:lnSpc>
              <a:buFont typeface="Wingdings" panose="05000000000000000000" pitchFamily="2" charset="2"/>
              <a:buChar char="q"/>
              <a:defRPr/>
            </a:pPr>
            <a:r>
              <a:rPr lang="en-US" altLang="en-US" sz="1800" dirty="0" smtClean="0">
                <a:cs typeface="Arial" panose="020B0604020202020204" pitchFamily="34" charset="0"/>
              </a:rPr>
              <a:t>Gender equality, non-discrimination, wealth  and inequalities</a:t>
            </a:r>
            <a:endParaRPr lang="en-US" altLang="en-US" sz="1800" dirty="0">
              <a:cs typeface="Arial" panose="020B0604020202020204" pitchFamily="34" charset="0"/>
            </a:endParaRPr>
          </a:p>
          <a:p>
            <a:endParaRPr lang="en-GB" dirty="0"/>
          </a:p>
        </p:txBody>
      </p:sp>
    </p:spTree>
    <p:extLst>
      <p:ext uri="{BB962C8B-B14F-4D97-AF65-F5344CB8AC3E}">
        <p14:creationId xmlns:p14="http://schemas.microsoft.com/office/powerpoint/2010/main" xmlns="" val="166158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Poverty and Inequality in the EU</a:t>
            </a:r>
            <a:endParaRPr lang="en-GB" b="1" dirty="0"/>
          </a:p>
        </p:txBody>
      </p:sp>
      <p:sp>
        <p:nvSpPr>
          <p:cNvPr id="3" name="Content Placeholder 2"/>
          <p:cNvSpPr>
            <a:spLocks noGrp="1"/>
          </p:cNvSpPr>
          <p:nvPr>
            <p:ph idx="1"/>
          </p:nvPr>
        </p:nvSpPr>
        <p:spPr/>
        <p:txBody>
          <a:bodyPr/>
          <a:lstStyle/>
          <a:p>
            <a:pPr eaLnBrk="1" hangingPunct="1">
              <a:spcBef>
                <a:spcPct val="50000"/>
              </a:spcBef>
              <a:buFontTx/>
              <a:buChar char="•"/>
            </a:pPr>
            <a:r>
              <a:rPr lang="en-IE" sz="1800" dirty="0" smtClean="0"/>
              <a:t>In 2014, 122.3 million people, or 24.4 % (see Figure 1) of the population in the EU-28 were </a:t>
            </a:r>
            <a:r>
              <a:rPr lang="en-IE" sz="1800" dirty="0" smtClean="0">
                <a:hlinkClick r:id="rId3"/>
              </a:rPr>
              <a:t>at risk of poverty or social exclusion (AROPE)</a:t>
            </a:r>
            <a:r>
              <a:rPr lang="en-IE" sz="1800" dirty="0" smtClean="0"/>
              <a:t>, An increase of over 7 million since 2009.</a:t>
            </a:r>
            <a:endParaRPr lang="fr-BE" altLang="en-US" sz="1800" b="1" dirty="0" smtClean="0">
              <a:cs typeface="Arial" pitchFamily="34" charset="0"/>
            </a:endParaRPr>
          </a:p>
          <a:p>
            <a:pPr eaLnBrk="1" hangingPunct="1">
              <a:spcBef>
                <a:spcPct val="50000"/>
              </a:spcBef>
              <a:buFontTx/>
              <a:buChar char="•"/>
            </a:pPr>
            <a:r>
              <a:rPr lang="en-IE" sz="1800" dirty="0" smtClean="0"/>
              <a:t>More than a third of the population was at risk of poverty or social exclusion in three EU Member States: Romania (40.2 %), Bulgaria (40.1 %) and Greece (36.0 %). The lowest shares of persons being at risk were recorded in Finland (17.3 %), Sweden (16.9 %), the Netherlands (16.5 %) and the Czech Republic (14.8 %). </a:t>
            </a:r>
          </a:p>
          <a:p>
            <a:pPr eaLnBrk="1" hangingPunct="1">
              <a:spcBef>
                <a:spcPct val="50000"/>
              </a:spcBef>
              <a:buFontTx/>
              <a:buChar char="•"/>
            </a:pPr>
            <a:r>
              <a:rPr lang="en-IE" sz="1800" dirty="0" smtClean="0"/>
              <a:t>More</a:t>
            </a:r>
            <a:r>
              <a:rPr lang="en-IE" sz="1800" b="1" dirty="0" smtClean="0"/>
              <a:t> than 30 % of young people aged 18 to 24 </a:t>
            </a:r>
            <a:r>
              <a:rPr lang="en-IE" sz="1800" dirty="0" smtClean="0"/>
              <a:t>and 27.8 % of children aged less than 18 were at risk in 2014</a:t>
            </a:r>
          </a:p>
          <a:p>
            <a:pPr eaLnBrk="1" hangingPunct="1">
              <a:spcBef>
                <a:spcPct val="50000"/>
              </a:spcBef>
              <a:buFontTx/>
              <a:buChar char="•"/>
            </a:pPr>
            <a:r>
              <a:rPr lang="en-IE" sz="1800" dirty="0" smtClean="0"/>
              <a:t>9.5 % of the working EU population was at risk of poverty in 2014</a:t>
            </a:r>
            <a:endParaRPr lang="en-GB" sz="1800" dirty="0"/>
          </a:p>
        </p:txBody>
      </p:sp>
    </p:spTree>
    <p:extLst>
      <p:ext uri="{BB962C8B-B14F-4D97-AF65-F5344CB8AC3E}">
        <p14:creationId xmlns:p14="http://schemas.microsoft.com/office/powerpoint/2010/main" xmlns="" val="1661589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Poverty and Inequality in the EU</a:t>
            </a:r>
            <a:endParaRPr lang="en-GB" b="1" dirty="0"/>
          </a:p>
        </p:txBody>
      </p:sp>
      <p:sp>
        <p:nvSpPr>
          <p:cNvPr id="3" name="Content Placeholder 2"/>
          <p:cNvSpPr>
            <a:spLocks noGrp="1"/>
          </p:cNvSpPr>
          <p:nvPr>
            <p:ph idx="1"/>
          </p:nvPr>
        </p:nvSpPr>
        <p:spPr/>
        <p:txBody>
          <a:bodyPr/>
          <a:lstStyle/>
          <a:p>
            <a:pPr eaLnBrk="1" hangingPunct="1">
              <a:spcBef>
                <a:spcPct val="50000"/>
              </a:spcBef>
              <a:buFontTx/>
              <a:buChar char="•"/>
            </a:pPr>
            <a:r>
              <a:rPr lang="en-IE" sz="1600" dirty="0" smtClean="0"/>
              <a:t>9.0 % of the population were severely materially deprived. 3.2 % in the Netherlands and Denmark, 2.8 % in Finland, 1.4 % in Luxembourg and 0.7 % in Sweden. On the other hand, the deprivation rate was more than 26.3 % in Romania and 33.1 % in Bulgaria</a:t>
            </a:r>
          </a:p>
          <a:p>
            <a:pPr eaLnBrk="1" hangingPunct="1">
              <a:spcBef>
                <a:spcPct val="50000"/>
              </a:spcBef>
              <a:buFontTx/>
              <a:buChar char="•"/>
            </a:pPr>
            <a:r>
              <a:rPr lang="en-IE" sz="1600" dirty="0" smtClean="0"/>
              <a:t>Inequality in Europe has risen quite substantially since the mid 1980s. While the EU enlargement process has contributed to this, it is not the only explanation since inequality has also increased within a "core" of 8 European countries. Large income gains among the 10% top earners appear to be a main driver behind this evolution (</a:t>
            </a:r>
            <a:r>
              <a:rPr lang="en-IE" sz="1600" i="1" dirty="0" smtClean="0"/>
              <a:t>OECD Economics Department Working Papers</a:t>
            </a:r>
            <a:r>
              <a:rPr lang="en-IE" sz="1600" dirty="0" smtClean="0"/>
              <a:t>, No. 952)</a:t>
            </a:r>
          </a:p>
          <a:p>
            <a:pPr eaLnBrk="1" hangingPunct="1">
              <a:spcBef>
                <a:spcPct val="50000"/>
              </a:spcBef>
              <a:buFontTx/>
              <a:buChar char="•"/>
            </a:pPr>
            <a:r>
              <a:rPr lang="en-IE" sz="1600" dirty="0" smtClean="0"/>
              <a:t>‘Of all the classes, the wealthy are the most noticed and the least studied’ John Kenneth Galbraith</a:t>
            </a:r>
            <a:endParaRPr lang="en-GB" sz="1600" dirty="0" smtClean="0"/>
          </a:p>
          <a:p>
            <a:pPr eaLnBrk="1" hangingPunct="1">
              <a:spcBef>
                <a:spcPct val="50000"/>
              </a:spcBef>
              <a:buFontTx/>
              <a:buChar char="•"/>
            </a:pPr>
            <a:r>
              <a:rPr lang="fr-BE" altLang="en-US" sz="1600" b="1" dirty="0" err="1" smtClean="0">
                <a:cs typeface="Arial" pitchFamily="34" charset="0"/>
              </a:rPr>
              <a:t>Increasingly</a:t>
            </a:r>
            <a:r>
              <a:rPr lang="fr-BE" altLang="en-US" sz="1600" b="1" dirty="0" smtClean="0">
                <a:cs typeface="Arial" pitchFamily="34" charset="0"/>
              </a:rPr>
              <a:t> </a:t>
            </a:r>
            <a:r>
              <a:rPr lang="fr-BE" altLang="en-US" sz="1600" b="1" dirty="0" err="1" smtClean="0">
                <a:cs typeface="Arial" pitchFamily="34" charset="0"/>
              </a:rPr>
              <a:t>divided</a:t>
            </a:r>
            <a:r>
              <a:rPr lang="fr-BE" altLang="en-US" sz="1600" b="1" dirty="0" smtClean="0">
                <a:cs typeface="Arial" pitchFamily="34" charset="0"/>
              </a:rPr>
              <a:t>  Europe – </a:t>
            </a:r>
            <a:r>
              <a:rPr lang="fr-BE" altLang="en-US" sz="1600" b="1" dirty="0" err="1" smtClean="0">
                <a:cs typeface="Arial" pitchFamily="34" charset="0"/>
              </a:rPr>
              <a:t>North</a:t>
            </a:r>
            <a:r>
              <a:rPr lang="fr-BE" altLang="en-US" sz="1600" b="1" dirty="0" smtClean="0">
                <a:cs typeface="Arial" pitchFamily="34" charset="0"/>
              </a:rPr>
              <a:t> - South and </a:t>
            </a:r>
            <a:r>
              <a:rPr lang="fr-BE" altLang="en-US" sz="1600" b="1" dirty="0" err="1" smtClean="0">
                <a:cs typeface="Arial" pitchFamily="34" charset="0"/>
              </a:rPr>
              <a:t>periphery</a:t>
            </a:r>
            <a:r>
              <a:rPr lang="fr-BE" altLang="en-US" sz="1600" b="1" dirty="0" smtClean="0">
                <a:cs typeface="Arial" pitchFamily="34" charset="0"/>
              </a:rPr>
              <a:t>: </a:t>
            </a:r>
          </a:p>
        </p:txBody>
      </p:sp>
    </p:spTree>
    <p:extLst>
      <p:ext uri="{BB962C8B-B14F-4D97-AF65-F5344CB8AC3E}">
        <p14:creationId xmlns:p14="http://schemas.microsoft.com/office/powerpoint/2010/main" xmlns="" val="166158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7504" y="404664"/>
            <a:ext cx="7560840" cy="1089744"/>
          </a:xfrm>
        </p:spPr>
        <p:txBody>
          <a:bodyPr/>
          <a:lstStyle/>
          <a:p>
            <a:pPr>
              <a:spcBef>
                <a:spcPct val="20000"/>
              </a:spcBef>
              <a:spcAft>
                <a:spcPts val="665"/>
              </a:spcAft>
            </a:pPr>
            <a:r>
              <a:rPr lang="en-GB" altLang="en-US" b="1" dirty="0" smtClean="0"/>
              <a:t>Minimum Income Schemes</a:t>
            </a:r>
            <a:r>
              <a:rPr lang="en-IE" sz="2400" b="1" dirty="0" smtClean="0">
                <a:latin typeface="Calibri"/>
                <a:ea typeface="Calibri"/>
                <a:cs typeface="Calibri"/>
              </a:rPr>
              <a:t> </a:t>
            </a:r>
            <a:r>
              <a:rPr lang="en-IE" sz="2800" dirty="0" smtClean="0">
                <a:solidFill>
                  <a:srgbClr val="000000"/>
                </a:solidFill>
                <a:latin typeface="Calibri"/>
                <a:ea typeface="Calibri"/>
                <a:cs typeface="Calibri"/>
              </a:rPr>
              <a:t/>
            </a:r>
            <a:br>
              <a:rPr lang="en-IE" sz="2800" dirty="0" smtClean="0">
                <a:solidFill>
                  <a:srgbClr val="000000"/>
                </a:solidFill>
                <a:latin typeface="Calibri"/>
                <a:ea typeface="Calibri"/>
                <a:cs typeface="Calibri"/>
              </a:rPr>
            </a:br>
            <a:r>
              <a:rPr kumimoji="0" lang="en-IE" sz="3600" b="0" i="0" u="none" strike="noStrike" kern="0" cap="none" spc="0" normalizeH="0" baseline="0" noProof="0" dirty="0" smtClean="0">
                <a:ln>
                  <a:noFill/>
                </a:ln>
                <a:solidFill>
                  <a:srgbClr val="000000"/>
                </a:solidFill>
                <a:effectLst/>
                <a:uLnTx/>
                <a:uFillTx/>
                <a:latin typeface="Calibri"/>
                <a:ea typeface="Calibri"/>
                <a:cs typeface="Calibri"/>
              </a:rPr>
              <a:t/>
            </a:r>
            <a:br>
              <a:rPr kumimoji="0" lang="en-IE" sz="3600" b="0" i="0" u="none" strike="noStrike" kern="0" cap="none" spc="0" normalizeH="0" baseline="0" noProof="0" dirty="0" smtClean="0">
                <a:ln>
                  <a:noFill/>
                </a:ln>
                <a:solidFill>
                  <a:srgbClr val="000000"/>
                </a:solidFill>
                <a:effectLst/>
                <a:uLnTx/>
                <a:uFillTx/>
                <a:latin typeface="Calibri"/>
                <a:ea typeface="Calibri"/>
                <a:cs typeface="Calibri"/>
              </a:rPr>
            </a:br>
            <a:endParaRPr lang="en-GB" altLang="en-US" dirty="0" smtClean="0"/>
          </a:p>
        </p:txBody>
      </p:sp>
      <p:sp>
        <p:nvSpPr>
          <p:cNvPr id="12291" name="Content Placeholder 2"/>
          <p:cNvSpPr>
            <a:spLocks noGrp="1"/>
          </p:cNvSpPr>
          <p:nvPr>
            <p:ph idx="1"/>
          </p:nvPr>
        </p:nvSpPr>
        <p:spPr>
          <a:xfrm>
            <a:off x="179512" y="2276872"/>
            <a:ext cx="8424936" cy="3600400"/>
          </a:xfrm>
        </p:spPr>
        <p:txBody>
          <a:bodyPr/>
          <a:lstStyle/>
          <a:p>
            <a:pPr lvl="1" indent="-342900">
              <a:buFont typeface="Arial" panose="020B0604020202020204" pitchFamily="34" charset="0"/>
              <a:buChar char="•"/>
            </a:pPr>
            <a:r>
              <a:rPr lang="nl-BE" sz="2400" b="1" dirty="0" smtClean="0"/>
              <a:t>Minimum Income schemes: “income support schemes which provide a safety net for those who cannot work or access a decent job and are not eligible for social security payments or whose entitlements have expired”</a:t>
            </a:r>
          </a:p>
          <a:p>
            <a:pPr lvl="1" indent="-342900">
              <a:buNone/>
            </a:pPr>
            <a:endParaRPr lang="nl-BE" sz="2400" b="1" dirty="0" smtClean="0"/>
          </a:p>
          <a:p>
            <a:pPr lvl="1" indent="-342900">
              <a:buFont typeface="Arial" panose="020B0604020202020204" pitchFamily="34" charset="0"/>
              <a:buChar char="•"/>
            </a:pPr>
            <a:r>
              <a:rPr lang="nl-BE" sz="2400" b="1" dirty="0" smtClean="0"/>
              <a:t>Adequate Minimum Income: income that is indispensable to live a life in dignity and to fully participate in society</a:t>
            </a:r>
            <a:endParaRPr lang="nl-BE" sz="2400" b="1" dirty="0"/>
          </a:p>
        </p:txBody>
      </p:sp>
    </p:spTree>
    <p:extLst>
      <p:ext uri="{BB962C8B-B14F-4D97-AF65-F5344CB8AC3E}">
        <p14:creationId xmlns:p14="http://schemas.microsoft.com/office/powerpoint/2010/main" xmlns="" val="2608091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7504" y="404664"/>
            <a:ext cx="7560840" cy="1089744"/>
          </a:xfrm>
        </p:spPr>
        <p:txBody>
          <a:bodyPr/>
          <a:lstStyle/>
          <a:p>
            <a:pPr>
              <a:spcBef>
                <a:spcPct val="20000"/>
              </a:spcBef>
              <a:spcAft>
                <a:spcPts val="665"/>
              </a:spcAft>
            </a:pPr>
            <a:r>
              <a:rPr lang="en-GB" altLang="en-US" b="1" dirty="0" smtClean="0"/>
              <a:t>Minimum Income Schemes</a:t>
            </a:r>
            <a:r>
              <a:rPr lang="en-IE" sz="2400" b="1" dirty="0" smtClean="0">
                <a:latin typeface="Calibri"/>
                <a:ea typeface="Calibri"/>
                <a:cs typeface="Calibri"/>
              </a:rPr>
              <a:t> </a:t>
            </a:r>
            <a:r>
              <a:rPr lang="en-IE" sz="2800" dirty="0" smtClean="0">
                <a:solidFill>
                  <a:srgbClr val="000000"/>
                </a:solidFill>
                <a:latin typeface="Calibri"/>
                <a:ea typeface="Calibri"/>
                <a:cs typeface="Calibri"/>
              </a:rPr>
              <a:t/>
            </a:r>
            <a:br>
              <a:rPr lang="en-IE" sz="2800" dirty="0" smtClean="0">
                <a:solidFill>
                  <a:srgbClr val="000000"/>
                </a:solidFill>
                <a:latin typeface="Calibri"/>
                <a:ea typeface="Calibri"/>
                <a:cs typeface="Calibri"/>
              </a:rPr>
            </a:br>
            <a:r>
              <a:rPr kumimoji="0" lang="en-IE" sz="3600" b="0" i="0" u="none" strike="noStrike" kern="0" cap="none" spc="0" normalizeH="0" baseline="0" noProof="0" dirty="0" smtClean="0">
                <a:ln>
                  <a:noFill/>
                </a:ln>
                <a:solidFill>
                  <a:srgbClr val="000000"/>
                </a:solidFill>
                <a:effectLst/>
                <a:uLnTx/>
                <a:uFillTx/>
                <a:latin typeface="Calibri"/>
                <a:ea typeface="Calibri"/>
                <a:cs typeface="Calibri"/>
              </a:rPr>
              <a:t/>
            </a:r>
            <a:br>
              <a:rPr kumimoji="0" lang="en-IE" sz="3600" b="0" i="0" u="none" strike="noStrike" kern="0" cap="none" spc="0" normalizeH="0" baseline="0" noProof="0" dirty="0" smtClean="0">
                <a:ln>
                  <a:noFill/>
                </a:ln>
                <a:solidFill>
                  <a:srgbClr val="000000"/>
                </a:solidFill>
                <a:effectLst/>
                <a:uLnTx/>
                <a:uFillTx/>
                <a:latin typeface="Calibri"/>
                <a:ea typeface="Calibri"/>
                <a:cs typeface="Calibri"/>
              </a:rPr>
            </a:br>
            <a:endParaRPr lang="en-GB" altLang="en-US" dirty="0" smtClean="0"/>
          </a:p>
        </p:txBody>
      </p:sp>
      <p:sp>
        <p:nvSpPr>
          <p:cNvPr id="12291" name="Content Placeholder 2"/>
          <p:cNvSpPr>
            <a:spLocks noGrp="1"/>
          </p:cNvSpPr>
          <p:nvPr>
            <p:ph idx="1"/>
          </p:nvPr>
        </p:nvSpPr>
        <p:spPr>
          <a:xfrm>
            <a:off x="179512" y="2276872"/>
            <a:ext cx="8424936" cy="3600400"/>
          </a:xfrm>
        </p:spPr>
        <p:txBody>
          <a:bodyPr/>
          <a:lstStyle/>
          <a:p>
            <a:pPr>
              <a:buNone/>
            </a:pPr>
            <a:r>
              <a:rPr lang="en-IE" sz="2000" b="1" dirty="0" smtClean="0"/>
              <a:t>Coverage</a:t>
            </a:r>
          </a:p>
          <a:p>
            <a:r>
              <a:rPr lang="en-IE" sz="2000" b="1" dirty="0" smtClean="0"/>
              <a:t>All 30 countries, except Italy and Greece have some sort of MIS established at national level, in line with definition of EMIN project</a:t>
            </a:r>
          </a:p>
          <a:p>
            <a:pPr>
              <a:buNone/>
            </a:pPr>
            <a:endParaRPr lang="en-IE" sz="2000" dirty="0" smtClean="0"/>
          </a:p>
          <a:p>
            <a:r>
              <a:rPr lang="en-IE" sz="2000" dirty="0" smtClean="0"/>
              <a:t>Most MIS have </a:t>
            </a:r>
            <a:r>
              <a:rPr lang="en-IE" sz="2000" b="1" dirty="0" smtClean="0"/>
              <a:t>eligibility conditions related to residence, age, lack of resources, willingness to work.</a:t>
            </a:r>
          </a:p>
          <a:p>
            <a:pPr>
              <a:buNone/>
            </a:pPr>
            <a:endParaRPr lang="en-IE" sz="2000" b="1" dirty="0" smtClean="0"/>
          </a:p>
          <a:p>
            <a:r>
              <a:rPr lang="en-IE" sz="2000" dirty="0" smtClean="0"/>
              <a:t>Benefits vary according to </a:t>
            </a:r>
            <a:r>
              <a:rPr lang="en-IE" sz="2000" b="1" dirty="0" smtClean="0"/>
              <a:t>household composition; </a:t>
            </a:r>
            <a:r>
              <a:rPr lang="en-IE" sz="2000" b="1" dirty="0" err="1" smtClean="0"/>
              <a:t>uprating</a:t>
            </a:r>
            <a:r>
              <a:rPr lang="en-IE" sz="2000" b="1" dirty="0" smtClean="0"/>
              <a:t> often not on regular basis; means-testing; mostly no time limits </a:t>
            </a:r>
          </a:p>
        </p:txBody>
      </p:sp>
    </p:spTree>
    <p:extLst>
      <p:ext uri="{BB962C8B-B14F-4D97-AF65-F5344CB8AC3E}">
        <p14:creationId xmlns:p14="http://schemas.microsoft.com/office/powerpoint/2010/main" xmlns="" val="2608091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7504" y="404664"/>
            <a:ext cx="7560840" cy="1089744"/>
          </a:xfrm>
        </p:spPr>
        <p:txBody>
          <a:bodyPr/>
          <a:lstStyle/>
          <a:p>
            <a:pPr>
              <a:spcBef>
                <a:spcPct val="20000"/>
              </a:spcBef>
              <a:spcAft>
                <a:spcPts val="665"/>
              </a:spcAft>
            </a:pPr>
            <a:r>
              <a:rPr lang="en-GB" b="1" dirty="0" smtClean="0"/>
              <a:t>Minimum Income Schemes</a:t>
            </a:r>
            <a:r>
              <a:rPr lang="en-IE" sz="2800" dirty="0" smtClean="0">
                <a:solidFill>
                  <a:srgbClr val="000000"/>
                </a:solidFill>
                <a:latin typeface="Calibri"/>
                <a:ea typeface="Calibri"/>
                <a:cs typeface="Calibri"/>
              </a:rPr>
              <a:t/>
            </a:r>
            <a:br>
              <a:rPr lang="en-IE" sz="2800" dirty="0" smtClean="0">
                <a:solidFill>
                  <a:srgbClr val="000000"/>
                </a:solidFill>
                <a:latin typeface="Calibri"/>
                <a:ea typeface="Calibri"/>
                <a:cs typeface="Calibri"/>
              </a:rPr>
            </a:br>
            <a:r>
              <a:rPr kumimoji="0" lang="en-IE" sz="3600" b="0" i="0" u="none" strike="noStrike" kern="0" cap="none" spc="0" normalizeH="0" baseline="0" noProof="0" dirty="0" smtClean="0">
                <a:ln>
                  <a:noFill/>
                </a:ln>
                <a:solidFill>
                  <a:srgbClr val="000000"/>
                </a:solidFill>
                <a:effectLst/>
                <a:uLnTx/>
                <a:uFillTx/>
                <a:latin typeface="Calibri"/>
                <a:ea typeface="Calibri"/>
                <a:cs typeface="Calibri"/>
              </a:rPr>
              <a:t/>
            </a:r>
            <a:br>
              <a:rPr kumimoji="0" lang="en-IE" sz="3600" b="0" i="0" u="none" strike="noStrike" kern="0" cap="none" spc="0" normalizeH="0" baseline="0" noProof="0" dirty="0" smtClean="0">
                <a:ln>
                  <a:noFill/>
                </a:ln>
                <a:solidFill>
                  <a:srgbClr val="000000"/>
                </a:solidFill>
                <a:effectLst/>
                <a:uLnTx/>
                <a:uFillTx/>
                <a:latin typeface="Calibri"/>
                <a:ea typeface="Calibri"/>
                <a:cs typeface="Calibri"/>
              </a:rPr>
            </a:br>
            <a:endParaRPr lang="en-GB" altLang="en-US" dirty="0" smtClean="0"/>
          </a:p>
        </p:txBody>
      </p:sp>
      <p:sp>
        <p:nvSpPr>
          <p:cNvPr id="12291" name="Content Placeholder 2"/>
          <p:cNvSpPr>
            <a:spLocks noGrp="1"/>
          </p:cNvSpPr>
          <p:nvPr>
            <p:ph idx="1"/>
          </p:nvPr>
        </p:nvSpPr>
        <p:spPr>
          <a:xfrm>
            <a:off x="251520" y="2204864"/>
            <a:ext cx="8173416" cy="4104456"/>
          </a:xfrm>
        </p:spPr>
        <p:txBody>
          <a:bodyPr/>
          <a:lstStyle/>
          <a:p>
            <a:pPr>
              <a:buNone/>
            </a:pPr>
            <a:r>
              <a:rPr lang="en-IE" sz="2000" b="1" dirty="0" smtClean="0"/>
              <a:t>Adequacy</a:t>
            </a:r>
          </a:p>
          <a:p>
            <a:r>
              <a:rPr lang="en-IE" sz="2000" b="1" dirty="0" smtClean="0"/>
              <a:t>Big differences in generosity of  benefits, ranging from 22 EUR in BG to1433 EUR in DK for a single person, and from 100 EUR in PL and 3808 EUR in DK for a couple with 2 children</a:t>
            </a:r>
          </a:p>
          <a:p>
            <a:pPr>
              <a:buNone/>
            </a:pPr>
            <a:endParaRPr lang="en-IE" sz="2000" dirty="0" smtClean="0"/>
          </a:p>
          <a:p>
            <a:r>
              <a:rPr lang="en-IE" sz="2000" b="1" dirty="0" smtClean="0"/>
              <a:t>In relation to median </a:t>
            </a:r>
            <a:r>
              <a:rPr lang="en-IE" sz="2000" b="1" dirty="0" err="1" smtClean="0"/>
              <a:t>equivalised</a:t>
            </a:r>
            <a:r>
              <a:rPr lang="en-IE" sz="2000" b="1" dirty="0" smtClean="0"/>
              <a:t> income: </a:t>
            </a:r>
          </a:p>
          <a:p>
            <a:pPr marL="723900" indent="-361950">
              <a:buFont typeface="Wingdings" pitchFamily="2" charset="2"/>
              <a:buChar char="Ø"/>
            </a:pPr>
            <a:r>
              <a:rPr lang="en-IE" sz="1800" b="1" dirty="0" smtClean="0"/>
              <a:t>1.High level (over 50%): only DK and IS</a:t>
            </a:r>
          </a:p>
          <a:p>
            <a:pPr marL="723900" indent="-361950">
              <a:buFont typeface="Wingdings" pitchFamily="2" charset="2"/>
              <a:buChar char="Ø"/>
            </a:pPr>
            <a:r>
              <a:rPr lang="en-IE" sz="1800" b="1" dirty="0" smtClean="0"/>
              <a:t>2.Medium-high (40-50%): AT,BE, IE, LU, LT, MK, NL</a:t>
            </a:r>
          </a:p>
          <a:p>
            <a:pPr marL="723900" indent="-361950">
              <a:buFont typeface="Wingdings" pitchFamily="2" charset="2"/>
              <a:buChar char="Ø"/>
            </a:pPr>
            <a:r>
              <a:rPr lang="en-IE" sz="1800" b="1" dirty="0" smtClean="0"/>
              <a:t>3.Medium-low (30-40%): CY, DE, ES, FI, FR, MT, NO, PT, UK</a:t>
            </a:r>
          </a:p>
          <a:p>
            <a:pPr marL="723900" indent="-361950">
              <a:buFont typeface="Wingdings" pitchFamily="2" charset="2"/>
              <a:buChar char="Ø"/>
            </a:pPr>
            <a:r>
              <a:rPr lang="es-ES" sz="1800" b="1" dirty="0" smtClean="0"/>
              <a:t>4.Low (20-30%): CZ, EE, HU, RO, SE </a:t>
            </a:r>
          </a:p>
          <a:p>
            <a:pPr marL="723900" indent="-361950">
              <a:buFont typeface="Wingdings" pitchFamily="2" charset="2"/>
              <a:buChar char="Ø"/>
            </a:pPr>
            <a:r>
              <a:rPr lang="en-IE" sz="1800" b="1" dirty="0" smtClean="0"/>
              <a:t>5.Very low (under 20%): BG, LV, PL, SK</a:t>
            </a:r>
          </a:p>
        </p:txBody>
      </p:sp>
    </p:spTree>
    <p:extLst>
      <p:ext uri="{BB962C8B-B14F-4D97-AF65-F5344CB8AC3E}">
        <p14:creationId xmlns:p14="http://schemas.microsoft.com/office/powerpoint/2010/main" xmlns="" val="2608091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EAPN template PP">
  <a:themeElements>
    <a:clrScheme name="EAPN template P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APN template PP">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BE"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BE" sz="2400" b="0" i="0" u="none" strike="noStrike" cap="none" normalizeH="0" baseline="0" smtClean="0">
            <a:ln>
              <a:noFill/>
            </a:ln>
            <a:solidFill>
              <a:schemeClr val="tx1"/>
            </a:solidFill>
            <a:effectLst/>
            <a:latin typeface="Times"/>
          </a:defRPr>
        </a:defPPr>
      </a:lstStyle>
    </a:lnDef>
  </a:objectDefaults>
  <a:extraClrSchemeLst>
    <a:extraClrScheme>
      <a:clrScheme name="EAPN template P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PN template P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APN template P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PN template P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APN template P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APN template P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APN template P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APN template P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APN template P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APN template P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APN template P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APN template P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EAPN template PP</Template>
  <TotalTime>312</TotalTime>
  <Words>817</Words>
  <Application>Microsoft Office PowerPoint</Application>
  <PresentationFormat>On-screen Show (4:3)</PresentationFormat>
  <Paragraphs>102</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EAPN template PP</vt:lpstr>
      <vt:lpstr>   Poverty, Democracy and Inequalities  </vt:lpstr>
      <vt:lpstr>Overview of Presentation</vt:lpstr>
      <vt:lpstr>Introducing EAPN</vt:lpstr>
      <vt:lpstr>Introducing EAPN</vt:lpstr>
      <vt:lpstr>Poverty and Inequality in the EU</vt:lpstr>
      <vt:lpstr>Poverty and Inequality in the EU</vt:lpstr>
      <vt:lpstr>Minimum Income Schemes   </vt:lpstr>
      <vt:lpstr>Minimum Income Schemes   </vt:lpstr>
      <vt:lpstr>Minimum Income Schemes  </vt:lpstr>
      <vt:lpstr>Minimum Income Schemes </vt:lpstr>
      <vt:lpstr>Adequate Minimum Income Schemes What can be done!  </vt:lpstr>
      <vt:lpstr>More Equal Societies – what’s needed</vt:lpstr>
      <vt:lpstr>Link to Democracy   </vt:lpstr>
      <vt:lpstr>European Meetings of People Experiencing Poverty</vt:lpstr>
    </vt:vector>
  </TitlesOfParts>
  <Company>European anti poverty Network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Parliament Hearing –  3 December 2009</dc:title>
  <dc:creator>EAPN</dc:creator>
  <cp:lastModifiedBy>Fintan</cp:lastModifiedBy>
  <cp:revision>225</cp:revision>
  <cp:lastPrinted>2016-02-16T07:58:12Z</cp:lastPrinted>
  <dcterms:created xsi:type="dcterms:W3CDTF">2009-12-02T07:49:28Z</dcterms:created>
  <dcterms:modified xsi:type="dcterms:W3CDTF">2016-05-30T09:06:03Z</dcterms:modified>
</cp:coreProperties>
</file>