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58" r:id="rId5"/>
    <p:sldId id="274" r:id="rId6"/>
    <p:sldId id="260" r:id="rId7"/>
    <p:sldId id="261" r:id="rId8"/>
    <p:sldId id="262" r:id="rId9"/>
    <p:sldId id="263" r:id="rId10"/>
    <p:sldId id="264" r:id="rId11"/>
    <p:sldId id="273" r:id="rId12"/>
    <p:sldId id="265" r:id="rId13"/>
    <p:sldId id="266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F96D23-E480-4DC6-AE27-DDF467EB9131}" type="datetimeFigureOut">
              <a:rPr lang="es-ES" smtClean="0"/>
              <a:t>31/05/2016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75F3F6-647B-432B-931F-321EA9FEF53A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492896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ffectLst/>
              </a:rPr>
              <a:t>Meritocracy gone wrong:  The “winners” and “losers” of learning in European education </a:t>
            </a:r>
            <a:r>
              <a:rPr lang="en-US" dirty="0" smtClean="0">
                <a:effectLst/>
              </a:rPr>
              <a:t>systems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4509120"/>
            <a:ext cx="7854696" cy="1752600"/>
          </a:xfrm>
        </p:spPr>
        <p:txBody>
          <a:bodyPr/>
          <a:lstStyle/>
          <a:p>
            <a:r>
              <a:rPr lang="es-ES" dirty="0" smtClean="0"/>
              <a:t>Dr Daniel Briggs</a:t>
            </a:r>
          </a:p>
          <a:p>
            <a:r>
              <a:rPr lang="es-ES" dirty="0" err="1" smtClean="0"/>
              <a:t>Professor</a:t>
            </a:r>
            <a:r>
              <a:rPr lang="es-ES" dirty="0" smtClean="0"/>
              <a:t> of </a:t>
            </a:r>
            <a:r>
              <a:rPr lang="es-ES" dirty="0" err="1" smtClean="0"/>
              <a:t>Criminology</a:t>
            </a:r>
            <a:endParaRPr lang="es-ES" dirty="0" smtClean="0"/>
          </a:p>
          <a:p>
            <a:r>
              <a:rPr lang="es-ES" dirty="0" smtClean="0"/>
              <a:t>Universidad Europea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052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428768"/>
          </a:xfrm>
        </p:spPr>
        <p:txBody>
          <a:bodyPr>
            <a:normAutofit/>
          </a:bodyPr>
          <a:lstStyle/>
          <a:p>
            <a:r>
              <a:rPr lang="en-US" sz="4300" b="1" dirty="0"/>
              <a:t>The “losers” who bought the dream sold to them: Conveyor-belt </a:t>
            </a:r>
            <a:r>
              <a:rPr lang="en-US" sz="4300" b="1" dirty="0" smtClean="0"/>
              <a:t>education</a:t>
            </a:r>
            <a:endParaRPr lang="es-ES" sz="4300" dirty="0"/>
          </a:p>
        </p:txBody>
      </p:sp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8784976" cy="50851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526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The “losers</a:t>
            </a:r>
            <a:r>
              <a:rPr lang="en-US" sz="5400" b="1" dirty="0" smtClean="0"/>
              <a:t>” and their pacified dreams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“</a:t>
            </a:r>
            <a:r>
              <a:rPr lang="es-ES" dirty="0" err="1" smtClean="0"/>
              <a:t>Losers</a:t>
            </a:r>
            <a:r>
              <a:rPr lang="es-ES" dirty="0" smtClean="0"/>
              <a:t>” </a:t>
            </a:r>
            <a:r>
              <a:rPr lang="es-ES" dirty="0" err="1" smtClean="0"/>
              <a:t>lower</a:t>
            </a:r>
            <a:r>
              <a:rPr lang="es-ES" dirty="0" smtClean="0"/>
              <a:t> </a:t>
            </a:r>
            <a:r>
              <a:rPr lang="es-ES" dirty="0" err="1" smtClean="0"/>
              <a:t>class</a:t>
            </a:r>
            <a:r>
              <a:rPr lang="es-ES" dirty="0" smtClean="0"/>
              <a:t> </a:t>
            </a:r>
            <a:r>
              <a:rPr lang="es-ES" dirty="0" err="1" smtClean="0"/>
              <a:t>cohort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middle</a:t>
            </a:r>
            <a:r>
              <a:rPr lang="es-ES" dirty="0" smtClean="0"/>
              <a:t> to </a:t>
            </a:r>
            <a:r>
              <a:rPr lang="es-ES" dirty="0" err="1" smtClean="0"/>
              <a:t>lower</a:t>
            </a:r>
            <a:r>
              <a:rPr lang="es-ES" dirty="0" smtClean="0"/>
              <a:t> </a:t>
            </a:r>
            <a:r>
              <a:rPr lang="es-ES" dirty="0" err="1" smtClean="0"/>
              <a:t>bracket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Most</a:t>
            </a:r>
            <a:r>
              <a:rPr lang="es-ES" dirty="0" smtClean="0"/>
              <a:t> </a:t>
            </a:r>
            <a:r>
              <a:rPr lang="es-ES" dirty="0" err="1" smtClean="0"/>
              <a:t>go</a:t>
            </a:r>
            <a:r>
              <a:rPr lang="es-ES" dirty="0" smtClean="0"/>
              <a:t> full </a:t>
            </a:r>
            <a:r>
              <a:rPr lang="es-ES" dirty="0" err="1" smtClean="0"/>
              <a:t>cycle</a:t>
            </a:r>
            <a:r>
              <a:rPr lang="es-ES" dirty="0" smtClean="0"/>
              <a:t> in </a:t>
            </a:r>
            <a:r>
              <a:rPr lang="es-ES" dirty="0" err="1" smtClean="0"/>
              <a:t>conveyor-belt</a:t>
            </a:r>
            <a:r>
              <a:rPr lang="es-ES" dirty="0" smtClean="0"/>
              <a:t> </a:t>
            </a:r>
            <a:r>
              <a:rPr lang="es-ES" dirty="0" err="1" smtClean="0"/>
              <a:t>education</a:t>
            </a:r>
            <a:r>
              <a:rPr lang="es-ES" dirty="0" smtClean="0"/>
              <a:t> = </a:t>
            </a:r>
            <a:r>
              <a:rPr lang="es-ES" dirty="0" err="1" smtClean="0"/>
              <a:t>out</a:t>
            </a:r>
            <a:r>
              <a:rPr lang="es-ES" dirty="0" smtClean="0"/>
              <a:t> of formal </a:t>
            </a:r>
            <a:r>
              <a:rPr lang="es-ES" dirty="0" err="1" smtClean="0"/>
              <a:t>statistics</a:t>
            </a:r>
            <a:r>
              <a:rPr lang="es-ES" dirty="0" smtClean="0"/>
              <a:t>, “</a:t>
            </a:r>
            <a:r>
              <a:rPr lang="es-ES" dirty="0" err="1" smtClean="0"/>
              <a:t>doing</a:t>
            </a:r>
            <a:r>
              <a:rPr lang="es-ES" dirty="0" smtClean="0"/>
              <a:t> </a:t>
            </a:r>
            <a:r>
              <a:rPr lang="es-ES" dirty="0" err="1" smtClean="0"/>
              <a:t>something</a:t>
            </a:r>
            <a:r>
              <a:rPr lang="es-ES" dirty="0" smtClean="0"/>
              <a:t>” and </a:t>
            </a:r>
            <a:r>
              <a:rPr lang="es-ES" dirty="0" err="1" smtClean="0"/>
              <a:t>occupying</a:t>
            </a:r>
            <a:r>
              <a:rPr lang="es-ES" dirty="0" smtClean="0"/>
              <a:t> </a:t>
            </a:r>
            <a:r>
              <a:rPr lang="es-ES" dirty="0" err="1" smtClean="0"/>
              <a:t>their</a:t>
            </a:r>
            <a:r>
              <a:rPr lang="es-ES" dirty="0" smtClean="0"/>
              <a:t> </a:t>
            </a:r>
            <a:r>
              <a:rPr lang="es-ES" dirty="0" smtClean="0"/>
              <a:t>time.</a:t>
            </a:r>
            <a:endParaRPr lang="es-ES" dirty="0" smtClean="0"/>
          </a:p>
          <a:p>
            <a:r>
              <a:rPr lang="es-ES" dirty="0" err="1" smtClean="0"/>
              <a:t>Some</a:t>
            </a:r>
            <a:r>
              <a:rPr lang="es-ES" dirty="0" smtClean="0"/>
              <a:t> </a:t>
            </a:r>
            <a:r>
              <a:rPr lang="es-ES" dirty="0" err="1" smtClean="0"/>
              <a:t>respite</a:t>
            </a:r>
            <a:r>
              <a:rPr lang="es-ES" dirty="0" smtClean="0"/>
              <a:t> in </a:t>
            </a:r>
            <a:r>
              <a:rPr lang="es-ES" dirty="0" err="1" smtClean="0"/>
              <a:t>low</a:t>
            </a:r>
            <a:r>
              <a:rPr lang="es-ES" dirty="0" smtClean="0"/>
              <a:t>-grade, </a:t>
            </a:r>
            <a:r>
              <a:rPr lang="es-ES" dirty="0" err="1" smtClean="0"/>
              <a:t>low</a:t>
            </a:r>
            <a:r>
              <a:rPr lang="es-ES" dirty="0" smtClean="0"/>
              <a:t> </a:t>
            </a:r>
            <a:r>
              <a:rPr lang="es-ES" dirty="0" err="1" smtClean="0"/>
              <a:t>wage</a:t>
            </a:r>
            <a:r>
              <a:rPr lang="es-ES" dirty="0" smtClean="0"/>
              <a:t> </a:t>
            </a:r>
            <a:r>
              <a:rPr lang="es-ES" dirty="0" err="1" smtClean="0"/>
              <a:t>jobs</a:t>
            </a:r>
            <a:r>
              <a:rPr lang="es-ES" dirty="0" smtClean="0"/>
              <a:t> = </a:t>
            </a:r>
            <a:r>
              <a:rPr lang="es-ES" dirty="0" err="1" smtClean="0"/>
              <a:t>expanding</a:t>
            </a:r>
            <a:r>
              <a:rPr lang="es-ES" dirty="0" smtClean="0"/>
              <a:t> and </a:t>
            </a:r>
            <a:r>
              <a:rPr lang="es-ES" dirty="0" err="1" smtClean="0"/>
              <a:t>exploitative</a:t>
            </a:r>
            <a:r>
              <a:rPr lang="es-ES" dirty="0" smtClean="0"/>
              <a:t> </a:t>
            </a:r>
            <a:r>
              <a:rPr lang="es-ES" dirty="0" err="1" smtClean="0"/>
              <a:t>service</a:t>
            </a:r>
            <a:r>
              <a:rPr lang="es-ES" dirty="0" smtClean="0"/>
              <a:t> sector.</a:t>
            </a:r>
          </a:p>
          <a:p>
            <a:r>
              <a:rPr lang="es-ES" dirty="0" err="1" smtClean="0"/>
              <a:t>Lack</a:t>
            </a:r>
            <a:r>
              <a:rPr lang="es-ES" dirty="0" smtClean="0"/>
              <a:t> of “</a:t>
            </a:r>
            <a:r>
              <a:rPr lang="es-ES" dirty="0" err="1" smtClean="0"/>
              <a:t>success</a:t>
            </a:r>
            <a:r>
              <a:rPr lang="es-ES" dirty="0" smtClean="0"/>
              <a:t>”, </a:t>
            </a:r>
            <a:r>
              <a:rPr lang="es-ES" dirty="0" err="1" smtClean="0"/>
              <a:t>frustration</a:t>
            </a:r>
            <a:r>
              <a:rPr lang="es-ES" dirty="0" smtClean="0"/>
              <a:t> and </a:t>
            </a:r>
            <a:r>
              <a:rPr lang="es-ES" dirty="0" err="1" smtClean="0"/>
              <a:t>sense</a:t>
            </a:r>
            <a:r>
              <a:rPr lang="es-ES" dirty="0" smtClean="0"/>
              <a:t> of </a:t>
            </a:r>
            <a:r>
              <a:rPr lang="es-ES" dirty="0" err="1" smtClean="0"/>
              <a:t>indignation</a:t>
            </a:r>
            <a:r>
              <a:rPr lang="es-ES" dirty="0" smtClean="0"/>
              <a:t> </a:t>
            </a:r>
            <a:r>
              <a:rPr lang="es-ES" dirty="0" err="1" smtClean="0"/>
              <a:t>quashed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commercial</a:t>
            </a:r>
            <a:r>
              <a:rPr lang="es-ES" dirty="0" smtClean="0"/>
              <a:t> </a:t>
            </a:r>
            <a:r>
              <a:rPr lang="es-ES" dirty="0" err="1" smtClean="0"/>
              <a:t>distraction</a:t>
            </a:r>
            <a:r>
              <a:rPr lang="es-ES" dirty="0" smtClean="0"/>
              <a:t> </a:t>
            </a:r>
            <a:r>
              <a:rPr lang="es-ES" dirty="0" err="1" smtClean="0"/>
              <a:t>mechamisms</a:t>
            </a:r>
            <a:r>
              <a:rPr lang="es-ES" dirty="0" smtClean="0"/>
              <a:t> </a:t>
            </a:r>
            <a:r>
              <a:rPr lang="es-ES" dirty="0" smtClean="0"/>
              <a:t>= </a:t>
            </a:r>
            <a:r>
              <a:rPr lang="es-ES" dirty="0" err="1" smtClean="0"/>
              <a:t>psychological</a:t>
            </a:r>
            <a:r>
              <a:rPr lang="es-ES" dirty="0" smtClean="0"/>
              <a:t> safety net of </a:t>
            </a:r>
            <a:r>
              <a:rPr lang="es-ES" dirty="0" err="1" smtClean="0"/>
              <a:t>reality</a:t>
            </a:r>
            <a:r>
              <a:rPr lang="es-ES" dirty="0" smtClean="0"/>
              <a:t> </a:t>
            </a:r>
            <a:r>
              <a:rPr lang="es-ES" dirty="0" smtClean="0"/>
              <a:t>TV, Facebook, </a:t>
            </a:r>
            <a:r>
              <a:rPr lang="es-ES" dirty="0" err="1" smtClean="0"/>
              <a:t>going</a:t>
            </a:r>
            <a:r>
              <a:rPr lang="es-ES" dirty="0" smtClean="0"/>
              <a:t> </a:t>
            </a:r>
            <a:r>
              <a:rPr lang="es-ES" dirty="0" err="1" smtClean="0"/>
              <a:t>out</a:t>
            </a:r>
            <a:r>
              <a:rPr lang="es-ES" dirty="0"/>
              <a:t> </a:t>
            </a:r>
            <a:r>
              <a:rPr lang="es-ES" dirty="0" smtClean="0"/>
              <a:t>and </a:t>
            </a:r>
            <a:r>
              <a:rPr lang="es-ES" dirty="0" err="1" smtClean="0"/>
              <a:t>spending</a:t>
            </a:r>
            <a:r>
              <a:rPr lang="es-ES" dirty="0" smtClean="0"/>
              <a:t> </a:t>
            </a:r>
            <a:r>
              <a:rPr lang="es-ES" dirty="0" err="1" smtClean="0"/>
              <a:t>money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don’t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, </a:t>
            </a:r>
            <a:r>
              <a:rPr lang="es-ES" dirty="0" err="1" smtClean="0"/>
              <a:t>etc</a:t>
            </a:r>
            <a:r>
              <a:rPr lang="es-ES" dirty="0" smtClean="0"/>
              <a:t> </a:t>
            </a:r>
            <a:r>
              <a:rPr lang="es-ES" dirty="0" smtClean="0"/>
              <a:t>= </a:t>
            </a:r>
            <a:r>
              <a:rPr lang="es-ES" dirty="0" err="1" smtClean="0"/>
              <a:t>Pacified</a:t>
            </a:r>
            <a:r>
              <a:rPr lang="es-ES" dirty="0" smtClean="0"/>
              <a:t> </a:t>
            </a:r>
            <a:r>
              <a:rPr lang="es-ES" dirty="0" err="1" smtClean="0"/>
              <a:t>dreams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440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“The losers”: Bust </a:t>
            </a:r>
            <a:r>
              <a:rPr lang="en-US" b="1" dirty="0"/>
              <a:t>in Monte </a:t>
            </a:r>
            <a:r>
              <a:rPr lang="en-US" b="1" dirty="0" smtClean="0"/>
              <a:t>Carlo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556792"/>
            <a:ext cx="7488832" cy="4922520"/>
          </a:xfrm>
        </p:spPr>
        <p:txBody>
          <a:bodyPr>
            <a:normAutofit lnSpcReduction="10000"/>
          </a:bodyPr>
          <a:lstStyle/>
          <a:p>
            <a:r>
              <a:rPr lang="es-ES" dirty="0" err="1" smtClean="0"/>
              <a:t>Generally</a:t>
            </a:r>
            <a:r>
              <a:rPr lang="es-ES" dirty="0" smtClean="0"/>
              <a:t> </a:t>
            </a:r>
            <a:r>
              <a:rPr lang="es-ES" dirty="0" err="1" smtClean="0"/>
              <a:t>born</a:t>
            </a:r>
            <a:r>
              <a:rPr lang="es-ES" dirty="0" smtClean="0"/>
              <a:t> </a:t>
            </a:r>
            <a:r>
              <a:rPr lang="es-ES" dirty="0" err="1" smtClean="0"/>
              <a:t>into</a:t>
            </a:r>
            <a:r>
              <a:rPr lang="es-ES" dirty="0" smtClean="0"/>
              <a:t> </a:t>
            </a:r>
            <a:r>
              <a:rPr lang="es-ES" dirty="0" err="1" smtClean="0"/>
              <a:t>blocked</a:t>
            </a:r>
            <a:r>
              <a:rPr lang="es-ES" dirty="0" smtClean="0"/>
              <a:t> </a:t>
            </a:r>
            <a:r>
              <a:rPr lang="es-ES" dirty="0" err="1" smtClean="0"/>
              <a:t>circumstances</a:t>
            </a:r>
            <a:r>
              <a:rPr lang="es-ES" dirty="0" smtClean="0"/>
              <a:t>, living </a:t>
            </a:r>
            <a:r>
              <a:rPr lang="es-ES" dirty="0" err="1" smtClean="0"/>
              <a:t>mostly</a:t>
            </a:r>
            <a:r>
              <a:rPr lang="es-ES" dirty="0" smtClean="0"/>
              <a:t> in p</a:t>
            </a:r>
            <a:r>
              <a:rPr lang="en-US" dirty="0" err="1" smtClean="0"/>
              <a:t>olitically</a:t>
            </a:r>
            <a:r>
              <a:rPr lang="en-US" dirty="0" smtClean="0"/>
              <a:t>-disenfranchised </a:t>
            </a:r>
            <a:r>
              <a:rPr lang="en-US" dirty="0"/>
              <a:t>and socially-neglected urban </a:t>
            </a:r>
            <a:r>
              <a:rPr lang="en-US" dirty="0" smtClean="0"/>
              <a:t>spaces / fleeing war torn countries.</a:t>
            </a:r>
            <a:endParaRPr lang="en-US" dirty="0" smtClean="0"/>
          </a:p>
          <a:p>
            <a:r>
              <a:rPr lang="en-US" dirty="0" smtClean="0"/>
              <a:t>Quickly </a:t>
            </a:r>
            <a:r>
              <a:rPr lang="en-US" dirty="0" smtClean="0"/>
              <a:t>exhaust already limited </a:t>
            </a:r>
            <a:r>
              <a:rPr lang="en-US" dirty="0"/>
              <a:t>educational avenues to </a:t>
            </a:r>
            <a:r>
              <a:rPr lang="en-US" dirty="0" smtClean="0"/>
              <a:t>them (if available in first place) = locked </a:t>
            </a:r>
            <a:r>
              <a:rPr lang="en-US" dirty="0"/>
              <a:t>out of formal </a:t>
            </a:r>
            <a:r>
              <a:rPr lang="en-US" dirty="0" err="1"/>
              <a:t>labour</a:t>
            </a:r>
            <a:r>
              <a:rPr lang="en-US" dirty="0"/>
              <a:t> </a:t>
            </a:r>
            <a:r>
              <a:rPr lang="en-US" dirty="0" smtClean="0"/>
              <a:t>markets resulting in survival in informal </a:t>
            </a:r>
            <a:r>
              <a:rPr lang="en-US" dirty="0" smtClean="0"/>
              <a:t>economies or arrive into economies which only exploit them.</a:t>
            </a:r>
            <a:endParaRPr lang="en-US" dirty="0" smtClean="0"/>
          </a:p>
          <a:p>
            <a:r>
              <a:rPr lang="en-US" dirty="0" smtClean="0"/>
              <a:t>Distant dreamers as the odds are massively stacked against them to anything other than what they come to know. Not impossible but severely unlikely.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732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640960" cy="1514432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A </a:t>
            </a:r>
            <a:r>
              <a:rPr lang="es-ES" b="1" dirty="0" err="1"/>
              <a:t>forecast</a:t>
            </a:r>
            <a:r>
              <a:rPr lang="es-ES" b="1" dirty="0"/>
              <a:t>: </a:t>
            </a:r>
            <a:r>
              <a:rPr lang="es-ES" b="1" dirty="0" err="1"/>
              <a:t>Unsettled</a:t>
            </a:r>
            <a:r>
              <a:rPr lang="es-ES" b="1" dirty="0"/>
              <a:t> </a:t>
            </a:r>
            <a:r>
              <a:rPr lang="es-ES" b="1" dirty="0" err="1"/>
              <a:t>turning</a:t>
            </a:r>
            <a:r>
              <a:rPr lang="es-ES" b="1" dirty="0"/>
              <a:t> </a:t>
            </a:r>
            <a:r>
              <a:rPr lang="es-ES" b="1" dirty="0" err="1"/>
              <a:t>stormy</a:t>
            </a:r>
            <a:r>
              <a:rPr lang="es-ES" b="1" dirty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Problems with an education </a:t>
            </a:r>
            <a:r>
              <a:rPr lang="en-US" dirty="0"/>
              <a:t>system </a:t>
            </a:r>
            <a:r>
              <a:rPr lang="en-US" dirty="0" smtClean="0"/>
              <a:t>treats human </a:t>
            </a:r>
            <a:r>
              <a:rPr lang="en-US" dirty="0"/>
              <a:t>capital investment </a:t>
            </a:r>
            <a:r>
              <a:rPr lang="en-US" dirty="0" smtClean="0"/>
              <a:t>as the route to “success” and </a:t>
            </a:r>
            <a:r>
              <a:rPr lang="en-US" dirty="0"/>
              <a:t>that </a:t>
            </a:r>
            <a:r>
              <a:rPr lang="en-US" dirty="0" smtClean="0"/>
              <a:t>this awaits </a:t>
            </a:r>
            <a:r>
              <a:rPr lang="en-US" dirty="0"/>
              <a:t>every young person </a:t>
            </a:r>
            <a:r>
              <a:rPr lang="en-US" dirty="0" smtClean="0"/>
              <a:t>who can </a:t>
            </a:r>
            <a:r>
              <a:rPr lang="en-US" dirty="0"/>
              <a:t>engage their own meritocratic initiative. 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Educational </a:t>
            </a:r>
            <a:r>
              <a:rPr lang="en-US" dirty="0"/>
              <a:t>institutions as private enterprises do </a:t>
            </a:r>
            <a:r>
              <a:rPr lang="en-US" dirty="0" smtClean="0"/>
              <a:t>few </a:t>
            </a:r>
            <a:r>
              <a:rPr lang="en-US" dirty="0" err="1" smtClean="0"/>
              <a:t>favours</a:t>
            </a:r>
            <a:r>
              <a:rPr lang="en-US" dirty="0" smtClean="0"/>
              <a:t> </a:t>
            </a:r>
            <a:r>
              <a:rPr lang="en-US" dirty="0"/>
              <a:t>to people from the margins and don’t really improve the real-life chances of those in the middle to lower </a:t>
            </a:r>
            <a:r>
              <a:rPr lang="en-US" dirty="0" smtClean="0"/>
              <a:t>bracket</a:t>
            </a:r>
            <a:r>
              <a:rPr lang="en-US" dirty="0"/>
              <a:t> </a:t>
            </a:r>
            <a:r>
              <a:rPr lang="en-US" dirty="0" smtClean="0"/>
              <a:t>or further down.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Long-term consequences </a:t>
            </a:r>
            <a:r>
              <a:rPr lang="en-US" dirty="0"/>
              <a:t>of sidelining low-achievers and/or already living in conditions of social and spatial exclusion </a:t>
            </a:r>
            <a:r>
              <a:rPr lang="en-US" dirty="0" smtClean="0"/>
              <a:t>= criminalization </a:t>
            </a:r>
            <a:r>
              <a:rPr lang="en-US" dirty="0"/>
              <a:t>of those groups and the social costs thereafter </a:t>
            </a:r>
            <a:r>
              <a:rPr lang="en-US" dirty="0" err="1" smtClean="0"/>
              <a:t>burdonise</a:t>
            </a:r>
            <a:r>
              <a:rPr lang="en-US" dirty="0" smtClean="0"/>
              <a:t> </a:t>
            </a:r>
            <a:r>
              <a:rPr lang="en-US" dirty="0"/>
              <a:t>other social institutions (Police, Prisons, Health, </a:t>
            </a:r>
            <a:r>
              <a:rPr lang="en-US" dirty="0" err="1"/>
              <a:t>etc</a:t>
            </a:r>
            <a:r>
              <a:rPr lang="en-US" dirty="0"/>
              <a:t>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131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Whats</a:t>
            </a:r>
            <a:r>
              <a:rPr lang="es-ES" b="1" dirty="0" smtClean="0"/>
              <a:t> happening </a:t>
            </a:r>
            <a:r>
              <a:rPr lang="es-ES" b="1" dirty="0" err="1" smtClean="0"/>
              <a:t>now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Europe wants to be competitive globally in </a:t>
            </a:r>
            <a:r>
              <a:rPr lang="en-US" b="1" dirty="0"/>
              <a:t>knowledge economies </a:t>
            </a:r>
            <a:r>
              <a:rPr lang="en-US" dirty="0"/>
              <a:t>alongside other international powerhouses.</a:t>
            </a:r>
            <a:endParaRPr lang="es-ES" dirty="0"/>
          </a:p>
          <a:p>
            <a:r>
              <a:rPr lang="en-US" dirty="0" smtClean="0"/>
              <a:t>Therefore = wants to improve human </a:t>
            </a:r>
            <a:r>
              <a:rPr lang="en-US" dirty="0"/>
              <a:t>capital by securing young peoples’ entry to the job market having provided them good-quality education </a:t>
            </a:r>
            <a:r>
              <a:rPr lang="en-US" dirty="0" smtClean="0"/>
              <a:t>therefore </a:t>
            </a:r>
            <a:r>
              <a:rPr lang="en-US" dirty="0"/>
              <a:t>enhancing their </a:t>
            </a:r>
            <a:r>
              <a:rPr lang="en-US" dirty="0" smtClean="0"/>
              <a:t>“employability”.</a:t>
            </a:r>
          </a:p>
          <a:p>
            <a:r>
              <a:rPr lang="en-US" dirty="0" smtClean="0"/>
              <a:t>Policy aims include ensuring 40</a:t>
            </a:r>
            <a:r>
              <a:rPr lang="en-US" dirty="0"/>
              <a:t>% of all young people have completed higher education by 2020 and that those entering and graduating reflect the diversity of Europe’s </a:t>
            </a:r>
            <a:r>
              <a:rPr lang="en-US" dirty="0" smtClean="0"/>
              <a:t>populations.</a:t>
            </a:r>
          </a:p>
        </p:txBody>
      </p:sp>
    </p:spTree>
    <p:extLst>
      <p:ext uri="{BB962C8B-B14F-4D97-AF65-F5344CB8AC3E}">
        <p14:creationId xmlns:p14="http://schemas.microsoft.com/office/powerpoint/2010/main" val="179928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es-ES" b="1" dirty="0" err="1" smtClean="0"/>
              <a:t>But</a:t>
            </a:r>
            <a:r>
              <a:rPr lang="es-ES" b="1" dirty="0" smtClean="0"/>
              <a:t>…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Increased economic </a:t>
            </a:r>
            <a:r>
              <a:rPr lang="en-US" dirty="0"/>
              <a:t>instability, ‘risk’, potential ecological catastrophe, high unemployment, and increasing social inequality sharpened by welfare reduction and a </a:t>
            </a:r>
            <a:r>
              <a:rPr lang="en-US" dirty="0" err="1"/>
              <a:t>criminalisation</a:t>
            </a:r>
            <a:r>
              <a:rPr lang="en-US" dirty="0"/>
              <a:t> of the ‘underclass</a:t>
            </a:r>
            <a:r>
              <a:rPr lang="en-US" dirty="0" smtClean="0"/>
              <a:t>’.</a:t>
            </a:r>
          </a:p>
          <a:p>
            <a:r>
              <a:rPr lang="en-US" dirty="0" smtClean="0"/>
              <a:t>Increased prevalence of social </a:t>
            </a:r>
            <a:r>
              <a:rPr lang="en-US" dirty="0"/>
              <a:t>unrest, civil war and political and financial instability </a:t>
            </a:r>
            <a:r>
              <a:rPr lang="en-US" dirty="0" smtClean="0"/>
              <a:t>= </a:t>
            </a:r>
            <a:r>
              <a:rPr lang="en-US" dirty="0" smtClean="0"/>
              <a:t>lack </a:t>
            </a:r>
            <a:r>
              <a:rPr lang="en-US" dirty="0"/>
              <a:t>of quality politics which works for </a:t>
            </a:r>
            <a:r>
              <a:rPr lang="en-US" dirty="0" smtClean="0"/>
              <a:t>everyday people.</a:t>
            </a:r>
          </a:p>
          <a:p>
            <a:r>
              <a:rPr lang="es-ES" dirty="0"/>
              <a:t>Globalizacion and </a:t>
            </a:r>
            <a:r>
              <a:rPr lang="es-ES" dirty="0" err="1"/>
              <a:t>consumer</a:t>
            </a:r>
            <a:r>
              <a:rPr lang="es-ES" dirty="0"/>
              <a:t> and </a:t>
            </a:r>
            <a:r>
              <a:rPr lang="es-ES" dirty="0" err="1"/>
              <a:t>technological</a:t>
            </a:r>
            <a:r>
              <a:rPr lang="es-ES" dirty="0"/>
              <a:t> </a:t>
            </a:r>
            <a:r>
              <a:rPr lang="es-ES" dirty="0" err="1"/>
              <a:t>advancement</a:t>
            </a:r>
            <a:r>
              <a:rPr lang="es-ES" dirty="0"/>
              <a:t> = </a:t>
            </a:r>
            <a:r>
              <a:rPr lang="es-ES" dirty="0" err="1"/>
              <a:t>dissolution</a:t>
            </a:r>
            <a:r>
              <a:rPr lang="es-ES" dirty="0"/>
              <a:t> of </a:t>
            </a:r>
            <a:r>
              <a:rPr lang="es-ES" dirty="0" err="1"/>
              <a:t>certainty</a:t>
            </a:r>
            <a:r>
              <a:rPr lang="es-ES" dirty="0"/>
              <a:t>, </a:t>
            </a:r>
            <a:r>
              <a:rPr lang="es-ES" dirty="0" err="1"/>
              <a:t>gross</a:t>
            </a:r>
            <a:r>
              <a:rPr lang="es-ES" dirty="0"/>
              <a:t> </a:t>
            </a:r>
            <a:r>
              <a:rPr lang="es-ES" dirty="0" err="1"/>
              <a:t>profiteering</a:t>
            </a:r>
            <a:r>
              <a:rPr lang="es-ES" dirty="0"/>
              <a:t> and </a:t>
            </a:r>
            <a:r>
              <a:rPr lang="es-ES" dirty="0" err="1"/>
              <a:t>major</a:t>
            </a:r>
            <a:r>
              <a:rPr lang="es-ES" dirty="0"/>
              <a:t> </a:t>
            </a:r>
            <a:r>
              <a:rPr lang="es-ES" dirty="0" err="1"/>
              <a:t>downsizing</a:t>
            </a:r>
            <a:r>
              <a:rPr lang="es-ES" dirty="0"/>
              <a:t> at expense of </a:t>
            </a:r>
            <a:r>
              <a:rPr lang="es-ES" dirty="0" err="1"/>
              <a:t>middle</a:t>
            </a:r>
            <a:r>
              <a:rPr lang="es-ES" dirty="0"/>
              <a:t> to </a:t>
            </a:r>
            <a:r>
              <a:rPr lang="es-ES" dirty="0" err="1"/>
              <a:t>lower</a:t>
            </a:r>
            <a:r>
              <a:rPr lang="es-ES" dirty="0"/>
              <a:t>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brackets</a:t>
            </a:r>
            <a:r>
              <a:rPr lang="es-ES" dirty="0"/>
              <a:t>.</a:t>
            </a:r>
          </a:p>
          <a:p>
            <a:r>
              <a:rPr lang="en-US" dirty="0" smtClean="0"/>
              <a:t>“</a:t>
            </a:r>
            <a:r>
              <a:rPr lang="en-US" dirty="0" smtClean="0"/>
              <a:t>Commitments” to </a:t>
            </a:r>
            <a:r>
              <a:rPr lang="en-US" dirty="0"/>
              <a:t>eradicate inequality in education and improve social </a:t>
            </a:r>
            <a:r>
              <a:rPr lang="en-US" dirty="0" smtClean="0"/>
              <a:t>inclusion </a:t>
            </a:r>
            <a:r>
              <a:rPr lang="en-US" dirty="0" smtClean="0"/>
              <a:t>yet millions </a:t>
            </a:r>
            <a:r>
              <a:rPr lang="en-US" dirty="0"/>
              <a:t>of young </a:t>
            </a:r>
            <a:r>
              <a:rPr lang="en-US" dirty="0" smtClean="0"/>
              <a:t>Europeans can’t access and millions </a:t>
            </a:r>
            <a:r>
              <a:rPr lang="en-US" dirty="0"/>
              <a:t>more drop out of formal educational </a:t>
            </a:r>
            <a:r>
              <a:rPr lang="en-US" dirty="0" smtClean="0"/>
              <a:t>opportunities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51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More “buts” and some “ands”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lnSpcReduction="10000"/>
          </a:bodyPr>
          <a:lstStyle/>
          <a:p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labour</a:t>
            </a:r>
            <a:r>
              <a:rPr lang="es-ES" dirty="0" smtClean="0"/>
              <a:t> </a:t>
            </a:r>
            <a:r>
              <a:rPr lang="es-ES" dirty="0" err="1" smtClean="0"/>
              <a:t>markets</a:t>
            </a:r>
            <a:r>
              <a:rPr lang="es-ES" dirty="0" smtClean="0"/>
              <a:t> </a:t>
            </a:r>
            <a:r>
              <a:rPr lang="es-ES" dirty="0" err="1" smtClean="0"/>
              <a:t>shrink</a:t>
            </a:r>
            <a:r>
              <a:rPr lang="es-ES" dirty="0" smtClean="0"/>
              <a:t>, and more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wait</a:t>
            </a:r>
            <a:r>
              <a:rPr lang="es-ES" dirty="0" smtClean="0"/>
              <a:t> to </a:t>
            </a:r>
            <a:r>
              <a:rPr lang="es-ES" dirty="0" err="1" smtClean="0"/>
              <a:t>enter</a:t>
            </a:r>
            <a:r>
              <a:rPr lang="es-ES" dirty="0" smtClean="0"/>
              <a:t> </a:t>
            </a:r>
            <a:r>
              <a:rPr lang="es-ES" dirty="0" err="1" smtClean="0"/>
              <a:t>them</a:t>
            </a:r>
            <a:r>
              <a:rPr lang="es-ES" dirty="0" smtClean="0"/>
              <a:t>, neoliberal </a:t>
            </a:r>
            <a:r>
              <a:rPr lang="es-ES" dirty="0" err="1" smtClean="0"/>
              <a:t>ideologies</a:t>
            </a:r>
            <a:r>
              <a:rPr lang="es-ES" dirty="0" smtClean="0"/>
              <a:t> </a:t>
            </a:r>
            <a:r>
              <a:rPr lang="es-ES" dirty="0" err="1" smtClean="0"/>
              <a:t>around</a:t>
            </a:r>
            <a:r>
              <a:rPr lang="es-ES" dirty="0" smtClean="0"/>
              <a:t> “personal </a:t>
            </a:r>
            <a:r>
              <a:rPr lang="es-ES" dirty="0" err="1" smtClean="0"/>
              <a:t>responsibility</a:t>
            </a:r>
            <a:r>
              <a:rPr lang="es-ES" dirty="0" smtClean="0"/>
              <a:t>” </a:t>
            </a:r>
            <a:r>
              <a:rPr lang="es-ES" dirty="0" err="1" smtClean="0"/>
              <a:t>pervade</a:t>
            </a:r>
            <a:r>
              <a:rPr lang="es-ES" dirty="0" smtClean="0"/>
              <a:t> = </a:t>
            </a:r>
            <a:r>
              <a:rPr lang="es-ES" dirty="0" err="1" smtClean="0"/>
              <a:t>aggressive</a:t>
            </a:r>
            <a:r>
              <a:rPr lang="es-ES" dirty="0" smtClean="0"/>
              <a:t> </a:t>
            </a:r>
            <a:r>
              <a:rPr lang="es-ES" dirty="0" err="1" smtClean="0"/>
              <a:t>neoliberalism</a:t>
            </a:r>
            <a:r>
              <a:rPr lang="es-ES" dirty="0" smtClean="0"/>
              <a:t>.</a:t>
            </a:r>
          </a:p>
          <a:p>
            <a:r>
              <a:rPr lang="en-US" dirty="0" smtClean="0"/>
              <a:t>Translated in all </a:t>
            </a:r>
            <a:r>
              <a:rPr lang="en-US" dirty="0" smtClean="0"/>
              <a:t>forms of social, cultural and commercial life = Pressure on the individual’s </a:t>
            </a:r>
            <a:r>
              <a:rPr lang="en-US" dirty="0"/>
              <a:t>capacity to rise above their socio-economic circumstances, develop </a:t>
            </a:r>
            <a:r>
              <a:rPr lang="en-US" dirty="0" smtClean="0"/>
              <a:t>“personal resilience” in </a:t>
            </a:r>
            <a:r>
              <a:rPr lang="en-US" dirty="0"/>
              <a:t>the belief that with </a:t>
            </a:r>
            <a:r>
              <a:rPr lang="en-US" dirty="0" smtClean="0"/>
              <a:t>“hard work” comes “individual achievement” and “anything </a:t>
            </a:r>
            <a:r>
              <a:rPr lang="en-US" dirty="0"/>
              <a:t>is </a:t>
            </a:r>
            <a:r>
              <a:rPr lang="en-US" dirty="0" smtClean="0"/>
              <a:t>possible</a:t>
            </a:r>
            <a:r>
              <a:rPr lang="en-US" dirty="0" smtClean="0"/>
              <a:t>”.</a:t>
            </a:r>
          </a:p>
          <a:p>
            <a:r>
              <a:rPr lang="en-US" dirty="0"/>
              <a:t>“What work” </a:t>
            </a:r>
            <a:r>
              <a:rPr lang="en-US" dirty="0" err="1"/>
              <a:t>programmes</a:t>
            </a:r>
            <a:r>
              <a:rPr lang="en-US" dirty="0"/>
              <a:t> heavily designed around empowerment, </a:t>
            </a:r>
            <a:r>
              <a:rPr lang="en-US" dirty="0" err="1"/>
              <a:t>feelgood</a:t>
            </a:r>
            <a:r>
              <a:rPr lang="en-US" dirty="0"/>
              <a:t>, </a:t>
            </a:r>
            <a:r>
              <a:rPr lang="en-US" dirty="0" err="1"/>
              <a:t>soundgood</a:t>
            </a:r>
            <a:r>
              <a:rPr lang="en-US" dirty="0"/>
              <a:t> and </a:t>
            </a:r>
            <a:r>
              <a:rPr lang="en-US" dirty="0" err="1"/>
              <a:t>dogood</a:t>
            </a:r>
            <a:r>
              <a:rPr lang="en-US" dirty="0"/>
              <a:t> factors =  often enough for policymakers and other important people so say they are doing enough.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733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Subjective incorporation of the structural</a:t>
            </a:r>
            <a:endParaRPr lang="en-U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/>
          <a:lstStyle/>
          <a:p>
            <a:r>
              <a:rPr lang="en-US" dirty="0"/>
              <a:t>This installs </a:t>
            </a:r>
            <a:r>
              <a:rPr lang="en-US" dirty="0" smtClean="0"/>
              <a:t>in people an </a:t>
            </a:r>
            <a:r>
              <a:rPr lang="en-US" dirty="0"/>
              <a:t>individual competitiveness and sense of </a:t>
            </a:r>
            <a:r>
              <a:rPr lang="en-US" dirty="0" err="1"/>
              <a:t>responsibilisation</a:t>
            </a:r>
            <a:r>
              <a:rPr lang="en-US" dirty="0"/>
              <a:t> for </a:t>
            </a:r>
            <a:r>
              <a:rPr lang="en-US" dirty="0" smtClean="0"/>
              <a:t>personal </a:t>
            </a:r>
            <a:r>
              <a:rPr lang="en-US" dirty="0"/>
              <a:t>success. </a:t>
            </a:r>
            <a:endParaRPr lang="es-ES" dirty="0"/>
          </a:p>
          <a:p>
            <a:r>
              <a:rPr lang="en-US" dirty="0" smtClean="0"/>
              <a:t>People </a:t>
            </a:r>
            <a:r>
              <a:rPr lang="en-US" dirty="0"/>
              <a:t>now feel like they should achieve as part of what is expected of them as much as they expect as themselves, </a:t>
            </a:r>
            <a:r>
              <a:rPr lang="en-US" b="1" dirty="0"/>
              <a:t>and when achievement stutters in a culture of social distinction, failure is felt twice as </a:t>
            </a:r>
            <a:r>
              <a:rPr lang="en-US" b="1" dirty="0" smtClean="0"/>
              <a:t>hard.</a:t>
            </a:r>
          </a:p>
          <a:p>
            <a:r>
              <a:rPr lang="en-US" dirty="0" smtClean="0"/>
              <a:t>So in </a:t>
            </a:r>
            <a:r>
              <a:rPr lang="en-US" dirty="0"/>
              <a:t>a competitive society, which determines who does well and who doesn’t - by means of their individual gumption – there can only be “winners” and “losers</a:t>
            </a:r>
            <a:r>
              <a:rPr lang="en-US" dirty="0" smtClean="0"/>
              <a:t>”.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078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876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</a:t>
            </a:r>
            <a:r>
              <a:rPr lang="en-US" b="1" dirty="0" err="1"/>
              <a:t>neoliberalisation</a:t>
            </a:r>
            <a:r>
              <a:rPr lang="en-US" b="1" dirty="0"/>
              <a:t> of learning: How education is affected by these </a:t>
            </a:r>
            <a:r>
              <a:rPr lang="en-US" b="1" dirty="0" smtClean="0"/>
              <a:t>changes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132856"/>
            <a:ext cx="8964488" cy="4725144"/>
          </a:xfrm>
        </p:spPr>
        <p:txBody>
          <a:bodyPr>
            <a:normAutofit/>
          </a:bodyPr>
          <a:lstStyle/>
          <a:p>
            <a:r>
              <a:rPr lang="en-US" dirty="0"/>
              <a:t>Education systems </a:t>
            </a:r>
            <a:r>
              <a:rPr lang="en-US" dirty="0" smtClean="0"/>
              <a:t>+ business </a:t>
            </a:r>
            <a:r>
              <a:rPr lang="en-US" dirty="0"/>
              <a:t>ethics </a:t>
            </a:r>
            <a:r>
              <a:rPr lang="en-US" dirty="0" smtClean="0"/>
              <a:t>= “improved efficiency and quality”.</a:t>
            </a:r>
          </a:p>
          <a:p>
            <a:r>
              <a:rPr lang="en-US" dirty="0"/>
              <a:t>G</a:t>
            </a:r>
            <a:r>
              <a:rPr lang="en-US" dirty="0" smtClean="0"/>
              <a:t>overnmental </a:t>
            </a:r>
            <a:r>
              <a:rPr lang="en-US" dirty="0"/>
              <a:t>education funding mechanisms have diminished across Europe and instead enabling a reliance on corporate strategies and business plans as a means of survival. </a:t>
            </a:r>
            <a:endParaRPr lang="en-US" dirty="0" smtClean="0"/>
          </a:p>
          <a:p>
            <a:r>
              <a:rPr lang="en-US" dirty="0" smtClean="0"/>
              <a:t>Pressure on league table position, recruit </a:t>
            </a:r>
            <a:r>
              <a:rPr lang="en-US" dirty="0"/>
              <a:t>‘good students’ who can get ‘good results’ which can assist with the reputation, funding and therefore the continued functioning of the educational institution.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594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The </a:t>
            </a:r>
            <a:r>
              <a:rPr lang="en-US" i="1" dirty="0" smtClean="0"/>
              <a:t>school (The Academy)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Introduced</a:t>
            </a:r>
            <a:r>
              <a:rPr lang="es-ES" dirty="0" smtClean="0"/>
              <a:t> in 2000 to </a:t>
            </a:r>
            <a:r>
              <a:rPr lang="en-US" dirty="0"/>
              <a:t>offer high-class </a:t>
            </a:r>
            <a:r>
              <a:rPr lang="en-US" dirty="0" smtClean="0"/>
              <a:t>education and raise educational standards = in particular in disadvantaged areas around “poor-performing”.</a:t>
            </a:r>
          </a:p>
          <a:p>
            <a:pPr lvl="1"/>
            <a:r>
              <a:rPr lang="en-US" dirty="0" smtClean="0"/>
              <a:t>But those schools closing</a:t>
            </a:r>
          </a:p>
          <a:p>
            <a:pPr lvl="1"/>
            <a:r>
              <a:rPr lang="en-US" dirty="0" smtClean="0"/>
              <a:t>Not all the students from those very areas getting places in the Academies</a:t>
            </a:r>
          </a:p>
          <a:p>
            <a:pPr lvl="1"/>
            <a:r>
              <a:rPr lang="en-US" dirty="0" smtClean="0"/>
              <a:t>Selective admissions practices, do </a:t>
            </a:r>
            <a:r>
              <a:rPr lang="en-US" dirty="0"/>
              <a:t>not teach their local </a:t>
            </a:r>
            <a:r>
              <a:rPr lang="en-US" dirty="0" smtClean="0"/>
              <a:t>community and </a:t>
            </a:r>
            <a:r>
              <a:rPr lang="en-US" dirty="0"/>
              <a:t>‘exclude poor quality students’ as a means to improve their performance, and hence, move up the league </a:t>
            </a:r>
            <a:r>
              <a:rPr lang="en-US" dirty="0" smtClean="0"/>
              <a:t>tables.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366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i="1" dirty="0"/>
              <a:t>The university</a:t>
            </a:r>
            <a:endParaRPr lang="es-ES" dirty="0"/>
          </a:p>
        </p:txBody>
      </p:sp>
      <p:pic>
        <p:nvPicPr>
          <p:cNvPr id="4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" y="1266488"/>
            <a:ext cx="6120680" cy="5589240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377" y="1266488"/>
            <a:ext cx="2994328" cy="52581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181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“winners”: Relative success is relative </a:t>
            </a:r>
            <a:r>
              <a:rPr lang="en-US" b="1" dirty="0" smtClean="0"/>
              <a:t>economically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</a:t>
            </a:r>
            <a:r>
              <a:rPr lang="en-US" dirty="0" smtClean="0"/>
              <a:t>more </a:t>
            </a:r>
            <a:r>
              <a:rPr lang="en-US" dirty="0" smtClean="0"/>
              <a:t>wealth </a:t>
            </a:r>
            <a:r>
              <a:rPr lang="en-US" dirty="0"/>
              <a:t>and a higher class </a:t>
            </a:r>
            <a:r>
              <a:rPr lang="en-US" dirty="0" smtClean="0"/>
              <a:t>position, </a:t>
            </a:r>
            <a:r>
              <a:rPr lang="en-US" dirty="0"/>
              <a:t>tend to come through the education system, get the best results, and qualify for the world’s most prestigious </a:t>
            </a:r>
            <a:r>
              <a:rPr lang="en-US" dirty="0" smtClean="0"/>
              <a:t>universities.</a:t>
            </a:r>
          </a:p>
          <a:p>
            <a:r>
              <a:rPr lang="en-US" dirty="0" smtClean="0"/>
              <a:t>Consequently, make the most money and get the most secure forms of work in the most-stable industries – if not, they have the cultural capital to jump across.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020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1029</TotalTime>
  <Words>964</Words>
  <Application>Microsoft Office PowerPoint</Application>
  <PresentationFormat>Presentación en pantalla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Flujo</vt:lpstr>
      <vt:lpstr>Meritocracy gone wrong:  The “winners” and “losers” of learning in European education systems</vt:lpstr>
      <vt:lpstr>Whats happening now</vt:lpstr>
      <vt:lpstr>But…</vt:lpstr>
      <vt:lpstr>More “buts” and some “ands”</vt:lpstr>
      <vt:lpstr>Subjective incorporation of the structural</vt:lpstr>
      <vt:lpstr>The neoliberalisation of learning: How education is affected by these changes</vt:lpstr>
      <vt:lpstr>The school (The Academy)</vt:lpstr>
      <vt:lpstr>The university</vt:lpstr>
      <vt:lpstr>The “winners”: Relative success is relative economically</vt:lpstr>
      <vt:lpstr>The “losers” who bought the dream sold to them: Conveyor-belt education</vt:lpstr>
      <vt:lpstr>The “losers” and their pacified dreams</vt:lpstr>
      <vt:lpstr>“The losers”: Bust in Monte Carlo</vt:lpstr>
      <vt:lpstr>A forecast: Unsettled turning stormy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Meritocracy gone wrong:  The “winners” and “losers” of learning in European education systems</dc:title>
  <dc:creator>DANIEL BRIGGS</dc:creator>
  <cp:lastModifiedBy>DANIEL BRIGGS</cp:lastModifiedBy>
  <cp:revision>25</cp:revision>
  <dcterms:created xsi:type="dcterms:W3CDTF">2016-05-29T09:46:54Z</dcterms:created>
  <dcterms:modified xsi:type="dcterms:W3CDTF">2016-05-31T13:27:36Z</dcterms:modified>
</cp:coreProperties>
</file>