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71" r:id="rId2"/>
    <p:sldId id="258" r:id="rId3"/>
    <p:sldId id="264" r:id="rId4"/>
    <p:sldId id="260" r:id="rId5"/>
    <p:sldId id="272" r:id="rId6"/>
    <p:sldId id="259" r:id="rId7"/>
    <p:sldId id="267" r:id="rId8"/>
    <p:sldId id="261" r:id="rId9"/>
    <p:sldId id="265" r:id="rId10"/>
    <p:sldId id="262" r:id="rId11"/>
    <p:sldId id="263" r:id="rId12"/>
    <p:sldId id="27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1" d="100"/>
          <a:sy n="61" d="100"/>
        </p:scale>
        <p:origin x="-11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5E1394-579D-0747-AB1A-8BDD866FA7ED}" type="datetimeFigureOut">
              <a:rPr lang="en-US" smtClean="0"/>
              <a:t>31/05/2016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349673-36DC-3C44-A72D-A89A54282C8D}" type="slidenum">
              <a:rPr lang="en-US" smtClean="0"/>
              <a:t>‹#›</a:t>
            </a:fld>
            <a:endParaRPr lang="en-US"/>
          </a:p>
        </p:txBody>
      </p:sp>
    </p:spTree>
    <p:extLst>
      <p:ext uri="{BB962C8B-B14F-4D97-AF65-F5344CB8AC3E}">
        <p14:creationId xmlns:p14="http://schemas.microsoft.com/office/powerpoint/2010/main" val="23360363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1</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10</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11</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12</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-Germany: highest employment rate of young people across</a:t>
            </a:r>
            <a:r>
              <a:rPr lang="en-US" baseline="0" dirty="0" smtClean="0"/>
              <a:t> Europe, but in 2014, it was estimated to one in five workers held a so-called ‘mini-jobs’, only partially covered by the compulsory public pension system and fully exempt from unemployment insurance</a:t>
            </a:r>
            <a:endParaRPr lang="en-US" dirty="0" smtClean="0"/>
          </a:p>
          <a:p>
            <a:r>
              <a:rPr lang="en-US" dirty="0" smtClean="0"/>
              <a:t>-Little</a:t>
            </a:r>
            <a:r>
              <a:rPr lang="en-US" baseline="0" dirty="0" smtClean="0"/>
              <a:t> is known about the actual adequacy of social protection for young people in Europe today</a:t>
            </a:r>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2</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smtClean="0">
                <a:solidFill>
                  <a:srgbClr val="1F497D"/>
                </a:solidFill>
              </a:rPr>
              <a:t>-many principles</a:t>
            </a:r>
            <a:r>
              <a:rPr lang="en-GB" sz="1200" baseline="0" dirty="0" smtClean="0">
                <a:solidFill>
                  <a:srgbClr val="1F497D"/>
                </a:solidFill>
              </a:rPr>
              <a:t> of the welfare systems are taken for granted in Europe such as education or healthcare there still clear access barriers </a:t>
            </a:r>
          </a:p>
          <a:p>
            <a:r>
              <a:rPr lang="en-GB" sz="1200" baseline="0" dirty="0" smtClean="0">
                <a:solidFill>
                  <a:srgbClr val="1F497D"/>
                </a:solidFill>
              </a:rPr>
              <a:t>-In principle young people can benefit from almost all types of social protection programmes but, in practice, due to numerous eligibility criteria and requirements young people are often denied access to benefits or services</a:t>
            </a:r>
            <a:endParaRPr lang="en-GB" sz="1200" dirty="0" smtClean="0">
              <a:solidFill>
                <a:srgbClr val="1F497D"/>
              </a:solidFill>
            </a:endParaRPr>
          </a:p>
          <a:p>
            <a:r>
              <a:rPr lang="en-GB" sz="1200" dirty="0" smtClean="0">
                <a:solidFill>
                  <a:srgbClr val="1F497D"/>
                </a:solidFill>
              </a:rPr>
              <a:t>-Are the </a:t>
            </a:r>
            <a:r>
              <a:rPr lang="en-GB" sz="1200" b="1" dirty="0" smtClean="0">
                <a:solidFill>
                  <a:srgbClr val="1F497D"/>
                </a:solidFill>
              </a:rPr>
              <a:t>specific needs </a:t>
            </a:r>
            <a:r>
              <a:rPr lang="en-GB" sz="1200" dirty="0" smtClean="0">
                <a:solidFill>
                  <a:srgbClr val="1F497D"/>
                </a:solidFill>
              </a:rPr>
              <a:t>of youth recognised? What are </a:t>
            </a:r>
            <a:r>
              <a:rPr lang="en-GB" sz="1200" b="1" dirty="0" smtClean="0">
                <a:solidFill>
                  <a:srgbClr val="1F497D"/>
                </a:solidFill>
              </a:rPr>
              <a:t>the new challenges and risks </a:t>
            </a:r>
            <a:r>
              <a:rPr lang="en-GB" sz="1200" dirty="0" smtClean="0">
                <a:solidFill>
                  <a:srgbClr val="1F497D"/>
                </a:solidFill>
              </a:rPr>
              <a:t>faced by young people?</a:t>
            </a:r>
          </a:p>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3</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2011 and</a:t>
            </a:r>
            <a:r>
              <a:rPr lang="en-US" baseline="0" dirty="0" smtClean="0"/>
              <a:t> 2012 cuts in education budgets were made in 20OECD countries for which data was available</a:t>
            </a:r>
          </a:p>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4</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-Non-formal education</a:t>
            </a:r>
            <a:r>
              <a:rPr lang="en-US" baseline="0" dirty="0" smtClean="0"/>
              <a:t> develops competences that are essential in building an inclusive society for all, particularly through its methods of cooperative and experimental learning </a:t>
            </a:r>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5</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-Definition of youth minimum wages</a:t>
            </a:r>
            <a:r>
              <a:rPr lang="en-US" dirty="0" smtClean="0"/>
              <a:t>: different</a:t>
            </a:r>
            <a:r>
              <a:rPr lang="en-US" baseline="0" dirty="0" smtClean="0"/>
              <a:t>, lower, level of minimum wage for those of a younger age group. </a:t>
            </a:r>
          </a:p>
          <a:p>
            <a:r>
              <a:rPr lang="en-US" baseline="0" dirty="0" smtClean="0"/>
              <a:t>-the </a:t>
            </a:r>
            <a:r>
              <a:rPr lang="en-US" baseline="0" dirty="0" err="1" smtClean="0"/>
              <a:t>netherlands</a:t>
            </a:r>
            <a:r>
              <a:rPr lang="en-US" baseline="0" dirty="0" smtClean="0"/>
              <a:t>: 18 you would 45,5 % of the adult wage, 19 would be 52,5%... (up to 8 different rates !) </a:t>
            </a:r>
          </a:p>
          <a:p>
            <a:r>
              <a:rPr lang="en-US" baseline="0" dirty="0" smtClean="0"/>
              <a:t>-</a:t>
            </a:r>
            <a:r>
              <a:rPr lang="en-GB" sz="1200" b="1" dirty="0" smtClean="0">
                <a:solidFill>
                  <a:srgbClr val="1F497D"/>
                </a:solidFill>
              </a:rPr>
              <a:t>Saving for their future?: </a:t>
            </a:r>
            <a:r>
              <a:rPr lang="en-GB" sz="1200" dirty="0" smtClean="0">
                <a:solidFill>
                  <a:srgbClr val="1F497D"/>
                </a:solidFill>
              </a:rPr>
              <a:t>through being engaged  in non-standard forms of jobs young people are unable or less able to participate in contributory pension systems and precariousness of income also inhibits younger people to save in private pension plans. </a:t>
            </a:r>
          </a:p>
          <a:p>
            <a:pPr marL="0" indent="0">
              <a:buNone/>
            </a:pPr>
            <a:endParaRPr lang="en-GB" sz="1200" dirty="0" smtClean="0">
              <a:solidFill>
                <a:srgbClr val="1F497D"/>
              </a:solidFill>
            </a:endParaRPr>
          </a:p>
          <a:p>
            <a:r>
              <a:rPr lang="en-GB" sz="1200" b="1" dirty="0" smtClean="0">
                <a:solidFill>
                  <a:srgbClr val="1F497D"/>
                </a:solidFill>
              </a:rPr>
              <a:t>-Collaborative economy: </a:t>
            </a:r>
            <a:r>
              <a:rPr lang="en-GB" sz="1200" dirty="0" smtClean="0">
                <a:solidFill>
                  <a:srgbClr val="1F497D"/>
                </a:solidFill>
              </a:rPr>
              <a:t>the rise of alternative forms of work and income generation, for instance through the collaborative </a:t>
            </a:r>
            <a:r>
              <a:rPr lang="en-GB" sz="1200" dirty="0" err="1" smtClean="0">
                <a:solidFill>
                  <a:srgbClr val="1F497D"/>
                </a:solidFill>
              </a:rPr>
              <a:t>econnmy</a:t>
            </a:r>
            <a:r>
              <a:rPr lang="en-GB" sz="1200" dirty="0" smtClean="0">
                <a:solidFill>
                  <a:srgbClr val="1F497D"/>
                </a:solidFill>
              </a:rPr>
              <a:t> brings new opportunity for young people but also challenges regarding access to social protection and worker’s rights.</a:t>
            </a:r>
          </a:p>
          <a:p>
            <a:pPr marL="0" indent="0">
              <a:buNone/>
            </a:pPr>
            <a:endParaRPr lang="en-GB" sz="1200" b="1" dirty="0" smtClean="0">
              <a:solidFill>
                <a:srgbClr val="1F497D"/>
              </a:solidFill>
            </a:endParaRPr>
          </a:p>
          <a:p>
            <a:r>
              <a:rPr lang="en-GB" sz="1200" b="1" dirty="0" smtClean="0">
                <a:solidFill>
                  <a:srgbClr val="1F497D"/>
                </a:solidFill>
              </a:rPr>
              <a:t>-Work life balanced</a:t>
            </a:r>
            <a:r>
              <a:rPr lang="en-GB" sz="1200" dirty="0" smtClean="0">
                <a:solidFill>
                  <a:srgbClr val="1F497D"/>
                </a:solidFill>
              </a:rPr>
              <a:t>? Growing number of dual earners family with dual care needs both for small children and for ageing parents. Quality employment should also allow reconciliation of work and family life</a:t>
            </a:r>
            <a:r>
              <a:rPr lang="en-GB" sz="1200" b="1" dirty="0" smtClean="0">
                <a:solidFill>
                  <a:srgbClr val="1F497D"/>
                </a:solidFill>
              </a:rPr>
              <a:t>. Gender inequalities </a:t>
            </a:r>
            <a:r>
              <a:rPr lang="en-GB" sz="1200" dirty="0" smtClean="0">
                <a:solidFill>
                  <a:srgbClr val="1F497D"/>
                </a:solidFill>
              </a:rPr>
              <a:t>are still very important here!</a:t>
            </a:r>
            <a:endParaRPr lang="en-US" sz="1100" dirty="0" smtClean="0">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6</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7</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a:t>
            </a:r>
            <a:r>
              <a:rPr lang="en-US" baseline="0" dirty="0" smtClean="0"/>
              <a:t> when young people have succeeded in contributing in some ways, the prevalence of short term and precarious contracts makes it difficult for them to receive benefits that would ensure them a life out of poverty </a:t>
            </a:r>
          </a:p>
          <a:p>
            <a:r>
              <a:rPr lang="en-US" baseline="0" dirty="0" smtClean="0"/>
              <a:t>-adequacy of these schemes: Of the approximate 13 million NEETS across OECD Countries living below the poverty line, 70% of them are in fact already recipients of some form of income support payments, which really questions the adequacy of this support</a:t>
            </a:r>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8</a:t>
            </a:fld>
            <a:endParaRPr lang="en-US"/>
          </a:p>
        </p:txBody>
      </p:sp>
    </p:spTree>
    <p:extLst>
      <p:ext uri="{BB962C8B-B14F-4D97-AF65-F5344CB8AC3E}">
        <p14:creationId xmlns:p14="http://schemas.microsoft.com/office/powerpoint/2010/main" val="2170817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A9413D-2055-4C46-99B3-A6FD0F7A039B}" type="slidenum">
              <a:rPr lang="en-US" smtClean="0"/>
              <a:t>9</a:t>
            </a:fld>
            <a:endParaRPr lang="en-US"/>
          </a:p>
        </p:txBody>
      </p:sp>
    </p:spTree>
    <p:extLst>
      <p:ext uri="{BB962C8B-B14F-4D97-AF65-F5344CB8AC3E}">
        <p14:creationId xmlns:p14="http://schemas.microsoft.com/office/powerpoint/2010/main" val="2170817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70CB705D-D419-3A43-8F3F-639D3F9778C0}" type="datetimeFigureOut">
              <a:rPr lang="en-US" smtClean="0"/>
              <a:t>31/05/2016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3538913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0CB705D-D419-3A43-8F3F-639D3F9778C0}" type="datetimeFigureOut">
              <a:rPr lang="en-US" smtClean="0"/>
              <a:t>31/05/2016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1767469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0CB705D-D419-3A43-8F3F-639D3F9778C0}" type="datetimeFigureOut">
              <a:rPr lang="en-US" smtClean="0"/>
              <a:t>31/05/2016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265463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0CB705D-D419-3A43-8F3F-639D3F9778C0}" type="datetimeFigureOut">
              <a:rPr lang="en-US" smtClean="0"/>
              <a:t>31/05/2016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87162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70CB705D-D419-3A43-8F3F-639D3F9778C0}" type="datetimeFigureOut">
              <a:rPr lang="en-US" smtClean="0"/>
              <a:t>31/05/2016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236971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70CB705D-D419-3A43-8F3F-639D3F9778C0}" type="datetimeFigureOut">
              <a:rPr lang="en-US" smtClean="0"/>
              <a:t>31/05/2016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177473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70CB705D-D419-3A43-8F3F-639D3F9778C0}" type="datetimeFigureOut">
              <a:rPr lang="en-US" smtClean="0"/>
              <a:t>31/05/2016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3716821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70CB705D-D419-3A43-8F3F-639D3F9778C0}" type="datetimeFigureOut">
              <a:rPr lang="en-US" smtClean="0"/>
              <a:t>31/05/2016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36032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B705D-D419-3A43-8F3F-639D3F9778C0}" type="datetimeFigureOut">
              <a:rPr lang="en-US" smtClean="0"/>
              <a:t>31/05/2016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288833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70CB705D-D419-3A43-8F3F-639D3F9778C0}" type="datetimeFigureOut">
              <a:rPr lang="en-US" smtClean="0"/>
              <a:t>31/05/2016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3305767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70CB705D-D419-3A43-8F3F-639D3F9778C0}" type="datetimeFigureOut">
              <a:rPr lang="en-US" smtClean="0"/>
              <a:t>31/05/2016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A1F1A-04EC-8343-83C2-29935C5AE0CD}" type="slidenum">
              <a:rPr lang="en-US" smtClean="0"/>
              <a:t>‹#›</a:t>
            </a:fld>
            <a:endParaRPr lang="en-US"/>
          </a:p>
        </p:txBody>
      </p:sp>
    </p:spTree>
    <p:extLst>
      <p:ext uri="{BB962C8B-B14F-4D97-AF65-F5344CB8AC3E}">
        <p14:creationId xmlns:p14="http://schemas.microsoft.com/office/powerpoint/2010/main" val="23047484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CB705D-D419-3A43-8F3F-639D3F9778C0}" type="datetimeFigureOut">
              <a:rPr lang="en-US" smtClean="0"/>
              <a:t>31/05/2016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A1F1A-04EC-8343-83C2-29935C5AE0CD}" type="slidenum">
              <a:rPr lang="en-US" smtClean="0"/>
              <a:t>‹#›</a:t>
            </a:fld>
            <a:endParaRPr lang="en-US"/>
          </a:p>
        </p:txBody>
      </p:sp>
    </p:spTree>
    <p:extLst>
      <p:ext uri="{BB962C8B-B14F-4D97-AF65-F5344CB8AC3E}">
        <p14:creationId xmlns:p14="http://schemas.microsoft.com/office/powerpoint/2010/main" val="1893344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hyperlink" Target="http://www.youthforum.org/assets/2016/05/Excluding-youth-a-threat-to-our-future.pdf" TargetMode="External"/><Relationship Id="rId4" Type="http://schemas.openxmlformats.org/officeDocument/2006/relationships/hyperlink" Target="mailto:Clementine.moyart@youthforum.org" TargetMode="External"/><Relationship Id="rId5"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634899"/>
            <a:ext cx="9143999" cy="2911775"/>
          </a:xfrm>
        </p:spPr>
        <p:txBody>
          <a:bodyPr>
            <a:normAutofit/>
          </a:bodyPr>
          <a:lstStyle/>
          <a:p>
            <a:r>
              <a:rPr lang="en-US" sz="3200" b="1" dirty="0" smtClean="0">
                <a:solidFill>
                  <a:schemeClr val="tx2"/>
                </a:solidFill>
                <a:latin typeface="Arial"/>
                <a:cs typeface="Arial"/>
              </a:rPr>
              <a:t/>
            </a:r>
            <a:br>
              <a:rPr lang="en-US" sz="3200" b="1" dirty="0" smtClean="0">
                <a:solidFill>
                  <a:schemeClr val="tx2"/>
                </a:solidFill>
                <a:latin typeface="Arial"/>
                <a:cs typeface="Arial"/>
              </a:rPr>
            </a:br>
            <a:r>
              <a:rPr lang="en-US" sz="3600" b="1" dirty="0" smtClean="0">
                <a:solidFill>
                  <a:srgbClr val="1F497D"/>
                </a:solidFill>
                <a:latin typeface="+mn-lt"/>
              </a:rPr>
              <a:t>Proposals for </a:t>
            </a:r>
            <a:r>
              <a:rPr lang="en-US" sz="3600" b="1" dirty="0">
                <a:solidFill>
                  <a:srgbClr val="1F497D"/>
                </a:solidFill>
                <a:latin typeface="+mn-lt"/>
              </a:rPr>
              <a:t>tackling </a:t>
            </a:r>
            <a:r>
              <a:rPr lang="en-US" sz="3600" b="1" dirty="0" smtClean="0">
                <a:solidFill>
                  <a:srgbClr val="1F497D"/>
                </a:solidFill>
                <a:latin typeface="+mn-lt"/>
              </a:rPr>
              <a:t>systemic barriers </a:t>
            </a:r>
            <a:br>
              <a:rPr lang="en-US" sz="3600" b="1" dirty="0" smtClean="0">
                <a:solidFill>
                  <a:srgbClr val="1F497D"/>
                </a:solidFill>
                <a:latin typeface="+mn-lt"/>
              </a:rPr>
            </a:br>
            <a:r>
              <a:rPr lang="en-US" sz="3600" b="1" dirty="0" smtClean="0">
                <a:solidFill>
                  <a:srgbClr val="1F497D"/>
                </a:solidFill>
                <a:latin typeface="+mn-lt"/>
              </a:rPr>
              <a:t>to </a:t>
            </a:r>
            <a:r>
              <a:rPr lang="en-US" sz="3600" b="1" dirty="0">
                <a:solidFill>
                  <a:srgbClr val="1F497D"/>
                </a:solidFill>
                <a:latin typeface="+mn-lt"/>
              </a:rPr>
              <a:t>social </a:t>
            </a:r>
            <a:r>
              <a:rPr lang="en-US" sz="3600" b="1" dirty="0" smtClean="0">
                <a:solidFill>
                  <a:srgbClr val="1F497D"/>
                </a:solidFill>
                <a:latin typeface="+mn-lt"/>
              </a:rPr>
              <a:t>exclusion</a:t>
            </a:r>
            <a:r>
              <a:rPr lang="en-US" sz="3600" b="1" dirty="0">
                <a:solidFill>
                  <a:srgbClr val="1F497D"/>
                </a:solidFill>
                <a:latin typeface="+mn-lt"/>
              </a:rPr>
              <a:t> </a:t>
            </a:r>
            <a:r>
              <a:rPr lang="en-US" sz="3600" b="1" dirty="0" smtClean="0">
                <a:solidFill>
                  <a:srgbClr val="1F497D"/>
                </a:solidFill>
                <a:latin typeface="+mn-lt"/>
              </a:rPr>
              <a:t>of </a:t>
            </a:r>
            <a:r>
              <a:rPr lang="en-US" sz="3600" b="1" dirty="0">
                <a:solidFill>
                  <a:srgbClr val="1F497D"/>
                </a:solidFill>
                <a:latin typeface="+mn-lt"/>
              </a:rPr>
              <a:t>young </a:t>
            </a:r>
            <a:r>
              <a:rPr lang="en-US" sz="3600" b="1" dirty="0" smtClean="0">
                <a:solidFill>
                  <a:srgbClr val="1F497D"/>
                </a:solidFill>
                <a:latin typeface="+mn-lt"/>
              </a:rPr>
              <a:t>people</a:t>
            </a:r>
            <a:br>
              <a:rPr lang="en-US" sz="3600" b="1" dirty="0" smtClean="0">
                <a:solidFill>
                  <a:srgbClr val="1F497D"/>
                </a:solidFill>
                <a:latin typeface="+mn-lt"/>
              </a:rPr>
            </a:br>
            <a:r>
              <a:rPr lang="en-US" sz="3600" b="1" dirty="0" smtClean="0">
                <a:solidFill>
                  <a:srgbClr val="1F497D"/>
                </a:solidFill>
                <a:latin typeface="+mn-lt"/>
              </a:rPr>
              <a:t> </a:t>
            </a:r>
            <a:r>
              <a:rPr lang="en-US" sz="3600" b="1" dirty="0">
                <a:solidFill>
                  <a:srgbClr val="1F497D"/>
                </a:solidFill>
                <a:latin typeface="+mn-lt"/>
              </a:rPr>
              <a:t>in Europe </a:t>
            </a:r>
            <a:r>
              <a:rPr lang="en-US" sz="3600" dirty="0">
                <a:solidFill>
                  <a:srgbClr val="1F497D"/>
                </a:solidFill>
              </a:rPr>
              <a:t/>
            </a:r>
            <a:br>
              <a:rPr lang="en-US" sz="3600" dirty="0">
                <a:solidFill>
                  <a:srgbClr val="1F497D"/>
                </a:solidFill>
              </a:rPr>
            </a:br>
            <a:endParaRPr lang="en-US" sz="3600" b="1" dirty="0">
              <a:solidFill>
                <a:srgbClr val="1F497D"/>
              </a:solidFill>
              <a:latin typeface="Arial"/>
              <a:cs typeface="Arial"/>
            </a:endParaRPr>
          </a:p>
        </p:txBody>
      </p:sp>
      <p:sp>
        <p:nvSpPr>
          <p:cNvPr id="3" name="Content Placeholder 2"/>
          <p:cNvSpPr>
            <a:spLocks noGrp="1"/>
          </p:cNvSpPr>
          <p:nvPr>
            <p:ph idx="1"/>
          </p:nvPr>
        </p:nvSpPr>
        <p:spPr>
          <a:xfrm>
            <a:off x="886588" y="3157216"/>
            <a:ext cx="7466277" cy="2294145"/>
          </a:xfrm>
        </p:spPr>
        <p:txBody>
          <a:bodyPr>
            <a:normAutofit/>
          </a:bodyPr>
          <a:lstStyle/>
          <a:p>
            <a:pPr marL="0" indent="0" algn="ctr">
              <a:buNone/>
            </a:pPr>
            <a:endParaRPr lang="en-US" sz="2400" i="1" dirty="0" smtClean="0">
              <a:cs typeface="Arial"/>
            </a:endParaRPr>
          </a:p>
          <a:p>
            <a:pPr marL="0" indent="0" algn="ctr">
              <a:buNone/>
            </a:pPr>
            <a:endParaRPr lang="en-US" sz="2400" i="1" dirty="0">
              <a:cs typeface="Arial"/>
            </a:endParaRPr>
          </a:p>
          <a:p>
            <a:pPr marL="0" indent="0" algn="ctr">
              <a:buNone/>
            </a:pPr>
            <a:r>
              <a:rPr lang="en-US" b="1" i="1" dirty="0" smtClean="0">
                <a:solidFill>
                  <a:schemeClr val="accent6">
                    <a:lumMod val="75000"/>
                  </a:schemeClr>
                </a:solidFill>
                <a:latin typeface="+mj-lt"/>
                <a:cs typeface="Arial"/>
              </a:rPr>
              <a:t>Clementine </a:t>
            </a:r>
            <a:r>
              <a:rPr lang="en-US" b="1" i="1" dirty="0" err="1" smtClean="0">
                <a:solidFill>
                  <a:schemeClr val="accent6">
                    <a:lumMod val="75000"/>
                  </a:schemeClr>
                </a:solidFill>
                <a:latin typeface="+mj-lt"/>
                <a:cs typeface="Arial"/>
              </a:rPr>
              <a:t>Moyart</a:t>
            </a:r>
            <a:endParaRPr lang="en-US" b="1" i="1" dirty="0" smtClean="0">
              <a:solidFill>
                <a:schemeClr val="accent6">
                  <a:lumMod val="75000"/>
                </a:schemeClr>
              </a:solidFill>
              <a:latin typeface="+mj-lt"/>
              <a:cs typeface="Arial"/>
            </a:endParaRPr>
          </a:p>
          <a:p>
            <a:pPr marL="0" indent="0" algn="ctr">
              <a:buNone/>
            </a:pPr>
            <a:r>
              <a:rPr lang="en-US" b="1" i="1" dirty="0" smtClean="0">
                <a:solidFill>
                  <a:schemeClr val="accent6">
                    <a:lumMod val="75000"/>
                  </a:schemeClr>
                </a:solidFill>
                <a:latin typeface="+mj-lt"/>
                <a:cs typeface="Arial"/>
              </a:rPr>
              <a:t>European Youth Forum </a:t>
            </a:r>
          </a:p>
          <a:p>
            <a:pPr marL="0" indent="0" algn="ctr">
              <a:buNone/>
            </a:pPr>
            <a:endParaRPr lang="en-US" sz="1800" dirty="0">
              <a:latin typeface="Arial"/>
              <a:cs typeface="Arial"/>
            </a:endParaRPr>
          </a:p>
          <a:p>
            <a:pPr marL="0" indent="0" algn="ctr">
              <a:buNone/>
            </a:pPr>
            <a:endParaRPr lang="en-US" sz="1800" dirty="0" smtClean="0">
              <a:latin typeface="Arial"/>
              <a:cs typeface="Arial"/>
            </a:endParaRPr>
          </a:p>
          <a:p>
            <a:pPr marL="0" indent="0" algn="ctr">
              <a:buNone/>
            </a:pPr>
            <a:endParaRPr lang="en-US" sz="1800" dirty="0" smtClean="0">
              <a:latin typeface="Arial"/>
              <a:cs typeface="Arial"/>
            </a:endParaRPr>
          </a:p>
          <a:p>
            <a:pPr algn="ctr"/>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282316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1060123"/>
          </a:xfrm>
        </p:spPr>
        <p:txBody>
          <a:bodyPr>
            <a:normAutofit/>
          </a:bodyPr>
          <a:lstStyle/>
          <a:p>
            <a:r>
              <a:rPr lang="en-US" sz="3200" b="1" dirty="0" smtClean="0">
                <a:solidFill>
                  <a:schemeClr val="tx2"/>
                </a:solidFill>
                <a:latin typeface="Arial"/>
                <a:cs typeface="Arial"/>
              </a:rPr>
              <a:t>Barriers in accessing Health and Housing</a:t>
            </a:r>
            <a:endParaRPr lang="en-US" sz="2800" b="1" dirty="0">
              <a:solidFill>
                <a:schemeClr val="tx2"/>
              </a:solidFill>
              <a:latin typeface="Arial"/>
              <a:cs typeface="Arial"/>
            </a:endParaRPr>
          </a:p>
        </p:txBody>
      </p:sp>
      <p:sp>
        <p:nvSpPr>
          <p:cNvPr id="3" name="Content Placeholder 2"/>
          <p:cNvSpPr>
            <a:spLocks noGrp="1"/>
          </p:cNvSpPr>
          <p:nvPr>
            <p:ph idx="1"/>
          </p:nvPr>
        </p:nvSpPr>
        <p:spPr>
          <a:xfrm>
            <a:off x="4725528" y="1266835"/>
            <a:ext cx="4187638" cy="4202214"/>
          </a:xfrm>
        </p:spPr>
        <p:txBody>
          <a:bodyPr>
            <a:normAutofit lnSpcReduction="10000"/>
          </a:bodyPr>
          <a:lstStyle/>
          <a:p>
            <a:r>
              <a:rPr lang="en-GB" sz="2000" dirty="0" smtClean="0">
                <a:solidFill>
                  <a:srgbClr val="1F497D"/>
                </a:solidFill>
              </a:rPr>
              <a:t>Very </a:t>
            </a:r>
            <a:r>
              <a:rPr lang="en-GB" sz="2000" b="1" dirty="0" smtClean="0">
                <a:solidFill>
                  <a:srgbClr val="1F497D"/>
                </a:solidFill>
              </a:rPr>
              <a:t>high rental and purchase prices </a:t>
            </a:r>
            <a:r>
              <a:rPr lang="en-GB" sz="2000" dirty="0" smtClean="0">
                <a:solidFill>
                  <a:srgbClr val="1F497D"/>
                </a:solidFill>
              </a:rPr>
              <a:t>are main obstacles to youth independent living</a:t>
            </a:r>
            <a:r>
              <a:rPr lang="en-GB" sz="2000" dirty="0" smtClean="0">
                <a:solidFill>
                  <a:srgbClr val="E46C0A"/>
                </a:solidFill>
              </a:rPr>
              <a:t>: </a:t>
            </a:r>
            <a:r>
              <a:rPr lang="en-GB" sz="2000" dirty="0" err="1" smtClean="0">
                <a:solidFill>
                  <a:srgbClr val="E46C0A"/>
                </a:solidFill>
              </a:rPr>
              <a:t>ie</a:t>
            </a:r>
            <a:r>
              <a:rPr lang="en-GB" sz="2000" dirty="0" smtClean="0">
                <a:solidFill>
                  <a:srgbClr val="E46C0A"/>
                </a:solidFill>
              </a:rPr>
              <a:t>.  for 50% of young people experiencing poverty, the share of their income dedicated to housing represented more than 40% </a:t>
            </a:r>
            <a:endParaRPr lang="en-GB" sz="2000" dirty="0">
              <a:solidFill>
                <a:srgbClr val="E46C0A"/>
              </a:solidFill>
            </a:endParaRPr>
          </a:p>
          <a:p>
            <a:pPr marL="0" indent="0">
              <a:buNone/>
            </a:pPr>
            <a:endParaRPr lang="en-GB" sz="1800" dirty="0" smtClean="0">
              <a:solidFill>
                <a:srgbClr val="1F497D"/>
              </a:solidFill>
            </a:endParaRPr>
          </a:p>
          <a:p>
            <a:pPr marL="0" indent="0">
              <a:buNone/>
            </a:pPr>
            <a:endParaRPr lang="en-GB" sz="1800" dirty="0">
              <a:solidFill>
                <a:srgbClr val="1F497D"/>
              </a:solidFill>
            </a:endParaRPr>
          </a:p>
          <a:p>
            <a:r>
              <a:rPr lang="en-GB" sz="2000" dirty="0" smtClean="0">
                <a:solidFill>
                  <a:srgbClr val="1F497D"/>
                </a:solidFill>
                <a:cs typeface="Arial"/>
              </a:rPr>
              <a:t>Certain health services such as </a:t>
            </a:r>
            <a:r>
              <a:rPr lang="en-GB" sz="2000" b="1" dirty="0" smtClean="0">
                <a:solidFill>
                  <a:srgbClr val="1F497D"/>
                </a:solidFill>
                <a:cs typeface="Arial"/>
              </a:rPr>
              <a:t>Mental health </a:t>
            </a:r>
            <a:r>
              <a:rPr lang="en-GB" sz="2000" dirty="0" smtClean="0">
                <a:solidFill>
                  <a:srgbClr val="1F497D"/>
                </a:solidFill>
                <a:cs typeface="Arial"/>
              </a:rPr>
              <a:t>are particularly important for young people</a:t>
            </a:r>
            <a:r>
              <a:rPr lang="en-GB" sz="2000" b="1" dirty="0" smtClean="0">
                <a:solidFill>
                  <a:srgbClr val="1F497D"/>
                </a:solidFill>
                <a:cs typeface="Arial"/>
              </a:rPr>
              <a:t>, </a:t>
            </a:r>
            <a:r>
              <a:rPr lang="en-GB" sz="2000" dirty="0" smtClean="0">
                <a:solidFill>
                  <a:srgbClr val="1F497D"/>
                </a:solidFill>
                <a:cs typeface="Arial"/>
              </a:rPr>
              <a:t>due to specific challenges in the transition to adulthood</a:t>
            </a:r>
            <a:endParaRPr lang="en-US" sz="2000" dirty="0" smtClean="0">
              <a:cs typeface="Arial"/>
            </a:endParaRPr>
          </a:p>
          <a:p>
            <a:pPr marL="0" indent="0">
              <a:buNone/>
            </a:pPr>
            <a:endParaRPr lang="en-US" sz="1800" dirty="0">
              <a:latin typeface="Arial"/>
              <a:cs typeface="Arial"/>
            </a:endParaRPr>
          </a:p>
          <a:p>
            <a:pPr marL="0" indent="0">
              <a:buNone/>
            </a:pPr>
            <a:endParaRPr lang="en-US" sz="1800" dirty="0" smtClean="0">
              <a:latin typeface="Arial"/>
              <a:cs typeface="Arial"/>
            </a:endParaRP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pic>
        <p:nvPicPr>
          <p:cNvPr id="5" name="Picture 4" descr="Screen Shot 2016-05-19 at 12.34.0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242" y="3393276"/>
            <a:ext cx="4054112" cy="1796709"/>
          </a:xfrm>
          <a:prstGeom prst="rect">
            <a:avLst/>
          </a:prstGeom>
        </p:spPr>
      </p:pic>
      <p:pic>
        <p:nvPicPr>
          <p:cNvPr id="6" name="Picture 5" descr="Screen Shot 2016-05-19 at 12.34.26.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3242" y="1173805"/>
            <a:ext cx="3962725" cy="1824645"/>
          </a:xfrm>
          <a:prstGeom prst="rect">
            <a:avLst/>
          </a:prstGeom>
        </p:spPr>
      </p:pic>
    </p:spTree>
    <p:extLst>
      <p:ext uri="{BB962C8B-B14F-4D97-AF65-F5344CB8AC3E}">
        <p14:creationId xmlns:p14="http://schemas.microsoft.com/office/powerpoint/2010/main" val="3630698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1060123"/>
          </a:xfrm>
        </p:spPr>
        <p:txBody>
          <a:bodyPr>
            <a:normAutofit/>
          </a:bodyPr>
          <a:lstStyle/>
          <a:p>
            <a:r>
              <a:rPr lang="en-US" sz="2800" b="1" dirty="0" smtClean="0">
                <a:solidFill>
                  <a:schemeClr val="tx2"/>
                </a:solidFill>
                <a:latin typeface="Arial"/>
                <a:cs typeface="Arial"/>
              </a:rPr>
              <a:t>CONCLUSIONS</a:t>
            </a:r>
            <a:endParaRPr lang="en-US" sz="2800" b="1" dirty="0">
              <a:solidFill>
                <a:schemeClr val="tx2"/>
              </a:solidFill>
              <a:latin typeface="Arial"/>
              <a:cs typeface="Arial"/>
            </a:endParaRPr>
          </a:p>
        </p:txBody>
      </p:sp>
      <p:sp>
        <p:nvSpPr>
          <p:cNvPr id="3" name="Content Placeholder 2"/>
          <p:cNvSpPr>
            <a:spLocks noGrp="1"/>
          </p:cNvSpPr>
          <p:nvPr>
            <p:ph idx="1"/>
          </p:nvPr>
        </p:nvSpPr>
        <p:spPr>
          <a:xfrm>
            <a:off x="457981" y="1002728"/>
            <a:ext cx="8160382" cy="4483671"/>
          </a:xfrm>
        </p:spPr>
        <p:txBody>
          <a:bodyPr>
            <a:normAutofit fontScale="92500"/>
          </a:bodyPr>
          <a:lstStyle/>
          <a:p>
            <a:r>
              <a:rPr lang="en-GB" sz="2800" dirty="0" smtClean="0">
                <a:solidFill>
                  <a:srgbClr val="E46C0A"/>
                </a:solidFill>
              </a:rPr>
              <a:t>The </a:t>
            </a:r>
            <a:r>
              <a:rPr lang="en-GB" sz="2800" b="1" dirty="0" smtClean="0">
                <a:solidFill>
                  <a:srgbClr val="E46C0A"/>
                </a:solidFill>
              </a:rPr>
              <a:t>distinct category of youth</a:t>
            </a:r>
            <a:r>
              <a:rPr lang="en-GB" sz="2800" dirty="0" smtClean="0">
                <a:solidFill>
                  <a:srgbClr val="E46C0A"/>
                </a:solidFill>
              </a:rPr>
              <a:t>, </a:t>
            </a:r>
            <a:r>
              <a:rPr lang="en-GB" sz="2800" dirty="0" smtClean="0">
                <a:solidFill>
                  <a:srgbClr val="1F497D"/>
                </a:solidFill>
              </a:rPr>
              <a:t>with its specific needs, and new </a:t>
            </a:r>
            <a:r>
              <a:rPr lang="en-GB" sz="2800" b="1" dirty="0" smtClean="0">
                <a:solidFill>
                  <a:srgbClr val="1F497D"/>
                </a:solidFill>
              </a:rPr>
              <a:t>challenges not yet taken into account </a:t>
            </a:r>
          </a:p>
          <a:p>
            <a:r>
              <a:rPr lang="en-GB" sz="2800" b="1" dirty="0" smtClean="0">
                <a:solidFill>
                  <a:srgbClr val="E46C0A"/>
                </a:solidFill>
              </a:rPr>
              <a:t>Multiple discrimination </a:t>
            </a:r>
            <a:r>
              <a:rPr lang="en-GB" sz="2800" dirty="0" smtClean="0">
                <a:solidFill>
                  <a:srgbClr val="1F497D"/>
                </a:solidFill>
              </a:rPr>
              <a:t>against young people</a:t>
            </a:r>
          </a:p>
          <a:p>
            <a:r>
              <a:rPr lang="en-GB" sz="2800" b="1" dirty="0" smtClean="0">
                <a:solidFill>
                  <a:srgbClr val="E46C0A"/>
                </a:solidFill>
              </a:rPr>
              <a:t>Short-term decisions </a:t>
            </a:r>
            <a:r>
              <a:rPr lang="en-GB" sz="2800" dirty="0" smtClean="0">
                <a:solidFill>
                  <a:srgbClr val="1F497D"/>
                </a:solidFill>
              </a:rPr>
              <a:t>are prioritised </a:t>
            </a:r>
            <a:r>
              <a:rPr lang="en-GB" sz="2800" dirty="0" err="1" smtClean="0">
                <a:solidFill>
                  <a:srgbClr val="1F497D"/>
                </a:solidFill>
              </a:rPr>
              <a:t>vs</a:t>
            </a:r>
            <a:r>
              <a:rPr lang="en-GB" sz="2800" dirty="0" smtClean="0">
                <a:solidFill>
                  <a:srgbClr val="1F497D"/>
                </a:solidFill>
              </a:rPr>
              <a:t> long term and sustainable choices for Europe</a:t>
            </a:r>
          </a:p>
          <a:p>
            <a:r>
              <a:rPr lang="en-GB" sz="2800" b="1" dirty="0" smtClean="0">
                <a:solidFill>
                  <a:srgbClr val="E46C0A"/>
                </a:solidFill>
              </a:rPr>
              <a:t>Systemic changes are needed</a:t>
            </a:r>
            <a:r>
              <a:rPr lang="en-GB" sz="2800" dirty="0" smtClean="0">
                <a:solidFill>
                  <a:srgbClr val="1F497D"/>
                </a:solidFill>
              </a:rPr>
              <a:t>: need a forward thinking approach to ensure new safety nets and real systems that allow social INCLUSION of all young people: </a:t>
            </a:r>
          </a:p>
          <a:p>
            <a:pPr marL="0" indent="0">
              <a:buNone/>
            </a:pPr>
            <a:r>
              <a:rPr lang="en-GB" sz="2800" dirty="0" smtClean="0">
                <a:solidFill>
                  <a:srgbClr val="E46C0A"/>
                </a:solidFill>
                <a:latin typeface="Wingdings"/>
                <a:ea typeface="Wingdings"/>
                <a:cs typeface="Wingdings"/>
                <a:sym typeface="Wingdings"/>
              </a:rPr>
              <a:t></a:t>
            </a:r>
            <a:r>
              <a:rPr lang="en-GB" sz="2800" dirty="0">
                <a:solidFill>
                  <a:srgbClr val="E46C0A"/>
                </a:solidFill>
                <a:sym typeface="Wingdings"/>
              </a:rPr>
              <a:t> </a:t>
            </a:r>
            <a:r>
              <a:rPr lang="en-GB" sz="2800" dirty="0" smtClean="0">
                <a:solidFill>
                  <a:srgbClr val="E46C0A"/>
                </a:solidFill>
              </a:rPr>
              <a:t>Need participation </a:t>
            </a:r>
            <a:r>
              <a:rPr lang="en-GB" sz="2800" dirty="0">
                <a:solidFill>
                  <a:srgbClr val="E46C0A"/>
                </a:solidFill>
              </a:rPr>
              <a:t>of young people in decision-making processes </a:t>
            </a:r>
          </a:p>
          <a:p>
            <a:endParaRPr lang="en-GB" sz="2800" dirty="0" smtClean="0">
              <a:solidFill>
                <a:srgbClr val="1F497D"/>
              </a:solidFill>
            </a:endParaRPr>
          </a:p>
          <a:p>
            <a:endParaRPr lang="en-GB" sz="2000" dirty="0">
              <a:solidFill>
                <a:srgbClr val="1F497D"/>
              </a:solidFill>
            </a:endParaRPr>
          </a:p>
          <a:p>
            <a:pPr marL="0" indent="0">
              <a:buNone/>
            </a:pPr>
            <a:endParaRPr lang="en-GB" sz="1800" dirty="0">
              <a:solidFill>
                <a:srgbClr val="1F497D"/>
              </a:solidFill>
            </a:endParaRPr>
          </a:p>
          <a:p>
            <a:pPr marL="0" indent="0">
              <a:buNone/>
            </a:pPr>
            <a:endParaRPr lang="en-US" sz="1800" dirty="0" smtClean="0">
              <a:latin typeface="Arial"/>
              <a:cs typeface="Arial"/>
            </a:endParaRP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6" name="Content Placeholder 2"/>
          <p:cNvSpPr txBox="1">
            <a:spLocks/>
          </p:cNvSpPr>
          <p:nvPr/>
        </p:nvSpPr>
        <p:spPr>
          <a:xfrm>
            <a:off x="5166259" y="3320545"/>
            <a:ext cx="3452104" cy="180243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2000" dirty="0" smtClean="0">
              <a:cs typeface="Arial"/>
            </a:endParaRPr>
          </a:p>
          <a:p>
            <a:pPr marL="0" indent="0">
              <a:buFont typeface="Arial"/>
              <a:buNone/>
            </a:pPr>
            <a:endParaRPr lang="en-US" sz="1800" dirty="0" smtClean="0">
              <a:latin typeface="Arial"/>
              <a:cs typeface="Arial"/>
            </a:endParaRPr>
          </a:p>
          <a:p>
            <a:pPr marL="0" indent="0">
              <a:buFont typeface="Arial"/>
              <a:buNone/>
            </a:pPr>
            <a:endParaRPr lang="en-US" sz="1800" dirty="0" smtClean="0">
              <a:latin typeface="Arial"/>
              <a:cs typeface="Arial"/>
            </a:endParaRPr>
          </a:p>
          <a:p>
            <a:pPr marL="0" indent="0">
              <a:buFont typeface="Arial"/>
              <a:buNone/>
            </a:pPr>
            <a:endParaRPr lang="en-US" sz="1800" dirty="0" smtClean="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464010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88150"/>
            <a:ext cx="9143999" cy="1060123"/>
          </a:xfrm>
        </p:spPr>
        <p:txBody>
          <a:bodyPr>
            <a:normAutofit/>
          </a:bodyPr>
          <a:lstStyle/>
          <a:p>
            <a:r>
              <a:rPr lang="en-US" sz="2800" b="1" dirty="0" smtClean="0">
                <a:solidFill>
                  <a:srgbClr val="1F497D"/>
                </a:solidFill>
                <a:cs typeface="Arial"/>
              </a:rPr>
              <a:t>THANK YOU FOR YOUR ATTENTION !</a:t>
            </a:r>
            <a:endParaRPr lang="en-US" sz="2800" b="1" dirty="0">
              <a:solidFill>
                <a:srgbClr val="1F497D"/>
              </a:solidFill>
              <a:cs typeface="Arial"/>
            </a:endParaRPr>
          </a:p>
        </p:txBody>
      </p:sp>
      <p:sp>
        <p:nvSpPr>
          <p:cNvPr id="3" name="Content Placeholder 2"/>
          <p:cNvSpPr>
            <a:spLocks noGrp="1"/>
          </p:cNvSpPr>
          <p:nvPr>
            <p:ph idx="1"/>
          </p:nvPr>
        </p:nvSpPr>
        <p:spPr>
          <a:xfrm>
            <a:off x="457981" y="1848273"/>
            <a:ext cx="8160382" cy="3427953"/>
          </a:xfrm>
        </p:spPr>
        <p:txBody>
          <a:bodyPr>
            <a:normAutofit lnSpcReduction="10000"/>
          </a:bodyPr>
          <a:lstStyle/>
          <a:p>
            <a:pPr marL="0" indent="0">
              <a:buNone/>
            </a:pPr>
            <a:endParaRPr lang="en-US" sz="1800" dirty="0" smtClean="0">
              <a:latin typeface="+mj-lt"/>
              <a:cs typeface="Arial"/>
            </a:endParaRPr>
          </a:p>
          <a:p>
            <a:pPr marL="0" indent="0">
              <a:buNone/>
            </a:pPr>
            <a:r>
              <a:rPr lang="en-US" sz="2800" dirty="0" smtClean="0">
                <a:solidFill>
                  <a:schemeClr val="tx2"/>
                </a:solidFill>
                <a:latin typeface="+mj-lt"/>
                <a:cs typeface="Arial"/>
              </a:rPr>
              <a:t>The full report is available online  the website of the European Youth Forum: </a:t>
            </a:r>
            <a:endParaRPr lang="en-US" sz="2800" dirty="0" smtClean="0">
              <a:solidFill>
                <a:schemeClr val="tx2"/>
              </a:solidFill>
              <a:latin typeface="+mj-lt"/>
              <a:cs typeface="Arial"/>
            </a:endParaRPr>
          </a:p>
          <a:p>
            <a:pPr marL="0" indent="0">
              <a:buNone/>
            </a:pPr>
            <a:r>
              <a:rPr lang="en-US" sz="2800" dirty="0">
                <a:solidFill>
                  <a:schemeClr val="tx2"/>
                </a:solidFill>
                <a:latin typeface="+mj-lt"/>
                <a:cs typeface="Arial"/>
                <a:hlinkClick r:id="rId3"/>
              </a:rPr>
              <a:t>http://www.youthforum.org/assets/2016/05/Excluding-youth-a-threat-to-our-</a:t>
            </a:r>
            <a:r>
              <a:rPr lang="en-US" sz="2800" dirty="0" smtClean="0">
                <a:solidFill>
                  <a:schemeClr val="tx2"/>
                </a:solidFill>
                <a:latin typeface="+mj-lt"/>
                <a:cs typeface="Arial"/>
                <a:hlinkClick r:id="rId3"/>
              </a:rPr>
              <a:t>future.pdf</a:t>
            </a:r>
            <a:r>
              <a:rPr lang="en-US" sz="2800" dirty="0" smtClean="0">
                <a:solidFill>
                  <a:schemeClr val="tx2"/>
                </a:solidFill>
                <a:latin typeface="+mj-lt"/>
                <a:cs typeface="Arial"/>
              </a:rPr>
              <a:t> </a:t>
            </a:r>
            <a:endParaRPr lang="en-US" sz="2800" dirty="0" smtClean="0">
              <a:solidFill>
                <a:schemeClr val="tx2"/>
              </a:solidFill>
              <a:latin typeface="+mj-lt"/>
              <a:cs typeface="Arial"/>
            </a:endParaRPr>
          </a:p>
          <a:p>
            <a:pPr marL="0" indent="0">
              <a:buNone/>
            </a:pPr>
            <a:endParaRPr lang="en-US" sz="2800" dirty="0">
              <a:solidFill>
                <a:schemeClr val="tx2"/>
              </a:solidFill>
              <a:latin typeface="+mj-lt"/>
              <a:cs typeface="Arial"/>
            </a:endParaRPr>
          </a:p>
          <a:p>
            <a:pPr marL="0" indent="0">
              <a:buNone/>
            </a:pPr>
            <a:r>
              <a:rPr lang="en-US" sz="2800" dirty="0" smtClean="0">
                <a:solidFill>
                  <a:schemeClr val="tx2"/>
                </a:solidFill>
                <a:latin typeface="+mj-lt"/>
                <a:cs typeface="Arial"/>
              </a:rPr>
              <a:t>If you want to receive an electronic version, contact me: </a:t>
            </a:r>
            <a:r>
              <a:rPr lang="en-US" sz="2800" dirty="0" smtClean="0">
                <a:solidFill>
                  <a:schemeClr val="tx2"/>
                </a:solidFill>
                <a:latin typeface="+mj-lt"/>
                <a:cs typeface="Arial"/>
                <a:hlinkClick r:id="rId4"/>
              </a:rPr>
              <a:t>Clementine.moyart@youthforum.org</a:t>
            </a:r>
            <a:r>
              <a:rPr lang="en-US" sz="2800" dirty="0" smtClean="0">
                <a:solidFill>
                  <a:schemeClr val="tx2"/>
                </a:solidFill>
                <a:latin typeface="+mj-lt"/>
                <a:cs typeface="Arial"/>
              </a:rPr>
              <a:t> </a:t>
            </a: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990482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1060123"/>
          </a:xfrm>
        </p:spPr>
        <p:txBody>
          <a:bodyPr>
            <a:normAutofit/>
          </a:bodyPr>
          <a:lstStyle/>
          <a:p>
            <a:r>
              <a:rPr lang="en-US" sz="3200" b="1" dirty="0" smtClean="0">
                <a:solidFill>
                  <a:schemeClr val="tx2"/>
                </a:solidFill>
                <a:cs typeface="Arial"/>
              </a:rPr>
              <a:t>Excluding Youth: A threat to our future </a:t>
            </a:r>
            <a:endParaRPr lang="en-US" sz="2800" b="1" dirty="0">
              <a:solidFill>
                <a:schemeClr val="tx2"/>
              </a:solidFill>
              <a:cs typeface="Arial"/>
            </a:endParaRPr>
          </a:p>
        </p:txBody>
      </p:sp>
      <p:sp>
        <p:nvSpPr>
          <p:cNvPr id="3" name="Content Placeholder 2"/>
          <p:cNvSpPr>
            <a:spLocks noGrp="1"/>
          </p:cNvSpPr>
          <p:nvPr>
            <p:ph idx="1"/>
          </p:nvPr>
        </p:nvSpPr>
        <p:spPr>
          <a:xfrm>
            <a:off x="4161462" y="1207633"/>
            <a:ext cx="4751704" cy="4261416"/>
          </a:xfrm>
        </p:spPr>
        <p:txBody>
          <a:bodyPr>
            <a:normAutofit/>
          </a:bodyPr>
          <a:lstStyle/>
          <a:p>
            <a:r>
              <a:rPr lang="en-GB" sz="2200" dirty="0" smtClean="0">
                <a:solidFill>
                  <a:srgbClr val="1F497D"/>
                </a:solidFill>
              </a:rPr>
              <a:t>Youth unemployment rates are not enough to describe the situation of young people today </a:t>
            </a:r>
            <a:r>
              <a:rPr lang="en-GB" sz="2200" i="1" dirty="0" err="1" smtClean="0">
                <a:solidFill>
                  <a:srgbClr val="1F497D"/>
                </a:solidFill>
              </a:rPr>
              <a:t>ie</a:t>
            </a:r>
            <a:r>
              <a:rPr lang="en-GB" sz="2200" i="1" dirty="0" smtClean="0">
                <a:solidFill>
                  <a:srgbClr val="1F497D"/>
                </a:solidFill>
              </a:rPr>
              <a:t>. in Germany</a:t>
            </a:r>
          </a:p>
          <a:p>
            <a:endParaRPr lang="en-GB" sz="2200" dirty="0">
              <a:solidFill>
                <a:srgbClr val="1F497D"/>
              </a:solidFill>
            </a:endParaRPr>
          </a:p>
          <a:p>
            <a:r>
              <a:rPr lang="en-GB" sz="2200" dirty="0" smtClean="0">
                <a:solidFill>
                  <a:srgbClr val="1F497D"/>
                </a:solidFill>
                <a:cs typeface="Arial"/>
              </a:rPr>
              <a:t>Crisis created new forms of exclusion and insecurity for young people: cost-containments on education, social protection…</a:t>
            </a:r>
          </a:p>
          <a:p>
            <a:endParaRPr lang="en-GB" sz="2200" dirty="0">
              <a:solidFill>
                <a:srgbClr val="1F497D"/>
              </a:solidFill>
              <a:cs typeface="Arial"/>
            </a:endParaRPr>
          </a:p>
          <a:p>
            <a:r>
              <a:rPr lang="en-GB" sz="2200" dirty="0" smtClean="0">
                <a:solidFill>
                  <a:srgbClr val="1F497D"/>
                </a:solidFill>
                <a:cs typeface="Arial"/>
              </a:rPr>
              <a:t>Gaps in European social protection systems! </a:t>
            </a:r>
          </a:p>
          <a:p>
            <a:endParaRPr lang="en-GB" sz="2200" dirty="0">
              <a:solidFill>
                <a:srgbClr val="1F497D"/>
              </a:solidFill>
              <a:cs typeface="Arial"/>
            </a:endParaRPr>
          </a:p>
          <a:p>
            <a:endParaRPr lang="en-GB" sz="2200" dirty="0" smtClean="0">
              <a:solidFill>
                <a:srgbClr val="1F497D"/>
              </a:solidFill>
              <a:cs typeface="Arial"/>
            </a:endParaRPr>
          </a:p>
          <a:p>
            <a:endParaRPr lang="en-GB" sz="2200" dirty="0" smtClean="0">
              <a:solidFill>
                <a:srgbClr val="1F497D"/>
              </a:solidFill>
              <a:cs typeface="Arial"/>
            </a:endParaRPr>
          </a:p>
          <a:p>
            <a:pPr marL="0" indent="0">
              <a:buNone/>
            </a:pPr>
            <a:endParaRPr lang="en-US" sz="2000" dirty="0" smtClean="0">
              <a:cs typeface="Arial"/>
            </a:endParaRPr>
          </a:p>
          <a:p>
            <a:pPr marL="0" indent="0">
              <a:buNone/>
            </a:pPr>
            <a:endParaRPr lang="en-US" sz="1800" dirty="0">
              <a:latin typeface="Arial"/>
              <a:cs typeface="Arial"/>
            </a:endParaRPr>
          </a:p>
          <a:p>
            <a:pPr marL="0" indent="0">
              <a:buNone/>
            </a:pPr>
            <a:endParaRPr lang="en-US" sz="1800" dirty="0" smtClean="0">
              <a:latin typeface="Arial"/>
              <a:cs typeface="Arial"/>
            </a:endParaRP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pic>
        <p:nvPicPr>
          <p:cNvPr id="6" name="Picture 5" descr="Screen Shot 2016-05-18 at 17.23.2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3052" y="944665"/>
            <a:ext cx="3777296" cy="5149948"/>
          </a:xfrm>
          <a:prstGeom prst="rect">
            <a:avLst/>
          </a:prstGeom>
        </p:spPr>
      </p:pic>
    </p:spTree>
    <p:extLst>
      <p:ext uri="{BB962C8B-B14F-4D97-AF65-F5344CB8AC3E}">
        <p14:creationId xmlns:p14="http://schemas.microsoft.com/office/powerpoint/2010/main" val="2850524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1060123"/>
          </a:xfrm>
        </p:spPr>
        <p:txBody>
          <a:bodyPr>
            <a:normAutofit/>
          </a:bodyPr>
          <a:lstStyle/>
          <a:p>
            <a:r>
              <a:rPr lang="en-US" sz="3600" b="1" dirty="0" smtClean="0">
                <a:solidFill>
                  <a:schemeClr val="tx2"/>
                </a:solidFill>
                <a:cs typeface="Arial"/>
              </a:rPr>
              <a:t>Working questions</a:t>
            </a:r>
            <a:endParaRPr lang="en-US" sz="3600" b="1" dirty="0">
              <a:solidFill>
                <a:schemeClr val="tx2"/>
              </a:solidFill>
              <a:cs typeface="Arial"/>
            </a:endParaRPr>
          </a:p>
        </p:txBody>
      </p:sp>
      <p:sp>
        <p:nvSpPr>
          <p:cNvPr id="3" name="Content Placeholder 2"/>
          <p:cNvSpPr>
            <a:spLocks noGrp="1"/>
          </p:cNvSpPr>
          <p:nvPr>
            <p:ph idx="1"/>
          </p:nvPr>
        </p:nvSpPr>
        <p:spPr>
          <a:xfrm>
            <a:off x="893146" y="1332560"/>
            <a:ext cx="7641948" cy="3905693"/>
          </a:xfrm>
        </p:spPr>
        <p:txBody>
          <a:bodyPr>
            <a:normAutofit/>
          </a:bodyPr>
          <a:lstStyle/>
          <a:p>
            <a:endParaRPr lang="en-GB" sz="2800" dirty="0" smtClean="0">
              <a:solidFill>
                <a:srgbClr val="1F497D"/>
              </a:solidFill>
            </a:endParaRPr>
          </a:p>
          <a:p>
            <a:r>
              <a:rPr lang="en-GB" sz="2800" dirty="0" smtClean="0">
                <a:solidFill>
                  <a:srgbClr val="1F497D"/>
                </a:solidFill>
              </a:rPr>
              <a:t>Are </a:t>
            </a:r>
            <a:r>
              <a:rPr lang="en-GB" sz="2800" b="1" dirty="0" smtClean="0">
                <a:solidFill>
                  <a:srgbClr val="1F497D"/>
                </a:solidFill>
              </a:rPr>
              <a:t>Welfare states </a:t>
            </a:r>
            <a:r>
              <a:rPr lang="en-GB" sz="2800" dirty="0" smtClean="0">
                <a:solidFill>
                  <a:srgbClr val="1F497D"/>
                </a:solidFill>
              </a:rPr>
              <a:t>in Europe failing to protect young people? And why? Did the crisis exacerbated this?</a:t>
            </a:r>
          </a:p>
          <a:p>
            <a:r>
              <a:rPr lang="en-GB" sz="2800" dirty="0" smtClean="0">
                <a:solidFill>
                  <a:srgbClr val="1F497D"/>
                </a:solidFill>
              </a:rPr>
              <a:t>What are </a:t>
            </a:r>
            <a:r>
              <a:rPr lang="en-GB" sz="2800" b="1" dirty="0" smtClean="0">
                <a:solidFill>
                  <a:srgbClr val="1F497D"/>
                </a:solidFill>
              </a:rPr>
              <a:t>the barriers in our European systems </a:t>
            </a:r>
            <a:r>
              <a:rPr lang="en-GB" sz="2800" dirty="0" smtClean="0">
                <a:solidFill>
                  <a:srgbClr val="1F497D"/>
                </a:solidFill>
              </a:rPr>
              <a:t>that prevent social inclusion of young people? And how to tackle them? </a:t>
            </a:r>
          </a:p>
          <a:p>
            <a:endParaRPr lang="en-GB" sz="2400" dirty="0">
              <a:solidFill>
                <a:srgbClr val="1F497D"/>
              </a:solidFill>
            </a:endParaRPr>
          </a:p>
          <a:p>
            <a:pPr marL="0" indent="0">
              <a:buNone/>
            </a:pPr>
            <a:endParaRPr lang="en-GB" sz="2400" dirty="0">
              <a:solidFill>
                <a:srgbClr val="1F497D"/>
              </a:solidFill>
            </a:endParaRPr>
          </a:p>
          <a:p>
            <a:pPr marL="0" indent="0">
              <a:buNone/>
            </a:pPr>
            <a:endParaRPr lang="en-US" sz="2000" dirty="0" smtClean="0">
              <a:cs typeface="Arial"/>
            </a:endParaRPr>
          </a:p>
          <a:p>
            <a:pPr marL="0" indent="0">
              <a:buNone/>
            </a:pPr>
            <a:endParaRPr lang="en-US" sz="1800" dirty="0">
              <a:latin typeface="Arial"/>
              <a:cs typeface="Arial"/>
            </a:endParaRPr>
          </a:p>
          <a:p>
            <a:pPr marL="0" indent="0">
              <a:buNone/>
            </a:pPr>
            <a:endParaRPr lang="en-US" sz="1800" dirty="0" smtClean="0">
              <a:latin typeface="Arial"/>
              <a:cs typeface="Arial"/>
            </a:endParaRP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2678125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1060123"/>
          </a:xfrm>
        </p:spPr>
        <p:txBody>
          <a:bodyPr>
            <a:normAutofit fontScale="90000"/>
          </a:bodyPr>
          <a:lstStyle/>
          <a:p>
            <a:r>
              <a:rPr lang="en-US" sz="3200" b="1" dirty="0" smtClean="0">
                <a:solidFill>
                  <a:schemeClr val="tx2"/>
                </a:solidFill>
                <a:latin typeface="Arial"/>
                <a:cs typeface="Arial"/>
              </a:rPr>
              <a:t>Barriers in Accessing quality education and VET</a:t>
            </a:r>
            <a:endParaRPr lang="en-US" sz="2800" b="1" dirty="0">
              <a:solidFill>
                <a:schemeClr val="tx2"/>
              </a:solidFill>
              <a:latin typeface="Arial"/>
              <a:cs typeface="Arial"/>
            </a:endParaRPr>
          </a:p>
        </p:txBody>
      </p:sp>
      <p:sp>
        <p:nvSpPr>
          <p:cNvPr id="3" name="Content Placeholder 2"/>
          <p:cNvSpPr>
            <a:spLocks noGrp="1"/>
          </p:cNvSpPr>
          <p:nvPr>
            <p:ph idx="1"/>
          </p:nvPr>
        </p:nvSpPr>
        <p:spPr>
          <a:xfrm>
            <a:off x="208173" y="1060123"/>
            <a:ext cx="8743267" cy="4157310"/>
          </a:xfrm>
        </p:spPr>
        <p:txBody>
          <a:bodyPr>
            <a:normAutofit/>
          </a:bodyPr>
          <a:lstStyle/>
          <a:p>
            <a:r>
              <a:rPr lang="en-GB" sz="2400" b="1" dirty="0" smtClean="0">
                <a:solidFill>
                  <a:srgbClr val="1F497D"/>
                </a:solidFill>
              </a:rPr>
              <a:t>Cuts in education </a:t>
            </a:r>
            <a:r>
              <a:rPr lang="en-GB" sz="2400" dirty="0" smtClean="0">
                <a:solidFill>
                  <a:srgbClr val="E46C0A"/>
                </a:solidFill>
              </a:rPr>
              <a:t> </a:t>
            </a:r>
            <a:r>
              <a:rPr lang="en-GB" sz="2400" dirty="0" err="1" smtClean="0">
                <a:solidFill>
                  <a:srgbClr val="E46C0A"/>
                </a:solidFill>
              </a:rPr>
              <a:t>Ie</a:t>
            </a:r>
            <a:r>
              <a:rPr lang="en-GB" sz="2400" dirty="0" smtClean="0">
                <a:solidFill>
                  <a:srgbClr val="E46C0A"/>
                </a:solidFill>
              </a:rPr>
              <a:t>. In Greece in the past 6 years no new school or renovation  </a:t>
            </a:r>
          </a:p>
          <a:p>
            <a:pPr marL="0" indent="0">
              <a:buNone/>
            </a:pPr>
            <a:endParaRPr lang="en-GB" sz="2400" dirty="0" smtClean="0">
              <a:solidFill>
                <a:srgbClr val="E46C0A"/>
              </a:solidFill>
            </a:endParaRPr>
          </a:p>
          <a:p>
            <a:r>
              <a:rPr lang="en-GB" sz="2400" b="1" dirty="0" smtClean="0">
                <a:solidFill>
                  <a:srgbClr val="1F497D"/>
                </a:solidFill>
                <a:cs typeface="Arial"/>
              </a:rPr>
              <a:t>Difficult access to quality education for vulnerable groups: </a:t>
            </a:r>
          </a:p>
          <a:p>
            <a:pPr marL="0" indent="0">
              <a:buNone/>
            </a:pPr>
            <a:endParaRPr lang="en-US" sz="2400" dirty="0">
              <a:cs typeface="Arial"/>
            </a:endParaRPr>
          </a:p>
          <a:p>
            <a:r>
              <a:rPr lang="en-US" sz="2400" b="1" dirty="0" smtClean="0">
                <a:solidFill>
                  <a:srgbClr val="1F497D"/>
                </a:solidFill>
                <a:cs typeface="Arial"/>
              </a:rPr>
              <a:t>Measures on apprenticeship and VET often fail to reach out to the most vulnerable youth </a:t>
            </a:r>
            <a:r>
              <a:rPr lang="en-US" sz="2400" dirty="0" smtClean="0">
                <a:cs typeface="Arial"/>
              </a:rPr>
              <a:t>: </a:t>
            </a:r>
          </a:p>
          <a:p>
            <a:pPr marL="0" indent="0">
              <a:buNone/>
            </a:pPr>
            <a:r>
              <a:rPr lang="en-US" sz="2400" dirty="0" smtClean="0">
                <a:solidFill>
                  <a:schemeClr val="accent6"/>
                </a:solidFill>
                <a:cs typeface="Arial"/>
              </a:rPr>
              <a:t>	</a:t>
            </a:r>
            <a:r>
              <a:rPr lang="en-US" sz="2400" dirty="0" err="1" smtClean="0">
                <a:solidFill>
                  <a:schemeClr val="accent6">
                    <a:lumMod val="75000"/>
                  </a:schemeClr>
                </a:solidFill>
                <a:cs typeface="Arial"/>
              </a:rPr>
              <a:t>Ie</a:t>
            </a:r>
            <a:r>
              <a:rPr lang="en-US" sz="2400" dirty="0" smtClean="0">
                <a:solidFill>
                  <a:schemeClr val="accent6">
                    <a:lumMod val="75000"/>
                  </a:schemeClr>
                </a:solidFill>
                <a:cs typeface="Arial"/>
              </a:rPr>
              <a:t> in France, enrolment has doubled over the past few decades but 	apprentices without prior qualifications fell from 60% to 35%</a:t>
            </a: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176369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1060123"/>
          </a:xfrm>
        </p:spPr>
        <p:txBody>
          <a:bodyPr>
            <a:normAutofit/>
          </a:bodyPr>
          <a:lstStyle/>
          <a:p>
            <a:r>
              <a:rPr lang="en-US" sz="3200" b="1" dirty="0" smtClean="0">
                <a:solidFill>
                  <a:schemeClr val="tx2"/>
                </a:solidFill>
                <a:cs typeface="Arial"/>
              </a:rPr>
              <a:t>Proposals</a:t>
            </a:r>
            <a:endParaRPr lang="en-US" sz="2800" b="1" dirty="0">
              <a:solidFill>
                <a:schemeClr val="tx2"/>
              </a:solidFill>
              <a:cs typeface="Arial"/>
            </a:endParaRPr>
          </a:p>
        </p:txBody>
      </p:sp>
      <p:sp>
        <p:nvSpPr>
          <p:cNvPr id="3" name="Content Placeholder 2"/>
          <p:cNvSpPr>
            <a:spLocks noGrp="1"/>
          </p:cNvSpPr>
          <p:nvPr>
            <p:ph idx="1"/>
          </p:nvPr>
        </p:nvSpPr>
        <p:spPr>
          <a:xfrm>
            <a:off x="208173" y="1060123"/>
            <a:ext cx="8743267" cy="4157310"/>
          </a:xfrm>
        </p:spPr>
        <p:txBody>
          <a:bodyPr>
            <a:normAutofit/>
          </a:bodyPr>
          <a:lstStyle/>
          <a:p>
            <a:r>
              <a:rPr lang="en-GB" sz="2400" b="1" dirty="0" smtClean="0">
                <a:solidFill>
                  <a:srgbClr val="1F497D"/>
                </a:solidFill>
              </a:rPr>
              <a:t>Invest in life-long learning and non-formal education</a:t>
            </a:r>
          </a:p>
          <a:p>
            <a:endParaRPr lang="en-GB" sz="2400" b="1" dirty="0" smtClean="0">
              <a:solidFill>
                <a:srgbClr val="1F497D"/>
              </a:solidFill>
            </a:endParaRPr>
          </a:p>
          <a:p>
            <a:r>
              <a:rPr lang="en-GB" sz="2400" b="1" dirty="0" smtClean="0">
                <a:solidFill>
                  <a:srgbClr val="1F497D"/>
                </a:solidFill>
              </a:rPr>
              <a:t>Include second chance programmes available for harder to reach target groups</a:t>
            </a:r>
          </a:p>
          <a:p>
            <a:endParaRPr lang="en-GB" sz="2000" b="1" dirty="0" smtClean="0">
              <a:solidFill>
                <a:srgbClr val="1F497D"/>
              </a:solidFill>
            </a:endParaRPr>
          </a:p>
          <a:p>
            <a:r>
              <a:rPr lang="en-GB" sz="2400" b="1" dirty="0" smtClean="0">
                <a:solidFill>
                  <a:srgbClr val="1F497D"/>
                </a:solidFill>
              </a:rPr>
              <a:t>Enforcement of quality internships and apprenticeships and help for young people who fail to find an apprenticeship position </a:t>
            </a:r>
          </a:p>
          <a:p>
            <a:pPr marL="0" indent="0">
              <a:buNone/>
            </a:pPr>
            <a:r>
              <a:rPr lang="en-GB" sz="2400" b="1" dirty="0">
                <a:solidFill>
                  <a:srgbClr val="E46C0A"/>
                </a:solidFill>
              </a:rPr>
              <a:t>	</a:t>
            </a:r>
            <a:r>
              <a:rPr lang="en-GB" sz="2400" b="1" dirty="0" smtClean="0">
                <a:solidFill>
                  <a:srgbClr val="E46C0A"/>
                </a:solidFill>
              </a:rPr>
              <a:t>(</a:t>
            </a:r>
            <a:r>
              <a:rPr lang="en-GB" sz="2400" b="1" dirty="0" err="1" smtClean="0">
                <a:solidFill>
                  <a:srgbClr val="E46C0A"/>
                </a:solidFill>
              </a:rPr>
              <a:t>ie</a:t>
            </a:r>
            <a:r>
              <a:rPr lang="en-GB" sz="2400" b="1" dirty="0" smtClean="0">
                <a:solidFill>
                  <a:srgbClr val="E46C0A"/>
                </a:solidFill>
              </a:rPr>
              <a:t>. Supra-Company apprenticeship in Austria</a:t>
            </a:r>
            <a:r>
              <a:rPr lang="en-GB" sz="2400" b="1" dirty="0" smtClean="0">
                <a:solidFill>
                  <a:srgbClr val="E46C0A"/>
                </a:solidFill>
              </a:rPr>
              <a:t>)</a:t>
            </a:r>
            <a:endParaRPr lang="en-GB" sz="2000" dirty="0" smtClean="0">
              <a:solidFill>
                <a:srgbClr val="E46C0A"/>
              </a:solidFill>
              <a:cs typeface="Arial"/>
            </a:endParaRPr>
          </a:p>
          <a:p>
            <a:pPr marL="0" indent="0">
              <a:buNone/>
            </a:pPr>
            <a:endParaRPr lang="en-US" sz="2000" dirty="0" smtClean="0">
              <a:cs typeface="Arial"/>
            </a:endParaRPr>
          </a:p>
          <a:p>
            <a:pPr marL="0" indent="0">
              <a:buNone/>
            </a:pPr>
            <a:endParaRPr lang="en-US" sz="1800" dirty="0">
              <a:latin typeface="Arial"/>
              <a:cs typeface="Arial"/>
            </a:endParaRPr>
          </a:p>
          <a:p>
            <a:pPr marL="0" indent="0">
              <a:buNone/>
            </a:pPr>
            <a:endParaRPr lang="en-US" sz="1800" dirty="0" smtClean="0">
              <a:latin typeface="Arial"/>
              <a:cs typeface="Arial"/>
            </a:endParaRP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204761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346" y="1060123"/>
            <a:ext cx="8496820" cy="4408926"/>
          </a:xfrm>
        </p:spPr>
        <p:txBody>
          <a:bodyPr>
            <a:normAutofit/>
          </a:bodyPr>
          <a:lstStyle/>
          <a:p>
            <a:r>
              <a:rPr lang="en-GB" sz="2400" b="1" dirty="0" smtClean="0">
                <a:solidFill>
                  <a:srgbClr val="1F497D"/>
                </a:solidFill>
              </a:rPr>
              <a:t>Youth </a:t>
            </a:r>
            <a:r>
              <a:rPr lang="en-GB" sz="2400" b="1" dirty="0">
                <a:solidFill>
                  <a:srgbClr val="1F497D"/>
                </a:solidFill>
              </a:rPr>
              <a:t>minimum </a:t>
            </a:r>
            <a:r>
              <a:rPr lang="en-GB" sz="2400" b="1" dirty="0" smtClean="0">
                <a:solidFill>
                  <a:srgbClr val="1F497D"/>
                </a:solidFill>
              </a:rPr>
              <a:t>wages (</a:t>
            </a:r>
            <a:r>
              <a:rPr lang="en-GB" sz="2400" dirty="0" smtClean="0">
                <a:solidFill>
                  <a:srgbClr val="1F497D"/>
                </a:solidFill>
              </a:rPr>
              <a:t>France, Belgium, Czech Republic, Ireland, The Netherlands….)</a:t>
            </a:r>
          </a:p>
          <a:p>
            <a:pPr marL="0" indent="0" algn="ctr">
              <a:buNone/>
            </a:pPr>
            <a:endParaRPr lang="en-GB" sz="2000" dirty="0">
              <a:solidFill>
                <a:srgbClr val="1F497D"/>
              </a:solidFill>
            </a:endParaRPr>
          </a:p>
          <a:p>
            <a:pPr marL="0" indent="0" algn="ctr">
              <a:buNone/>
            </a:pPr>
            <a:r>
              <a:rPr lang="en-GB" sz="2000" b="1" i="1" dirty="0" smtClean="0">
                <a:solidFill>
                  <a:srgbClr val="1F497D"/>
                </a:solidFill>
              </a:rPr>
              <a:t>	</a:t>
            </a:r>
            <a:r>
              <a:rPr lang="en-GB" sz="2400" b="1" i="1" dirty="0" smtClean="0">
                <a:solidFill>
                  <a:schemeClr val="accent6">
                    <a:lumMod val="75000"/>
                  </a:schemeClr>
                </a:solidFill>
              </a:rPr>
              <a:t>“Sub-minimum youth wages potentially conflict with the principle of equal pay for work of equal value” ILO</a:t>
            </a:r>
          </a:p>
          <a:p>
            <a:pPr marL="0" indent="0">
              <a:buNone/>
            </a:pPr>
            <a:endParaRPr lang="en-US" sz="2400" dirty="0" smtClean="0">
              <a:cs typeface="Arial"/>
            </a:endParaRPr>
          </a:p>
          <a:p>
            <a:r>
              <a:rPr lang="en-US" sz="2400" dirty="0" smtClean="0">
                <a:solidFill>
                  <a:srgbClr val="1F497D"/>
                </a:solidFill>
                <a:cs typeface="Arial"/>
              </a:rPr>
              <a:t>Precarious jobs and Contribution </a:t>
            </a:r>
            <a:r>
              <a:rPr lang="en-US" sz="2400" b="1" dirty="0" smtClean="0">
                <a:solidFill>
                  <a:srgbClr val="1F497D"/>
                </a:solidFill>
                <a:cs typeface="Arial"/>
              </a:rPr>
              <a:t>to pension systems</a:t>
            </a:r>
          </a:p>
          <a:p>
            <a:endParaRPr lang="en-US" sz="2400" b="1" dirty="0">
              <a:solidFill>
                <a:srgbClr val="1F497D"/>
              </a:solidFill>
              <a:cs typeface="Arial"/>
            </a:endParaRPr>
          </a:p>
          <a:p>
            <a:r>
              <a:rPr lang="en-US" sz="2400" b="1" dirty="0" smtClean="0">
                <a:solidFill>
                  <a:srgbClr val="1F497D"/>
                </a:solidFill>
                <a:cs typeface="Arial"/>
              </a:rPr>
              <a:t>Development of new forms of work and income (self-employment, sharing economy….) </a:t>
            </a:r>
            <a:endParaRPr lang="en-US" sz="2400" b="1" dirty="0">
              <a:solidFill>
                <a:srgbClr val="1F497D"/>
              </a:solidFill>
              <a:cs typeface="Arial"/>
            </a:endParaRPr>
          </a:p>
          <a:p>
            <a:pPr marL="0" indent="0">
              <a:buNone/>
            </a:pPr>
            <a:endParaRPr lang="en-US" sz="1800" dirty="0" smtClean="0">
              <a:latin typeface="Arial"/>
              <a:cs typeface="Arial"/>
            </a:endParaRPr>
          </a:p>
          <a:p>
            <a:pPr marL="0" indent="0">
              <a:buNone/>
            </a:pP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5" name="Title 1"/>
          <p:cNvSpPr txBox="1">
            <a:spLocks/>
          </p:cNvSpPr>
          <p:nvPr/>
        </p:nvSpPr>
        <p:spPr>
          <a:xfrm>
            <a:off x="152401" y="0"/>
            <a:ext cx="9143999" cy="1060123"/>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chemeClr val="tx2"/>
                </a:solidFill>
                <a:cs typeface="Arial"/>
              </a:rPr>
              <a:t>Barriers in Accessing quality jobs</a:t>
            </a:r>
            <a:endParaRPr lang="en-US" sz="2800" b="1" dirty="0">
              <a:solidFill>
                <a:schemeClr val="tx2"/>
              </a:solidFill>
              <a:cs typeface="Arial"/>
            </a:endParaRPr>
          </a:p>
        </p:txBody>
      </p:sp>
    </p:spTree>
    <p:extLst>
      <p:ext uri="{BB962C8B-B14F-4D97-AF65-F5344CB8AC3E}">
        <p14:creationId xmlns:p14="http://schemas.microsoft.com/office/powerpoint/2010/main" val="1763697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 name="Content Placeholder 2"/>
          <p:cNvSpPr>
            <a:spLocks noGrp="1"/>
          </p:cNvSpPr>
          <p:nvPr>
            <p:ph idx="1"/>
          </p:nvPr>
        </p:nvSpPr>
        <p:spPr>
          <a:xfrm>
            <a:off x="457200" y="894937"/>
            <a:ext cx="8229600" cy="4525963"/>
          </a:xfrm>
        </p:spPr>
        <p:txBody>
          <a:bodyPr>
            <a:normAutofit/>
          </a:bodyPr>
          <a:lstStyle/>
          <a:p>
            <a:endParaRPr lang="en-US" sz="2400" dirty="0" smtClean="0">
              <a:solidFill>
                <a:srgbClr val="1F497D"/>
              </a:solidFill>
            </a:endParaRPr>
          </a:p>
          <a:p>
            <a:r>
              <a:rPr lang="en-US" sz="2400" dirty="0" smtClean="0">
                <a:solidFill>
                  <a:srgbClr val="1F497D"/>
                </a:solidFill>
              </a:rPr>
              <a:t>End </a:t>
            </a:r>
            <a:r>
              <a:rPr lang="en-US" sz="2400" dirty="0">
                <a:solidFill>
                  <a:srgbClr val="1F497D"/>
                </a:solidFill>
              </a:rPr>
              <a:t>age-based discrimination in access to minimum </a:t>
            </a:r>
            <a:r>
              <a:rPr lang="en-US" sz="2400" dirty="0" smtClean="0">
                <a:solidFill>
                  <a:srgbClr val="1F497D"/>
                </a:solidFill>
              </a:rPr>
              <a:t>wages</a:t>
            </a:r>
          </a:p>
          <a:p>
            <a:endParaRPr lang="en-US" sz="2400" dirty="0">
              <a:solidFill>
                <a:srgbClr val="1F497D"/>
              </a:solidFill>
            </a:endParaRPr>
          </a:p>
          <a:p>
            <a:r>
              <a:rPr lang="en-US" sz="2400" dirty="0" smtClean="0">
                <a:solidFill>
                  <a:srgbClr val="1F497D"/>
                </a:solidFill>
              </a:rPr>
              <a:t>Contributory pensions systems should be better adapted to the </a:t>
            </a:r>
            <a:r>
              <a:rPr lang="en-US" sz="2400" b="1" dirty="0" smtClean="0">
                <a:solidFill>
                  <a:srgbClr val="1F497D"/>
                </a:solidFill>
              </a:rPr>
              <a:t>reality of people’s employment trajectories</a:t>
            </a:r>
            <a:r>
              <a:rPr lang="en-US" sz="2400" dirty="0" smtClean="0">
                <a:solidFill>
                  <a:srgbClr val="1F497D"/>
                </a:solidFill>
              </a:rPr>
              <a:t>, ensure the possibility of banking enough working time to reach adequate income at retirement</a:t>
            </a:r>
          </a:p>
          <a:p>
            <a:endParaRPr lang="en-US" sz="2400" dirty="0" smtClean="0">
              <a:solidFill>
                <a:srgbClr val="1F497D"/>
              </a:solidFill>
            </a:endParaRPr>
          </a:p>
          <a:p>
            <a:r>
              <a:rPr lang="en-US" sz="2400" dirty="0" smtClean="0">
                <a:solidFill>
                  <a:srgbClr val="1F497D"/>
                </a:solidFill>
              </a:rPr>
              <a:t>Ensure that creative freedom of business is not detrimental to the </a:t>
            </a:r>
            <a:r>
              <a:rPr lang="en-US" sz="2400" b="1" dirty="0" smtClean="0">
                <a:solidFill>
                  <a:srgbClr val="1F497D"/>
                </a:solidFill>
              </a:rPr>
              <a:t>protection of workers’ rights</a:t>
            </a:r>
            <a:endParaRPr lang="en-US" sz="2400" dirty="0"/>
          </a:p>
        </p:txBody>
      </p:sp>
      <p:sp>
        <p:nvSpPr>
          <p:cNvPr id="6" name="Title 1"/>
          <p:cNvSpPr txBox="1">
            <a:spLocks/>
          </p:cNvSpPr>
          <p:nvPr/>
        </p:nvSpPr>
        <p:spPr>
          <a:xfrm>
            <a:off x="1" y="0"/>
            <a:ext cx="9143999" cy="106012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cs typeface="Arial"/>
              </a:rPr>
              <a:t>Proposals</a:t>
            </a:r>
            <a:endParaRPr lang="en-US" sz="3600" b="1" dirty="0">
              <a:solidFill>
                <a:schemeClr val="tx2"/>
              </a:solidFill>
              <a:cs typeface="Arial"/>
            </a:endParaRPr>
          </a:p>
        </p:txBody>
      </p:sp>
    </p:spTree>
    <p:extLst>
      <p:ext uri="{BB962C8B-B14F-4D97-AF65-F5344CB8AC3E}">
        <p14:creationId xmlns:p14="http://schemas.microsoft.com/office/powerpoint/2010/main" val="967509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28" y="102345"/>
            <a:ext cx="9143999" cy="1060123"/>
          </a:xfrm>
        </p:spPr>
        <p:txBody>
          <a:bodyPr>
            <a:normAutofit/>
          </a:bodyPr>
          <a:lstStyle/>
          <a:p>
            <a:r>
              <a:rPr lang="en-US" sz="3200" b="1" dirty="0" smtClean="0">
                <a:solidFill>
                  <a:schemeClr val="tx2"/>
                </a:solidFill>
                <a:latin typeface="Arial"/>
                <a:cs typeface="Arial"/>
              </a:rPr>
              <a:t>Barriers in accessing decent income</a:t>
            </a:r>
            <a:endParaRPr lang="en-US" sz="2800" b="1" dirty="0">
              <a:solidFill>
                <a:schemeClr val="tx2"/>
              </a:solidFill>
              <a:latin typeface="Arial"/>
              <a:cs typeface="Arial"/>
            </a:endParaRPr>
          </a:p>
        </p:txBody>
      </p:sp>
      <p:sp>
        <p:nvSpPr>
          <p:cNvPr id="3" name="Content Placeholder 2"/>
          <p:cNvSpPr>
            <a:spLocks noGrp="1"/>
          </p:cNvSpPr>
          <p:nvPr>
            <p:ph idx="1"/>
          </p:nvPr>
        </p:nvSpPr>
        <p:spPr>
          <a:xfrm>
            <a:off x="603701" y="1266834"/>
            <a:ext cx="7957337" cy="3855193"/>
          </a:xfrm>
        </p:spPr>
        <p:txBody>
          <a:bodyPr>
            <a:normAutofit/>
          </a:bodyPr>
          <a:lstStyle/>
          <a:p>
            <a:r>
              <a:rPr lang="en-GB" sz="2400" b="1" dirty="0" smtClean="0">
                <a:solidFill>
                  <a:srgbClr val="1F497D"/>
                </a:solidFill>
              </a:rPr>
              <a:t>Unemployment Benefits </a:t>
            </a:r>
            <a:r>
              <a:rPr lang="en-GB" sz="2400" dirty="0" smtClean="0">
                <a:solidFill>
                  <a:srgbClr val="1F497D"/>
                </a:solidFill>
              </a:rPr>
              <a:t>tend to be inaccessible for  young people: In most of European countries, </a:t>
            </a:r>
            <a:r>
              <a:rPr lang="en-GB" sz="2400" b="1" dirty="0" smtClean="0">
                <a:solidFill>
                  <a:srgbClr val="1F497D"/>
                </a:solidFill>
              </a:rPr>
              <a:t>12 months of contributions via employment are needed</a:t>
            </a:r>
          </a:p>
          <a:p>
            <a:endParaRPr lang="en-GB" sz="2400" dirty="0">
              <a:solidFill>
                <a:srgbClr val="1F497D"/>
              </a:solidFill>
            </a:endParaRPr>
          </a:p>
          <a:p>
            <a:r>
              <a:rPr lang="en-GB" sz="2400" b="1" dirty="0" smtClean="0">
                <a:solidFill>
                  <a:srgbClr val="1F497D"/>
                </a:solidFill>
                <a:cs typeface="Arial"/>
              </a:rPr>
              <a:t>‘reduced unemployment benefits (</a:t>
            </a:r>
            <a:r>
              <a:rPr lang="en-GB" sz="2400" dirty="0">
                <a:solidFill>
                  <a:srgbClr val="1F497D"/>
                </a:solidFill>
                <a:cs typeface="Arial"/>
              </a:rPr>
              <a:t>Belgium, Greece, Luxembourg, the </a:t>
            </a:r>
            <a:r>
              <a:rPr lang="en-GB" sz="2400" dirty="0" err="1">
                <a:solidFill>
                  <a:srgbClr val="1F497D"/>
                </a:solidFill>
                <a:cs typeface="Arial"/>
              </a:rPr>
              <a:t>Uk</a:t>
            </a:r>
            <a:r>
              <a:rPr lang="en-GB" sz="2400" dirty="0">
                <a:solidFill>
                  <a:srgbClr val="1F497D"/>
                </a:solidFill>
                <a:cs typeface="Arial"/>
              </a:rPr>
              <a:t>, Denmark….</a:t>
            </a:r>
            <a:r>
              <a:rPr lang="en-GB" sz="2400" dirty="0" smtClean="0">
                <a:solidFill>
                  <a:srgbClr val="1F497D"/>
                </a:solidFill>
                <a:cs typeface="Arial"/>
              </a:rPr>
              <a:t>)</a:t>
            </a:r>
            <a:r>
              <a:rPr lang="en-GB" sz="2400" b="1" dirty="0" smtClean="0">
                <a:solidFill>
                  <a:srgbClr val="1F497D"/>
                </a:solidFill>
                <a:cs typeface="Arial"/>
              </a:rPr>
              <a:t> or Minimum income schemes. But….</a:t>
            </a:r>
            <a:endParaRPr lang="en-US" sz="1800" dirty="0" smtClean="0">
              <a:latin typeface="Arial"/>
              <a:cs typeface="Arial"/>
            </a:endParaRPr>
          </a:p>
          <a:p>
            <a:endParaRPr lang="en-US" dirty="0">
              <a:latin typeface="Arial"/>
              <a:cs typeface="Arial"/>
            </a:endParaRP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pic>
        <p:nvPicPr>
          <p:cNvPr id="5" name="Picture 4" descr="Screen Shot 2016-05-19 at 12.35.0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4745" y="4122608"/>
            <a:ext cx="5602940" cy="2689411"/>
          </a:xfrm>
          <a:prstGeom prst="rect">
            <a:avLst/>
          </a:prstGeom>
        </p:spPr>
      </p:pic>
    </p:spTree>
    <p:extLst>
      <p:ext uri="{BB962C8B-B14F-4D97-AF65-F5344CB8AC3E}">
        <p14:creationId xmlns:p14="http://schemas.microsoft.com/office/powerpoint/2010/main" val="1763697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346" y="1060123"/>
            <a:ext cx="8496820" cy="4408926"/>
          </a:xfrm>
        </p:spPr>
        <p:txBody>
          <a:bodyPr>
            <a:normAutofit/>
          </a:bodyPr>
          <a:lstStyle/>
          <a:p>
            <a:endParaRPr lang="en-US" sz="1800" dirty="0" smtClean="0">
              <a:latin typeface="Arial"/>
              <a:cs typeface="Arial"/>
            </a:endParaRPr>
          </a:p>
          <a:p>
            <a:r>
              <a:rPr lang="en-US" sz="2800" dirty="0" smtClean="0">
                <a:cs typeface="Arial"/>
              </a:rPr>
              <a:t>Push for an</a:t>
            </a:r>
            <a:r>
              <a:rPr lang="en-US" sz="2800" dirty="0" smtClean="0">
                <a:solidFill>
                  <a:srgbClr val="E46C0A"/>
                </a:solidFill>
                <a:cs typeface="Arial"/>
              </a:rPr>
              <a:t> </a:t>
            </a:r>
            <a:r>
              <a:rPr lang="en-US" sz="2800" b="1" dirty="0" smtClean="0">
                <a:solidFill>
                  <a:srgbClr val="E46C0A"/>
                </a:solidFill>
                <a:cs typeface="Arial"/>
              </a:rPr>
              <a:t>‘independence supporting approach’ ! </a:t>
            </a:r>
          </a:p>
          <a:p>
            <a:pPr marL="0" indent="0">
              <a:buNone/>
            </a:pPr>
            <a:r>
              <a:rPr lang="en-US" sz="2800" b="1" dirty="0">
                <a:cs typeface="Arial"/>
              </a:rPr>
              <a:t>	</a:t>
            </a:r>
            <a:r>
              <a:rPr lang="en-US" sz="2800" dirty="0" smtClean="0">
                <a:cs typeface="Arial"/>
              </a:rPr>
              <a:t>and not a ‘stay at home’ policy: </a:t>
            </a:r>
          </a:p>
          <a:p>
            <a:pPr marL="0" indent="0">
              <a:buNone/>
            </a:pPr>
            <a:endParaRPr lang="en-US" sz="2400" dirty="0" smtClean="0">
              <a:latin typeface="Arial"/>
              <a:cs typeface="Arial"/>
            </a:endParaRPr>
          </a:p>
          <a:p>
            <a:pPr marL="0" indent="0">
              <a:buNone/>
            </a:pPr>
            <a:r>
              <a:rPr lang="en-US" sz="2400" dirty="0">
                <a:latin typeface="Arial"/>
                <a:cs typeface="Arial"/>
              </a:rPr>
              <a:t>	</a:t>
            </a:r>
            <a:r>
              <a:rPr lang="en-US" sz="2800" dirty="0" smtClean="0">
                <a:cs typeface="Arial"/>
              </a:rPr>
              <a:t>-</a:t>
            </a:r>
            <a:r>
              <a:rPr lang="en-US" sz="2800" dirty="0">
                <a:cs typeface="Arial"/>
              </a:rPr>
              <a:t>L</a:t>
            </a:r>
            <a:r>
              <a:rPr lang="en-US" sz="2800" dirty="0" smtClean="0">
                <a:cs typeface="Arial"/>
              </a:rPr>
              <a:t>imits of family benefits</a:t>
            </a:r>
          </a:p>
          <a:p>
            <a:pPr marL="0" indent="0">
              <a:buNone/>
            </a:pPr>
            <a:r>
              <a:rPr lang="en-US" sz="2800" dirty="0" smtClean="0">
                <a:cs typeface="Arial"/>
              </a:rPr>
              <a:t>	-Neglect of individual circumstances </a:t>
            </a: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5486400"/>
            <a:ext cx="9144000" cy="1371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6" name="Title 1"/>
          <p:cNvSpPr txBox="1">
            <a:spLocks/>
          </p:cNvSpPr>
          <p:nvPr/>
        </p:nvSpPr>
        <p:spPr>
          <a:xfrm>
            <a:off x="1" y="0"/>
            <a:ext cx="9143999" cy="106012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cs typeface="Arial"/>
              </a:rPr>
              <a:t>Proposals</a:t>
            </a:r>
            <a:endParaRPr lang="en-US" sz="3600" b="1" dirty="0">
              <a:solidFill>
                <a:schemeClr val="tx2"/>
              </a:solidFill>
              <a:cs typeface="Arial"/>
            </a:endParaRPr>
          </a:p>
        </p:txBody>
      </p:sp>
    </p:spTree>
    <p:extLst>
      <p:ext uri="{BB962C8B-B14F-4D97-AF65-F5344CB8AC3E}">
        <p14:creationId xmlns:p14="http://schemas.microsoft.com/office/powerpoint/2010/main" val="1843407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773</TotalTime>
  <Words>1012</Words>
  <Application>Microsoft Macintosh PowerPoint</Application>
  <PresentationFormat>On-screen Show (4:3)</PresentationFormat>
  <Paragraphs>126</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Proposals for tackling systemic barriers  to social exclusion of young people  in Europe  </vt:lpstr>
      <vt:lpstr>Excluding Youth: A threat to our future </vt:lpstr>
      <vt:lpstr>Working questions</vt:lpstr>
      <vt:lpstr>Barriers in Accessing quality education and VET</vt:lpstr>
      <vt:lpstr>Proposals</vt:lpstr>
      <vt:lpstr>PowerPoint Presentation</vt:lpstr>
      <vt:lpstr>PowerPoint Presentation</vt:lpstr>
      <vt:lpstr>Barriers in accessing decent income</vt:lpstr>
      <vt:lpstr>PowerPoint Presentation</vt:lpstr>
      <vt:lpstr>Barriers in accessing Health and Housing</vt:lpstr>
      <vt:lpstr>CONCLUSIONS</vt:lpstr>
      <vt:lpstr>THANK YOU FOR YOUR ATTENTION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Clementine</dc:creator>
  <cp:lastModifiedBy>Clementine</cp:lastModifiedBy>
  <cp:revision>113</cp:revision>
  <dcterms:created xsi:type="dcterms:W3CDTF">2016-05-18T15:20:47Z</dcterms:created>
  <dcterms:modified xsi:type="dcterms:W3CDTF">2016-05-31T12:57:43Z</dcterms:modified>
</cp:coreProperties>
</file>