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4" r:id="rId2"/>
    <p:sldId id="256" r:id="rId3"/>
    <p:sldId id="257" r:id="rId4"/>
    <p:sldId id="289" r:id="rId5"/>
    <p:sldId id="272" r:id="rId6"/>
    <p:sldId id="258" r:id="rId7"/>
    <p:sldId id="259" r:id="rId8"/>
    <p:sldId id="260" r:id="rId9"/>
    <p:sldId id="268" r:id="rId10"/>
    <p:sldId id="284" r:id="rId11"/>
    <p:sldId id="285" r:id="rId12"/>
    <p:sldId id="283" r:id="rId13"/>
    <p:sldId id="286"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4660"/>
  </p:normalViewPr>
  <p:slideViewPr>
    <p:cSldViewPr>
      <p:cViewPr varScale="1">
        <p:scale>
          <a:sx n="101" d="100"/>
          <a:sy n="101" d="100"/>
        </p:scale>
        <p:origin x="4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2AB13-B43D-4D4B-8425-1AC0BB5D569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A4F6167B-EEE2-4D8E-8764-71251F1A4C3F}">
      <dgm:prSet phldrT="[Text]"/>
      <dgm:spPr/>
      <dgm:t>
        <a:bodyPr/>
        <a:lstStyle/>
        <a:p>
          <a:r>
            <a:rPr lang="en-US" dirty="0"/>
            <a:t>Competences </a:t>
          </a:r>
        </a:p>
      </dgm:t>
    </dgm:pt>
    <dgm:pt modelId="{A553C4FC-C9FF-4608-839B-24F39DCADED1}" type="parTrans" cxnId="{AB123C23-7257-4D60-83F1-E96D80FB74C9}">
      <dgm:prSet/>
      <dgm:spPr/>
      <dgm:t>
        <a:bodyPr/>
        <a:lstStyle/>
        <a:p>
          <a:endParaRPr lang="en-US"/>
        </a:p>
      </dgm:t>
    </dgm:pt>
    <dgm:pt modelId="{2C0012B4-3B75-41A2-9FE6-D4F6CBC65CD8}" type="sibTrans" cxnId="{AB123C23-7257-4D60-83F1-E96D80FB74C9}">
      <dgm:prSet/>
      <dgm:spPr/>
      <dgm:t>
        <a:bodyPr/>
        <a:lstStyle/>
        <a:p>
          <a:endParaRPr lang="en-US"/>
        </a:p>
      </dgm:t>
    </dgm:pt>
    <dgm:pt modelId="{36AF8913-713D-427F-9658-A2F289EFD97B}">
      <dgm:prSet phldrT="[Text]"/>
      <dgm:spPr/>
      <dgm:t>
        <a:bodyPr/>
        <a:lstStyle/>
        <a:p>
          <a:r>
            <a:rPr lang="en-US" dirty="0"/>
            <a:t>Participation </a:t>
          </a:r>
        </a:p>
      </dgm:t>
    </dgm:pt>
    <dgm:pt modelId="{FBA75346-34D5-45F5-B384-5E32B262B106}" type="parTrans" cxnId="{40033788-AD51-422C-9FB4-CC0D3E9AA0F2}">
      <dgm:prSet/>
      <dgm:spPr/>
      <dgm:t>
        <a:bodyPr/>
        <a:lstStyle/>
        <a:p>
          <a:endParaRPr lang="en-US"/>
        </a:p>
      </dgm:t>
    </dgm:pt>
    <dgm:pt modelId="{09FB35D6-B4D2-4552-AC02-16044AA279A0}" type="sibTrans" cxnId="{40033788-AD51-422C-9FB4-CC0D3E9AA0F2}">
      <dgm:prSet/>
      <dgm:spPr/>
      <dgm:t>
        <a:bodyPr/>
        <a:lstStyle/>
        <a:p>
          <a:endParaRPr lang="en-US"/>
        </a:p>
      </dgm:t>
    </dgm:pt>
    <dgm:pt modelId="{0A359DF1-E3AB-47CA-ABD9-8786899F0795}">
      <dgm:prSet phldrT="[Text]"/>
      <dgm:spPr/>
      <dgm:t>
        <a:bodyPr/>
        <a:lstStyle/>
        <a:p>
          <a:r>
            <a:rPr lang="en-US" dirty="0"/>
            <a:t>Youth Social Rights Network </a:t>
          </a:r>
        </a:p>
      </dgm:t>
    </dgm:pt>
    <dgm:pt modelId="{43CA5A49-3749-4AF1-84F4-ADADCD43F944}" type="parTrans" cxnId="{67954322-0866-4451-B7CF-1E45204353B1}">
      <dgm:prSet/>
      <dgm:spPr/>
      <dgm:t>
        <a:bodyPr/>
        <a:lstStyle/>
        <a:p>
          <a:endParaRPr lang="en-US"/>
        </a:p>
      </dgm:t>
    </dgm:pt>
    <dgm:pt modelId="{EA2BFD14-7F99-4C66-A0DF-98AD7B671E26}" type="sibTrans" cxnId="{67954322-0866-4451-B7CF-1E45204353B1}">
      <dgm:prSet/>
      <dgm:spPr/>
      <dgm:t>
        <a:bodyPr/>
        <a:lstStyle/>
        <a:p>
          <a:endParaRPr lang="en-US"/>
        </a:p>
      </dgm:t>
    </dgm:pt>
    <dgm:pt modelId="{3AFAB038-3021-4F69-B351-5686D97E1B03}" type="pres">
      <dgm:prSet presAssocID="{A012AB13-B43D-4D4B-8425-1AC0BB5D5699}" presName="compositeShape" presStyleCnt="0">
        <dgm:presLayoutVars>
          <dgm:dir/>
          <dgm:resizeHandles/>
        </dgm:presLayoutVars>
      </dgm:prSet>
      <dgm:spPr/>
    </dgm:pt>
    <dgm:pt modelId="{308F3D14-F67D-4CEA-8AA0-1D67E29B11A8}" type="pres">
      <dgm:prSet presAssocID="{A012AB13-B43D-4D4B-8425-1AC0BB5D5699}" presName="pyramid" presStyleLbl="node1" presStyleIdx="0" presStyleCnt="1"/>
      <dgm:spPr/>
    </dgm:pt>
    <dgm:pt modelId="{A4CF644E-4711-47C2-A403-3296A444B8EF}" type="pres">
      <dgm:prSet presAssocID="{A012AB13-B43D-4D4B-8425-1AC0BB5D5699}" presName="theList" presStyleCnt="0"/>
      <dgm:spPr/>
    </dgm:pt>
    <dgm:pt modelId="{1DDF9C11-4491-4063-98D7-BE134D1D1B9A}" type="pres">
      <dgm:prSet presAssocID="{A4F6167B-EEE2-4D8E-8764-71251F1A4C3F}" presName="aNode" presStyleLbl="fgAcc1" presStyleIdx="0" presStyleCnt="3">
        <dgm:presLayoutVars>
          <dgm:bulletEnabled val="1"/>
        </dgm:presLayoutVars>
      </dgm:prSet>
      <dgm:spPr/>
    </dgm:pt>
    <dgm:pt modelId="{D0E8EB8D-8394-48E7-B686-492869CC362E}" type="pres">
      <dgm:prSet presAssocID="{A4F6167B-EEE2-4D8E-8764-71251F1A4C3F}" presName="aSpace" presStyleCnt="0"/>
      <dgm:spPr/>
    </dgm:pt>
    <dgm:pt modelId="{3376F8BF-43BC-4357-9D75-A4ABF888971B}" type="pres">
      <dgm:prSet presAssocID="{36AF8913-713D-427F-9658-A2F289EFD97B}" presName="aNode" presStyleLbl="fgAcc1" presStyleIdx="1" presStyleCnt="3">
        <dgm:presLayoutVars>
          <dgm:bulletEnabled val="1"/>
        </dgm:presLayoutVars>
      </dgm:prSet>
      <dgm:spPr/>
    </dgm:pt>
    <dgm:pt modelId="{0F75BDDB-9C19-4060-BCE7-FBC617EF4CF6}" type="pres">
      <dgm:prSet presAssocID="{36AF8913-713D-427F-9658-A2F289EFD97B}" presName="aSpace" presStyleCnt="0"/>
      <dgm:spPr/>
    </dgm:pt>
    <dgm:pt modelId="{36C9537E-F9F3-4D6E-93E7-53AA2356BAC6}" type="pres">
      <dgm:prSet presAssocID="{0A359DF1-E3AB-47CA-ABD9-8786899F0795}" presName="aNode" presStyleLbl="fgAcc1" presStyleIdx="2" presStyleCnt="3">
        <dgm:presLayoutVars>
          <dgm:bulletEnabled val="1"/>
        </dgm:presLayoutVars>
      </dgm:prSet>
      <dgm:spPr/>
    </dgm:pt>
    <dgm:pt modelId="{A7227E71-E592-4952-A60E-A12D50E56973}" type="pres">
      <dgm:prSet presAssocID="{0A359DF1-E3AB-47CA-ABD9-8786899F0795}" presName="aSpace" presStyleCnt="0"/>
      <dgm:spPr/>
    </dgm:pt>
  </dgm:ptLst>
  <dgm:cxnLst>
    <dgm:cxn modelId="{3D084A5E-D4D9-41ED-A514-9309FDB5538D}" type="presOf" srcId="{A012AB13-B43D-4D4B-8425-1AC0BB5D5699}" destId="{3AFAB038-3021-4F69-B351-5686D97E1B03}" srcOrd="0" destOrd="0" presId="urn:microsoft.com/office/officeart/2005/8/layout/pyramid2"/>
    <dgm:cxn modelId="{67954322-0866-4451-B7CF-1E45204353B1}" srcId="{A012AB13-B43D-4D4B-8425-1AC0BB5D5699}" destId="{0A359DF1-E3AB-47CA-ABD9-8786899F0795}" srcOrd="2" destOrd="0" parTransId="{43CA5A49-3749-4AF1-84F4-ADADCD43F944}" sibTransId="{EA2BFD14-7F99-4C66-A0DF-98AD7B671E26}"/>
    <dgm:cxn modelId="{DC5B3497-E66C-4B9A-901E-CC31786FA972}" type="presOf" srcId="{36AF8913-713D-427F-9658-A2F289EFD97B}" destId="{3376F8BF-43BC-4357-9D75-A4ABF888971B}" srcOrd="0" destOrd="0" presId="urn:microsoft.com/office/officeart/2005/8/layout/pyramid2"/>
    <dgm:cxn modelId="{DF70B052-289C-4DF2-AAEC-4C3501B6DD97}" type="presOf" srcId="{A4F6167B-EEE2-4D8E-8764-71251F1A4C3F}" destId="{1DDF9C11-4491-4063-98D7-BE134D1D1B9A}" srcOrd="0" destOrd="0" presId="urn:microsoft.com/office/officeart/2005/8/layout/pyramid2"/>
    <dgm:cxn modelId="{BFB60269-FE26-41DD-98A2-C2284520545C}" type="presOf" srcId="{0A359DF1-E3AB-47CA-ABD9-8786899F0795}" destId="{36C9537E-F9F3-4D6E-93E7-53AA2356BAC6}" srcOrd="0" destOrd="0" presId="urn:microsoft.com/office/officeart/2005/8/layout/pyramid2"/>
    <dgm:cxn modelId="{AB123C23-7257-4D60-83F1-E96D80FB74C9}" srcId="{A012AB13-B43D-4D4B-8425-1AC0BB5D5699}" destId="{A4F6167B-EEE2-4D8E-8764-71251F1A4C3F}" srcOrd="0" destOrd="0" parTransId="{A553C4FC-C9FF-4608-839B-24F39DCADED1}" sibTransId="{2C0012B4-3B75-41A2-9FE6-D4F6CBC65CD8}"/>
    <dgm:cxn modelId="{40033788-AD51-422C-9FB4-CC0D3E9AA0F2}" srcId="{A012AB13-B43D-4D4B-8425-1AC0BB5D5699}" destId="{36AF8913-713D-427F-9658-A2F289EFD97B}" srcOrd="1" destOrd="0" parTransId="{FBA75346-34D5-45F5-B384-5E32B262B106}" sibTransId="{09FB35D6-B4D2-4552-AC02-16044AA279A0}"/>
    <dgm:cxn modelId="{FC5DB45E-4E2D-4C41-8F21-DF3CB53B2FA4}" type="presParOf" srcId="{3AFAB038-3021-4F69-B351-5686D97E1B03}" destId="{308F3D14-F67D-4CEA-8AA0-1D67E29B11A8}" srcOrd="0" destOrd="0" presId="urn:microsoft.com/office/officeart/2005/8/layout/pyramid2"/>
    <dgm:cxn modelId="{B087D0A5-6AD5-4815-99BB-A499469FA453}" type="presParOf" srcId="{3AFAB038-3021-4F69-B351-5686D97E1B03}" destId="{A4CF644E-4711-47C2-A403-3296A444B8EF}" srcOrd="1" destOrd="0" presId="urn:microsoft.com/office/officeart/2005/8/layout/pyramid2"/>
    <dgm:cxn modelId="{2E61137E-361B-40EC-8F57-9CC94A29803E}" type="presParOf" srcId="{A4CF644E-4711-47C2-A403-3296A444B8EF}" destId="{1DDF9C11-4491-4063-98D7-BE134D1D1B9A}" srcOrd="0" destOrd="0" presId="urn:microsoft.com/office/officeart/2005/8/layout/pyramid2"/>
    <dgm:cxn modelId="{6627C2B7-78EC-4867-BE7F-D0DD5F632272}" type="presParOf" srcId="{A4CF644E-4711-47C2-A403-3296A444B8EF}" destId="{D0E8EB8D-8394-48E7-B686-492869CC362E}" srcOrd="1" destOrd="0" presId="urn:microsoft.com/office/officeart/2005/8/layout/pyramid2"/>
    <dgm:cxn modelId="{C1842CC8-4122-4D09-BC3D-A819B3EFD10C}" type="presParOf" srcId="{A4CF644E-4711-47C2-A403-3296A444B8EF}" destId="{3376F8BF-43BC-4357-9D75-A4ABF888971B}" srcOrd="2" destOrd="0" presId="urn:microsoft.com/office/officeart/2005/8/layout/pyramid2"/>
    <dgm:cxn modelId="{E5F5F31B-B276-4025-87C2-EFA4A652C4A8}" type="presParOf" srcId="{A4CF644E-4711-47C2-A403-3296A444B8EF}" destId="{0F75BDDB-9C19-4060-BCE7-FBC617EF4CF6}" srcOrd="3" destOrd="0" presId="urn:microsoft.com/office/officeart/2005/8/layout/pyramid2"/>
    <dgm:cxn modelId="{094A862D-5A1F-4EF6-A49C-A12FC25D335A}" type="presParOf" srcId="{A4CF644E-4711-47C2-A403-3296A444B8EF}" destId="{36C9537E-F9F3-4D6E-93E7-53AA2356BAC6}" srcOrd="4" destOrd="0" presId="urn:microsoft.com/office/officeart/2005/8/layout/pyramid2"/>
    <dgm:cxn modelId="{E80C41BE-779A-4CBE-A13E-8C9CAD427AFC}" type="presParOf" srcId="{A4CF644E-4711-47C2-A403-3296A444B8EF}" destId="{A7227E71-E592-4952-A60E-A12D50E5697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F3D14-F67D-4CEA-8AA0-1D67E29B11A8}">
      <dsp:nvSpPr>
        <dsp:cNvPr id="0" name=""/>
        <dsp:cNvSpPr/>
      </dsp:nvSpPr>
      <dsp:spPr>
        <a:xfrm>
          <a:off x="1203423"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F9C11-4491-4063-98D7-BE134D1D1B9A}">
      <dsp:nvSpPr>
        <dsp:cNvPr id="0" name=""/>
        <dsp:cNvSpPr/>
      </dsp:nvSpPr>
      <dsp:spPr>
        <a:xfrm>
          <a:off x="3235423"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Competences </a:t>
          </a:r>
        </a:p>
      </dsp:txBody>
      <dsp:txXfrm>
        <a:off x="3282385" y="455544"/>
        <a:ext cx="2547676" cy="868101"/>
      </dsp:txXfrm>
    </dsp:sp>
    <dsp:sp modelId="{3376F8BF-43BC-4357-9D75-A4ABF888971B}">
      <dsp:nvSpPr>
        <dsp:cNvPr id="0" name=""/>
        <dsp:cNvSpPr/>
      </dsp:nvSpPr>
      <dsp:spPr>
        <a:xfrm>
          <a:off x="3235423"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Participation </a:t>
          </a:r>
        </a:p>
      </dsp:txBody>
      <dsp:txXfrm>
        <a:off x="3282385" y="1537822"/>
        <a:ext cx="2547676" cy="868101"/>
      </dsp:txXfrm>
    </dsp:sp>
    <dsp:sp modelId="{36C9537E-F9F3-4D6E-93E7-53AA2356BAC6}">
      <dsp:nvSpPr>
        <dsp:cNvPr id="0" name=""/>
        <dsp:cNvSpPr/>
      </dsp:nvSpPr>
      <dsp:spPr>
        <a:xfrm>
          <a:off x="3235423"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Youth Social Rights Network </a:t>
          </a:r>
        </a:p>
      </dsp:txBody>
      <dsp:txXfrm>
        <a:off x="3282385"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32FA1-0973-4A9B-A859-A684C4A5B7C7}" type="datetimeFigureOut">
              <a:rPr lang="en-US" smtClean="0"/>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164F4-AA51-4D16-A6BD-E65ABC62BF12}" type="slidenum">
              <a:rPr lang="en-US" smtClean="0"/>
              <a:t>‹#›</a:t>
            </a:fld>
            <a:endParaRPr lang="en-US"/>
          </a:p>
        </p:txBody>
      </p:sp>
    </p:spTree>
    <p:extLst>
      <p:ext uri="{BB962C8B-B14F-4D97-AF65-F5344CB8AC3E}">
        <p14:creationId xmlns:p14="http://schemas.microsoft.com/office/powerpoint/2010/main" val="71680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F23ACB6E-4380-46E3-ABA8-1AFA7D473DA2}" type="datetimeFigureOut">
              <a:rPr lang="en-US" smtClean="0"/>
              <a:t>5/31/2016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9155C97-F35D-4047-B377-F5CA85FFE0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3ACB6E-4380-46E3-ABA8-1AFA7D473DA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55C97-F35D-4047-B377-F5CA85FFE0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3ACB6E-4380-46E3-ABA8-1AFA7D473DA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55C97-F35D-4047-B377-F5CA85FFE0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23ACB6E-4380-46E3-ABA8-1AFA7D473DA2}" type="datetimeFigureOut">
              <a:rPr lang="en-US" smtClean="0"/>
              <a:t>5/31/2016</a:t>
            </a:fld>
            <a:endParaRPr lang="en-US"/>
          </a:p>
        </p:txBody>
      </p:sp>
      <p:sp>
        <p:nvSpPr>
          <p:cNvPr id="9" name="Slide Number Placeholder 8"/>
          <p:cNvSpPr>
            <a:spLocks noGrp="1"/>
          </p:cNvSpPr>
          <p:nvPr>
            <p:ph type="sldNum" sz="quarter" idx="15"/>
          </p:nvPr>
        </p:nvSpPr>
        <p:spPr/>
        <p:txBody>
          <a:bodyPr rtlCol="0"/>
          <a:lstStyle/>
          <a:p>
            <a:fld id="{29155C97-F35D-4047-B377-F5CA85FFE04B}"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23ACB6E-4380-46E3-ABA8-1AFA7D473DA2}" type="datetimeFigureOut">
              <a:rPr lang="en-US" smtClean="0"/>
              <a:t>5/31/2016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9155C97-F35D-4047-B377-F5CA85FFE0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23ACB6E-4380-46E3-ABA8-1AFA7D473DA2}"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55C97-F35D-4047-B377-F5CA85FFE04B}"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23ACB6E-4380-46E3-ABA8-1AFA7D473DA2}" type="datetimeFigureOut">
              <a:rPr lang="en-US" smtClean="0"/>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55C97-F35D-4047-B377-F5CA85FFE04B}"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23ACB6E-4380-46E3-ABA8-1AFA7D473DA2}" type="datetimeFigureOut">
              <a:rPr lang="en-US" smtClean="0"/>
              <a:t>5/31/2016</a:t>
            </a:fld>
            <a:endParaRPr lang="en-US"/>
          </a:p>
        </p:txBody>
      </p:sp>
      <p:sp>
        <p:nvSpPr>
          <p:cNvPr id="7" name="Slide Number Placeholder 6"/>
          <p:cNvSpPr>
            <a:spLocks noGrp="1"/>
          </p:cNvSpPr>
          <p:nvPr>
            <p:ph type="sldNum" sz="quarter" idx="11"/>
          </p:nvPr>
        </p:nvSpPr>
        <p:spPr/>
        <p:txBody>
          <a:bodyPr rtlCol="0"/>
          <a:lstStyle/>
          <a:p>
            <a:fld id="{29155C97-F35D-4047-B377-F5CA85FFE04B}"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ACB6E-4380-46E3-ABA8-1AFA7D473DA2}" type="datetimeFigureOut">
              <a:rPr lang="en-US" smtClean="0"/>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55C97-F35D-4047-B377-F5CA85FFE0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23ACB6E-4380-46E3-ABA8-1AFA7D473DA2}" type="datetimeFigureOut">
              <a:rPr lang="en-US" smtClean="0"/>
              <a:t>5/31/2016</a:t>
            </a:fld>
            <a:endParaRPr lang="en-US"/>
          </a:p>
        </p:txBody>
      </p:sp>
      <p:sp>
        <p:nvSpPr>
          <p:cNvPr id="22" name="Slide Number Placeholder 21"/>
          <p:cNvSpPr>
            <a:spLocks noGrp="1"/>
          </p:cNvSpPr>
          <p:nvPr>
            <p:ph type="sldNum" sz="quarter" idx="15"/>
          </p:nvPr>
        </p:nvSpPr>
        <p:spPr/>
        <p:txBody>
          <a:bodyPr rtlCol="0"/>
          <a:lstStyle/>
          <a:p>
            <a:fld id="{29155C97-F35D-4047-B377-F5CA85FFE04B}"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23ACB6E-4380-46E3-ABA8-1AFA7D473DA2}" type="datetimeFigureOut">
              <a:rPr lang="en-US" smtClean="0"/>
              <a:t>5/31/2016</a:t>
            </a:fld>
            <a:endParaRPr lang="en-US"/>
          </a:p>
        </p:txBody>
      </p:sp>
      <p:sp>
        <p:nvSpPr>
          <p:cNvPr id="18" name="Slide Number Placeholder 17"/>
          <p:cNvSpPr>
            <a:spLocks noGrp="1"/>
          </p:cNvSpPr>
          <p:nvPr>
            <p:ph type="sldNum" sz="quarter" idx="11"/>
          </p:nvPr>
        </p:nvSpPr>
        <p:spPr/>
        <p:txBody>
          <a:bodyPr rtlCol="0"/>
          <a:lstStyle/>
          <a:p>
            <a:fld id="{29155C97-F35D-4047-B377-F5CA85FFE04B}"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23ACB6E-4380-46E3-ABA8-1AFA7D473DA2}" type="datetimeFigureOut">
              <a:rPr lang="en-US" smtClean="0"/>
              <a:t>5/31/2016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155C97-F35D-4047-B377-F5CA85FFE0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ysrnetwork@gmail.com" TargetMode="External"/><Relationship Id="rId2" Type="http://schemas.openxmlformats.org/officeDocument/2006/relationships/hyperlink" Target="http://www.coe.int/en/web/enter/home" TargetMode="External"/><Relationship Id="rId1" Type="http://schemas.openxmlformats.org/officeDocument/2006/relationships/slideLayout" Target="../slideLayouts/slideLayout2.xml"/><Relationship Id="rId4" Type="http://schemas.openxmlformats.org/officeDocument/2006/relationships/hyperlink" Target="http://ysrnetwork.weebl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 there!</a:t>
            </a:r>
          </a:p>
        </p:txBody>
      </p:sp>
      <p:sp>
        <p:nvSpPr>
          <p:cNvPr id="3" name="Content Placeholder 2"/>
          <p:cNvSpPr>
            <a:spLocks noGrp="1"/>
          </p:cNvSpPr>
          <p:nvPr>
            <p:ph sz="quarter"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28800"/>
            <a:ext cx="7848871" cy="4378300"/>
          </a:xfrm>
          <a:prstGeom prst="rect">
            <a:avLst/>
          </a:prstGeom>
        </p:spPr>
      </p:pic>
    </p:spTree>
    <p:extLst>
      <p:ext uri="{BB962C8B-B14F-4D97-AF65-F5344CB8AC3E}">
        <p14:creationId xmlns:p14="http://schemas.microsoft.com/office/powerpoint/2010/main" val="1664530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was I reminded of during ENTER ….</a:t>
            </a:r>
          </a:p>
        </p:txBody>
      </p:sp>
      <p:sp>
        <p:nvSpPr>
          <p:cNvPr id="4" name="Content Placeholder 3"/>
          <p:cNvSpPr>
            <a:spLocks noGrp="1"/>
          </p:cNvSpPr>
          <p:nvPr>
            <p:ph sz="quarter" idx="1"/>
          </p:nvPr>
        </p:nvSpPr>
        <p:spPr>
          <a:xfrm>
            <a:off x="457200" y="1600200"/>
            <a:ext cx="7467600" cy="4061048"/>
          </a:xfrm>
        </p:spPr>
        <p:txBody>
          <a:bodyPr>
            <a:normAutofit lnSpcReduction="10000"/>
          </a:bodyPr>
          <a:lstStyle/>
          <a:p>
            <a:pPr algn="just"/>
            <a:r>
              <a:rPr lang="en-US" dirty="0"/>
              <a:t>"All animals are equal but </a:t>
            </a:r>
            <a:r>
              <a:rPr lang="en-US" b="1" dirty="0"/>
              <a:t>some animals are more equal</a:t>
            </a:r>
            <a:r>
              <a:rPr lang="en-US" dirty="0"/>
              <a:t> than others".  </a:t>
            </a:r>
          </a:p>
          <a:p>
            <a:pPr marL="0" indent="0" algn="just">
              <a:buNone/>
            </a:pPr>
            <a:endParaRPr lang="en-US" dirty="0"/>
          </a:p>
          <a:p>
            <a:pPr algn="just"/>
            <a:r>
              <a:rPr lang="en-US" dirty="0"/>
              <a:t>Many young people in today’s Europe live in situations where they experience </a:t>
            </a:r>
            <a:r>
              <a:rPr lang="en-US" b="1" dirty="0"/>
              <a:t>exclusion, discrimination and violence</a:t>
            </a:r>
            <a:r>
              <a:rPr lang="en-US" dirty="0"/>
              <a:t>.</a:t>
            </a:r>
          </a:p>
          <a:p>
            <a:pPr marL="0" indent="0" algn="just">
              <a:buNone/>
            </a:pPr>
            <a:endParaRPr lang="en-US" dirty="0"/>
          </a:p>
          <a:p>
            <a:pPr algn="just"/>
            <a:r>
              <a:rPr lang="en-US" dirty="0"/>
              <a:t>In the transition to adulthood, young people experience situations of </a:t>
            </a:r>
            <a:r>
              <a:rPr lang="en-US" b="1" dirty="0"/>
              <a:t>socio-economic vulnerability</a:t>
            </a:r>
            <a:r>
              <a:rPr lang="en-US" dirty="0"/>
              <a:t> and of </a:t>
            </a:r>
            <a:r>
              <a:rPr lang="en-US" b="1" dirty="0"/>
              <a:t>fragility in their place in society</a:t>
            </a:r>
            <a:r>
              <a:rPr lang="en-US" dirty="0"/>
              <a:t>.</a:t>
            </a:r>
          </a:p>
          <a:p>
            <a:pPr algn="just"/>
            <a:endParaRPr lang="en-US" dirty="0"/>
          </a:p>
        </p:txBody>
      </p:sp>
    </p:spTree>
    <p:extLst>
      <p:ext uri="{BB962C8B-B14F-4D97-AF65-F5344CB8AC3E}">
        <p14:creationId xmlns:p14="http://schemas.microsoft.com/office/powerpoint/2010/main" val="361099131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4122"/>
          </a:xfrm>
        </p:spPr>
        <p:txBody>
          <a:bodyPr/>
          <a:lstStyle/>
          <a:p>
            <a:r>
              <a:rPr lang="en-US" dirty="0"/>
              <a:t>What I became aware of … </a:t>
            </a:r>
          </a:p>
        </p:txBody>
      </p:sp>
      <p:sp>
        <p:nvSpPr>
          <p:cNvPr id="3" name="Content Placeholder 2"/>
          <p:cNvSpPr>
            <a:spLocks noGrp="1"/>
          </p:cNvSpPr>
          <p:nvPr>
            <p:ph sz="quarter" idx="1"/>
          </p:nvPr>
        </p:nvSpPr>
        <p:spPr>
          <a:xfrm>
            <a:off x="457200" y="1600200"/>
            <a:ext cx="7467600" cy="4637112"/>
          </a:xfrm>
        </p:spPr>
        <p:txBody>
          <a:bodyPr>
            <a:normAutofit/>
          </a:bodyPr>
          <a:lstStyle/>
          <a:p>
            <a:pPr algn="just"/>
            <a:r>
              <a:rPr lang="en-US" dirty="0"/>
              <a:t>The value of  youth work </a:t>
            </a:r>
          </a:p>
          <a:p>
            <a:pPr algn="just"/>
            <a:endParaRPr lang="en-US" dirty="0"/>
          </a:p>
          <a:p>
            <a:pPr algn="just"/>
            <a:r>
              <a:rPr lang="en-US" dirty="0"/>
              <a:t>The importance of adequate youth policy responses to challenges faced by young people </a:t>
            </a:r>
          </a:p>
          <a:p>
            <a:pPr algn="just"/>
            <a:endParaRPr lang="en-US" dirty="0"/>
          </a:p>
          <a:p>
            <a:pPr algn="just"/>
            <a:r>
              <a:rPr lang="en-GB" dirty="0"/>
              <a:t>The need for thorough research </a:t>
            </a:r>
          </a:p>
          <a:p>
            <a:pPr algn="just"/>
            <a:endParaRPr lang="en-US" dirty="0"/>
          </a:p>
          <a:p>
            <a:pPr algn="just"/>
            <a:r>
              <a:rPr lang="en-US" dirty="0"/>
              <a:t>The value of non-formal education </a:t>
            </a:r>
          </a:p>
          <a:p>
            <a:pPr algn="just"/>
            <a:endParaRPr lang="en-US" dirty="0"/>
          </a:p>
          <a:p>
            <a:pPr algn="just"/>
            <a:r>
              <a:rPr lang="en-US" dirty="0"/>
              <a:t>The power of cross-sectorial cooperation </a:t>
            </a:r>
          </a:p>
        </p:txBody>
      </p:sp>
    </p:spTree>
    <p:extLst>
      <p:ext uri="{BB962C8B-B14F-4D97-AF65-F5344CB8AC3E}">
        <p14:creationId xmlns:p14="http://schemas.microsoft.com/office/powerpoint/2010/main" val="2410051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What came out of ENTER … </a:t>
            </a:r>
          </a:p>
        </p:txBody>
      </p:sp>
      <p:sp>
        <p:nvSpPr>
          <p:cNvPr id="7" name="Content Placeholder 6"/>
          <p:cNvSpPr>
            <a:spLocks noGrp="1"/>
          </p:cNvSpPr>
          <p:nvPr>
            <p:ph sz="quarter" idx="1"/>
          </p:nvPr>
        </p:nvSpPr>
        <p:spPr/>
        <p:txBody>
          <a:bodyPr/>
          <a:lstStyle/>
          <a:p>
            <a:pPr marL="0" indent="0">
              <a:buNone/>
            </a:pPr>
            <a:endParaRPr lang="en-US" dirty="0"/>
          </a:p>
        </p:txBody>
      </p:sp>
      <p:graphicFrame>
        <p:nvGraphicFramePr>
          <p:cNvPr id="10" name="Diagram 9"/>
          <p:cNvGraphicFramePr/>
          <p:nvPr>
            <p:extLst>
              <p:ext uri="{D42A27DB-BD31-4B8C-83A1-F6EECF244321}">
                <p14:modId xmlns:p14="http://schemas.microsoft.com/office/powerpoint/2010/main" val="2071868249"/>
              </p:ext>
            </p:extLst>
          </p:nvPr>
        </p:nvGraphicFramePr>
        <p:xfrm>
          <a:off x="611560" y="1916832"/>
          <a:ext cx="70804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6641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details on ENTER!</a:t>
            </a:r>
            <a:br>
              <a:rPr lang="en-US" dirty="0"/>
            </a:br>
            <a:r>
              <a:rPr lang="en-US" dirty="0"/>
              <a:t>http://www.coe.int/en/web/enter/</a:t>
            </a:r>
          </a:p>
        </p:txBody>
      </p:sp>
      <p:pic>
        <p:nvPicPr>
          <p:cNvPr id="4" name="Content Placeholder 3" descr="Home - Google Chrome"/>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412776"/>
            <a:ext cx="7467600" cy="4661345"/>
          </a:xfrm>
        </p:spPr>
      </p:pic>
    </p:spTree>
    <p:extLst>
      <p:ext uri="{BB962C8B-B14F-4D97-AF65-F5344CB8AC3E}">
        <p14:creationId xmlns:p14="http://schemas.microsoft.com/office/powerpoint/2010/main" val="389633304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dirty="0"/>
              <a:t>ENTER </a:t>
            </a:r>
          </a:p>
          <a:p>
            <a:pPr marL="0" indent="0">
              <a:buNone/>
            </a:pPr>
            <a:r>
              <a:rPr lang="en-US" dirty="0">
                <a:hlinkClick r:id="rId2"/>
              </a:rPr>
              <a:t>http://www.coe.int/en/web/enter/home</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Biljana</a:t>
            </a:r>
            <a:r>
              <a:rPr lang="en-US" dirty="0"/>
              <a:t> </a:t>
            </a:r>
            <a:r>
              <a:rPr lang="en-US" dirty="0" err="1"/>
              <a:t>Vasileska</a:t>
            </a:r>
            <a:r>
              <a:rPr lang="en-US" dirty="0"/>
              <a:t> </a:t>
            </a:r>
            <a:r>
              <a:rPr lang="en-US" dirty="0" err="1"/>
              <a:t>Trajkoska</a:t>
            </a:r>
            <a:r>
              <a:rPr lang="en-US" dirty="0"/>
              <a:t> </a:t>
            </a:r>
          </a:p>
          <a:p>
            <a:pPr marL="0" indent="0">
              <a:buNone/>
            </a:pPr>
            <a:r>
              <a:rPr lang="en-US" dirty="0"/>
              <a:t>Youth Social Rights Network </a:t>
            </a:r>
          </a:p>
          <a:p>
            <a:pPr marL="0" indent="0">
              <a:buNone/>
            </a:pPr>
            <a:r>
              <a:rPr lang="en-US" dirty="0">
                <a:hlinkClick r:id="rId3"/>
              </a:rPr>
              <a:t>ysrnetwork@gmail.com</a:t>
            </a:r>
            <a:r>
              <a:rPr lang="en-US" dirty="0"/>
              <a:t> </a:t>
            </a:r>
          </a:p>
          <a:p>
            <a:pPr marL="0" indent="0">
              <a:buNone/>
            </a:pPr>
            <a:r>
              <a:rPr lang="en-US" dirty="0">
                <a:hlinkClick r:id="rId4"/>
              </a:rPr>
              <a:t>http://ysrnetwork.weebly.com/</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07729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068960"/>
            <a:ext cx="6192688" cy="18784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446" y="5050562"/>
            <a:ext cx="1054495" cy="8987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583" y="5050562"/>
            <a:ext cx="1438275" cy="1152525"/>
          </a:xfrm>
          <a:prstGeom prst="rect">
            <a:avLst/>
          </a:prstGeom>
        </p:spPr>
      </p:pic>
    </p:spTree>
    <p:extLst>
      <p:ext uri="{BB962C8B-B14F-4D97-AF65-F5344CB8AC3E}">
        <p14:creationId xmlns:p14="http://schemas.microsoft.com/office/powerpoint/2010/main" val="327784011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a:t>
            </a:r>
          </a:p>
        </p:txBody>
      </p:sp>
      <p:sp>
        <p:nvSpPr>
          <p:cNvPr id="3" name="Content Placeholder 2"/>
          <p:cNvSpPr>
            <a:spLocks noGrp="1"/>
          </p:cNvSpPr>
          <p:nvPr>
            <p:ph sz="quarter" idx="1"/>
          </p:nvPr>
        </p:nvSpPr>
        <p:spPr/>
        <p:txBody>
          <a:bodyPr/>
          <a:lstStyle/>
          <a:p>
            <a:pPr marL="0" indent="0" algn="just">
              <a:buNone/>
            </a:pPr>
            <a:r>
              <a:rPr lang="en-US" dirty="0"/>
              <a:t>Project initiated by the youth sector of the Council of Europe in 2009 aiming at the development of youth policy and youth work responses to situations of exclusion, discrimination and violence affecting young people, particularly in multicultural disadvantaged </a:t>
            </a:r>
            <a:r>
              <a:rPr lang="en-US" dirty="0" err="1"/>
              <a:t>neighbourhoods</a:t>
            </a:r>
            <a:r>
              <a:rPr lang="en-US" dirty="0"/>
              <a:t>.</a:t>
            </a:r>
          </a:p>
          <a:p>
            <a:pPr marL="0" indent="0" algn="just">
              <a:buNone/>
            </a:pPr>
            <a:endParaRPr lang="en-US" dirty="0"/>
          </a:p>
          <a:p>
            <a:pPr marL="0" indent="0" algn="just">
              <a:buNone/>
            </a:pPr>
            <a:r>
              <a:rPr lang="en-US" dirty="0"/>
              <a:t>The project promoted young people's access to social rights as a means for their inclusion and participation in society.  </a:t>
            </a:r>
          </a:p>
          <a:p>
            <a:endParaRPr lang="en-US" dirty="0"/>
          </a:p>
        </p:txBody>
      </p:sp>
    </p:spTree>
    <p:extLst>
      <p:ext uri="{BB962C8B-B14F-4D97-AF65-F5344CB8AC3E}">
        <p14:creationId xmlns:p14="http://schemas.microsoft.com/office/powerpoint/2010/main" val="2167375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just"/>
            <a:r>
              <a:rPr lang="en-US" dirty="0"/>
              <a:t>The main concerns that the project responds to are the multi-dimensional social and economic imbalances which hinder young people in accessing social human rights.</a:t>
            </a:r>
          </a:p>
          <a:p>
            <a:pPr algn="just"/>
            <a:endParaRPr lang="en-US" dirty="0"/>
          </a:p>
          <a:p>
            <a:pPr algn="just"/>
            <a:r>
              <a:rPr lang="en-US" dirty="0"/>
              <a:t>The project includes support measures for youth work practices that enhance young people's participation and for youth policies that reflect the promotion of access to social rights. </a:t>
            </a:r>
          </a:p>
        </p:txBody>
      </p:sp>
    </p:spTree>
    <p:extLst>
      <p:ext uri="{BB962C8B-B14F-4D97-AF65-F5344CB8AC3E}">
        <p14:creationId xmlns:p14="http://schemas.microsoft.com/office/powerpoint/2010/main" val="5467127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64904"/>
            <a:ext cx="7467600" cy="1143000"/>
          </a:xfrm>
        </p:spPr>
        <p:txBody>
          <a:bodyPr>
            <a:normAutofit fontScale="90000"/>
          </a:bodyPr>
          <a:lstStyle/>
          <a:p>
            <a:br>
              <a:rPr lang="en-US" dirty="0"/>
            </a:br>
            <a:br>
              <a:rPr lang="en-US" dirty="0"/>
            </a:br>
            <a:r>
              <a:rPr lang="en-US" dirty="0"/>
              <a:t>What happened in enter ?</a:t>
            </a:r>
            <a:br>
              <a:rPr lang="en-US" dirty="0"/>
            </a:br>
            <a:endParaRPr lang="en-US" dirty="0"/>
          </a:p>
        </p:txBody>
      </p:sp>
    </p:spTree>
    <p:extLst>
      <p:ext uri="{BB962C8B-B14F-4D97-AF65-F5344CB8AC3E}">
        <p14:creationId xmlns:p14="http://schemas.microsoft.com/office/powerpoint/2010/main" val="9598356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281561" y="3277017"/>
            <a:ext cx="6323032" cy="290294"/>
          </a:xfrm>
        </p:spPr>
        <p:txBody>
          <a:bodyPr>
            <a:normAutofit fontScale="90000"/>
          </a:bodyPr>
          <a:lstStyle/>
          <a:p>
            <a:r>
              <a:rPr lang="en-US" dirty="0"/>
              <a:t>LTTC for youth workers </a:t>
            </a:r>
            <a:endParaRPr lang="en-US" sz="2000" dirty="0"/>
          </a:p>
        </p:txBody>
      </p:sp>
      <p:sp>
        <p:nvSpPr>
          <p:cNvPr id="3" name="Text Placeholder 2"/>
          <p:cNvSpPr>
            <a:spLocks noGrp="1"/>
          </p:cNvSpPr>
          <p:nvPr>
            <p:ph type="body" idx="2"/>
          </p:nvPr>
        </p:nvSpPr>
        <p:spPr>
          <a:xfrm>
            <a:off x="6812280" y="274320"/>
            <a:ext cx="1720160" cy="4983480"/>
          </a:xfrm>
        </p:spPr>
        <p:txBody>
          <a:bodyPr>
            <a:normAutofit/>
          </a:bodyPr>
          <a:lstStyle/>
          <a:p>
            <a:r>
              <a:rPr lang="en-US" sz="1600" dirty="0"/>
              <a:t>Developing the competences of youth workers/youth leaders to contribute to combating the social exclusion of young people in disadvantaged </a:t>
            </a:r>
            <a:r>
              <a:rPr lang="en-US" sz="1600" dirty="0" err="1"/>
              <a:t>neighbourhoods</a:t>
            </a:r>
            <a:r>
              <a:rPr lang="en-US" sz="1600" dirty="0"/>
              <a:t> through the development of concrete projects.</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867" y="116632"/>
            <a:ext cx="5638800" cy="37059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221088"/>
            <a:ext cx="2952328" cy="2326899"/>
          </a:xfrm>
          <a:prstGeom prst="rect">
            <a:avLst/>
          </a:prstGeom>
        </p:spPr>
      </p:pic>
    </p:spTree>
    <p:extLst>
      <p:ext uri="{BB962C8B-B14F-4D97-AF65-F5344CB8AC3E}">
        <p14:creationId xmlns:p14="http://schemas.microsoft.com/office/powerpoint/2010/main" val="34523825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2996952"/>
            <a:ext cx="3657600" cy="25922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71975" y="2954902"/>
            <a:ext cx="3657600" cy="2700796"/>
          </a:xfrm>
        </p:spPr>
      </p:pic>
      <p:sp>
        <p:nvSpPr>
          <p:cNvPr id="5" name="Text Placeholder 4"/>
          <p:cNvSpPr>
            <a:spLocks noGrp="1"/>
          </p:cNvSpPr>
          <p:nvPr>
            <p:ph type="body" sz="quarter" idx="1"/>
          </p:nvPr>
        </p:nvSpPr>
        <p:spPr/>
        <p:txBody>
          <a:bodyPr/>
          <a:lstStyle/>
          <a:p>
            <a:r>
              <a:rPr lang="en-US" dirty="0"/>
              <a:t>Policy recommendations</a:t>
            </a:r>
          </a:p>
        </p:txBody>
      </p:sp>
      <p:sp>
        <p:nvSpPr>
          <p:cNvPr id="6" name="Text Placeholder 5"/>
          <p:cNvSpPr>
            <a:spLocks noGrp="1"/>
          </p:cNvSpPr>
          <p:nvPr>
            <p:ph type="body" sz="quarter" idx="3"/>
          </p:nvPr>
        </p:nvSpPr>
        <p:spPr/>
        <p:txBody>
          <a:bodyPr/>
          <a:lstStyle/>
          <a:p>
            <a:r>
              <a:rPr lang="en-US" dirty="0"/>
              <a:t>Educational tool </a:t>
            </a:r>
          </a:p>
        </p:txBody>
      </p:sp>
    </p:spTree>
    <p:extLst>
      <p:ext uri="{BB962C8B-B14F-4D97-AF65-F5344CB8AC3E}">
        <p14:creationId xmlns:p14="http://schemas.microsoft.com/office/powerpoint/2010/main" val="499331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3162300"/>
            <a:ext cx="3657600" cy="228600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71975" y="2933310"/>
            <a:ext cx="3657600" cy="2743979"/>
          </a:xfrm>
        </p:spPr>
      </p:pic>
      <p:sp>
        <p:nvSpPr>
          <p:cNvPr id="5" name="Text Placeholder 4"/>
          <p:cNvSpPr>
            <a:spLocks noGrp="1"/>
          </p:cNvSpPr>
          <p:nvPr>
            <p:ph type="body" sz="quarter" idx="1"/>
          </p:nvPr>
        </p:nvSpPr>
        <p:spPr>
          <a:xfrm>
            <a:off x="395536" y="620688"/>
            <a:ext cx="3657600" cy="1751416"/>
          </a:xfrm>
        </p:spPr>
        <p:txBody>
          <a:bodyPr/>
          <a:lstStyle/>
          <a:p>
            <a:r>
              <a:rPr lang="en-US" dirty="0"/>
              <a:t>Meetings,  thematic seminars, study sessions international youth activities … </a:t>
            </a:r>
          </a:p>
        </p:txBody>
      </p:sp>
      <p:sp>
        <p:nvSpPr>
          <p:cNvPr id="6" name="Text Placeholder 5"/>
          <p:cNvSpPr>
            <a:spLocks noGrp="1"/>
          </p:cNvSpPr>
          <p:nvPr>
            <p:ph type="body" sz="quarter" idx="3"/>
          </p:nvPr>
        </p:nvSpPr>
        <p:spPr>
          <a:xfrm>
            <a:off x="4343400" y="620688"/>
            <a:ext cx="3657600" cy="1728192"/>
          </a:xfrm>
        </p:spPr>
        <p:txBody>
          <a:bodyPr/>
          <a:lstStyle/>
          <a:p>
            <a:r>
              <a:rPr lang="en-US" dirty="0"/>
              <a:t>Research  - youth work and youth policy aspects related to access to social rights for young people.</a:t>
            </a:r>
          </a:p>
        </p:txBody>
      </p:sp>
    </p:spTree>
    <p:extLst>
      <p:ext uri="{BB962C8B-B14F-4D97-AF65-F5344CB8AC3E}">
        <p14:creationId xmlns:p14="http://schemas.microsoft.com/office/powerpoint/2010/main" val="3552955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Enter youth meetings </a:t>
            </a:r>
          </a:p>
        </p:txBody>
      </p:sp>
      <p:pic>
        <p:nvPicPr>
          <p:cNvPr id="10" name="Picture Placeholder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1700808"/>
            <a:ext cx="7149787" cy="4320480"/>
          </a:xfrm>
        </p:spPr>
      </p:pic>
    </p:spTree>
    <p:extLst>
      <p:ext uri="{BB962C8B-B14F-4D97-AF65-F5344CB8AC3E}">
        <p14:creationId xmlns:p14="http://schemas.microsoft.com/office/powerpoint/2010/main" val="2271918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996</TotalTime>
  <Words>248</Words>
  <Application>Microsoft Office PowerPoint</Application>
  <PresentationFormat>On-screen Show (4:3)</PresentationFormat>
  <Paragraphs>50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Schoolbook</vt:lpstr>
      <vt:lpstr>Wingdings</vt:lpstr>
      <vt:lpstr>Wingdings 2</vt:lpstr>
      <vt:lpstr>Oriel</vt:lpstr>
      <vt:lpstr>Hi there!</vt:lpstr>
      <vt:lpstr>PowerPoint Presentation</vt:lpstr>
      <vt:lpstr>ENTER! (?)</vt:lpstr>
      <vt:lpstr>PowerPoint Presentation</vt:lpstr>
      <vt:lpstr>  What happened in enter ? </vt:lpstr>
      <vt:lpstr>LTTC for youth workers </vt:lpstr>
      <vt:lpstr>…</vt:lpstr>
      <vt:lpstr>PowerPoint Presentation</vt:lpstr>
      <vt:lpstr>Enter youth meetings </vt:lpstr>
      <vt:lpstr>What was I reminded of during ENTER ….</vt:lpstr>
      <vt:lpstr>What I became aware of … </vt:lpstr>
      <vt:lpstr>….  What came out of ENTER … </vt:lpstr>
      <vt:lpstr>More details on ENTER! http://www.coe.int/en/web/enter/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dc:title>
  <dc:creator>bile</dc:creator>
  <cp:lastModifiedBy>EYCB Guest</cp:lastModifiedBy>
  <cp:revision>69</cp:revision>
  <dcterms:created xsi:type="dcterms:W3CDTF">2016-05-15T21:42:39Z</dcterms:created>
  <dcterms:modified xsi:type="dcterms:W3CDTF">2016-05-31T06:40:11Z</dcterms:modified>
</cp:coreProperties>
</file>