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8" r:id="rId5"/>
    <p:sldId id="259" r:id="rId6"/>
    <p:sldId id="260" r:id="rId7"/>
    <p:sldId id="264" r:id="rId8"/>
    <p:sldId id="263" r:id="rId9"/>
    <p:sldId id="26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446B-72C9-4FE2-BC25-2283893B77E4}" type="datetimeFigureOut">
              <a:rPr lang="it-IT" smtClean="0"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38E-D30E-46ED-BAA6-1F65778A6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76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446B-72C9-4FE2-BC25-2283893B77E4}" type="datetimeFigureOut">
              <a:rPr lang="it-IT" smtClean="0"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38E-D30E-46ED-BAA6-1F65778A6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39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446B-72C9-4FE2-BC25-2283893B77E4}" type="datetimeFigureOut">
              <a:rPr lang="it-IT" smtClean="0"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38E-D30E-46ED-BAA6-1F65778A6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66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446B-72C9-4FE2-BC25-2283893B77E4}" type="datetimeFigureOut">
              <a:rPr lang="it-IT" smtClean="0"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38E-D30E-46ED-BAA6-1F65778A6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75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446B-72C9-4FE2-BC25-2283893B77E4}" type="datetimeFigureOut">
              <a:rPr lang="it-IT" smtClean="0"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38E-D30E-46ED-BAA6-1F65778A6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119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446B-72C9-4FE2-BC25-2283893B77E4}" type="datetimeFigureOut">
              <a:rPr lang="it-IT" smtClean="0"/>
              <a:t>01/06/2016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38E-D30E-46ED-BAA6-1F65778A6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537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446B-72C9-4FE2-BC25-2283893B77E4}" type="datetimeFigureOut">
              <a:rPr lang="it-IT" smtClean="0"/>
              <a:t>01/06/2016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38E-D30E-46ED-BAA6-1F65778A6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3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446B-72C9-4FE2-BC25-2283893B77E4}" type="datetimeFigureOut">
              <a:rPr lang="it-IT" smtClean="0"/>
              <a:t>01/06/2016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38E-D30E-46ED-BAA6-1F65778A6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00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446B-72C9-4FE2-BC25-2283893B77E4}" type="datetimeFigureOut">
              <a:rPr lang="it-IT" smtClean="0"/>
              <a:t>01/06/2016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38E-D30E-46ED-BAA6-1F65778A6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05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446B-72C9-4FE2-BC25-2283893B77E4}" type="datetimeFigureOut">
              <a:rPr lang="it-IT" smtClean="0"/>
              <a:t>01/06/2016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38E-D30E-46ED-BAA6-1F65778A6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16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446B-72C9-4FE2-BC25-2283893B77E4}" type="datetimeFigureOut">
              <a:rPr lang="it-IT" smtClean="0"/>
              <a:t>01/06/2016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38E-D30E-46ED-BAA6-1F65778A6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22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446B-72C9-4FE2-BC25-2283893B77E4}" type="datetimeFigureOut">
              <a:rPr lang="it-IT" smtClean="0"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7438E-D30E-46ED-BAA6-1F65778A6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752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stoconlasposa.com/en/" TargetMode="External"/><Relationship Id="rId2" Type="http://schemas.openxmlformats.org/officeDocument/2006/relationships/hyperlink" Target="https://www.facebook.com/kavelleettarpeeksi/?fref=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jv.at/activities/publikation-mehr-als-nur-fluechti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ar.es/wp-content/uploads/2016/05/DENUNCIA-COMISION-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youth/news/2015/0130-youth-inclusion-diversity-strategy_en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663389" y="5468471"/>
            <a:ext cx="11035552" cy="138952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it-IT" sz="3600" b="1" dirty="0" smtClean="0">
                <a:solidFill>
                  <a:schemeClr val="bg1"/>
                </a:solidFill>
              </a:rPr>
              <a:t>Youth </a:t>
            </a:r>
            <a:r>
              <a:rPr lang="it-IT" sz="3600" b="1" dirty="0" err="1" smtClean="0">
                <a:solidFill>
                  <a:schemeClr val="bg1"/>
                </a:solidFill>
              </a:rPr>
              <a:t>perspectives</a:t>
            </a:r>
            <a:r>
              <a:rPr lang="it-IT" sz="3600" b="1" dirty="0" smtClean="0">
                <a:solidFill>
                  <a:schemeClr val="bg1"/>
                </a:solidFill>
              </a:rPr>
              <a:t> on </a:t>
            </a:r>
            <a:r>
              <a:rPr lang="it-IT" sz="3600" b="1" dirty="0" err="1" smtClean="0">
                <a:solidFill>
                  <a:schemeClr val="bg1"/>
                </a:solidFill>
              </a:rPr>
              <a:t>young</a:t>
            </a:r>
            <a:r>
              <a:rPr lang="it-IT" sz="3600" b="1" dirty="0" smtClean="0">
                <a:solidFill>
                  <a:schemeClr val="bg1"/>
                </a:solidFill>
              </a:rPr>
              <a:t> </a:t>
            </a:r>
            <a:r>
              <a:rPr lang="it-IT" sz="3600" b="1" dirty="0" err="1" smtClean="0">
                <a:solidFill>
                  <a:schemeClr val="bg1"/>
                </a:solidFill>
              </a:rPr>
              <a:t>refugees</a:t>
            </a:r>
            <a:endParaRPr lang="it-IT" sz="3600" b="1" dirty="0" smtClean="0">
              <a:solidFill>
                <a:schemeClr val="bg1"/>
              </a:solidFill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en-GB" dirty="0">
                <a:solidFill>
                  <a:schemeClr val="bg1"/>
                </a:solidFill>
              </a:rPr>
              <a:t>30 May – 2 June 2016, </a:t>
            </a:r>
            <a:r>
              <a:rPr lang="en-GB" dirty="0" smtClean="0">
                <a:solidFill>
                  <a:schemeClr val="bg1"/>
                </a:solidFill>
              </a:rPr>
              <a:t>Budapest 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en-GB" dirty="0" smtClean="0">
                <a:solidFill>
                  <a:schemeClr val="bg1"/>
                </a:solidFill>
              </a:rPr>
              <a:t>Barbara Giovanna Bello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en-GB" sz="1600" dirty="0" smtClean="0">
                <a:solidFill>
                  <a:schemeClr val="bg1"/>
                </a:solidFill>
              </a:rPr>
              <a:t>The photo by Adrian </a:t>
            </a:r>
            <a:r>
              <a:rPr lang="en-GB" sz="1600" dirty="0" err="1" smtClean="0">
                <a:solidFill>
                  <a:schemeClr val="bg1"/>
                </a:solidFill>
              </a:rPr>
              <a:t>Paci</a:t>
            </a:r>
            <a:r>
              <a:rPr lang="en-GB" sz="1600" dirty="0" smtClean="0">
                <a:solidFill>
                  <a:schemeClr val="bg1"/>
                </a:solidFill>
              </a:rPr>
              <a:t> is retrieved from the web</a:t>
            </a:r>
            <a:endParaRPr lang="en-GB" sz="1600" dirty="0">
              <a:solidFill>
                <a:schemeClr val="bg1"/>
              </a:solidFill>
            </a:endParaRPr>
          </a:p>
          <a:p>
            <a:endParaRPr lang="it-IT" sz="3600" b="1" dirty="0" smtClean="0">
              <a:solidFill>
                <a:schemeClr val="bg1"/>
              </a:solidFill>
            </a:endParaRPr>
          </a:p>
          <a:p>
            <a:endParaRPr lang="it-IT" dirty="0"/>
          </a:p>
        </p:txBody>
      </p:sp>
      <p:pic>
        <p:nvPicPr>
          <p:cNvPr id="1028" name="Picture 4" descr="http://www.zaffiria.it/wp/wp-content/uploads/2014/10/adrian-pac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329" y="607359"/>
            <a:ext cx="8731623" cy="46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236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How are </a:t>
            </a:r>
            <a:r>
              <a:rPr lang="it-IT" dirty="0" err="1" smtClean="0"/>
              <a:t>young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  <a:r>
              <a:rPr lang="it-IT" dirty="0" err="1" smtClean="0"/>
              <a:t>engaged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Awareness-raising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: to create a </a:t>
            </a:r>
            <a:r>
              <a:rPr lang="it-IT" dirty="0" err="1" smtClean="0"/>
              <a:t>critical</a:t>
            </a:r>
            <a:r>
              <a:rPr lang="it-IT" dirty="0" smtClean="0"/>
              <a:t> mass to </a:t>
            </a:r>
            <a:r>
              <a:rPr lang="it-IT" dirty="0" err="1" smtClean="0"/>
              <a:t>support</a:t>
            </a:r>
            <a:r>
              <a:rPr lang="it-IT" dirty="0" smtClean="0"/>
              <a:t> </a:t>
            </a:r>
            <a:r>
              <a:rPr lang="it-IT" dirty="0" err="1" smtClean="0"/>
              <a:t>refugees</a:t>
            </a:r>
            <a:r>
              <a:rPr lang="it-IT" dirty="0" smtClean="0"/>
              <a:t>; </a:t>
            </a:r>
            <a:r>
              <a:rPr lang="it-IT" dirty="0" err="1" smtClean="0"/>
              <a:t>mobilize</a:t>
            </a:r>
            <a:r>
              <a:rPr lang="it-IT" dirty="0" smtClean="0"/>
              <a:t> public opinion; to tackle anti-</a:t>
            </a:r>
            <a:r>
              <a:rPr lang="it-IT" dirty="0" err="1" smtClean="0"/>
              <a:t>refugees</a:t>
            </a:r>
            <a:r>
              <a:rPr lang="it-IT" dirty="0" smtClean="0"/>
              <a:t> and </a:t>
            </a:r>
            <a:r>
              <a:rPr lang="it-IT" dirty="0" err="1" smtClean="0"/>
              <a:t>racist</a:t>
            </a:r>
            <a:r>
              <a:rPr lang="it-IT" dirty="0" smtClean="0"/>
              <a:t> </a:t>
            </a:r>
            <a:r>
              <a:rPr lang="it-IT" dirty="0" err="1" smtClean="0"/>
              <a:t>resentment</a:t>
            </a:r>
            <a:r>
              <a:rPr lang="it-IT" dirty="0" smtClean="0"/>
              <a:t> in societies: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docu-videos</a:t>
            </a:r>
            <a:r>
              <a:rPr lang="it-IT" dirty="0" smtClean="0"/>
              <a:t>; cineforum; living </a:t>
            </a:r>
            <a:r>
              <a:rPr lang="it-IT" dirty="0" err="1" smtClean="0"/>
              <a:t>libraries</a:t>
            </a:r>
            <a:r>
              <a:rPr lang="it-IT" dirty="0" smtClean="0"/>
              <a:t>; </a:t>
            </a:r>
            <a:r>
              <a:rPr lang="it-IT" dirty="0" err="1" smtClean="0"/>
              <a:t>campaigns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Activities</a:t>
            </a:r>
            <a:r>
              <a:rPr lang="it-IT" dirty="0" smtClean="0"/>
              <a:t> </a:t>
            </a:r>
            <a:r>
              <a:rPr lang="it-IT" dirty="0" err="1" smtClean="0"/>
              <a:t>directly</a:t>
            </a:r>
            <a:r>
              <a:rPr lang="it-IT" dirty="0" smtClean="0"/>
              <a:t> </a:t>
            </a:r>
            <a:r>
              <a:rPr lang="it-IT" dirty="0" err="1" smtClean="0"/>
              <a:t>targeting</a:t>
            </a:r>
            <a:r>
              <a:rPr lang="it-IT" dirty="0" smtClean="0"/>
              <a:t> </a:t>
            </a:r>
            <a:r>
              <a:rPr lang="it-IT" dirty="0" err="1" smtClean="0"/>
              <a:t>refugees</a:t>
            </a:r>
            <a:r>
              <a:rPr lang="it-IT" dirty="0" smtClean="0"/>
              <a:t>: to </a:t>
            </a:r>
            <a:r>
              <a:rPr lang="it-IT" dirty="0" err="1" smtClean="0"/>
              <a:t>offer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kinds</a:t>
            </a:r>
            <a:r>
              <a:rPr lang="it-IT" dirty="0" smtClean="0"/>
              <a:t> of </a:t>
            </a:r>
            <a:r>
              <a:rPr lang="it-IT" dirty="0" err="1" smtClean="0"/>
              <a:t>services</a:t>
            </a:r>
            <a:r>
              <a:rPr lang="it-IT" dirty="0" smtClean="0"/>
              <a:t> to </a:t>
            </a:r>
            <a:r>
              <a:rPr lang="it-IT" dirty="0" err="1" smtClean="0"/>
              <a:t>refugees</a:t>
            </a:r>
            <a:r>
              <a:rPr lang="it-IT" dirty="0" smtClean="0"/>
              <a:t> and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children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Crowdfunding</a:t>
            </a:r>
            <a:r>
              <a:rPr lang="it-IT" dirty="0" smtClean="0"/>
              <a:t> and bottom-up </a:t>
            </a:r>
            <a:r>
              <a:rPr lang="it-IT" dirty="0" err="1" smtClean="0"/>
              <a:t>initiatives</a:t>
            </a:r>
            <a:r>
              <a:rPr lang="it-IT" dirty="0" smtClean="0"/>
              <a:t> for </a:t>
            </a:r>
            <a:r>
              <a:rPr lang="it-IT" dirty="0" err="1" smtClean="0"/>
              <a:t>refugees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585684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81897"/>
            <a:ext cx="12192000" cy="1325563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prstClr val="white"/>
                </a:solidFill>
              </a:rPr>
              <a:t>Some </a:t>
            </a:r>
            <a:r>
              <a:rPr lang="it-IT" b="1" dirty="0" err="1" smtClean="0">
                <a:solidFill>
                  <a:prstClr val="white"/>
                </a:solidFill>
              </a:rPr>
              <a:t>snapshots</a:t>
            </a:r>
            <a:r>
              <a:rPr lang="it-IT" b="1" dirty="0">
                <a:solidFill>
                  <a:prstClr val="white"/>
                </a:solidFill>
              </a:rPr>
              <a:t> </a:t>
            </a:r>
            <a:r>
              <a:rPr lang="it-IT" b="1" dirty="0" smtClean="0">
                <a:solidFill>
                  <a:prstClr val="white"/>
                </a:solidFill>
              </a:rPr>
              <a:t>on pro-</a:t>
            </a:r>
            <a:r>
              <a:rPr lang="it-IT" b="1" dirty="0" err="1" smtClean="0">
                <a:solidFill>
                  <a:prstClr val="white"/>
                </a:solidFill>
              </a:rPr>
              <a:t>refugees</a:t>
            </a:r>
            <a:r>
              <a:rPr lang="it-IT" b="1" dirty="0" smtClean="0">
                <a:solidFill>
                  <a:prstClr val="white"/>
                </a:solidFill>
              </a:rPr>
              <a:t> </a:t>
            </a:r>
            <a:r>
              <a:rPr lang="it-IT" b="1" dirty="0" err="1" smtClean="0">
                <a:solidFill>
                  <a:prstClr val="white"/>
                </a:solidFill>
              </a:rPr>
              <a:t>initiatives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682" y="1407460"/>
            <a:ext cx="12209930" cy="5450540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“They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 walked 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enough”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3296 members on 29 May 2016)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popular on Facebook and are taking stand in this debate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hyperlink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://www.facebook.com/kavelleettarpeeksi/?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fref=ts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“On the bride’s side” (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hyperlink: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http://www.iostoconlasposa.com/en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HilfsKonvoi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Aid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Convoy): it included 140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cars being driven by activists in order to take as many asylum seekers as possible from Hungary to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Austria 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nline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campaign “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Mehr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flüchtig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en-US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</a:t>
            </a:r>
            <a:r>
              <a:rPr lang="en-US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yperlink: </a:t>
            </a:r>
            <a:r>
              <a:rPr lang="it-IT" sz="2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it-IT" sz="2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://www.bjv.at/activities/publikation-mehr-als-nur-fluechtig/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1656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More info on </a:t>
            </a:r>
            <a:r>
              <a:rPr lang="it-IT" dirty="0" err="1" smtClean="0"/>
              <a:t>projects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be </a:t>
            </a:r>
            <a:r>
              <a:rPr lang="it-IT" dirty="0" err="1" smtClean="0"/>
              <a:t>soon</a:t>
            </a:r>
            <a:r>
              <a:rPr lang="it-IT" dirty="0" smtClean="0"/>
              <a:t> </a:t>
            </a:r>
            <a:r>
              <a:rPr lang="it-IT" dirty="0" err="1" smtClean="0"/>
              <a:t>available</a:t>
            </a:r>
            <a:r>
              <a:rPr lang="it-IT" dirty="0" smtClean="0"/>
              <a:t> in the «</a:t>
            </a:r>
            <a:r>
              <a:rPr lang="it-IT" dirty="0" err="1" smtClean="0"/>
              <a:t>Analytical</a:t>
            </a:r>
            <a:r>
              <a:rPr lang="it-IT" dirty="0" smtClean="0"/>
              <a:t> </a:t>
            </a:r>
            <a:r>
              <a:rPr lang="it-IT" dirty="0" err="1" smtClean="0"/>
              <a:t>paper</a:t>
            </a:r>
            <a:r>
              <a:rPr lang="it-IT" dirty="0" smtClean="0"/>
              <a:t> on </a:t>
            </a:r>
            <a:r>
              <a:rPr lang="it-IT" dirty="0" err="1" smtClean="0"/>
              <a:t>refugees</a:t>
            </a:r>
            <a:r>
              <a:rPr lang="it-IT" dirty="0" smtClean="0"/>
              <a:t> and </a:t>
            </a:r>
            <a:r>
              <a:rPr lang="it-IT" dirty="0" err="1" smtClean="0"/>
              <a:t>asylum</a:t>
            </a:r>
            <a:r>
              <a:rPr lang="it-IT" dirty="0" smtClean="0"/>
              <a:t> </a:t>
            </a:r>
            <a:r>
              <a:rPr lang="it-IT" dirty="0" err="1" smtClean="0"/>
              <a:t>seekers</a:t>
            </a:r>
            <a:r>
              <a:rPr lang="it-IT" dirty="0" smtClean="0"/>
              <a:t> in Europe»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Thank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much</a:t>
            </a:r>
            <a:r>
              <a:rPr lang="it-IT" dirty="0" smtClean="0"/>
              <a:t>,</a:t>
            </a:r>
          </a:p>
          <a:p>
            <a:pPr marL="0" indent="0">
              <a:buNone/>
            </a:pPr>
            <a:r>
              <a:rPr lang="it-IT" dirty="0" smtClean="0"/>
              <a:t>Barbara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5970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80683"/>
            <a:ext cx="10515600" cy="1317812"/>
          </a:xfrm>
        </p:spPr>
        <p:txBody>
          <a:bodyPr>
            <a:normAutofit/>
          </a:bodyPr>
          <a:lstStyle/>
          <a:p>
            <a:pPr algn="ctr"/>
            <a:r>
              <a:rPr lang="it-IT" sz="4800" b="1" dirty="0" smtClean="0"/>
              <a:t>From </a:t>
            </a:r>
            <a:r>
              <a:rPr lang="it-IT" sz="4800" b="1" dirty="0" smtClean="0"/>
              <a:t>‘</a:t>
            </a:r>
            <a:r>
              <a:rPr lang="it-IT" sz="4800" b="1" dirty="0" err="1" smtClean="0"/>
              <a:t>numbers</a:t>
            </a:r>
            <a:r>
              <a:rPr lang="it-IT" sz="4800" b="1" dirty="0" smtClean="0"/>
              <a:t>’ </a:t>
            </a:r>
            <a:r>
              <a:rPr lang="it-IT" sz="4800" b="1" dirty="0" smtClean="0"/>
              <a:t>to </a:t>
            </a:r>
            <a:r>
              <a:rPr lang="it-IT" sz="4800" b="1" dirty="0" smtClean="0"/>
              <a:t>‘human </a:t>
            </a:r>
            <a:r>
              <a:rPr lang="it-IT" sz="4800" b="1" dirty="0" err="1" smtClean="0"/>
              <a:t>beings</a:t>
            </a:r>
            <a:r>
              <a:rPr lang="it-IT" sz="4800" b="1" dirty="0" smtClean="0"/>
              <a:t>’</a:t>
            </a:r>
            <a:endParaRPr lang="it-IT" sz="4800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" y="1398495"/>
            <a:ext cx="12192000" cy="53967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 algn="just">
              <a:spcAft>
                <a:spcPts val="0"/>
              </a:spcAft>
              <a:buNone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2015, 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fled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homelands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reached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highest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peak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World War.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 number of first-time asylum applications within the EU-28 in 2015 was 1.26 million (from 563,000  in 2014). 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“Refugees</a:t>
            </a:r>
            <a:r>
              <a:rPr lang="en-US" dirty="0">
                <a:solidFill>
                  <a:srgbClr val="00B0F0"/>
                </a:solidFill>
              </a:rPr>
              <a:t> are </a:t>
            </a:r>
            <a:r>
              <a:rPr lang="en-US" b="1" dirty="0">
                <a:solidFill>
                  <a:srgbClr val="00B0F0"/>
                </a:solidFill>
              </a:rPr>
              <a:t>not numbers</a:t>
            </a:r>
            <a:r>
              <a:rPr lang="en-US" dirty="0">
                <a:solidFill>
                  <a:srgbClr val="00B0F0"/>
                </a:solidFill>
              </a:rPr>
              <a:t>, they are people who have faces, names, stories, and need to be treated as </a:t>
            </a:r>
            <a:r>
              <a:rPr lang="en-US" dirty="0" smtClean="0">
                <a:solidFill>
                  <a:srgbClr val="00B0F0"/>
                </a:solidFill>
              </a:rPr>
              <a:t>such”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Pope Francis</a:t>
            </a:r>
            <a:r>
              <a:rPr lang="en-US" dirty="0">
                <a:solidFill>
                  <a:srgbClr val="00B0F0"/>
                </a:solidFill>
              </a:rPr>
              <a:t> </a:t>
            </a:r>
            <a:endParaRPr lang="it-I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063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 A «</a:t>
            </a:r>
            <a:r>
              <a:rPr lang="it-IT" b="1" dirty="0" err="1" smtClean="0"/>
              <a:t>youth</a:t>
            </a:r>
            <a:r>
              <a:rPr lang="it-IT" b="1" dirty="0" smtClean="0"/>
              <a:t>» </a:t>
            </a:r>
            <a:r>
              <a:rPr lang="it-IT" b="1" dirty="0" err="1" smtClean="0"/>
              <a:t>issue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2014,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refugees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constituted some 79%  of all refugees, almost 4 in every 5 asylum seekers in the EU-28  being under 35 years of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than 23,000 unaccompanied minors (i.e. under the age of 18 and traveling alone) requested asylum in one of the EU-28 countries (Eurostat, 2015).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5318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16541"/>
            <a:ext cx="10515600" cy="1574147"/>
          </a:xfrm>
        </p:spPr>
        <p:txBody>
          <a:bodyPr/>
          <a:lstStyle/>
          <a:p>
            <a:pPr algn="ctr"/>
            <a:r>
              <a:rPr lang="it-IT" b="1" dirty="0" err="1" smtClean="0"/>
              <a:t>Refugee</a:t>
            </a:r>
            <a:r>
              <a:rPr lang="it-IT" b="1" dirty="0" smtClean="0"/>
              <a:t> </a:t>
            </a:r>
            <a:r>
              <a:rPr lang="it-IT" b="1" dirty="0" smtClean="0"/>
              <a:t>«</a:t>
            </a:r>
            <a:r>
              <a:rPr lang="it-IT" b="1" dirty="0" err="1" smtClean="0"/>
              <a:t>emergency</a:t>
            </a:r>
            <a:r>
              <a:rPr lang="it-IT" b="1" dirty="0" smtClean="0"/>
              <a:t>» and «</a:t>
            </a:r>
            <a:r>
              <a:rPr lang="it-IT" b="1" dirty="0" err="1" smtClean="0"/>
              <a:t>crisis</a:t>
            </a:r>
            <a:r>
              <a:rPr lang="it-IT" b="1" dirty="0" smtClean="0"/>
              <a:t>»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365" y="1506070"/>
            <a:ext cx="11932023" cy="5253317"/>
          </a:xfrm>
        </p:spPr>
        <p:txBody>
          <a:bodyPr/>
          <a:lstStyle/>
          <a:p>
            <a:r>
              <a:rPr lang="en-GB" dirty="0" smtClean="0"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</a:rPr>
              <a:t>Agreement  EU-Turkey entered into force on 20 </a:t>
            </a:r>
            <a:r>
              <a:rPr lang="en-GB" dirty="0"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</a:rPr>
              <a:t>March </a:t>
            </a:r>
            <a:r>
              <a:rPr lang="en-GB" dirty="0" smtClean="0"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</a:rPr>
              <a:t>2016 and is harshly criticized by many NGOs</a:t>
            </a:r>
            <a:r>
              <a:rPr lang="en-GB" dirty="0"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</a:rPr>
              <a:t>, </a:t>
            </a:r>
            <a:r>
              <a:rPr lang="en-GB" dirty="0" smtClean="0"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</a:rPr>
              <a:t>which are developing advocacy strategies  (</a:t>
            </a:r>
            <a:r>
              <a:rPr lang="en-GB" b="1" dirty="0" smtClean="0">
                <a:solidFill>
                  <a:srgbClr val="00B05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</a:rPr>
              <a:t>hyperlink:</a:t>
            </a:r>
            <a:r>
              <a:rPr lang="en-GB" dirty="0" smtClean="0"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</a:rPr>
              <a:t> </a:t>
            </a:r>
            <a:r>
              <a:rPr lang="en-GB" dirty="0" smtClean="0">
                <a:solidFill>
                  <a:srgbClr val="00B05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  <a:hlinkClick r:id="rId2"/>
              </a:rPr>
              <a:t>http</a:t>
            </a:r>
            <a:r>
              <a:rPr lang="en-GB" dirty="0">
                <a:solidFill>
                  <a:srgbClr val="00B05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  <a:hlinkClick r:id="rId2"/>
              </a:rPr>
              <a:t>://www.cear.es/wp-content/uploads/2016/05/DENUNCIA-COMISION-.</a:t>
            </a:r>
            <a:r>
              <a:rPr lang="en-GB" dirty="0" smtClean="0">
                <a:solidFill>
                  <a:srgbClr val="00B05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  <a:hlinkClick r:id="rId2"/>
              </a:rPr>
              <a:t>pdf</a:t>
            </a:r>
            <a:r>
              <a:rPr lang="en-GB" dirty="0" smtClean="0"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</a:rPr>
              <a:t>)</a:t>
            </a:r>
          </a:p>
          <a:p>
            <a:endParaRPr lang="en-GB" dirty="0">
              <a:latin typeface="Garamond" panose="02020404030301010803" pitchFamily="18" charset="0"/>
            </a:endParaRPr>
          </a:p>
          <a:p>
            <a:r>
              <a:rPr lang="en-US" dirty="0" smtClean="0"/>
              <a:t>Human </a:t>
            </a:r>
            <a:r>
              <a:rPr lang="en-US" dirty="0"/>
              <a:t>rights violations as well as breaches of refugee </a:t>
            </a:r>
            <a:r>
              <a:rPr lang="en-US" dirty="0" smtClean="0"/>
              <a:t>law</a:t>
            </a:r>
          </a:p>
          <a:p>
            <a:endParaRPr lang="en-US" dirty="0"/>
          </a:p>
          <a:p>
            <a:r>
              <a:rPr lang="en-US" dirty="0" smtClean="0"/>
              <a:t>Overcome “European exceptionalism”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95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POLICIES  AT EUROPEAN LEVEL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 Work Plan for Youth for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2016-2018</a:t>
            </a:r>
          </a:p>
          <a:p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Erasmus+</a:t>
            </a:r>
          </a:p>
          <a:p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 tooltip="from information on the Inclusion and Diversity Strategy"/>
              </a:rPr>
              <a:t>Inclusion and Diversity </a:t>
            </a:r>
            <a:r>
              <a:rPr lang="en-US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 tooltip="from information on the Inclusion and Diversity Strategy"/>
              </a:rPr>
              <a:t>Strategy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is designed to make it most accessible to disadvantaged young people: the integration of migrants and refugees is a priority specifically set for 2016. 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852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Y</a:t>
            </a:r>
            <a:r>
              <a:rPr lang="it-IT" dirty="0" smtClean="0"/>
              <a:t>oung </a:t>
            </a:r>
            <a:r>
              <a:rPr lang="it-IT" dirty="0" err="1" smtClean="0"/>
              <a:t>people’s</a:t>
            </a:r>
            <a:r>
              <a:rPr lang="it-IT" dirty="0" smtClean="0"/>
              <a:t> </a:t>
            </a:r>
            <a:r>
              <a:rPr lang="it-IT" dirty="0" err="1" smtClean="0"/>
              <a:t>attitude</a:t>
            </a:r>
            <a:r>
              <a:rPr lang="it-IT" dirty="0" smtClean="0"/>
              <a:t> </a:t>
            </a:r>
            <a:r>
              <a:rPr lang="it-IT" dirty="0" err="1" smtClean="0"/>
              <a:t>towards</a:t>
            </a:r>
            <a:r>
              <a:rPr lang="it-IT" dirty="0" smtClean="0"/>
              <a:t> </a:t>
            </a:r>
            <a:r>
              <a:rPr lang="it-IT" dirty="0" err="1" smtClean="0"/>
              <a:t>refugees</a:t>
            </a:r>
            <a:r>
              <a:rPr lang="it-IT" dirty="0" smtClean="0"/>
              <a:t> in Europe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2751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Refugees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asylum seekers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considered by young European respondents among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groups at  highest risk of discrimination in all areas of their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 (EYF, 2014. Explorative Survey on multiple discrimination) </a:t>
            </a:r>
            <a:r>
              <a:rPr lang="en-GB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Hyperlink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http://www.youthforum.org/assets/2015/10/Multiple-discrimination-and-young-people-in-Europe.pdf</a:t>
            </a:r>
          </a:p>
          <a:p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870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prstClr val="white"/>
                </a:solidFill>
              </a:rPr>
              <a:t>Young </a:t>
            </a:r>
            <a:r>
              <a:rPr lang="it-IT" dirty="0" err="1">
                <a:solidFill>
                  <a:prstClr val="white"/>
                </a:solidFill>
              </a:rPr>
              <a:t>people’s</a:t>
            </a:r>
            <a:r>
              <a:rPr lang="it-IT" dirty="0">
                <a:solidFill>
                  <a:prstClr val="white"/>
                </a:solidFill>
              </a:rPr>
              <a:t> </a:t>
            </a:r>
            <a:r>
              <a:rPr lang="it-IT" dirty="0" err="1">
                <a:solidFill>
                  <a:prstClr val="white"/>
                </a:solidFill>
              </a:rPr>
              <a:t>attitude</a:t>
            </a:r>
            <a:r>
              <a:rPr lang="it-IT" dirty="0">
                <a:solidFill>
                  <a:prstClr val="white"/>
                </a:solidFill>
              </a:rPr>
              <a:t> </a:t>
            </a:r>
            <a:r>
              <a:rPr lang="it-IT" dirty="0" err="1">
                <a:solidFill>
                  <a:prstClr val="white"/>
                </a:solidFill>
              </a:rPr>
              <a:t>towards</a:t>
            </a:r>
            <a:r>
              <a:rPr lang="it-IT" dirty="0">
                <a:solidFill>
                  <a:prstClr val="white"/>
                </a:solidFill>
              </a:rPr>
              <a:t> </a:t>
            </a:r>
            <a:r>
              <a:rPr lang="it-IT" dirty="0" err="1">
                <a:solidFill>
                  <a:prstClr val="white"/>
                </a:solidFill>
              </a:rPr>
              <a:t>refugees</a:t>
            </a:r>
            <a:r>
              <a:rPr lang="it-IT" dirty="0">
                <a:solidFill>
                  <a:prstClr val="white"/>
                </a:solidFill>
              </a:rPr>
              <a:t> in Europe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Generally speaking, available studies show that young people are sympathetic towards refugees coming to Europe and many are actively engaged in initiatives supporting newcomers</a:t>
            </a:r>
            <a:r>
              <a:rPr lang="en-GB" dirty="0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endParaRPr lang="en-GB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en-GB" dirty="0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oung people are engaged both in youth-lead initiatives and in activities run with adults</a:t>
            </a:r>
          </a:p>
          <a:p>
            <a:pPr marL="0" lvl="0" indent="0">
              <a:buNone/>
            </a:pPr>
            <a:endParaRPr lang="en-GB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5293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last presidential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election in Austria showed that the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country is split in two. Analysts say that 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young people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together with women, urban voters in Vienna and the well-educated, were crucial to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Van der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Bellen’s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victory. 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it-IT" sz="18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it-IT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it-IT" sz="18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it-IT" sz="1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2068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Places</a:t>
            </a:r>
            <a:r>
              <a:rPr lang="it-IT" dirty="0" smtClean="0"/>
              <a:t> in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young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are more </a:t>
            </a:r>
            <a:r>
              <a:rPr lang="it-IT" dirty="0" err="1" smtClean="0"/>
              <a:t>engaged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NGOS</a:t>
            </a:r>
          </a:p>
          <a:p>
            <a:endParaRPr lang="it-IT" dirty="0" smtClean="0"/>
          </a:p>
          <a:p>
            <a:r>
              <a:rPr lang="it-IT" dirty="0" smtClean="0"/>
              <a:t>UNIVERSITIES (</a:t>
            </a:r>
            <a:r>
              <a:rPr lang="it-IT" dirty="0" err="1" smtClean="0"/>
              <a:t>various</a:t>
            </a:r>
            <a:r>
              <a:rPr lang="it-IT" dirty="0" smtClean="0"/>
              <a:t> </a:t>
            </a:r>
            <a:r>
              <a:rPr lang="it-IT" dirty="0" err="1" smtClean="0"/>
              <a:t>projects</a:t>
            </a:r>
            <a:r>
              <a:rPr lang="it-IT" dirty="0" smtClean="0"/>
              <a:t>, Legal Clinics </a:t>
            </a:r>
            <a:r>
              <a:rPr lang="it-IT" dirty="0" err="1" smtClean="0"/>
              <a:t>at</a:t>
            </a:r>
            <a:r>
              <a:rPr lang="it-IT" dirty="0" smtClean="0"/>
              <a:t> Law </a:t>
            </a:r>
            <a:r>
              <a:rPr lang="it-IT" dirty="0" err="1" smtClean="0"/>
              <a:t>schools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 smtClean="0"/>
              <a:t>Social media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0799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558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Times New Roman</vt:lpstr>
      <vt:lpstr>Tema di Office</vt:lpstr>
      <vt:lpstr>Presentazione standard di PowerPoint</vt:lpstr>
      <vt:lpstr>From ‘numbers’ to ‘human beings’</vt:lpstr>
      <vt:lpstr> A «youth» issue</vt:lpstr>
      <vt:lpstr>Refugee «emergency» and «crisis»</vt:lpstr>
      <vt:lpstr>POLICIES  AT EUROPEAN LEVEL </vt:lpstr>
      <vt:lpstr>Young people’s attitude towards refugees in Europe</vt:lpstr>
      <vt:lpstr>Young people’s attitude towards refugees in Europe</vt:lpstr>
      <vt:lpstr>Presentazione standard di PowerPoint</vt:lpstr>
      <vt:lpstr>Places in which young people are more engaged</vt:lpstr>
      <vt:lpstr>How are young people engaged?</vt:lpstr>
      <vt:lpstr>Some snapshots on pro-refugees initiatives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Asus</dc:creator>
  <cp:lastModifiedBy>Asus</cp:lastModifiedBy>
  <cp:revision>20</cp:revision>
  <dcterms:created xsi:type="dcterms:W3CDTF">2016-05-31T12:56:50Z</dcterms:created>
  <dcterms:modified xsi:type="dcterms:W3CDTF">2016-06-01T09:38:25Z</dcterms:modified>
</cp:coreProperties>
</file>