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70" r:id="rId5"/>
    <p:sldId id="259" r:id="rId6"/>
    <p:sldId id="264" r:id="rId7"/>
    <p:sldId id="272" r:id="rId8"/>
    <p:sldId id="271" r:id="rId9"/>
    <p:sldId id="274" r:id="rId10"/>
    <p:sldId id="275" r:id="rId11"/>
    <p:sldId id="265" r:id="rId12"/>
    <p:sldId id="266" r:id="rId13"/>
    <p:sldId id="267" r:id="rId14"/>
    <p:sldId id="268" r:id="rId15"/>
    <p:sldId id="269" r:id="rId16"/>
    <p:sldId id="273" r:id="rId17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8" d="100"/>
          <a:sy n="118" d="100"/>
        </p:scale>
        <p:origin x="-13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901821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11" name="Shape 1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Shape 1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422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xmlns:p14="http://schemas.microsoft.com/office/powerpoint/2010/main"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ailymail.co.uk/health/article-3472847/Anorexic-told-weight-loss-just-phase-reveals-just-HOURS-death-doctors-said-wasn-t-treatment.html%23v-5509230936651677890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.who.int/__data/assets/pdf_file/0007/96451/E89814.pdf" TargetMode="External"/><Relationship Id="rId4" Type="http://schemas.openxmlformats.org/officeDocument/2006/relationships/hyperlink" Target="http://www.who.int/mental_health/action_plan_2013/en/" TargetMode="External"/><Relationship Id="rId5" Type="http://schemas.openxmlformats.org/officeDocument/2006/relationships/hyperlink" Target="http://www.euro.who.int/__data/assets/pdf_file/0006/96450/E91732.pdf" TargetMode="External"/><Relationship Id="rId6" Type="http://schemas.openxmlformats.org/officeDocument/2006/relationships/hyperlink" Target="http://www.euro.who.int/__data/assets/pdf_file/0004/194107/63wd11e_MentalHealth-3.pdf" TargetMode="External"/><Relationship Id="rId7" Type="http://schemas.openxmlformats.org/officeDocument/2006/relationships/hyperlink" Target="http://ec.europa.eu/health/ph_determinants/life_style/mental/docs/pact_en.pdf" TargetMode="External"/><Relationship Id="rId8" Type="http://schemas.openxmlformats.org/officeDocument/2006/relationships/hyperlink" Target="http://www.iapt.nhs.uk" TargetMode="External"/><Relationship Id="rId9" Type="http://schemas.openxmlformats.org/officeDocument/2006/relationships/hyperlink" Target="http://www.theguardian.com/higher-education-network/2015/feb/18/mental-health-research-underfunded-and-failing-to-attract-young-academics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ep.lse.ac.uk/textonly/research/mentalhealth/DEPRESSION_REPORT_LAYARD2.pdf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publications/mental-health-priorities-for-change" TargetMode="External"/><Relationship Id="rId4" Type="http://schemas.openxmlformats.org/officeDocument/2006/relationships/hyperlink" Target="http://www.england.nhs.uk/mentalhealth/wp-content/uploads/sites/29/2015/09/fyfv-mental-hlth-taskforce.pdf" TargetMode="External"/><Relationship Id="rId5" Type="http://schemas.openxmlformats.org/officeDocument/2006/relationships/hyperlink" Target="http://www.hpm.org/fr/a6/1.pdf" TargetMode="External"/><Relationship Id="rId6" Type="http://schemas.openxmlformats.org/officeDocument/2006/relationships/hyperlink" Target="http://www.huffingtonpost.co.uk/sam-crossman/mental-health-research-funding_b_7827792.html" TargetMode="External"/><Relationship Id="rId7" Type="http://schemas.openxmlformats.org/officeDocument/2006/relationships/hyperlink" Target="http://pjp-eu.coe.int/documents/1017981/7110739/65_PoY-3-EN.pdf/2a196215-a1c0-47b2-bb4b-44ba091c7851" TargetMode="External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v.uk/government/publications/the-mental-health-strategy-for-england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mentalhealth.org.uk/statistics/mental-health-statistics-children-and-young-people%23sthash.70EsbVgq.dpuf" TargetMode="External"/><Relationship Id="rId3" Type="http://schemas.openxmlformats.org/officeDocument/2006/relationships/hyperlink" Target="http://www.youngminds.org.uk/training_services/policy/mental_health_statistic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defTabSz="324611">
              <a:defRPr sz="3124"/>
            </a:pPr>
            <a:r>
              <a:rPr sz="3600" b="1" dirty="0"/>
              <a:t>Inequality of Mental Health Care for our Young People:</a:t>
            </a:r>
          </a:p>
          <a:p>
            <a:pPr defTabSz="324611">
              <a:defRPr sz="3124"/>
            </a:pPr>
            <a:r>
              <a:rPr sz="3600" b="1" dirty="0"/>
              <a:t>UK and European Perspectives</a:t>
            </a:r>
          </a:p>
        </p:txBody>
      </p:sp>
      <p:sp>
        <p:nvSpPr>
          <p:cNvPr id="122" name="Shape 122"/>
          <p:cNvSpPr>
            <a:spLocks noGrp="1"/>
          </p:cNvSpPr>
          <p:nvPr>
            <p:ph type="subTitle" sz="quarter" idx="1"/>
          </p:nvPr>
        </p:nvSpPr>
        <p:spPr>
          <a:xfrm>
            <a:off x="1371600" y="3898900"/>
            <a:ext cx="6400800" cy="1752600"/>
          </a:xfrm>
          <a:prstGeom prst="rect">
            <a:avLst/>
          </a:prstGeom>
        </p:spPr>
        <p:txBody>
          <a:bodyPr/>
          <a:lstStyle/>
          <a:p>
            <a:pPr defTabSz="448055">
              <a:defRPr sz="3136"/>
            </a:pPr>
            <a:r>
              <a:t>Nicola Wilson, </a:t>
            </a:r>
          </a:p>
          <a:p>
            <a:pPr defTabSz="448055">
              <a:defRPr sz="3136"/>
            </a:pPr>
            <a:r>
              <a:t>Director, </a:t>
            </a:r>
          </a:p>
          <a:p>
            <a:pPr defTabSz="448055">
              <a:defRPr sz="3136"/>
            </a:pPr>
            <a:r>
              <a:t>Northern Health Matters, May 2016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63" y="152738"/>
            <a:ext cx="2562860" cy="17957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What Does This Mean for the MH of Our Young People? Cont </a:t>
            </a:r>
            <a:r>
              <a:rPr lang="is-IS" sz="3600" b="1" dirty="0"/>
              <a:t>….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72% of children in care </a:t>
            </a:r>
            <a:r>
              <a:rPr lang="en-US" sz="2800" dirty="0"/>
              <a:t>have behavioural or emotional problems - these are some of the most vulnerable people in our </a:t>
            </a:r>
            <a:r>
              <a:rPr lang="en-US" sz="2800" dirty="0" smtClean="0"/>
              <a:t>society</a:t>
            </a:r>
            <a:endParaRPr lang="en-US" sz="2800" dirty="0"/>
          </a:p>
          <a:p>
            <a:r>
              <a:rPr lang="en-US" sz="2800" b="1" dirty="0"/>
              <a:t>95% of imprisoned young offenders </a:t>
            </a:r>
            <a:r>
              <a:rPr lang="en-US" sz="2800" dirty="0"/>
              <a:t>have a mental health disorder. Many of them are struggling with </a:t>
            </a:r>
            <a:r>
              <a:rPr lang="en-US" sz="2800" b="1" dirty="0"/>
              <a:t>more than one </a:t>
            </a:r>
            <a:r>
              <a:rPr lang="en-US" sz="2800" b="1" dirty="0" smtClean="0"/>
              <a:t>disorder</a:t>
            </a:r>
            <a:endParaRPr lang="en-US" sz="2800" b="1" dirty="0"/>
          </a:p>
          <a:p>
            <a:r>
              <a:rPr lang="en-US" sz="2800" b="1" dirty="0"/>
              <a:t>The number of young people aged 15-16</a:t>
            </a:r>
            <a:r>
              <a:rPr lang="en-US" sz="2800" dirty="0"/>
              <a:t> with depression nearly doubled between the 1980s and the 2000s </a:t>
            </a:r>
            <a:r>
              <a:rPr lang="en-US" sz="2800" dirty="0" smtClean="0"/>
              <a:t>(Source: Young Minds)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883925"/>
      </p:ext>
    </p:extLst>
  </p:cSld>
  <p:clrMapOvr>
    <a:masterClrMapping/>
  </p:clrMapOvr>
  <p:transition xmlns:p14="http://schemas.microsoft.com/office/powerpoint/2010/main"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GB" sz="3600" b="1" dirty="0" smtClean="0"/>
              <a:t>A Message From Emma</a:t>
            </a:r>
            <a:endParaRPr sz="3600" b="1" dirty="0"/>
          </a:p>
        </p:txBody>
      </p:sp>
      <p:sp>
        <p:nvSpPr>
          <p:cNvPr id="149" name="Shape 14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400"/>
              </a:spcBef>
              <a:buNone/>
              <a:defRPr sz="1800"/>
            </a:pPr>
            <a:endParaRPr lang="en-US" dirty="0" smtClean="0">
              <a:hlinkClick r:id="rId2"/>
            </a:endParaRPr>
          </a:p>
          <a:p>
            <a:pPr marL="0" indent="0">
              <a:spcBef>
                <a:spcPts val="400"/>
              </a:spcBef>
              <a:buNone/>
              <a:defRPr sz="1800"/>
            </a:pPr>
            <a:r>
              <a:rPr lang="en-US" dirty="0" smtClean="0">
                <a:hlinkClick r:id="rId2"/>
              </a:rPr>
              <a:t>Emma's Story</a:t>
            </a:r>
            <a:endParaRPr lang="en-US" dirty="0" smtClean="0"/>
          </a:p>
          <a:p>
            <a:pPr marL="0" indent="0">
              <a:spcBef>
                <a:spcPts val="400"/>
              </a:spcBef>
              <a:buNone/>
              <a:defRPr sz="1800"/>
            </a:pPr>
            <a:endParaRPr lang="en-US" dirty="0"/>
          </a:p>
          <a:p>
            <a:pPr marL="0" indent="0">
              <a:spcBef>
                <a:spcPts val="400"/>
              </a:spcBef>
              <a:buNone/>
              <a:defRPr sz="1800"/>
            </a:pPr>
            <a:r>
              <a:rPr lang="en-US" sz="2800" dirty="0" smtClean="0"/>
              <a:t>Emma has given her permission for me to show you this short film, she knows the context of the symposium and she wanted me to tell you her story.</a:t>
            </a:r>
          </a:p>
          <a:p>
            <a:pPr marL="0" indent="0">
              <a:spcBef>
                <a:spcPts val="400"/>
              </a:spcBef>
              <a:buNone/>
              <a:defRPr sz="1800"/>
            </a:pPr>
            <a:endParaRPr lang="en-US" sz="2800" dirty="0"/>
          </a:p>
          <a:p>
            <a:pPr marL="0" indent="0">
              <a:spcBef>
                <a:spcPts val="400"/>
              </a:spcBef>
              <a:buNone/>
              <a:defRPr sz="1800"/>
            </a:pPr>
            <a:r>
              <a:rPr lang="en-US" sz="2800" dirty="0" smtClean="0"/>
              <a:t>Sadly, Emma’s situation is not unique.</a:t>
            </a:r>
            <a:endParaRPr sz="2800" dirty="0"/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>
            <a:lvl1pPr defTabSz="416052">
              <a:defRPr sz="3549"/>
            </a:lvl1pPr>
          </a:lstStyle>
          <a:p>
            <a:r>
              <a:rPr sz="3600" b="1" dirty="0"/>
              <a:t>Finally, Some Observations from “The Field”</a:t>
            </a:r>
          </a:p>
        </p:txBody>
      </p:sp>
      <p:sp>
        <p:nvSpPr>
          <p:cNvPr id="152" name="Shape 15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spcBef>
                <a:spcPts val="400"/>
              </a:spcBef>
              <a:buNone/>
              <a:defRPr sz="1800"/>
            </a:pPr>
            <a:r>
              <a:rPr sz="2400" dirty="0"/>
              <a:t>Lets not get slowed down by top-</a:t>
            </a:r>
            <a:r>
              <a:rPr sz="2400" dirty="0" smtClean="0"/>
              <a:t>down</a:t>
            </a:r>
            <a:r>
              <a:rPr lang="en-GB" sz="2400" dirty="0" smtClean="0"/>
              <a:t> </a:t>
            </a:r>
            <a:r>
              <a:rPr sz="2400" dirty="0" smtClean="0"/>
              <a:t>“</a:t>
            </a:r>
            <a:r>
              <a:rPr sz="2400" dirty="0"/>
              <a:t>improvements”, instead lets focus on</a:t>
            </a:r>
          </a:p>
          <a:p>
            <a:pPr marL="742950" lvl="1" indent="-285750">
              <a:spcBef>
                <a:spcPts val="300"/>
              </a:spcBef>
              <a:defRPr sz="1400"/>
            </a:pPr>
            <a:r>
              <a:rPr sz="2400" b="1" dirty="0"/>
              <a:t>Workforce </a:t>
            </a:r>
            <a:r>
              <a:rPr sz="2400" b="1" dirty="0" smtClean="0"/>
              <a:t>development</a:t>
            </a:r>
            <a:r>
              <a:rPr lang="en-GB" sz="2400" b="1" dirty="0" smtClean="0"/>
              <a:t> </a:t>
            </a:r>
            <a:r>
              <a:rPr lang="en-GB" sz="2400" dirty="0" smtClean="0"/>
              <a:t>of MH professionals working with young people</a:t>
            </a:r>
            <a:r>
              <a:rPr sz="2400" dirty="0" smtClean="0"/>
              <a:t>: </a:t>
            </a:r>
            <a:r>
              <a:rPr sz="2400" dirty="0"/>
              <a:t>the right people, doing the right job, in the right way, with the right therapeutic skills and time to do it </a:t>
            </a:r>
            <a:r>
              <a:rPr sz="2400" dirty="0" smtClean="0"/>
              <a:t>effectively</a:t>
            </a:r>
            <a:endParaRPr lang="en-GB" sz="2400" dirty="0" smtClean="0"/>
          </a:p>
          <a:p>
            <a:pPr marL="742950" lvl="1" indent="-285750">
              <a:spcBef>
                <a:spcPts val="300"/>
              </a:spcBef>
              <a:defRPr sz="1400"/>
            </a:pPr>
            <a:r>
              <a:rPr lang="en-GB" sz="2400" b="1" dirty="0" smtClean="0"/>
              <a:t>Actual and effective investment </a:t>
            </a:r>
            <a:r>
              <a:rPr lang="en-GB" sz="2400" dirty="0" smtClean="0"/>
              <a:t>(financial and human resource) for young people’s mental health services – better still – adopt a model of mental health care that takes a ‘whole of life’ approach!!!</a:t>
            </a:r>
            <a:endParaRPr sz="2400" dirty="0"/>
          </a:p>
          <a:p>
            <a:pPr marL="742950" lvl="1" indent="-285750">
              <a:spcBef>
                <a:spcPts val="300"/>
              </a:spcBef>
              <a:defRPr sz="1400"/>
            </a:pPr>
            <a:r>
              <a:rPr sz="2400" b="1" dirty="0" smtClean="0"/>
              <a:t>Education </a:t>
            </a:r>
            <a:r>
              <a:rPr sz="2400" b="1" dirty="0"/>
              <a:t>(schools)</a:t>
            </a:r>
            <a:r>
              <a:rPr sz="2400" dirty="0"/>
              <a:t> and promotion/campaigns (communities) to de-stigmatize and </a:t>
            </a:r>
            <a:r>
              <a:rPr sz="2400" dirty="0" smtClean="0"/>
              <a:t>normalize</a:t>
            </a:r>
            <a:endParaRPr sz="2400" dirty="0"/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900"/>
            </a:lvl1pPr>
          </a:lstStyle>
          <a:p>
            <a:r>
              <a:t>Thank You!</a:t>
            </a:r>
          </a:p>
        </p:txBody>
      </p:sp>
      <p:pic>
        <p:nvPicPr>
          <p:cNvPr id="5" name="Northern Health email signature 2-3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31800" y="1574800"/>
            <a:ext cx="7620000" cy="4241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/>
          </p:cNvSpPr>
          <p:nvPr>
            <p:ph type="body" idx="1"/>
          </p:nvPr>
        </p:nvSpPr>
        <p:spPr>
          <a:xfrm>
            <a:off x="457200" y="196536"/>
            <a:ext cx="8229600" cy="610776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400"/>
              </a:spcBef>
              <a:buNone/>
              <a:defRPr sz="1800"/>
            </a:pPr>
            <a:r>
              <a:rPr lang="en-GB" sz="2200" b="1" dirty="0" smtClean="0"/>
              <a:t>References:</a:t>
            </a:r>
          </a:p>
          <a:p>
            <a:pPr>
              <a:spcBef>
                <a:spcPts val="400"/>
              </a:spcBef>
              <a:defRPr sz="1800"/>
            </a:pPr>
            <a:endParaRPr lang="en-GB" dirty="0"/>
          </a:p>
          <a:p>
            <a:pPr>
              <a:spcBef>
                <a:spcPts val="400"/>
              </a:spcBef>
              <a:defRPr sz="1800"/>
            </a:pPr>
            <a:r>
              <a:rPr dirty="0" smtClean="0"/>
              <a:t>Layard </a:t>
            </a:r>
            <a:r>
              <a:rPr dirty="0"/>
              <a:t>“Depression” Report, 2006, London School of Economics </a:t>
            </a:r>
          </a:p>
          <a:p>
            <a:pPr>
              <a:spcBef>
                <a:spcPts val="400"/>
              </a:spcBef>
              <a:defRPr sz="1800"/>
            </a:pPr>
            <a:r>
              <a:rPr dirty="0">
                <a:hlinkClick r:id="rId2"/>
              </a:rPr>
              <a:t>http://cep.lse.ac.uk/textonly/research/mentalhealth/DEPRESSION_REPORT_LAYARD2.</a:t>
            </a:r>
            <a:r>
              <a:rPr dirty="0" smtClean="0">
                <a:hlinkClick r:id="rId2"/>
              </a:rPr>
              <a:t>pdf</a:t>
            </a:r>
            <a:r>
              <a:rPr lang="en-GB" dirty="0" smtClean="0"/>
              <a:t> </a:t>
            </a:r>
            <a:r>
              <a:rPr dirty="0" smtClean="0"/>
              <a:t> </a:t>
            </a:r>
            <a:endParaRPr dirty="0"/>
          </a:p>
          <a:p>
            <a:pPr>
              <a:spcBef>
                <a:spcPts val="400"/>
              </a:spcBef>
              <a:defRPr sz="1800"/>
            </a:pPr>
            <a:r>
              <a:rPr dirty="0"/>
              <a:t>Knapp et al (Eds., 2007) </a:t>
            </a:r>
          </a:p>
          <a:p>
            <a:pPr>
              <a:spcBef>
                <a:spcPts val="400"/>
              </a:spcBef>
              <a:defRPr sz="1800"/>
            </a:pPr>
            <a:r>
              <a:rPr dirty="0">
                <a:hlinkClick r:id="rId3"/>
              </a:rPr>
              <a:t>http://www.euro.who.int/__data/assets/pdf_file/0007/96451/E89814.pdf</a:t>
            </a:r>
            <a:r>
              <a:rPr dirty="0"/>
              <a:t> </a:t>
            </a:r>
          </a:p>
          <a:p>
            <a:pPr>
              <a:spcBef>
                <a:spcPts val="400"/>
              </a:spcBef>
              <a:defRPr sz="1800"/>
            </a:pPr>
            <a:r>
              <a:rPr dirty="0"/>
              <a:t>WHO Mental Health Action Plan 2013-2020 </a:t>
            </a:r>
          </a:p>
          <a:p>
            <a:pPr>
              <a:spcBef>
                <a:spcPts val="400"/>
              </a:spcBef>
              <a:defRPr sz="1800"/>
            </a:pPr>
            <a:r>
              <a:rPr dirty="0">
                <a:hlinkClick r:id="rId4"/>
              </a:rPr>
              <a:t>http://www.who.int/mental_health/action_plan_2013/en</a:t>
            </a:r>
            <a:r>
              <a:rPr dirty="0" smtClean="0">
                <a:hlinkClick r:id="rId4"/>
              </a:rPr>
              <a:t>/</a:t>
            </a:r>
            <a:r>
              <a:rPr lang="en-GB" dirty="0" smtClean="0"/>
              <a:t> </a:t>
            </a:r>
            <a:r>
              <a:rPr dirty="0" smtClean="0"/>
              <a:t> </a:t>
            </a:r>
            <a:endParaRPr dirty="0"/>
          </a:p>
          <a:p>
            <a:pPr>
              <a:spcBef>
                <a:spcPts val="400"/>
              </a:spcBef>
              <a:defRPr sz="1800"/>
            </a:pPr>
            <a:r>
              <a:rPr dirty="0"/>
              <a:t>WHO Europe, 2008, Policies and Practices for Mental Health in Europe – meeting the challenges  </a:t>
            </a:r>
            <a:r>
              <a:rPr dirty="0">
                <a:hlinkClick r:id="rId5"/>
              </a:rPr>
              <a:t>http://www.euro.who.int/__data/assets/pdf_file/0006/96450/E91732.</a:t>
            </a:r>
            <a:r>
              <a:rPr dirty="0" smtClean="0">
                <a:hlinkClick r:id="rId5"/>
              </a:rPr>
              <a:t>pdf</a:t>
            </a:r>
            <a:r>
              <a:rPr lang="en-GB" dirty="0" smtClean="0"/>
              <a:t> </a:t>
            </a:r>
            <a:r>
              <a:rPr dirty="0" smtClean="0"/>
              <a:t> </a:t>
            </a:r>
            <a:endParaRPr dirty="0"/>
          </a:p>
          <a:p>
            <a:pPr>
              <a:spcBef>
                <a:spcPts val="400"/>
              </a:spcBef>
              <a:defRPr sz="1800"/>
            </a:pPr>
            <a:r>
              <a:rPr dirty="0"/>
              <a:t>WHO Europe, 2013, European Mental Health Action Plan </a:t>
            </a:r>
          </a:p>
          <a:p>
            <a:pPr>
              <a:spcBef>
                <a:spcPts val="400"/>
              </a:spcBef>
              <a:defRPr sz="1800"/>
            </a:pPr>
            <a:r>
              <a:rPr dirty="0">
                <a:hlinkClick r:id="rId6"/>
              </a:rPr>
              <a:t>http://www.euro.who.int/__data/assets/pdf_file/0004/194107/63wd11e_MentalHealth-3.</a:t>
            </a:r>
            <a:r>
              <a:rPr dirty="0" smtClean="0">
                <a:hlinkClick r:id="rId6"/>
              </a:rPr>
              <a:t>pdf</a:t>
            </a:r>
            <a:r>
              <a:rPr lang="en-GB" dirty="0" smtClean="0"/>
              <a:t> </a:t>
            </a:r>
            <a:r>
              <a:rPr dirty="0" smtClean="0"/>
              <a:t> </a:t>
            </a:r>
            <a:endParaRPr lang="en-GB" dirty="0" smtClean="0"/>
          </a:p>
          <a:p>
            <a:pPr>
              <a:spcBef>
                <a:spcPts val="400"/>
              </a:spcBef>
              <a:defRPr sz="1800"/>
            </a:pPr>
            <a:r>
              <a:rPr lang="en-GB" dirty="0" smtClean="0"/>
              <a:t>European Pact for Mental Health and Wellbeing, </a:t>
            </a:r>
            <a:r>
              <a:rPr lang="en-GB" dirty="0"/>
              <a:t>European Commission, 2008 </a:t>
            </a:r>
            <a:r>
              <a:rPr lang="en-GB" dirty="0">
                <a:hlinkClick r:id="rId7"/>
              </a:rPr>
              <a:t>http://ec.europa.eu/health/ph_determinants/life_style/mental/docs/</a:t>
            </a:r>
            <a:r>
              <a:rPr lang="en-GB" dirty="0" smtClean="0">
                <a:hlinkClick r:id="rId7"/>
              </a:rPr>
              <a:t>pact_en.pdf</a:t>
            </a:r>
            <a:r>
              <a:rPr lang="en-GB" dirty="0" smtClean="0"/>
              <a:t> </a:t>
            </a:r>
            <a:endParaRPr dirty="0"/>
          </a:p>
          <a:p>
            <a:pPr>
              <a:spcBef>
                <a:spcPts val="400"/>
              </a:spcBef>
              <a:defRPr sz="1800"/>
            </a:pPr>
            <a:r>
              <a:rPr dirty="0" smtClean="0">
                <a:hlinkClick r:id="rId8"/>
              </a:rPr>
              <a:t>http</a:t>
            </a:r>
            <a:r>
              <a:rPr dirty="0">
                <a:hlinkClick r:id="rId8"/>
              </a:rPr>
              <a:t>://</a:t>
            </a:r>
            <a:r>
              <a:rPr dirty="0" smtClean="0">
                <a:hlinkClick r:id="rId8"/>
              </a:rPr>
              <a:t>www.iapt.nhs.uk</a:t>
            </a:r>
            <a:r>
              <a:rPr lang="en-GB" dirty="0" smtClean="0"/>
              <a:t> </a:t>
            </a:r>
            <a:r>
              <a:rPr dirty="0" smtClean="0"/>
              <a:t> </a:t>
            </a:r>
            <a:endParaRPr dirty="0"/>
          </a:p>
          <a:p>
            <a:pPr>
              <a:spcBef>
                <a:spcPts val="400"/>
              </a:spcBef>
              <a:defRPr sz="1800"/>
            </a:pPr>
            <a:r>
              <a:rPr dirty="0"/>
              <a:t>“Mental health research: underfunded and failing to attract young academics” 2015, Guardian online </a:t>
            </a:r>
          </a:p>
          <a:p>
            <a:pPr>
              <a:spcBef>
                <a:spcPts val="400"/>
              </a:spcBef>
              <a:defRPr sz="1800"/>
            </a:pPr>
            <a:r>
              <a:rPr dirty="0">
                <a:hlinkClick r:id="rId9"/>
              </a:rPr>
              <a:t>http://www.theguardian.com/higher-education-network/2015/feb/18/mental-health-research-underfunded-and-failing-to-attract-young-</a:t>
            </a:r>
            <a:r>
              <a:rPr dirty="0" smtClean="0">
                <a:hlinkClick r:id="rId9"/>
              </a:rPr>
              <a:t>academics</a:t>
            </a:r>
            <a:r>
              <a:rPr lang="en-GB" dirty="0" smtClean="0"/>
              <a:t> </a:t>
            </a:r>
            <a:r>
              <a:rPr dirty="0" smtClean="0"/>
              <a:t> </a:t>
            </a:r>
            <a:endParaRPr dirty="0"/>
          </a:p>
        </p:txBody>
      </p:sp>
    </p:spTree>
  </p:cSld>
  <p:clrMapOvr>
    <a:masterClrMapping/>
  </p:clrMapOvr>
  <p:transition xmlns:p14="http://schemas.microsoft.com/office/powerpoint/2010/main"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/>
          <p:nvPr/>
        </p:nvSpPr>
        <p:spPr>
          <a:xfrm>
            <a:off x="1149143" y="188110"/>
            <a:ext cx="7015820" cy="61863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r>
              <a:rPr dirty="0" smtClean="0"/>
              <a:t>The Mental Health Strategy for England (Dept. of Health, 2011) </a:t>
            </a:r>
          </a:p>
          <a:p>
            <a:r>
              <a:rPr dirty="0" smtClean="0">
                <a:hlinkClick r:id="rId2"/>
              </a:rPr>
              <a:t>https://www.gov.uk/government/publications/the-mental-health-strategy-for-england</a:t>
            </a:r>
            <a:r>
              <a:rPr lang="en-GB" dirty="0" smtClean="0"/>
              <a:t> </a:t>
            </a:r>
            <a:r>
              <a:rPr dirty="0" smtClean="0"/>
              <a:t> </a:t>
            </a:r>
          </a:p>
          <a:p>
            <a:r>
              <a:rPr dirty="0" smtClean="0"/>
              <a:t>Closing the Gap – Priorities for Mental Health (Dept. of Health, 2014) </a:t>
            </a:r>
            <a:r>
              <a:rPr dirty="0" smtClean="0">
                <a:hlinkClick r:id="rId3"/>
              </a:rPr>
              <a:t>https://www.gov.uk/government/publications/mental-health-priorities-for-change</a:t>
            </a:r>
            <a:r>
              <a:rPr lang="en-GB" dirty="0" smtClean="0"/>
              <a:t> </a:t>
            </a:r>
            <a:r>
              <a:rPr dirty="0" smtClean="0"/>
              <a:t> </a:t>
            </a:r>
          </a:p>
          <a:p>
            <a:r>
              <a:rPr dirty="0" smtClean="0"/>
              <a:t>NHS England Mental Health Taskforce </a:t>
            </a:r>
          </a:p>
          <a:p>
            <a:r>
              <a:rPr dirty="0" smtClean="0">
                <a:hlinkClick r:id="rId4"/>
              </a:rPr>
              <a:t>http://www.england.nhs.uk/mentalhealth/wp-content/uploads/sites/29/2015/09/fyfv-mental-hlth-taskforce.pdf</a:t>
            </a:r>
            <a:r>
              <a:rPr lang="en-GB" dirty="0" smtClean="0"/>
              <a:t> </a:t>
            </a:r>
            <a:r>
              <a:rPr dirty="0" smtClean="0"/>
              <a:t> </a:t>
            </a:r>
          </a:p>
          <a:p>
            <a:r>
              <a:rPr dirty="0" smtClean="0"/>
              <a:t>Psychiatric and Mental Health Plan 2005-2008 (IRDES, France) </a:t>
            </a:r>
          </a:p>
          <a:p>
            <a:r>
              <a:rPr dirty="0" smtClean="0">
                <a:hlinkClick r:id="rId5"/>
              </a:rPr>
              <a:t>http://www.hpm.org/fr/a6/1.pdf</a:t>
            </a:r>
            <a:r>
              <a:rPr lang="en-GB" dirty="0" smtClean="0"/>
              <a:t> </a:t>
            </a:r>
            <a:r>
              <a:rPr dirty="0" smtClean="0"/>
              <a:t>  </a:t>
            </a:r>
          </a:p>
          <a:p>
            <a:r>
              <a:rPr dirty="0" smtClean="0"/>
              <a:t>Sam Crossman, 2015, “Why are we failing to fund mental health”, Huffington Post Online </a:t>
            </a:r>
            <a:r>
              <a:rPr dirty="0" smtClean="0">
                <a:hlinkClick r:id="rId6"/>
              </a:rPr>
              <a:t>http://www.huffingtonpost.co.uk/sam-crossman/mental-health-research-funding_b_7827792.html</a:t>
            </a:r>
            <a:r>
              <a:rPr lang="en-GB" dirty="0" smtClean="0"/>
              <a:t> </a:t>
            </a:r>
          </a:p>
          <a:p>
            <a:r>
              <a:rPr lang="en-GB" dirty="0" smtClean="0"/>
              <a:t>Goswami, H and Pollock, G, 2016, “Chapter 6, Correlates</a:t>
            </a:r>
            <a:br>
              <a:rPr lang="en-GB" dirty="0" smtClean="0"/>
            </a:br>
            <a:r>
              <a:rPr lang="en-GB" dirty="0" smtClean="0"/>
              <a:t>of mental health and psychological well-being of European </a:t>
            </a:r>
          </a:p>
          <a:p>
            <a:r>
              <a:rPr lang="en-GB" dirty="0" smtClean="0"/>
              <a:t>youth: evidence from the European Quality of Life Survey” in  </a:t>
            </a:r>
            <a:r>
              <a:rPr lang="en-US" dirty="0" smtClean="0"/>
              <a:t>Healthy Europe: confidence and uncertainty for young people in contemporary Europe, Issue 3, </a:t>
            </a:r>
            <a:r>
              <a:rPr lang="en-US" dirty="0" err="1" smtClean="0"/>
              <a:t>CoE</a:t>
            </a:r>
            <a:r>
              <a:rPr lang="en-US" dirty="0" smtClean="0"/>
              <a:t> Youth Partnership</a:t>
            </a:r>
            <a:endParaRPr lang="en-GB" dirty="0" smtClean="0"/>
          </a:p>
          <a:p>
            <a:r>
              <a:rPr lang="en-US" dirty="0" smtClean="0">
                <a:hlinkClick r:id="rId7"/>
              </a:rPr>
              <a:t>http://pjp-eu.coe.int/documents/1017981/7110739/65_PoY-3-EN.pdf/2a196215-a1c0-47b2-bb4b-44ba091c7851</a:t>
            </a:r>
            <a:r>
              <a:rPr lang="en-US" dirty="0" smtClean="0"/>
              <a:t> </a:t>
            </a:r>
            <a:endParaRPr lang="en-GB" dirty="0" smtClean="0"/>
          </a:p>
        </p:txBody>
      </p:sp>
    </p:spTree>
  </p:cSld>
  <p:clrMapOvr>
    <a:masterClrMapping/>
  </p:clrMapOvr>
  <p:transition xmlns:p14="http://schemas.microsoft.com/office/powerpoint/2010/main"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/>
          <p:nvPr/>
        </p:nvSpPr>
        <p:spPr>
          <a:xfrm>
            <a:off x="1149143" y="188110"/>
            <a:ext cx="7015820" cy="23083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r>
              <a:rPr dirty="0" smtClean="0"/>
              <a:t>Th</a:t>
            </a:r>
            <a:r>
              <a:rPr lang="en-GB" dirty="0" smtClean="0"/>
              <a:t>e Mental Health Foundation; </a:t>
            </a:r>
            <a:r>
              <a:rPr lang="en-US" dirty="0"/>
              <a:t>Mental health statistics: children and young people </a:t>
            </a:r>
            <a:endParaRPr lang="en-US" dirty="0"/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://www.mentalhealth.org.uk/statistics/mental-health-statistics-children-and-young-people#sthash.</a:t>
            </a:r>
            <a:r>
              <a:rPr lang="en-US" dirty="0" smtClean="0">
                <a:hlinkClick r:id="rId2"/>
              </a:rPr>
              <a:t>70EsbVgq.dpuf</a:t>
            </a:r>
            <a:r>
              <a:rPr lang="en-US" dirty="0" smtClean="0"/>
              <a:t> </a:t>
            </a:r>
          </a:p>
          <a:p>
            <a:r>
              <a:rPr lang="en-US" dirty="0" smtClean="0"/>
              <a:t>Young Minds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>
                <a:hlinkClick r:id="rId3"/>
              </a:rPr>
              <a:t>http://www.youngminds.org.uk/training_services/policy/</a:t>
            </a:r>
            <a:r>
              <a:rPr lang="en-US" dirty="0" smtClean="0">
                <a:hlinkClick r:id="rId3"/>
              </a:rPr>
              <a:t>mental_health_statistics</a:t>
            </a:r>
            <a:r>
              <a:rPr lang="en-US" dirty="0" smtClean="0"/>
              <a:t> </a:t>
            </a:r>
          </a:p>
          <a:p>
            <a:r>
              <a:rPr lang="en-GB" dirty="0" smtClean="0"/>
              <a:t> </a:t>
            </a:r>
            <a:endParaRPr dirty="0" smtClean="0"/>
          </a:p>
        </p:txBody>
      </p:sp>
    </p:spTree>
    <p:extLst>
      <p:ext uri="{BB962C8B-B14F-4D97-AF65-F5344CB8AC3E}">
        <p14:creationId xmlns:p14="http://schemas.microsoft.com/office/powerpoint/2010/main" val="2882270579"/>
      </p:ext>
    </p:extLst>
  </p:cSld>
  <p:clrMapOvr>
    <a:masterClrMapping/>
  </p:clrMapOvr>
  <p:transition xmlns:p14="http://schemas.microsoft.com/office/powerpoint/2010/main"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sz="3600" b="1" dirty="0"/>
              <a:t>Presentation </a:t>
            </a:r>
            <a:r>
              <a:rPr lang="en-GB" sz="3600" b="1" dirty="0" smtClean="0"/>
              <a:t>O</a:t>
            </a:r>
            <a:r>
              <a:rPr sz="3600" b="1" dirty="0" smtClean="0"/>
              <a:t>utline</a:t>
            </a:r>
            <a:endParaRPr sz="3600" b="1" dirty="0"/>
          </a:p>
        </p:txBody>
      </p:sp>
      <p:sp>
        <p:nvSpPr>
          <p:cNvPr id="125" name="Shape 12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400"/>
              </a:spcBef>
              <a:defRPr sz="1800"/>
            </a:pPr>
            <a:r>
              <a:rPr sz="2800" dirty="0" smtClean="0"/>
              <a:t>Overview </a:t>
            </a:r>
            <a:r>
              <a:rPr sz="2800" dirty="0"/>
              <a:t>of the timeline for European policy development in Mental </a:t>
            </a:r>
            <a:r>
              <a:rPr sz="2800" dirty="0" smtClean="0"/>
              <a:t>Health</a:t>
            </a:r>
            <a:endParaRPr lang="en-GB" sz="2800" dirty="0" smtClean="0"/>
          </a:p>
          <a:p>
            <a:pPr>
              <a:spcBef>
                <a:spcPts val="400"/>
              </a:spcBef>
              <a:defRPr sz="1800"/>
            </a:pPr>
            <a:r>
              <a:rPr lang="en-GB" sz="2800" dirty="0" smtClean="0"/>
              <a:t>Discussion on the delays on implementing a pan-European mental health and wellbeing’ pact’.</a:t>
            </a:r>
            <a:endParaRPr sz="2800" dirty="0"/>
          </a:p>
          <a:p>
            <a:pPr>
              <a:spcBef>
                <a:spcPts val="400"/>
              </a:spcBef>
              <a:defRPr sz="1800"/>
            </a:pPr>
            <a:r>
              <a:rPr sz="2800" dirty="0" smtClean="0"/>
              <a:t>Disparities </a:t>
            </a:r>
            <a:r>
              <a:rPr sz="2800" dirty="0"/>
              <a:t>in funding allocated for research in mental </a:t>
            </a:r>
            <a:r>
              <a:rPr sz="2800" dirty="0" smtClean="0"/>
              <a:t>health</a:t>
            </a:r>
            <a:endParaRPr lang="en-GB" sz="2800" dirty="0" smtClean="0"/>
          </a:p>
          <a:p>
            <a:pPr>
              <a:spcBef>
                <a:spcPts val="400"/>
              </a:spcBef>
              <a:defRPr sz="1800"/>
            </a:pPr>
            <a:r>
              <a:rPr lang="en-GB" sz="2800" dirty="0" smtClean="0"/>
              <a:t>What this means for the psychological wellbeing of our young people</a:t>
            </a:r>
          </a:p>
          <a:p>
            <a:pPr>
              <a:spcBef>
                <a:spcPts val="400"/>
              </a:spcBef>
              <a:defRPr sz="1800"/>
            </a:pPr>
            <a:r>
              <a:rPr lang="en-GB" sz="2800" dirty="0" smtClean="0"/>
              <a:t>A message from ‘Emma’</a:t>
            </a:r>
            <a:endParaRPr sz="2800" dirty="0"/>
          </a:p>
          <a:p>
            <a:pPr>
              <a:spcBef>
                <a:spcPts val="400"/>
              </a:spcBef>
              <a:defRPr sz="1800"/>
            </a:pPr>
            <a:r>
              <a:rPr sz="2800" dirty="0" smtClean="0"/>
              <a:t>Final </a:t>
            </a:r>
            <a:r>
              <a:rPr sz="2800" dirty="0"/>
              <a:t>thoughts</a:t>
            </a:r>
          </a:p>
        </p:txBody>
      </p:sp>
    </p:spTree>
  </p:cSld>
  <p:clrMapOvr>
    <a:masterClrMapping/>
  </p:clrMapOvr>
  <p:transition xmlns:p14="http://schemas.microsoft.com/office/powerpoint/2010/main"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>
            <a:lvl1pPr defTabSz="416052">
              <a:defRPr sz="3549"/>
            </a:lvl1pPr>
          </a:lstStyle>
          <a:p>
            <a:r>
              <a:rPr lang="en-GB" sz="3600" b="1" dirty="0" smtClean="0"/>
              <a:t>Recent Pan-European Policy Developments</a:t>
            </a:r>
            <a:endParaRPr sz="3600" b="1" dirty="0"/>
          </a:p>
        </p:txBody>
      </p:sp>
      <p:sp>
        <p:nvSpPr>
          <p:cNvPr id="128" name="Shape 128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400"/>
              </a:spcBef>
              <a:defRPr sz="1800"/>
            </a:pPr>
            <a:r>
              <a:rPr lang="en-GB" sz="2000" b="1" dirty="0" smtClean="0"/>
              <a:t>WHO Mental Health Action Plan 2013 - 2020</a:t>
            </a:r>
            <a:endParaRPr sz="2000" b="1" dirty="0"/>
          </a:p>
          <a:p>
            <a:pPr marL="742950" lvl="1" indent="-285750">
              <a:spcBef>
                <a:spcPts val="400"/>
              </a:spcBef>
              <a:defRPr sz="1800"/>
            </a:pPr>
            <a:r>
              <a:rPr sz="2000" dirty="0"/>
              <a:t>To strengthen effective leadership and governance in mental health</a:t>
            </a:r>
            <a:endParaRPr sz="2000" dirty="0"/>
          </a:p>
          <a:p>
            <a:pPr marL="742950" lvl="1" indent="-285750">
              <a:spcBef>
                <a:spcPts val="400"/>
              </a:spcBef>
              <a:defRPr sz="1800"/>
            </a:pPr>
            <a:r>
              <a:rPr sz="2000" dirty="0"/>
              <a:t>To provide integrated and responsive mental health services in community based settings</a:t>
            </a:r>
            <a:endParaRPr sz="2000" dirty="0"/>
          </a:p>
          <a:p>
            <a:pPr marL="742950" lvl="1" indent="-285750">
              <a:spcBef>
                <a:spcPts val="400"/>
              </a:spcBef>
              <a:defRPr sz="1800"/>
            </a:pPr>
            <a:r>
              <a:rPr sz="2000" dirty="0"/>
              <a:t>Better strategies for promotion and prevention in mental health</a:t>
            </a:r>
            <a:endParaRPr sz="2000" dirty="0"/>
          </a:p>
          <a:p>
            <a:pPr marL="742950" lvl="1" indent="-285750">
              <a:spcBef>
                <a:spcPts val="400"/>
              </a:spcBef>
              <a:defRPr sz="1800"/>
            </a:pPr>
            <a:r>
              <a:rPr sz="2000" dirty="0"/>
              <a:t>Build on information sharing, evidence-base generation, research in mental </a:t>
            </a:r>
            <a:r>
              <a:rPr sz="2000" dirty="0" smtClean="0"/>
              <a:t>healt</a:t>
            </a:r>
            <a:r>
              <a:rPr lang="en-GB" sz="2000" dirty="0" smtClean="0"/>
              <a:t>h</a:t>
            </a:r>
          </a:p>
          <a:p>
            <a:pPr>
              <a:spcBef>
                <a:spcPts val="400"/>
              </a:spcBef>
              <a:defRPr sz="1800"/>
            </a:pPr>
            <a:r>
              <a:rPr lang="en-GB" sz="2000" b="1" dirty="0" smtClean="0"/>
              <a:t>European Commission ‘European Pact for Mental Health and Wellbeing’ 2008</a:t>
            </a:r>
            <a:endParaRPr lang="en-GB" sz="2000" b="1" dirty="0"/>
          </a:p>
          <a:p>
            <a:pPr marL="742950" lvl="1" indent="-285750">
              <a:spcBef>
                <a:spcPts val="400"/>
              </a:spcBef>
              <a:defRPr sz="1800"/>
            </a:pPr>
            <a:r>
              <a:rPr lang="en-GB" sz="2000" dirty="0" smtClean="0"/>
              <a:t>A ‘call to arms’ in five priority areas: depression &amp; suicide; mental health in young population; mental health in older population; mental health in workplace settings; combatting stigma &amp; social exclusion</a:t>
            </a:r>
            <a:endParaRPr lang="en-GB" sz="2000" dirty="0"/>
          </a:p>
        </p:txBody>
      </p:sp>
    </p:spTree>
  </p:cSld>
  <p:clrMapOvr>
    <a:masterClrMapping/>
  </p:clrMapOvr>
  <p:transition xmlns:p14="http://schemas.microsoft.com/office/powerpoint/2010/main"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Policy Development cont.</a:t>
            </a:r>
            <a:endParaRPr lang="en-US" sz="36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400"/>
              </a:spcBef>
              <a:defRPr sz="1800"/>
            </a:pPr>
            <a:r>
              <a:rPr lang="en-US" sz="3000" b="1" dirty="0"/>
              <a:t>EU-Compass for Action on Mental Health and Well-being 2015 – 2018</a:t>
            </a:r>
            <a:endParaRPr lang="en-GB" sz="3000" b="1" dirty="0"/>
          </a:p>
          <a:p>
            <a:pPr>
              <a:buFontTx/>
              <a:buChar char="-"/>
            </a:pPr>
            <a:r>
              <a:rPr lang="en-GB" sz="3000" dirty="0"/>
              <a:t>Will seek to </a:t>
            </a:r>
            <a:r>
              <a:rPr lang="en-US" sz="3000" dirty="0"/>
              <a:t>disseminate the European Framework for Action on Mental Health and Well-being resulting from the Joint Action Mental Health and Wellbeing</a:t>
            </a:r>
          </a:p>
          <a:p>
            <a:pPr>
              <a:buFontTx/>
              <a:buChar char="-"/>
            </a:pPr>
            <a:r>
              <a:rPr lang="en-US" sz="3000" dirty="0"/>
              <a:t>monitor mental health and wellbeing policies and activities by Member States by the identification and dissemination of </a:t>
            </a:r>
            <a:r>
              <a:rPr lang="en-US" sz="3000" b="1" dirty="0"/>
              <a:t>European good practices</a:t>
            </a:r>
            <a:r>
              <a:rPr lang="en-US" sz="3000" dirty="0"/>
              <a:t> in mental health; collection of data on </a:t>
            </a:r>
            <a:r>
              <a:rPr lang="en-US" sz="3000" b="1" dirty="0"/>
              <a:t>stakeholders’ and member states activities; </a:t>
            </a:r>
            <a:r>
              <a:rPr lang="en-US" sz="3000" dirty="0" err="1"/>
              <a:t>organising</a:t>
            </a:r>
            <a:r>
              <a:rPr lang="en-US" sz="3000" dirty="0"/>
              <a:t> forums and events; holding national mental health </a:t>
            </a:r>
            <a:r>
              <a:rPr lang="en-US" sz="3000" b="1" dirty="0"/>
              <a:t>workshops</a:t>
            </a:r>
            <a:endParaRPr lang="en-GB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437179"/>
      </p:ext>
    </p:extLst>
  </p:cSld>
  <p:clrMapOvr>
    <a:masterClrMapping/>
  </p:clrMapOvr>
  <p:transition xmlns:p14="http://schemas.microsoft.com/office/powerpoint/2010/main"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GB" sz="3600" b="1" dirty="0" smtClean="0"/>
              <a:t>Why Are We Struggling to Agree This?</a:t>
            </a:r>
            <a:endParaRPr sz="3600" b="1" dirty="0"/>
          </a:p>
        </p:txBody>
      </p:sp>
      <p:sp>
        <p:nvSpPr>
          <p:cNvPr id="131" name="Shape 13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800"/>
            </a:pPr>
            <a:r>
              <a:rPr lang="en-GB" sz="2800" b="1" i="1" dirty="0" smtClean="0"/>
              <a:t>Why has agreement taken so long to build a pan-European framework on Mental Health when consultation started back in 2008?</a:t>
            </a:r>
          </a:p>
          <a:p>
            <a:pPr>
              <a:spcBef>
                <a:spcPts val="400"/>
              </a:spcBef>
              <a:buFontTx/>
              <a:buChar char="-"/>
              <a:defRPr sz="1800"/>
            </a:pPr>
            <a:r>
              <a:rPr lang="en-GB" sz="2800" dirty="0" smtClean="0"/>
              <a:t>Because we could </a:t>
            </a:r>
            <a:r>
              <a:rPr lang="en-GB" sz="2800" dirty="0"/>
              <a:t>do better on consensus of definitions and compatible data collection (like for like</a:t>
            </a:r>
            <a:r>
              <a:rPr lang="en-GB" sz="2800" dirty="0" smtClean="0"/>
              <a:t>)?</a:t>
            </a:r>
          </a:p>
          <a:p>
            <a:pPr>
              <a:spcBef>
                <a:spcPts val="400"/>
              </a:spcBef>
              <a:buFontTx/>
              <a:buChar char="-"/>
              <a:defRPr sz="1800"/>
            </a:pPr>
            <a:r>
              <a:rPr lang="en-GB" sz="2800" dirty="0" smtClean="0"/>
              <a:t>Cultural norms affecting reporting and measurement outcomes?</a:t>
            </a:r>
          </a:p>
          <a:p>
            <a:pPr>
              <a:spcBef>
                <a:spcPts val="400"/>
              </a:spcBef>
              <a:buFontTx/>
              <a:buChar char="-"/>
              <a:defRPr sz="1800"/>
            </a:pPr>
            <a:r>
              <a:rPr lang="en-GB" sz="2800" dirty="0" smtClean="0"/>
              <a:t>What do you think?</a:t>
            </a:r>
          </a:p>
          <a:p>
            <a:pPr>
              <a:spcBef>
                <a:spcPts val="400"/>
              </a:spcBef>
              <a:buFontTx/>
              <a:buChar char="-"/>
              <a:defRPr sz="1800"/>
            </a:pPr>
            <a:endParaRPr lang="en-GB" dirty="0"/>
          </a:p>
          <a:p>
            <a:pPr marL="0" indent="0">
              <a:spcBef>
                <a:spcPts val="400"/>
              </a:spcBef>
              <a:buNone/>
              <a:defRPr sz="1800"/>
            </a:pPr>
            <a:endParaRPr dirty="0"/>
          </a:p>
        </p:txBody>
      </p:sp>
    </p:spTree>
  </p:cSld>
  <p:clrMapOvr>
    <a:masterClrMapping/>
  </p:clrMapOvr>
  <p:transition xmlns:p14="http://schemas.microsoft.com/office/powerpoint/2010/main"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>
            <a:lvl1pPr defTabSz="438911">
              <a:defRPr sz="4224"/>
            </a:lvl1pPr>
          </a:lstStyle>
          <a:p>
            <a:r>
              <a:rPr sz="3600" b="1" dirty="0"/>
              <a:t>A Few Words on </a:t>
            </a:r>
            <a:r>
              <a:rPr lang="en-GB" sz="3600" b="1" dirty="0" smtClean="0"/>
              <a:t>MH </a:t>
            </a:r>
            <a:r>
              <a:rPr sz="3600" b="1" dirty="0" smtClean="0"/>
              <a:t>Research Funding</a:t>
            </a:r>
            <a:r>
              <a:rPr lang="en-GB" sz="3600" b="1" dirty="0" smtClean="0"/>
              <a:t> Disparities</a:t>
            </a:r>
            <a:endParaRPr sz="3600" b="1" dirty="0"/>
          </a:p>
        </p:txBody>
      </p:sp>
      <p:sp>
        <p:nvSpPr>
          <p:cNvPr id="146" name="Shape 14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400"/>
              </a:spcBef>
              <a:defRPr sz="1800"/>
            </a:pPr>
            <a:r>
              <a:rPr sz="2400" dirty="0"/>
              <a:t>Clair Chilvers, Trustee of Mental Health UK (set up in 2008) states that </a:t>
            </a:r>
            <a:r>
              <a:rPr sz="2400" b="1" dirty="0"/>
              <a:t>23% of ill health in the UK is attribute to mental illness, but 5.5% of research budget is allocated to mental health</a:t>
            </a:r>
            <a:r>
              <a:rPr sz="2400" dirty="0"/>
              <a:t> (Guardian Online, 2015)</a:t>
            </a:r>
          </a:p>
          <a:p>
            <a:pPr>
              <a:spcBef>
                <a:spcPts val="400"/>
              </a:spcBef>
              <a:defRPr sz="1800"/>
            </a:pPr>
            <a:r>
              <a:rPr sz="2400" dirty="0"/>
              <a:t>In Sam Crossman’s article in the Huffington Post (July 2015), he observes that </a:t>
            </a:r>
            <a:r>
              <a:rPr sz="2400" b="1" dirty="0"/>
              <a:t>20% of UK research funding is allocated to cancer, with 5.5% for mental health</a:t>
            </a:r>
          </a:p>
          <a:p>
            <a:pPr>
              <a:spcBef>
                <a:spcPts val="400"/>
              </a:spcBef>
              <a:defRPr sz="1800"/>
            </a:pPr>
            <a:r>
              <a:rPr sz="2400" dirty="0"/>
              <a:t>This equates to </a:t>
            </a:r>
            <a:r>
              <a:rPr sz="2400" b="1" dirty="0"/>
              <a:t>£1500 being spent per person with cancer vs. £9 per person with  a mental illness</a:t>
            </a:r>
          </a:p>
          <a:p>
            <a:pPr>
              <a:spcBef>
                <a:spcPts val="400"/>
              </a:spcBef>
              <a:defRPr sz="1800"/>
            </a:pPr>
            <a:r>
              <a:rPr sz="2400" dirty="0"/>
              <a:t>These figures seem to have a universal parity across Europe</a:t>
            </a:r>
          </a:p>
          <a:p>
            <a:pPr>
              <a:spcBef>
                <a:spcPts val="400"/>
              </a:spcBef>
              <a:defRPr sz="1800"/>
            </a:pPr>
            <a:r>
              <a:rPr sz="2400" dirty="0"/>
              <a:t>A question for you: </a:t>
            </a:r>
            <a:r>
              <a:rPr sz="2400" b="1" dirty="0"/>
              <a:t>Why the disparity and why are our most brilliant minds not being attracted to mental health research? </a:t>
            </a: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The Wellbeing of the Young People of the EU – Current State of Play</a:t>
            </a:r>
            <a:endParaRPr lang="en-US" sz="36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400" dirty="0" smtClean="0"/>
              <a:t>According to </a:t>
            </a:r>
            <a:r>
              <a:rPr lang="en-US" sz="3400" dirty="0" err="1" smtClean="0"/>
              <a:t>Boswami</a:t>
            </a:r>
            <a:r>
              <a:rPr lang="en-US" sz="3400" dirty="0" smtClean="0"/>
              <a:t> &amp; Pollock (2016, pp 64-65)</a:t>
            </a:r>
          </a:p>
          <a:p>
            <a:pPr>
              <a:buFontTx/>
              <a:buChar char="-"/>
            </a:pPr>
            <a:r>
              <a:rPr lang="en-US" sz="3400" dirty="0" smtClean="0"/>
              <a:t>“Children </a:t>
            </a:r>
            <a:r>
              <a:rPr lang="en-US" sz="3400" dirty="0"/>
              <a:t>in the EU face a higher risk of relative poverty than the population as a whole (20% for children aged 0 to 15 and 21% for those aged 16 to 24, compared to 16% for </a:t>
            </a:r>
            <a:r>
              <a:rPr lang="en-US" sz="3400" dirty="0" smtClean="0"/>
              <a:t>adults)”</a:t>
            </a:r>
            <a:r>
              <a:rPr lang="en-US" sz="1500" dirty="0" smtClean="0"/>
              <a:t>(Commission </a:t>
            </a:r>
            <a:r>
              <a:rPr lang="en-US" sz="1500" dirty="0"/>
              <a:t>of the European </a:t>
            </a:r>
            <a:r>
              <a:rPr lang="en-US" sz="1500" dirty="0" smtClean="0"/>
              <a:t>Communities, </a:t>
            </a:r>
            <a:r>
              <a:rPr lang="en-US" sz="1500" dirty="0"/>
              <a:t>2006)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sz="3400" dirty="0" smtClean="0"/>
              <a:t>“the </a:t>
            </a:r>
            <a:r>
              <a:rPr lang="en-US" sz="3400" dirty="0"/>
              <a:t>percentage of children living in poverty or social exclusion is on the rise in a number of member states as a result of the impact of the economic </a:t>
            </a:r>
            <a:r>
              <a:rPr lang="en-US" sz="3400" dirty="0" smtClean="0"/>
              <a:t>crisis” </a:t>
            </a:r>
            <a:r>
              <a:rPr lang="en-US" sz="1700" dirty="0"/>
              <a:t>(Council of the European Union 2012) </a:t>
            </a:r>
            <a:endParaRPr lang="en-US" sz="1700" dirty="0"/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sz="3400" dirty="0" smtClean="0"/>
              <a:t>“New </a:t>
            </a:r>
            <a:r>
              <a:rPr lang="en-US" sz="3400" dirty="0"/>
              <a:t>challenges arise due to the higher mobility demands of the </a:t>
            </a:r>
            <a:r>
              <a:rPr lang="en-US" sz="3400" dirty="0" err="1"/>
              <a:t>labour</a:t>
            </a:r>
            <a:r>
              <a:rPr lang="en-US" sz="3400" dirty="0"/>
              <a:t> market, which may complicate and reduce the possibility and/or frequency of intergenerational familial </a:t>
            </a:r>
            <a:r>
              <a:rPr lang="en-US" sz="3400" dirty="0" smtClean="0"/>
              <a:t>contacts” </a:t>
            </a:r>
            <a:endParaRPr lang="en-US" sz="3400" dirty="0"/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362076"/>
      </p:ext>
    </p:extLst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What Does This Mean for the MH of Our Young People?</a:t>
            </a:r>
            <a:endParaRPr lang="en-US" sz="36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20% of adolescents </a:t>
            </a:r>
            <a:r>
              <a:rPr lang="en-US" sz="2800" dirty="0"/>
              <a:t>may experience a </a:t>
            </a:r>
            <a:r>
              <a:rPr lang="en-US" sz="2800" b="1" dirty="0"/>
              <a:t>mental health problem in any given </a:t>
            </a:r>
            <a:r>
              <a:rPr lang="en-US" sz="2800" b="1" dirty="0" smtClean="0"/>
              <a:t>year.</a:t>
            </a:r>
          </a:p>
          <a:p>
            <a:r>
              <a:rPr lang="en-US" sz="2800" dirty="0" smtClean="0"/>
              <a:t> </a:t>
            </a:r>
            <a:r>
              <a:rPr lang="en-US" sz="2800" b="1" dirty="0"/>
              <a:t>50% of mental health problems </a:t>
            </a:r>
            <a:r>
              <a:rPr lang="en-US" sz="2800" dirty="0"/>
              <a:t>are established by age </a:t>
            </a:r>
            <a:r>
              <a:rPr lang="en-US" sz="2800" b="1" dirty="0"/>
              <a:t>14 and 75% by age </a:t>
            </a:r>
            <a:r>
              <a:rPr lang="en-US" sz="2800" b="1" dirty="0" smtClean="0"/>
              <a:t>24</a:t>
            </a:r>
            <a:endParaRPr lang="en-US" sz="2800" dirty="0" smtClean="0"/>
          </a:p>
          <a:p>
            <a:r>
              <a:rPr lang="en-US" sz="2800" b="1" dirty="0" smtClean="0"/>
              <a:t>10</a:t>
            </a:r>
            <a:r>
              <a:rPr lang="en-US" sz="2800" b="1" dirty="0"/>
              <a:t>% of children and young people</a:t>
            </a:r>
            <a:r>
              <a:rPr lang="en-US" sz="2800" dirty="0"/>
              <a:t> (aged 5-16 years) have </a:t>
            </a:r>
            <a:r>
              <a:rPr lang="en-US" sz="2800" b="1" dirty="0"/>
              <a:t>a clinically diagnosable mental </a:t>
            </a:r>
            <a:r>
              <a:rPr lang="en-US" sz="2800" b="1" dirty="0" smtClean="0"/>
              <a:t>problem</a:t>
            </a:r>
            <a:r>
              <a:rPr lang="en-US" sz="2800" dirty="0" smtClean="0"/>
              <a:t>,</a:t>
            </a:r>
            <a:r>
              <a:rPr lang="en-US" sz="2800" dirty="0"/>
              <a:t> yet </a:t>
            </a:r>
            <a:r>
              <a:rPr lang="en-US" sz="2800" b="1" dirty="0"/>
              <a:t>70% of children and adolescents who experience mental health problems have not had appropriate interventions</a:t>
            </a:r>
            <a:r>
              <a:rPr lang="en-US" sz="2800" dirty="0"/>
              <a:t> at a sufficiently early </a:t>
            </a:r>
            <a:r>
              <a:rPr lang="en-US" sz="2800" dirty="0" smtClean="0"/>
              <a:t>age</a:t>
            </a:r>
            <a:r>
              <a:rPr lang="en-US" sz="2800" dirty="0"/>
              <a:t> </a:t>
            </a:r>
            <a:r>
              <a:rPr lang="en-US" sz="2800" dirty="0" smtClean="0"/>
              <a:t>(source: Mental Health Foundation)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64337430"/>
      </p:ext>
    </p:extLst>
  </p:cSld>
  <p:clrMapOvr>
    <a:masterClrMapping/>
  </p:clrMapOvr>
  <p:transition xmlns:p14="http://schemas.microsoft.com/office/powerpoint/2010/main"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What Does This Mean for the MH of Our Young People? Cont </a:t>
            </a:r>
            <a:r>
              <a:rPr lang="is-IS" sz="3600" b="1" dirty="0" smtClean="0"/>
              <a:t>….</a:t>
            </a:r>
            <a:endParaRPr lang="en-US" sz="36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Between </a:t>
            </a:r>
            <a:r>
              <a:rPr lang="en-US" sz="2800" b="1" dirty="0"/>
              <a:t>1 in every 12 and 1 in 15</a:t>
            </a:r>
            <a:r>
              <a:rPr lang="en-US" sz="2800" dirty="0"/>
              <a:t> children and young people </a:t>
            </a:r>
            <a:r>
              <a:rPr lang="en-US" sz="2800" b="1" dirty="0"/>
              <a:t>deliberately self-harm </a:t>
            </a:r>
          </a:p>
          <a:p>
            <a:r>
              <a:rPr lang="en-US" sz="2800" b="1" dirty="0" smtClean="0"/>
              <a:t>Nearly </a:t>
            </a:r>
            <a:r>
              <a:rPr lang="en-US" sz="2800" b="1" dirty="0"/>
              <a:t>80,000 children and young people</a:t>
            </a:r>
            <a:r>
              <a:rPr lang="en-US" sz="2800" dirty="0"/>
              <a:t> suffer from </a:t>
            </a:r>
            <a:r>
              <a:rPr lang="en-US" sz="2800" b="1" dirty="0"/>
              <a:t>severe </a:t>
            </a:r>
            <a:r>
              <a:rPr lang="en-US" sz="2800" b="1" dirty="0" smtClean="0"/>
              <a:t>depression</a:t>
            </a:r>
            <a:endParaRPr lang="en-US" sz="2800" b="1" dirty="0"/>
          </a:p>
          <a:p>
            <a:r>
              <a:rPr lang="en-US" sz="2800" b="1" dirty="0"/>
              <a:t>Over 8,000 children aged under 10 years old suffer from severe </a:t>
            </a:r>
            <a:r>
              <a:rPr lang="en-US" sz="2800" b="1" dirty="0" smtClean="0"/>
              <a:t>depression </a:t>
            </a:r>
            <a:r>
              <a:rPr lang="en-US" sz="2800" dirty="0" smtClean="0"/>
              <a:t>(Source: Young Minds)</a:t>
            </a:r>
            <a:r>
              <a:rPr lang="en-US" sz="2800" b="1" dirty="0" smtClean="0"/>
              <a:t>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51858321"/>
      </p:ext>
    </p:extLst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1327</Words>
  <Application>Microsoft Macintosh PowerPoint</Application>
  <PresentationFormat>On-screen Show (4:3)</PresentationFormat>
  <Paragraphs>97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Inequality of Mental Health Care for our Young People: UK and European Perspectives</vt:lpstr>
      <vt:lpstr>Presentation Outline</vt:lpstr>
      <vt:lpstr>Recent Pan-European Policy Developments</vt:lpstr>
      <vt:lpstr>Policy Development cont.</vt:lpstr>
      <vt:lpstr>Why Are We Struggling to Agree This?</vt:lpstr>
      <vt:lpstr>A Few Words on MH Research Funding Disparities</vt:lpstr>
      <vt:lpstr>The Wellbeing of the Young People of the EU – Current State of Play</vt:lpstr>
      <vt:lpstr>What Does This Mean for the MH of Our Young People?</vt:lpstr>
      <vt:lpstr>What Does This Mean for the MH of Our Young People? Cont ….</vt:lpstr>
      <vt:lpstr>What Does This Mean for the MH of Our Young People? Cont ….</vt:lpstr>
      <vt:lpstr>A Message From Emma</vt:lpstr>
      <vt:lpstr>Finally, Some Observations from “The Field”</vt:lpstr>
      <vt:lpstr>Thank You!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Inequality of Mental Health Care for our Young People: UK and European Perspectives</dc:title>
  <cp:lastModifiedBy>Dave Wilson</cp:lastModifiedBy>
  <cp:revision>31</cp:revision>
  <dcterms:modified xsi:type="dcterms:W3CDTF">2016-05-22T17:55:03Z</dcterms:modified>
</cp:coreProperties>
</file>