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3" r:id="rId7"/>
    <p:sldId id="264" r:id="rId8"/>
    <p:sldId id="266" r:id="rId9"/>
    <p:sldId id="265" r:id="rId10"/>
    <p:sldId id="267" r:id="rId11"/>
  </p:sldIdLst>
  <p:sldSz cx="9144000" cy="6858000" type="screen4x3"/>
  <p:notesSz cx="6797675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DE534-999C-4ABA-831B-37735A1ED225}" type="datetimeFigureOut">
              <a:rPr lang="nl-BE" smtClean="0"/>
              <a:t>29/10/2015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0CF9C-C4D1-4D16-A7D0-3AD97939AE45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3226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84C8F-2CF9-47B3-AC0F-BE56137642D6}" type="datetimeFigureOut">
              <a:rPr lang="nl-BE" smtClean="0"/>
              <a:t>29/10/2015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C6281-7E78-4D53-AB89-90FBBF14154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34827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Make sense of the puzzle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Nothing about them, </a:t>
            </a:r>
            <a:br>
              <a:rPr lang="en-GB" i="1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without them</a:t>
            </a:r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C6281-7E78-4D53-AB89-90FBBF14154C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9044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Make sense of the puzzle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Nothing about them, </a:t>
            </a:r>
            <a:br>
              <a:rPr lang="en-GB" i="1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without them</a:t>
            </a:r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C6281-7E78-4D53-AB89-90FBBF14154C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9044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Make sense of the puzzle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Nothing about them, </a:t>
            </a:r>
            <a:br>
              <a:rPr lang="en-GB" i="1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without them</a:t>
            </a:r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C6281-7E78-4D53-AB89-90FBBF14154C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904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Make sense of the puzzle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i="1" dirty="0" smtClean="0">
                <a:solidFill>
                  <a:schemeClr val="tx1"/>
                </a:solidFill>
              </a:rPr>
              <a:t>Nothing about them, </a:t>
            </a:r>
            <a:br>
              <a:rPr lang="en-GB" i="1" dirty="0" smtClean="0">
                <a:solidFill>
                  <a:schemeClr val="tx1"/>
                </a:solidFill>
              </a:rPr>
            </a:br>
            <a:r>
              <a:rPr lang="en-GB" i="1" dirty="0" smtClean="0">
                <a:solidFill>
                  <a:schemeClr val="tx1"/>
                </a:solidFill>
              </a:rPr>
              <a:t>without them</a:t>
            </a:r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C6281-7E78-4D53-AB89-90FBBF14154C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904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695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0399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836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11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404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775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238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3722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463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8392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052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8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B673-1A6D-457F-AF02-F4FF7CA0635D}" type="datetimeFigureOut">
              <a:rPr lang="nl-BE" smtClean="0"/>
              <a:pPr/>
              <a:t>29/10/2015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5AA7B-69C9-41E4-8CDC-D5A64B9498A7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7935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endParaRPr lang="nl-BE" sz="4000" b="1" dirty="0" smtClean="0">
              <a:solidFill>
                <a:schemeClr val="accent2"/>
              </a:solidFill>
            </a:endParaRPr>
          </a:p>
          <a:p>
            <a:r>
              <a:rPr lang="nl-BE" sz="4000" b="1" dirty="0" smtClean="0">
                <a:solidFill>
                  <a:schemeClr val="accent2"/>
                </a:solidFill>
              </a:rPr>
              <a:t>Tips </a:t>
            </a:r>
            <a:r>
              <a:rPr lang="nl-BE" sz="4000" b="1" dirty="0" err="1" smtClean="0">
                <a:solidFill>
                  <a:schemeClr val="accent2"/>
                </a:solidFill>
              </a:rPr>
              <a:t>for</a:t>
            </a:r>
            <a:r>
              <a:rPr lang="nl-BE" sz="4000" b="1" dirty="0" smtClean="0">
                <a:solidFill>
                  <a:schemeClr val="accent2"/>
                </a:solidFill>
              </a:rPr>
              <a:t> Strategic </a:t>
            </a:r>
            <a:r>
              <a:rPr lang="nl-BE" sz="4000" b="1" dirty="0" err="1" smtClean="0">
                <a:solidFill>
                  <a:schemeClr val="accent2"/>
                </a:solidFill>
              </a:rPr>
              <a:t>Interventions</a:t>
            </a:r>
            <a:endParaRPr lang="nl-BE" sz="4000" b="1" dirty="0" smtClean="0">
              <a:solidFill>
                <a:schemeClr val="accent2"/>
              </a:solidFill>
            </a:endParaRPr>
          </a:p>
          <a:p>
            <a:pPr algn="l"/>
            <a:endParaRPr lang="nl-BE" i="1" dirty="0" smtClean="0">
              <a:solidFill>
                <a:schemeClr val="tx1"/>
              </a:solidFill>
            </a:endParaRPr>
          </a:p>
          <a:p>
            <a:r>
              <a:rPr lang="nl-BE" i="1" dirty="0" err="1">
                <a:solidFill>
                  <a:schemeClr val="tx1"/>
                </a:solidFill>
              </a:rPr>
              <a:t>By</a:t>
            </a:r>
            <a:r>
              <a:rPr lang="nl-BE" i="1" dirty="0">
                <a:solidFill>
                  <a:schemeClr val="tx1"/>
                </a:solidFill>
              </a:rPr>
              <a:t> Tony </a:t>
            </a:r>
            <a:r>
              <a:rPr lang="nl-BE" i="1" dirty="0" err="1">
                <a:solidFill>
                  <a:schemeClr val="tx1"/>
                </a:solidFill>
              </a:rPr>
              <a:t>Geudens</a:t>
            </a:r>
            <a:r>
              <a:rPr lang="nl-BE" i="1" dirty="0">
                <a:solidFill>
                  <a:schemeClr val="tx1"/>
                </a:solidFill>
              </a:rPr>
              <a:t> </a:t>
            </a:r>
            <a:endParaRPr lang="nl-BE" i="1" dirty="0" smtClean="0">
              <a:solidFill>
                <a:schemeClr val="tx1"/>
              </a:solidFill>
            </a:endParaRPr>
          </a:p>
          <a:p>
            <a:endParaRPr lang="nl-BE" i="1" dirty="0">
              <a:solidFill>
                <a:schemeClr val="tx1"/>
              </a:solidFill>
            </a:endParaRPr>
          </a:p>
          <a:p>
            <a:r>
              <a:rPr lang="nl-BE" b="1" i="1" dirty="0" smtClean="0">
                <a:solidFill>
                  <a:schemeClr val="accent2"/>
                </a:solidFill>
              </a:rPr>
              <a:t>SALTO </a:t>
            </a:r>
            <a:r>
              <a:rPr lang="nl-BE" b="1" i="1" dirty="0" err="1" smtClean="0">
                <a:solidFill>
                  <a:schemeClr val="accent2"/>
                </a:solidFill>
              </a:rPr>
              <a:t>Inclusion</a:t>
            </a:r>
            <a:r>
              <a:rPr lang="nl-BE" b="1" i="1" dirty="0" smtClean="0">
                <a:solidFill>
                  <a:schemeClr val="accent2"/>
                </a:solidFill>
              </a:rPr>
              <a:t> Ressource Centre</a:t>
            </a:r>
          </a:p>
          <a:p>
            <a:r>
              <a:rPr lang="nl-BE" i="1" dirty="0" smtClean="0">
                <a:solidFill>
                  <a:schemeClr val="tx1"/>
                </a:solidFill>
              </a:rPr>
              <a:t>www.salto-youth.net/inclusion/</a:t>
            </a:r>
          </a:p>
          <a:p>
            <a:r>
              <a:rPr lang="nl-BE" i="1" dirty="0" smtClean="0">
                <a:solidFill>
                  <a:schemeClr val="tx1"/>
                </a:solidFill>
              </a:rPr>
              <a:t>tony@salto-youth.net</a:t>
            </a:r>
          </a:p>
          <a:p>
            <a:pPr algn="l"/>
            <a:endParaRPr lang="nl-BE" dirty="0">
              <a:solidFill>
                <a:schemeClr val="tx1"/>
              </a:solidFill>
            </a:endParaRPr>
          </a:p>
        </p:txBody>
      </p:sp>
      <p:pic>
        <p:nvPicPr>
          <p:cNvPr id="1026" name="Picture 2" descr="Inclu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562177"/>
            <a:ext cx="2059873" cy="1107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1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endParaRPr lang="nl-BE" sz="4000" b="1" dirty="0" smtClean="0">
              <a:solidFill>
                <a:schemeClr val="accent2"/>
              </a:solidFill>
            </a:endParaRPr>
          </a:p>
          <a:p>
            <a:r>
              <a:rPr lang="nl-BE" sz="4000" b="1" dirty="0" err="1" smtClean="0">
                <a:solidFill>
                  <a:schemeClr val="accent2"/>
                </a:solidFill>
              </a:rPr>
              <a:t>Questions</a:t>
            </a:r>
            <a:r>
              <a:rPr lang="nl-BE" sz="4000" b="1" dirty="0" smtClean="0">
                <a:solidFill>
                  <a:schemeClr val="accent2"/>
                </a:solidFill>
              </a:rPr>
              <a:t>?</a:t>
            </a:r>
          </a:p>
          <a:p>
            <a:pPr algn="l"/>
            <a:endParaRPr lang="nl-BE" sz="1600" b="1" dirty="0" smtClean="0">
              <a:solidFill>
                <a:schemeClr val="tx1"/>
              </a:solidFill>
            </a:endParaRPr>
          </a:p>
          <a:p>
            <a:r>
              <a:rPr lang="nl-BE" i="1" dirty="0">
                <a:solidFill>
                  <a:schemeClr val="tx1"/>
                </a:solidFill>
              </a:rPr>
              <a:t>tony@salto-youth.net</a:t>
            </a:r>
          </a:p>
          <a:p>
            <a:pPr algn="l"/>
            <a:endParaRPr lang="nl-BE" i="1" dirty="0" smtClean="0">
              <a:solidFill>
                <a:schemeClr val="tx1"/>
              </a:solidFill>
            </a:endParaRPr>
          </a:p>
          <a:p>
            <a:endParaRPr lang="nl-BE" i="1" dirty="0">
              <a:solidFill>
                <a:schemeClr val="tx1"/>
              </a:solidFill>
            </a:endParaRPr>
          </a:p>
          <a:p>
            <a:r>
              <a:rPr lang="nl-BE" b="1" i="1" dirty="0" smtClean="0">
                <a:solidFill>
                  <a:schemeClr val="accent2"/>
                </a:solidFill>
              </a:rPr>
              <a:t>SALTO </a:t>
            </a:r>
            <a:r>
              <a:rPr lang="nl-BE" b="1" i="1" dirty="0" err="1" smtClean="0">
                <a:solidFill>
                  <a:schemeClr val="accent2"/>
                </a:solidFill>
              </a:rPr>
              <a:t>Inclusion</a:t>
            </a:r>
            <a:r>
              <a:rPr lang="nl-BE" b="1" i="1" dirty="0" smtClean="0">
                <a:solidFill>
                  <a:schemeClr val="accent2"/>
                </a:solidFill>
              </a:rPr>
              <a:t> Ressource Centre</a:t>
            </a:r>
          </a:p>
          <a:p>
            <a:r>
              <a:rPr lang="nl-BE" i="1" dirty="0" smtClean="0">
                <a:solidFill>
                  <a:schemeClr val="tx1"/>
                </a:solidFill>
              </a:rPr>
              <a:t>www.salto-youth.net/inclusion/</a:t>
            </a:r>
          </a:p>
          <a:p>
            <a:pPr algn="l"/>
            <a:endParaRPr lang="nl-B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75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nl-BE" sz="4000" b="1" dirty="0" err="1" smtClean="0">
                <a:solidFill>
                  <a:schemeClr val="accent2"/>
                </a:solidFill>
              </a:rPr>
              <a:t>What</a:t>
            </a:r>
            <a:r>
              <a:rPr lang="nl-BE" sz="4000" b="1" dirty="0" smtClean="0">
                <a:solidFill>
                  <a:schemeClr val="accent2"/>
                </a:solidFill>
              </a:rPr>
              <a:t> is SALTO-YOUTH</a:t>
            </a:r>
          </a:p>
          <a:p>
            <a:pPr algn="l"/>
            <a:endParaRPr lang="nl-BE" sz="1600" b="1" dirty="0" smtClean="0">
              <a:solidFill>
                <a:schemeClr val="tx1"/>
              </a:solidFill>
            </a:endParaRPr>
          </a:p>
          <a:p>
            <a:pPr algn="l"/>
            <a:r>
              <a:rPr lang="nl-BE" b="1" dirty="0" smtClean="0">
                <a:solidFill>
                  <a:schemeClr val="tx1"/>
                </a:solidFill>
              </a:rPr>
              <a:t>S</a:t>
            </a:r>
            <a:r>
              <a:rPr lang="nl-BE" dirty="0" smtClean="0">
                <a:solidFill>
                  <a:schemeClr val="tx1"/>
                </a:solidFill>
              </a:rPr>
              <a:t>upport </a:t>
            </a:r>
            <a:r>
              <a:rPr lang="nl-BE" dirty="0" err="1" smtClean="0">
                <a:solidFill>
                  <a:schemeClr val="tx1"/>
                </a:solidFill>
              </a:rPr>
              <a:t>and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b="1" dirty="0" smtClean="0">
                <a:solidFill>
                  <a:schemeClr val="tx1"/>
                </a:solidFill>
              </a:rPr>
              <a:t>A</a:t>
            </a:r>
            <a:r>
              <a:rPr lang="nl-BE" dirty="0" smtClean="0">
                <a:solidFill>
                  <a:schemeClr val="tx1"/>
                </a:solidFill>
              </a:rPr>
              <a:t>dvanced </a:t>
            </a:r>
            <a:r>
              <a:rPr lang="nl-BE" b="1" dirty="0" smtClean="0">
                <a:solidFill>
                  <a:schemeClr val="tx1"/>
                </a:solidFill>
              </a:rPr>
              <a:t>L</a:t>
            </a:r>
            <a:r>
              <a:rPr lang="nl-BE" dirty="0" smtClean="0">
                <a:solidFill>
                  <a:schemeClr val="tx1"/>
                </a:solidFill>
              </a:rPr>
              <a:t>earning </a:t>
            </a:r>
            <a:r>
              <a:rPr lang="nl-BE" dirty="0" err="1" smtClean="0">
                <a:solidFill>
                  <a:schemeClr val="tx1"/>
                </a:solidFill>
              </a:rPr>
              <a:t>and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b="1" dirty="0" smtClean="0">
                <a:solidFill>
                  <a:schemeClr val="tx1"/>
                </a:solidFill>
              </a:rPr>
              <a:t>T</a:t>
            </a:r>
            <a:r>
              <a:rPr lang="nl-BE" dirty="0" smtClean="0">
                <a:solidFill>
                  <a:schemeClr val="tx1"/>
                </a:solidFill>
              </a:rPr>
              <a:t>raining </a:t>
            </a:r>
            <a:r>
              <a:rPr lang="nl-BE" b="1" dirty="0" err="1" smtClean="0">
                <a:solidFill>
                  <a:schemeClr val="tx1"/>
                </a:solidFill>
              </a:rPr>
              <a:t>O</a:t>
            </a:r>
            <a:r>
              <a:rPr lang="nl-BE" dirty="0" err="1" smtClean="0">
                <a:solidFill>
                  <a:schemeClr val="tx1"/>
                </a:solidFill>
              </a:rPr>
              <a:t>pportunities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within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the</a:t>
            </a:r>
            <a:r>
              <a:rPr lang="nl-BE" dirty="0" smtClean="0">
                <a:solidFill>
                  <a:schemeClr val="tx1"/>
                </a:solidFill>
              </a:rPr>
              <a:t> Erasmus+ </a:t>
            </a:r>
            <a:r>
              <a:rPr lang="nl-BE" b="1" dirty="0" err="1" smtClean="0">
                <a:solidFill>
                  <a:schemeClr val="tx1"/>
                </a:solidFill>
              </a:rPr>
              <a:t>Youth</a:t>
            </a:r>
            <a:r>
              <a:rPr lang="nl-BE" dirty="0" smtClean="0">
                <a:solidFill>
                  <a:schemeClr val="tx1"/>
                </a:solidFill>
              </a:rPr>
              <a:t> in Action </a:t>
            </a:r>
            <a:r>
              <a:rPr lang="nl-BE" dirty="0" err="1" smtClean="0">
                <a:solidFill>
                  <a:schemeClr val="tx1"/>
                </a:solidFill>
              </a:rPr>
              <a:t>programme</a:t>
            </a:r>
            <a:endParaRPr lang="nl-BE" dirty="0" smtClean="0">
              <a:solidFill>
                <a:schemeClr val="tx1"/>
              </a:solidFill>
            </a:endParaRPr>
          </a:p>
          <a:p>
            <a:pPr algn="l"/>
            <a:r>
              <a:rPr lang="nl-BE" dirty="0" smtClean="0">
                <a:solidFill>
                  <a:schemeClr val="tx1"/>
                </a:solidFill>
              </a:rPr>
              <a:t>Network of 8 resource </a:t>
            </a:r>
            <a:r>
              <a:rPr lang="nl-BE" dirty="0" err="1" smtClean="0">
                <a:solidFill>
                  <a:schemeClr val="tx1"/>
                </a:solidFill>
              </a:rPr>
              <a:t>centres</a:t>
            </a:r>
            <a:r>
              <a:rPr lang="nl-BE" dirty="0" smtClean="0">
                <a:solidFill>
                  <a:schemeClr val="tx1"/>
                </a:solidFill>
              </a:rPr>
              <a:t> on European priority topics</a:t>
            </a:r>
          </a:p>
          <a:p>
            <a:pPr marL="457200" indent="-457200" algn="l">
              <a:buFont typeface="Arial" charset="0"/>
              <a:buChar char="•"/>
            </a:pPr>
            <a:r>
              <a:rPr lang="nl-BE" b="1" dirty="0" smtClean="0">
                <a:solidFill>
                  <a:schemeClr val="tx1"/>
                </a:solidFill>
              </a:rPr>
              <a:t>Support </a:t>
            </a:r>
            <a:r>
              <a:rPr lang="nl-BE" b="1" dirty="0" err="1" smtClean="0">
                <a:solidFill>
                  <a:schemeClr val="tx1"/>
                </a:solidFill>
              </a:rPr>
              <a:t>youth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work</a:t>
            </a:r>
            <a:r>
              <a:rPr lang="nl-BE" dirty="0" smtClean="0">
                <a:solidFill>
                  <a:schemeClr val="tx1"/>
                </a:solidFill>
              </a:rPr>
              <a:t>: training, </a:t>
            </a:r>
            <a:r>
              <a:rPr lang="nl-BE" dirty="0" err="1" smtClean="0">
                <a:solidFill>
                  <a:schemeClr val="tx1"/>
                </a:solidFill>
              </a:rPr>
              <a:t>manuals</a:t>
            </a:r>
            <a:r>
              <a:rPr lang="nl-BE" dirty="0" smtClean="0">
                <a:solidFill>
                  <a:schemeClr val="tx1"/>
                </a:solidFill>
              </a:rPr>
              <a:t>,…</a:t>
            </a:r>
          </a:p>
          <a:p>
            <a:pPr marL="457200" indent="-457200" algn="l">
              <a:buFont typeface="Arial" charset="0"/>
              <a:buChar char="•"/>
            </a:pPr>
            <a:r>
              <a:rPr lang="nl-BE" b="1" dirty="0" smtClean="0">
                <a:solidFill>
                  <a:schemeClr val="tx1"/>
                </a:solidFill>
              </a:rPr>
              <a:t>Research</a:t>
            </a:r>
            <a:r>
              <a:rPr lang="nl-BE" dirty="0" smtClean="0">
                <a:solidFill>
                  <a:schemeClr val="tx1"/>
                </a:solidFill>
              </a:rPr>
              <a:t>: </a:t>
            </a:r>
            <a:r>
              <a:rPr lang="nl-BE" dirty="0" err="1" smtClean="0">
                <a:solidFill>
                  <a:schemeClr val="tx1"/>
                </a:solidFill>
              </a:rPr>
              <a:t>what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works</a:t>
            </a:r>
            <a:r>
              <a:rPr lang="nl-BE" dirty="0" smtClean="0">
                <a:solidFill>
                  <a:schemeClr val="tx1"/>
                </a:solidFill>
              </a:rPr>
              <a:t>, </a:t>
            </a:r>
            <a:r>
              <a:rPr lang="nl-BE" dirty="0" err="1" smtClean="0">
                <a:solidFill>
                  <a:schemeClr val="tx1"/>
                </a:solidFill>
              </a:rPr>
              <a:t>what</a:t>
            </a:r>
            <a:r>
              <a:rPr lang="nl-BE" dirty="0" smtClean="0">
                <a:solidFill>
                  <a:schemeClr val="tx1"/>
                </a:solidFill>
              </a:rPr>
              <a:t> </a:t>
            </a:r>
            <a:r>
              <a:rPr lang="nl-BE" dirty="0" err="1" smtClean="0">
                <a:solidFill>
                  <a:schemeClr val="tx1"/>
                </a:solidFill>
              </a:rPr>
              <a:t>doesn’t</a:t>
            </a:r>
            <a:r>
              <a:rPr lang="nl-BE" dirty="0" smtClean="0">
                <a:solidFill>
                  <a:schemeClr val="tx1"/>
                </a:solidFill>
              </a:rPr>
              <a:t>,…</a:t>
            </a:r>
          </a:p>
          <a:p>
            <a:pPr marL="457200" indent="-457200" algn="l">
              <a:buFont typeface="Arial" charset="0"/>
              <a:buChar char="•"/>
            </a:pPr>
            <a:r>
              <a:rPr lang="nl-BE" dirty="0" smtClean="0">
                <a:solidFill>
                  <a:schemeClr val="tx1"/>
                </a:solidFill>
              </a:rPr>
              <a:t>Support </a:t>
            </a:r>
            <a:r>
              <a:rPr lang="nl-BE" b="1" dirty="0" smtClean="0">
                <a:solidFill>
                  <a:schemeClr val="tx1"/>
                </a:solidFill>
              </a:rPr>
              <a:t>policy development</a:t>
            </a:r>
            <a:r>
              <a:rPr lang="nl-BE" dirty="0" smtClean="0">
                <a:solidFill>
                  <a:schemeClr val="tx1"/>
                </a:solidFill>
              </a:rPr>
              <a:t> (</a:t>
            </a:r>
            <a:r>
              <a:rPr lang="nl-BE" dirty="0" err="1" smtClean="0">
                <a:solidFill>
                  <a:schemeClr val="tx1"/>
                </a:solidFill>
              </a:rPr>
              <a:t>NAs</a:t>
            </a:r>
            <a:r>
              <a:rPr lang="nl-BE" dirty="0" smtClean="0">
                <a:solidFill>
                  <a:schemeClr val="tx1"/>
                </a:solidFill>
              </a:rPr>
              <a:t>, COM) 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</p:spTree>
    <p:extLst>
      <p:ext uri="{BB962C8B-B14F-4D97-AF65-F5344CB8AC3E}">
        <p14:creationId xmlns:p14="http://schemas.microsoft.com/office/powerpoint/2010/main" val="69763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2"/>
                </a:solidFill>
              </a:rPr>
              <a:t>SALTO &amp; Inclusion Diversity Strategy</a:t>
            </a:r>
          </a:p>
          <a:p>
            <a:pPr algn="l"/>
            <a:endParaRPr lang="en-GB" sz="1600" b="1" dirty="0" smtClean="0">
              <a:solidFill>
                <a:schemeClr val="tx1"/>
              </a:solidFill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</a:rPr>
              <a:t>European Commission's Inclusion &amp; Diversity Strategy for the youth field (Erasmus+)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Stakeholder questioning (NGOs-NAs)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Developing drafts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Submitting for approval – green light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Implementing – who does what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Spread the word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ID Steering group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</p:spTree>
    <p:extLst>
      <p:ext uri="{BB962C8B-B14F-4D97-AF65-F5344CB8AC3E}">
        <p14:creationId xmlns:p14="http://schemas.microsoft.com/office/powerpoint/2010/main" val="140733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5616" y="332655"/>
            <a:ext cx="6948190" cy="615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260648"/>
            <a:ext cx="19442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 smtClean="0">
                <a:solidFill>
                  <a:schemeClr val="accent2"/>
                </a:solidFill>
              </a:rPr>
              <a:t>Shaping </a:t>
            </a:r>
          </a:p>
          <a:p>
            <a:r>
              <a:rPr lang="en-GB" sz="3200" b="1" dirty="0" smtClean="0">
                <a:solidFill>
                  <a:schemeClr val="accent2"/>
                </a:solidFill>
              </a:rPr>
              <a:t>Inclusion</a:t>
            </a:r>
            <a:endParaRPr lang="en-GB" sz="3200" b="1" dirty="0">
              <a:solidFill>
                <a:schemeClr val="accent2"/>
              </a:solidFill>
            </a:endParaRPr>
          </a:p>
        </p:txBody>
      </p:sp>
      <p:sp>
        <p:nvSpPr>
          <p:cNvPr id="3" name="Curved Left Arrow 2"/>
          <p:cNvSpPr/>
          <p:nvPr/>
        </p:nvSpPr>
        <p:spPr>
          <a:xfrm rot="10800000">
            <a:off x="179513" y="2780928"/>
            <a:ext cx="936104" cy="338437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45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nl-BE" sz="4000" b="1" dirty="0" smtClean="0">
                <a:solidFill>
                  <a:schemeClr val="accent2"/>
                </a:solidFill>
              </a:rPr>
              <a:t>Tips </a:t>
            </a:r>
            <a:r>
              <a:rPr lang="nl-BE" sz="4000" b="1" dirty="0" err="1" smtClean="0">
                <a:solidFill>
                  <a:schemeClr val="accent2"/>
                </a:solidFill>
              </a:rPr>
              <a:t>for</a:t>
            </a:r>
            <a:r>
              <a:rPr lang="nl-BE" sz="4000" b="1" dirty="0" smtClean="0">
                <a:solidFill>
                  <a:schemeClr val="accent2"/>
                </a:solidFill>
              </a:rPr>
              <a:t> Strategic </a:t>
            </a:r>
            <a:r>
              <a:rPr lang="nl-BE" sz="4000" b="1" dirty="0" err="1" smtClean="0">
                <a:solidFill>
                  <a:schemeClr val="accent2"/>
                </a:solidFill>
              </a:rPr>
              <a:t>Interventions</a:t>
            </a:r>
            <a:endParaRPr lang="nl-BE" sz="4000" b="1" dirty="0" smtClean="0">
              <a:solidFill>
                <a:schemeClr val="accent2"/>
              </a:solidFill>
            </a:endParaRPr>
          </a:p>
          <a:p>
            <a:pPr algn="l"/>
            <a:endParaRPr lang="nl-BE" sz="1600" b="1" dirty="0" smtClean="0">
              <a:solidFill>
                <a:schemeClr val="tx1"/>
              </a:solidFill>
            </a:endParaRPr>
          </a:p>
          <a:p>
            <a:pPr algn="l"/>
            <a:endParaRPr lang="nl-BE" i="1" dirty="0">
              <a:solidFill>
                <a:schemeClr val="tx1"/>
              </a:solidFill>
            </a:endParaRPr>
          </a:p>
          <a:p>
            <a:pPr algn="l"/>
            <a:endParaRPr lang="nl-BE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  <p:pic>
        <p:nvPicPr>
          <p:cNvPr id="1026" name="Picture 2" descr="https://discardstudies.files.wordpress.com/2013/11/equalityandequit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7" t="7950" r="4274"/>
          <a:stretch/>
        </p:blipFill>
        <p:spPr bwMode="auto">
          <a:xfrm>
            <a:off x="781888" y="1268760"/>
            <a:ext cx="6814448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83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2"/>
                </a:solidFill>
              </a:rPr>
              <a:t>Tips for Strategic Interventions</a:t>
            </a: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977909" y="908720"/>
            <a:ext cx="2770555" cy="2782273"/>
            <a:chOff x="1824" y="633"/>
            <a:chExt cx="2834" cy="2849"/>
          </a:xfrm>
        </p:grpSpPr>
        <p:sp>
          <p:nvSpPr>
            <p:cNvPr id="5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rgbClr val="FFBE7D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BE"/>
            </a:p>
          </p:txBody>
        </p:sp>
        <p:sp>
          <p:nvSpPr>
            <p:cNvPr id="6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rgbClr val="FFFFCC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BE"/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rgbClr val="D8EBB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BE"/>
            </a:p>
          </p:txBody>
        </p:sp>
        <p:sp>
          <p:nvSpPr>
            <p:cNvPr id="8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rgbClr val="CCCC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BE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b="53104"/>
          <a:stretch/>
        </p:blipFill>
        <p:spPr>
          <a:xfrm>
            <a:off x="799465" y="3618307"/>
            <a:ext cx="2548399" cy="274001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1325" y="1355993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/>
              <a:t>Make sense of the </a:t>
            </a:r>
            <a:r>
              <a:rPr lang="en-GB" sz="3600" i="1" dirty="0" smtClean="0"/>
              <a:t>puzzle</a:t>
            </a:r>
            <a:endParaRPr lang="en-GB" sz="36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1325" y="2229974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/>
              <a:t>Nothing about them, </a:t>
            </a:r>
            <a:br>
              <a:rPr lang="en-GB" sz="3600" i="1" dirty="0"/>
            </a:br>
            <a:r>
              <a:rPr lang="en-GB" sz="3600" i="1" dirty="0"/>
              <a:t>without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0790" y="4797152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Put the money where </a:t>
            </a:r>
            <a:br>
              <a:rPr lang="en-GB" sz="3600" i="1" dirty="0" smtClean="0"/>
            </a:br>
            <a:r>
              <a:rPr lang="en-GB" sz="3600" i="1" dirty="0" smtClean="0"/>
              <a:t>your mouth is</a:t>
            </a:r>
            <a:endParaRPr lang="en-GB" sz="3600" i="1" dirty="0"/>
          </a:p>
        </p:txBody>
      </p:sp>
      <p:pic>
        <p:nvPicPr>
          <p:cNvPr id="3075" name="Picture 3" descr="C:\Users\Tony\AppData\Local\Microsoft\Windows\INetCache\IE\827F1109\bitterjug-Magnifying-Glass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545" y="2883123"/>
            <a:ext cx="2405655" cy="1768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7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2"/>
                </a:solidFill>
              </a:rPr>
              <a:t>Tips for Strategic Interventions </a:t>
            </a: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1325" y="1556792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/>
              <a:t>Youth work/policy is </a:t>
            </a:r>
            <a:r>
              <a:rPr lang="en-GB" sz="3600" i="1" dirty="0" smtClean="0"/>
              <a:t/>
            </a:r>
            <a:br>
              <a:rPr lang="en-GB" sz="3600" i="1" dirty="0" smtClean="0"/>
            </a:br>
            <a:r>
              <a:rPr lang="en-GB" sz="3600" i="1" dirty="0" smtClean="0"/>
              <a:t>NOT </a:t>
            </a:r>
            <a:r>
              <a:rPr lang="en-GB" sz="3600" i="1" dirty="0"/>
              <a:t>an island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78908" y="3356992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Someone </a:t>
            </a:r>
            <a:br>
              <a:rPr lang="en-GB" sz="3600" i="1" dirty="0" smtClean="0"/>
            </a:br>
            <a:r>
              <a:rPr lang="en-GB" sz="3600" i="1" dirty="0" smtClean="0"/>
              <a:t>in the driving seat</a:t>
            </a:r>
            <a:endParaRPr lang="en-GB" sz="3600" i="1" dirty="0"/>
          </a:p>
        </p:txBody>
      </p:sp>
      <p:pic>
        <p:nvPicPr>
          <p:cNvPr id="4098" name="Picture 2" descr="C:\Users\Tony\AppData\Local\Microsoft\Windows\INetCache\IE\827F1109\island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196752"/>
            <a:ext cx="3063807" cy="248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Tony\AppData\Local\Microsoft\Windows\INetCache\IE\SE9HPW4D\large-Boy-Driving-Car-Cartoon-66.6-4974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12976"/>
            <a:ext cx="2205225" cy="1646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7584" y="5085184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Pistachio effect</a:t>
            </a:r>
            <a:endParaRPr lang="en-GB" sz="3600" i="1" dirty="0"/>
          </a:p>
        </p:txBody>
      </p:sp>
      <p:pic>
        <p:nvPicPr>
          <p:cNvPr id="9" name="Picture 2" descr="C:\Users\Tony\AppData\Local\Microsoft\Windows\INetCache\IE\KKCUC8LS\pistachio_vector_by_aerialreptoid-d6cw6l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4797152"/>
            <a:ext cx="2879839" cy="159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29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2"/>
                </a:solidFill>
              </a:rPr>
              <a:t>Tips for Strategic Interventions </a:t>
            </a: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3251" y="1988840"/>
            <a:ext cx="4294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Get the message out</a:t>
            </a:r>
            <a:endParaRPr lang="en-GB" sz="3600" i="1" dirty="0"/>
          </a:p>
        </p:txBody>
      </p:sp>
      <p:pic>
        <p:nvPicPr>
          <p:cNvPr id="4106" name="Picture 10" descr="C:\Users\Tony\AppData\Local\Microsoft\Windows\INetCache\IE\827F1109\5727285596_c79dbe2e6b_z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3572" y="3429001"/>
            <a:ext cx="3127103" cy="217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C:\Users\Tony\AppData\Local\Microsoft\Windows\INetCache\IE\KKCUC8LS\1408007351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98723" flipH="1">
            <a:off x="5790085" y="1028625"/>
            <a:ext cx="2642207" cy="3213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563888" y="4057688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Tailor-made interventions</a:t>
            </a:r>
            <a:endParaRPr lang="en-GB" sz="3600" i="1" dirty="0"/>
          </a:p>
        </p:txBody>
      </p:sp>
    </p:spTree>
    <p:extLst>
      <p:ext uri="{BB962C8B-B14F-4D97-AF65-F5344CB8AC3E}">
        <p14:creationId xmlns:p14="http://schemas.microsoft.com/office/powerpoint/2010/main" val="133059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920880" cy="5832648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2"/>
                </a:solidFill>
              </a:rPr>
              <a:t>Tips for Strategic Intervention </a:t>
            </a: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endParaRPr lang="en-GB" i="1" dirty="0" smtClean="0">
              <a:solidFill>
                <a:schemeClr val="tx1"/>
              </a:solidFill>
            </a:endParaRPr>
          </a:p>
          <a:p>
            <a:pPr algn="l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54569" y="6378576"/>
            <a:ext cx="3455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IE" altLang="nl-BE" dirty="0">
                <a:solidFill>
                  <a:srgbClr val="000066"/>
                </a:solidFill>
              </a:rPr>
              <a:t>www.salto-youth.net/inclusion/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1960" y="200107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Proportionality</a:t>
            </a:r>
            <a:endParaRPr lang="en-GB" sz="36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1325" y="3598552"/>
            <a:ext cx="3733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Show the impact</a:t>
            </a:r>
            <a:endParaRPr lang="en-GB" sz="3600" i="1" dirty="0"/>
          </a:p>
        </p:txBody>
      </p:sp>
      <p:pic>
        <p:nvPicPr>
          <p:cNvPr id="5123" name="Picture 3" descr="C:\Users\Tony\AppData\Local\Microsoft\Windows\INetCache\IE\M66GGF0K\Illusion-optique-Titchener[1]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77"/>
          <a:stretch/>
        </p:blipFill>
        <p:spPr bwMode="auto">
          <a:xfrm>
            <a:off x="798372" y="1700808"/>
            <a:ext cx="1488032" cy="135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Tony\AppData\Local\Microsoft\Windows\INetCache\IE\SE9HPW4D\anvil-impact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160" y="2996952"/>
            <a:ext cx="1893642" cy="1893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Tony\AppData\Local\Microsoft\Windows\INetCache\IE\M66GGF0K\Illusion-optique-Titchener[1]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92" t="30295" r="3688" b="31968"/>
          <a:stretch/>
        </p:blipFill>
        <p:spPr bwMode="auto">
          <a:xfrm>
            <a:off x="2480441" y="1484784"/>
            <a:ext cx="1767734" cy="171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29708" y="4922004"/>
            <a:ext cx="7874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/>
              <a:t>&gt; </a:t>
            </a:r>
            <a:r>
              <a:rPr lang="en-GB" sz="2800" i="1" u="sng" dirty="0" smtClean="0"/>
              <a:t>www.salto-youth.net/InclusionResearch/</a:t>
            </a:r>
            <a:endParaRPr lang="en-GB" sz="2800" i="1" u="sng" dirty="0"/>
          </a:p>
        </p:txBody>
      </p:sp>
    </p:spTree>
    <p:extLst>
      <p:ext uri="{BB962C8B-B14F-4D97-AF65-F5344CB8AC3E}">
        <p14:creationId xmlns:p14="http://schemas.microsoft.com/office/powerpoint/2010/main" val="78861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224</Words>
  <Application>Microsoft Office PowerPoint</Application>
  <PresentationFormat>On-screen Show (4:3)</PresentationFormat>
  <Paragraphs>86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IdeoScript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SALTO has in store  for YOU in 2013</dc:title>
  <dc:creator>Tony Geudens</dc:creator>
  <cp:lastModifiedBy>local-PDB731</cp:lastModifiedBy>
  <cp:revision>51</cp:revision>
  <cp:lastPrinted>2013-05-30T10:41:56Z</cp:lastPrinted>
  <dcterms:created xsi:type="dcterms:W3CDTF">2012-09-17T13:36:20Z</dcterms:created>
  <dcterms:modified xsi:type="dcterms:W3CDTF">2015-10-29T10:37:45Z</dcterms:modified>
</cp:coreProperties>
</file>