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79" r:id="rId2"/>
    <p:sldId id="281" r:id="rId3"/>
    <p:sldId id="275" r:id="rId4"/>
    <p:sldId id="284" r:id="rId5"/>
    <p:sldId id="263" r:id="rId6"/>
    <p:sldId id="259" r:id="rId7"/>
    <p:sldId id="262" r:id="rId8"/>
    <p:sldId id="267" r:id="rId9"/>
    <p:sldId id="268" r:id="rId10"/>
    <p:sldId id="269" r:id="rId11"/>
    <p:sldId id="270" r:id="rId12"/>
    <p:sldId id="273" r:id="rId13"/>
    <p:sldId id="276" r:id="rId14"/>
    <p:sldId id="272" r:id="rId15"/>
    <p:sldId id="274" r:id="rId16"/>
    <p:sldId id="266" r:id="rId17"/>
  </p:sldIdLst>
  <p:sldSz cx="9144000" cy="6858000" type="screen4x3"/>
  <p:notesSz cx="68072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058A8-369C-4A82-B56C-B41F7791B5D3}" type="datetimeFigureOut">
              <a:rPr lang="en-GB" smtClean="0"/>
              <a:t>27/10/2015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6038" y="9409113"/>
            <a:ext cx="2949575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DB4E1-0373-4B93-8152-9D4E4165FF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104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D1335F-AB66-4431-9EFD-0F5199C360EE}" type="datetimeFigureOut">
              <a:rPr lang="en-US" smtClean="0"/>
              <a:t>10/27/2015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05350"/>
            <a:ext cx="544576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08981"/>
            <a:ext cx="2949787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8941-3DCE-4628-8E79-CC2059EC1B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907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1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10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Before EKCYP, few words about the Partnership on Yout</a:t>
            </a:r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11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Before EKCYP, few words about the Partnership on Yout</a:t>
            </a:r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12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13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14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15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16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2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3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4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5</a:t>
            </a:fld>
            <a:endParaRPr lang="en-US" sz="1200" b="0" dirty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6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7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Before EKCYP, few words about the Partnership on Yout</a:t>
            </a:r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8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Before EKCYP, few words about the Partnership on Yout</a:t>
            </a:r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1pPr>
            <a:lvl2pPr marL="708106" indent="-272348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marL="1089393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marL="1525151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marL="1960908" indent="-217879" defTabSz="913880" eaLnBrk="0" hangingPunct="0"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2396665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2832423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3268180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3703937" indent="-217879" algn="r" defTabSz="91388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defRPr sz="800" b="1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A84DD74-F5BF-47A3-ADDB-0FB211EBFC9E}" type="slidenum">
              <a:rPr lang="en-US" sz="1200" b="0">
                <a:solidFill>
                  <a:schemeClr val="tx1"/>
                </a:solidFill>
              </a:rPr>
              <a:pPr eaLnBrk="1" hangingPunct="1"/>
              <a:t>9</a:t>
            </a:fld>
            <a:endParaRPr 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GB" smtClean="0"/>
              <a:t>Before EKCYP, few words about the Partnership on Yout</a:t>
            </a: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144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21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394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547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635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10/27/2015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438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10/27/2015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36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10/27/2015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16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10/27/2015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656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10/27/2015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688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78D2-DBAE-4A0F-B2C0-633649800D8A}" type="datetimeFigureOut">
              <a:rPr lang="en-US" smtClean="0"/>
              <a:t>10/27/2015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83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A78D2-DBAE-4A0F-B2C0-633649800D8A}" type="datetimeFigureOut">
              <a:rPr lang="en-US" smtClean="0"/>
              <a:t>10/27/2015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16831-01DE-4A7E-B7F5-7829BAFD65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711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hashtag/youthinclusion15?source=feed_text&amp;story_id=870911706355467" TargetMode="External"/><Relationship Id="rId5" Type="http://schemas.openxmlformats.org/officeDocument/2006/relationships/hyperlink" Target="https://www.facebook.com/events/431379943735113/?ref=2&amp;ref_dashboard_filter=upcoming&amp;action_history=null" TargetMode="Externa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youth-partnership-eu.coe.in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782075"/>
            <a:ext cx="828092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600" b="1" dirty="0" smtClean="0">
                <a:solidFill>
                  <a:schemeClr val="tx2"/>
                </a:solidFill>
              </a:rPr>
              <a:t>The </a:t>
            </a:r>
            <a:r>
              <a:rPr lang="de-DE" sz="2600" b="1" dirty="0" err="1" smtClean="0">
                <a:solidFill>
                  <a:schemeClr val="tx2"/>
                </a:solidFill>
              </a:rPr>
              <a:t>programme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</a:p>
          <a:p>
            <a:pPr algn="ctr"/>
            <a:endParaRPr lang="de-DE" sz="1600" b="1" dirty="0" smtClean="0">
              <a:solidFill>
                <a:schemeClr val="tx2"/>
              </a:solidFill>
            </a:endParaRPr>
          </a:p>
          <a:p>
            <a:r>
              <a:rPr lang="de-DE" sz="2600" b="1" dirty="0" smtClean="0">
                <a:solidFill>
                  <a:schemeClr val="tx2"/>
                </a:solidFill>
              </a:rPr>
              <a:t>Block 1: Setting </a:t>
            </a:r>
            <a:r>
              <a:rPr lang="de-DE" sz="2600" b="1" dirty="0" err="1" smtClean="0">
                <a:solidFill>
                  <a:schemeClr val="tx2"/>
                </a:solidFill>
              </a:rPr>
              <a:t>the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youth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policy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landscape</a:t>
            </a:r>
            <a:r>
              <a:rPr lang="de-DE" sz="2600" b="1" dirty="0" smtClean="0">
                <a:solidFill>
                  <a:schemeClr val="tx2"/>
                </a:solidFill>
              </a:rPr>
              <a:t> in South East Europe</a:t>
            </a:r>
          </a:p>
          <a:p>
            <a:endParaRPr lang="de-DE" sz="1600" b="1" dirty="0">
              <a:solidFill>
                <a:schemeClr val="tx2"/>
              </a:solidFill>
            </a:endParaRPr>
          </a:p>
          <a:p>
            <a:r>
              <a:rPr lang="de-DE" sz="2600" b="1" dirty="0" smtClean="0">
                <a:solidFill>
                  <a:schemeClr val="tx2"/>
                </a:solidFill>
              </a:rPr>
              <a:t>Block 2: Understanding </a:t>
            </a:r>
            <a:r>
              <a:rPr lang="de-DE" sz="2600" b="1" dirty="0" err="1" smtClean="0">
                <a:solidFill>
                  <a:schemeClr val="tx2"/>
                </a:solidFill>
              </a:rPr>
              <a:t>the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impact</a:t>
            </a:r>
            <a:r>
              <a:rPr lang="de-DE" sz="2600" b="1" dirty="0" smtClean="0">
                <a:solidFill>
                  <a:schemeClr val="tx2"/>
                </a:solidFill>
              </a:rPr>
              <a:t>: </a:t>
            </a:r>
            <a:r>
              <a:rPr lang="de-DE" sz="2600" b="1" dirty="0" err="1" smtClean="0">
                <a:solidFill>
                  <a:schemeClr val="tx2"/>
                </a:solidFill>
              </a:rPr>
              <a:t>analysing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the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policy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framework</a:t>
            </a:r>
            <a:endParaRPr lang="de-DE" sz="2600" b="1" dirty="0" smtClean="0">
              <a:solidFill>
                <a:schemeClr val="tx2"/>
              </a:solidFill>
            </a:endParaRPr>
          </a:p>
          <a:p>
            <a:endParaRPr lang="de-DE" sz="1600" b="1" dirty="0">
              <a:solidFill>
                <a:schemeClr val="tx2"/>
              </a:solidFill>
            </a:endParaRPr>
          </a:p>
          <a:p>
            <a:r>
              <a:rPr lang="de-DE" sz="2600" b="1" dirty="0" smtClean="0">
                <a:solidFill>
                  <a:schemeClr val="tx2"/>
                </a:solidFill>
              </a:rPr>
              <a:t>Block 3: </a:t>
            </a:r>
            <a:r>
              <a:rPr lang="de-DE" sz="2600" b="1" dirty="0" err="1" smtClean="0">
                <a:solidFill>
                  <a:schemeClr val="tx2"/>
                </a:solidFill>
              </a:rPr>
              <a:t>Looking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forward</a:t>
            </a:r>
            <a:r>
              <a:rPr lang="de-DE" sz="2600" b="1" dirty="0" smtClean="0">
                <a:solidFill>
                  <a:schemeClr val="tx2"/>
                </a:solidFill>
              </a:rPr>
              <a:t>: </a:t>
            </a:r>
            <a:r>
              <a:rPr lang="de-DE" sz="2600" b="1" dirty="0" err="1" smtClean="0">
                <a:solidFill>
                  <a:schemeClr val="tx2"/>
                </a:solidFill>
              </a:rPr>
              <a:t>elements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of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successful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social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inclusion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policies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and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good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practice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sharing</a:t>
            </a:r>
            <a:endParaRPr lang="de-DE" sz="2600" b="1" dirty="0" smtClean="0">
              <a:solidFill>
                <a:schemeClr val="tx2"/>
              </a:solidFill>
            </a:endParaRPr>
          </a:p>
          <a:p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endParaRPr lang="de-DE" sz="1600" b="1" dirty="0">
              <a:solidFill>
                <a:schemeClr val="tx2"/>
              </a:solidFill>
            </a:endParaRPr>
          </a:p>
          <a:p>
            <a:r>
              <a:rPr lang="de-DE" sz="2600" b="1" dirty="0" smtClean="0">
                <a:solidFill>
                  <a:schemeClr val="tx2"/>
                </a:solidFill>
              </a:rPr>
              <a:t>Block 4: Future </a:t>
            </a:r>
            <a:r>
              <a:rPr lang="de-DE" sz="2600" b="1" dirty="0" err="1" smtClean="0">
                <a:solidFill>
                  <a:schemeClr val="tx2"/>
                </a:solidFill>
              </a:rPr>
              <a:t>Thinking</a:t>
            </a:r>
            <a:r>
              <a:rPr lang="de-DE" sz="2600" b="1" dirty="0" smtClean="0">
                <a:solidFill>
                  <a:schemeClr val="tx2"/>
                </a:solidFill>
              </a:rPr>
              <a:t>: </a:t>
            </a:r>
            <a:r>
              <a:rPr lang="de-DE" sz="2600" b="1" dirty="0" err="1" smtClean="0">
                <a:solidFill>
                  <a:schemeClr val="tx2"/>
                </a:solidFill>
              </a:rPr>
              <a:t>guidelines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for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inclusive</a:t>
            </a:r>
            <a:r>
              <a:rPr lang="de-DE" sz="2600" b="1" dirty="0" smtClean="0">
                <a:solidFill>
                  <a:schemeClr val="tx2"/>
                </a:solidFill>
              </a:rPr>
              <a:t> national </a:t>
            </a:r>
            <a:r>
              <a:rPr lang="de-DE" sz="2600" b="1" dirty="0" err="1" smtClean="0">
                <a:solidFill>
                  <a:schemeClr val="tx2"/>
                </a:solidFill>
              </a:rPr>
              <a:t>youth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policies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</a:p>
          <a:p>
            <a:endParaRPr lang="de-DE" sz="2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39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75101" y="858130"/>
            <a:ext cx="8280920" cy="412420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Barriers: where and how?</a:t>
            </a: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1200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1200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24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b="1" dirty="0" smtClean="0"/>
          </a:p>
          <a:p>
            <a:pPr marL="285750" indent="-285750">
              <a:buFont typeface="Wingdings"/>
              <a:buChar char="à"/>
            </a:pPr>
            <a:endParaRPr lang="en-US" b="1" dirty="0"/>
          </a:p>
          <a:p>
            <a:pPr marL="285750" indent="-285750">
              <a:buFont typeface="Wingdings"/>
              <a:buChar char="à"/>
            </a:pPr>
            <a:endParaRPr lang="en-US" b="1" dirty="0" smtClean="0"/>
          </a:p>
          <a:p>
            <a:pPr marL="285750" indent="-285750">
              <a:buFont typeface="Wingdings"/>
              <a:buChar char="à"/>
            </a:pPr>
            <a:endParaRPr lang="en-US" b="1" dirty="0"/>
          </a:p>
          <a:p>
            <a:pPr marL="285750" indent="-285750">
              <a:buFont typeface="Wingdings"/>
              <a:buChar char="à"/>
            </a:pPr>
            <a:endParaRPr lang="en-US" b="1" dirty="0" smtClean="0"/>
          </a:p>
          <a:p>
            <a:pPr marL="285750" indent="-285750">
              <a:buFont typeface="Wingdings"/>
              <a:buChar char="à"/>
            </a:pPr>
            <a:endParaRPr lang="en-US" b="1" dirty="0"/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3311649" y="3409401"/>
            <a:ext cx="2124236" cy="144016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>
                <a:solidFill>
                  <a:schemeClr val="tx1"/>
                </a:solidFill>
              </a:rPr>
              <a:t>Employment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6295510" y="2509714"/>
            <a:ext cx="1368152" cy="13681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Housing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1547664" y="2780928"/>
            <a:ext cx="1130424" cy="102117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Health</a:t>
            </a:r>
            <a:endParaRPr lang="en-GB" dirty="0"/>
          </a:p>
        </p:txBody>
      </p:sp>
      <p:sp>
        <p:nvSpPr>
          <p:cNvPr id="6" name="Oval 5"/>
          <p:cNvSpPr/>
          <p:nvPr/>
        </p:nvSpPr>
        <p:spPr>
          <a:xfrm>
            <a:off x="1979712" y="1445319"/>
            <a:ext cx="1692398" cy="114738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Education</a:t>
            </a:r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5035713" y="1340768"/>
            <a:ext cx="2240925" cy="117965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dirty="0" err="1" smtClean="0"/>
              <a:t>Participation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belonging</a:t>
            </a:r>
            <a:endParaRPr lang="en-GB" dirty="0"/>
          </a:p>
        </p:txBody>
      </p:sp>
      <p:sp>
        <p:nvSpPr>
          <p:cNvPr id="9" name="Rectangular Callout 8"/>
          <p:cNvSpPr/>
          <p:nvPr/>
        </p:nvSpPr>
        <p:spPr>
          <a:xfrm>
            <a:off x="899592" y="4005063"/>
            <a:ext cx="1638393" cy="737065"/>
          </a:xfrm>
          <a:prstGeom prst="wedgeRect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Structural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contextual</a:t>
            </a:r>
            <a:r>
              <a:rPr lang="de-DE" dirty="0" smtClean="0"/>
              <a:t> </a:t>
            </a:r>
            <a:r>
              <a:rPr lang="de-DE" dirty="0" err="1" smtClean="0"/>
              <a:t>factors</a:t>
            </a:r>
            <a:endParaRPr lang="en-GB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6156176" y="4129481"/>
            <a:ext cx="1728192" cy="61264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Personal </a:t>
            </a:r>
            <a:r>
              <a:rPr lang="de-DE" dirty="0" err="1" smtClean="0"/>
              <a:t>factors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386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75101" y="836712"/>
            <a:ext cx="828092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Example: Employment</a:t>
            </a: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r>
              <a:rPr lang="en-US" sz="16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Structural and contextual:</a:t>
            </a:r>
            <a:endParaRPr lang="en-US" sz="16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b="1" dirty="0" smtClean="0"/>
              <a:t>Getting a job ( age, qualifications)</a:t>
            </a:r>
          </a:p>
          <a:p>
            <a:pPr marL="285750" indent="-285750">
              <a:buFont typeface="Wingdings"/>
              <a:buChar char="à"/>
            </a:pPr>
            <a:r>
              <a:rPr lang="en-US" b="1" dirty="0" smtClean="0"/>
              <a:t>Working conditions (salary, temporary contracts)</a:t>
            </a:r>
          </a:p>
          <a:p>
            <a:pPr marL="285750" indent="-285750">
              <a:buFont typeface="Wingdings"/>
              <a:buChar char="à"/>
            </a:pPr>
            <a:r>
              <a:rPr lang="en-US" b="1" dirty="0" smtClean="0"/>
              <a:t>Loosing a job (long term unemployment, disengagement)</a:t>
            </a:r>
          </a:p>
          <a:p>
            <a:pPr marL="285750" indent="-285750">
              <a:buFont typeface="Wingdings"/>
              <a:buChar char="à"/>
            </a:pPr>
            <a:r>
              <a:rPr lang="en-US" b="1" dirty="0" smtClean="0"/>
              <a:t>Discrimination (gender, identity)</a:t>
            </a:r>
          </a:p>
          <a:p>
            <a:pPr marL="285750" indent="-285750">
              <a:buFont typeface="Wingdings"/>
              <a:buChar char="à"/>
            </a:pPr>
            <a:endParaRPr lang="en-US" b="1" dirty="0"/>
          </a:p>
          <a:p>
            <a:r>
              <a:rPr lang="en-US" sz="1600" b="1" dirty="0" smtClean="0">
                <a:solidFill>
                  <a:schemeClr val="tx2"/>
                </a:solidFill>
              </a:rPr>
              <a:t>Personal</a:t>
            </a:r>
          </a:p>
          <a:p>
            <a:pPr marL="285750" indent="-285750">
              <a:buFont typeface="Wingdings"/>
              <a:buChar char="à"/>
            </a:pPr>
            <a:r>
              <a:rPr lang="en-US" b="1" dirty="0" smtClean="0">
                <a:sym typeface="Wingdings" panose="05000000000000000000" pitchFamily="2" charset="2"/>
              </a:rPr>
              <a:t>Lone parenthood and teenage pregnancy</a:t>
            </a:r>
          </a:p>
          <a:p>
            <a:pPr marL="285750" indent="-285750">
              <a:buFont typeface="Wingdings"/>
              <a:buChar char="à"/>
            </a:pPr>
            <a:r>
              <a:rPr lang="en-US" b="1" dirty="0" smtClean="0">
                <a:sym typeface="Wingdings" panose="05000000000000000000" pitchFamily="2" charset="2"/>
              </a:rPr>
              <a:t>Health problems</a:t>
            </a:r>
          </a:p>
          <a:p>
            <a:pPr marL="285750" indent="-285750">
              <a:buFont typeface="Wingdings"/>
              <a:buChar char="à"/>
            </a:pPr>
            <a:r>
              <a:rPr lang="en-US" b="1" dirty="0" smtClean="0">
                <a:sym typeface="Wingdings" panose="05000000000000000000" pitchFamily="2" charset="2"/>
              </a:rPr>
              <a:t>Family situation(education &amp; support)</a:t>
            </a:r>
            <a:endParaRPr lang="en-US" b="1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83817"/>
            <a:ext cx="1583630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748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620688"/>
            <a:ext cx="8280920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err="1" smtClean="0">
                <a:solidFill>
                  <a:schemeClr val="tx2"/>
                </a:solidFill>
              </a:rPr>
              <a:t>From</a:t>
            </a:r>
            <a:r>
              <a:rPr lang="de-DE" sz="2800" b="1" dirty="0" smtClean="0">
                <a:solidFill>
                  <a:schemeClr val="tx2"/>
                </a:solidFill>
              </a:rPr>
              <a:t> Malta </a:t>
            </a:r>
            <a:r>
              <a:rPr lang="de-DE" sz="2800" b="1" dirty="0" err="1" smtClean="0">
                <a:solidFill>
                  <a:schemeClr val="tx2"/>
                </a:solidFill>
              </a:rPr>
              <a:t>to</a:t>
            </a:r>
            <a:r>
              <a:rPr lang="de-DE" sz="2800" b="1" dirty="0" smtClean="0">
                <a:solidFill>
                  <a:schemeClr val="tx2"/>
                </a:solidFill>
              </a:rPr>
              <a:t> Strasbourg</a:t>
            </a:r>
          </a:p>
          <a:p>
            <a:endParaRPr lang="de-DE" sz="2400" b="1" dirty="0">
              <a:solidFill>
                <a:schemeClr val="tx2"/>
              </a:solidFill>
            </a:endParaRPr>
          </a:p>
          <a:p>
            <a:pPr algn="ctr"/>
            <a:endParaRPr lang="en-US" sz="2400" b="1" dirty="0" smtClean="0">
              <a:solidFill>
                <a:schemeClr val="tx2"/>
              </a:solidFill>
            </a:endParaRPr>
          </a:p>
          <a:p>
            <a:pPr lvl="0"/>
            <a:endParaRPr lang="en-GB" sz="900" dirty="0" smtClean="0">
              <a:solidFill>
                <a:schemeClr val="tx2"/>
              </a:solidFill>
            </a:endParaRPr>
          </a:p>
          <a:p>
            <a:pPr marL="457200" lvl="0" indent="-457200">
              <a:buAutoNum type="arabicPeriod"/>
            </a:pPr>
            <a:endParaRPr lang="en-GB" sz="2400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/>
              <a:buChar char="à"/>
            </a:pPr>
            <a:endParaRPr lang="en-US" b="1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  <p:pic>
        <p:nvPicPr>
          <p:cNvPr id="4098" name="Picture 2" descr="D:\Photos Malte\IMG_18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315" y="1340768"/>
            <a:ext cx="6408712" cy="427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25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1075"/>
            <a:ext cx="8280920" cy="4385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sz="3200" b="1" dirty="0" smtClean="0">
              <a:solidFill>
                <a:schemeClr val="tx2"/>
              </a:solidFill>
            </a:endParaRPr>
          </a:p>
          <a:p>
            <a:pPr algn="ctr"/>
            <a:r>
              <a:rPr lang="de-DE" sz="2600" b="1" dirty="0" smtClean="0">
                <a:solidFill>
                  <a:schemeClr val="tx2"/>
                </a:solidFill>
              </a:rPr>
              <a:t>Malta </a:t>
            </a:r>
            <a:r>
              <a:rPr lang="de-DE" sz="2600" b="1" dirty="0" err="1" smtClean="0">
                <a:solidFill>
                  <a:schemeClr val="tx2"/>
                </a:solidFill>
              </a:rPr>
              <a:t>conference</a:t>
            </a:r>
            <a:r>
              <a:rPr lang="de-DE" sz="2600" b="1" dirty="0" smtClean="0">
                <a:solidFill>
                  <a:schemeClr val="tx2"/>
                </a:solidFill>
              </a:rPr>
              <a:t> on </a:t>
            </a:r>
            <a:r>
              <a:rPr lang="de-DE" sz="2600" b="1" dirty="0" err="1" smtClean="0">
                <a:solidFill>
                  <a:schemeClr val="tx2"/>
                </a:solidFill>
              </a:rPr>
              <a:t>youth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work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supporting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young</a:t>
            </a:r>
            <a:r>
              <a:rPr lang="de-DE" sz="2600" b="1" dirty="0" smtClean="0">
                <a:solidFill>
                  <a:schemeClr val="tx2"/>
                </a:solidFill>
              </a:rPr>
              <a:t> </a:t>
            </a:r>
            <a:r>
              <a:rPr lang="de-DE" sz="2600" b="1" dirty="0" err="1" smtClean="0">
                <a:solidFill>
                  <a:schemeClr val="tx2"/>
                </a:solidFill>
              </a:rPr>
              <a:t>people</a:t>
            </a:r>
            <a:r>
              <a:rPr lang="de-DE" sz="2600" b="1" dirty="0" smtClean="0">
                <a:solidFill>
                  <a:schemeClr val="tx2"/>
                </a:solidFill>
              </a:rPr>
              <a:t> in vulnerable </a:t>
            </a:r>
            <a:r>
              <a:rPr lang="de-DE" sz="2600" b="1" dirty="0" err="1" smtClean="0">
                <a:solidFill>
                  <a:schemeClr val="tx2"/>
                </a:solidFill>
              </a:rPr>
              <a:t>situations</a:t>
            </a:r>
            <a:endParaRPr lang="de-DE" sz="2600" b="1" dirty="0">
              <a:solidFill>
                <a:schemeClr val="tx2"/>
              </a:solidFill>
            </a:endParaRPr>
          </a:p>
          <a:p>
            <a:pPr lvl="0"/>
            <a:endParaRPr lang="en-GB" sz="900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/>
              <a:buChar char="à"/>
            </a:pPr>
            <a:r>
              <a:rPr lang="en-US" sz="2800" b="1" dirty="0" smtClean="0">
                <a:solidFill>
                  <a:srgbClr val="1F497D"/>
                </a:solidFill>
                <a:sym typeface="Wingdings" panose="05000000000000000000" pitchFamily="2" charset="2"/>
              </a:rPr>
              <a:t>Researchers, policy makers, youth workers exchange</a:t>
            </a:r>
          </a:p>
          <a:p>
            <a:pPr marL="285750" indent="-285750">
              <a:buFont typeface="Wingdings"/>
              <a:buChar char="à"/>
            </a:pPr>
            <a:endParaRPr lang="en-US" sz="2800" b="1" dirty="0" smtClean="0">
              <a:solidFill>
                <a:srgbClr val="1F497D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800" b="1" dirty="0" smtClean="0">
                <a:solidFill>
                  <a:srgbClr val="1F497D"/>
                </a:solidFill>
                <a:sym typeface="Wingdings" panose="05000000000000000000" pitchFamily="2" charset="2"/>
              </a:rPr>
              <a:t>Study presented</a:t>
            </a:r>
          </a:p>
          <a:p>
            <a:pPr marL="285750" indent="-285750">
              <a:buFont typeface="Wingdings"/>
              <a:buChar char="à"/>
            </a:pPr>
            <a:endParaRPr lang="en-US" sz="2800" b="1" dirty="0" smtClean="0">
              <a:solidFill>
                <a:srgbClr val="1F497D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800" b="1" dirty="0" smtClean="0">
                <a:solidFill>
                  <a:srgbClr val="1F497D"/>
                </a:solidFill>
                <a:sym typeface="Wingdings" panose="05000000000000000000" pitchFamily="2" charset="2"/>
              </a:rPr>
              <a:t>Malta youth experts enter the stage! 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9641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1075"/>
            <a:ext cx="8280920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err="1" smtClean="0">
                <a:solidFill>
                  <a:schemeClr val="tx2"/>
                </a:solidFill>
              </a:rPr>
              <a:t>Purpose</a:t>
            </a:r>
            <a:endParaRPr lang="de-DE" sz="2800" b="1" dirty="0" smtClean="0">
              <a:solidFill>
                <a:schemeClr val="tx2"/>
              </a:solidFill>
            </a:endParaRPr>
          </a:p>
          <a:p>
            <a:endParaRPr lang="de-DE" sz="2400" b="1" dirty="0">
              <a:solidFill>
                <a:schemeClr val="tx2"/>
              </a:solidFill>
            </a:endParaRPr>
          </a:p>
          <a:p>
            <a:pPr lvl="0"/>
            <a:endParaRPr lang="en-GB" sz="900" dirty="0" smtClean="0">
              <a:solidFill>
                <a:schemeClr val="tx2"/>
              </a:solidFill>
            </a:endParaRPr>
          </a:p>
          <a:p>
            <a:pPr marL="457200" lvl="0" indent="-457200">
              <a:buAutoNum type="arabicPeriod"/>
            </a:pPr>
            <a:endParaRPr lang="en-GB" sz="2400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/>
              <a:buChar char="à"/>
            </a:pPr>
            <a:endParaRPr lang="en-US" b="1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  <p:pic>
        <p:nvPicPr>
          <p:cNvPr id="5122" name="Picture 2" descr="D:\Photos Malte\IMG_18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9485"/>
            <a:ext cx="9144000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331640" y="476672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err="1" smtClean="0">
                <a:solidFill>
                  <a:schemeClr val="tx2"/>
                </a:solidFill>
              </a:rPr>
              <a:t>Pyramid</a:t>
            </a:r>
            <a:r>
              <a:rPr lang="de-DE" sz="2800" b="1" dirty="0" smtClean="0">
                <a:solidFill>
                  <a:schemeClr val="tx2"/>
                </a:solidFill>
              </a:rPr>
              <a:t> </a:t>
            </a:r>
            <a:r>
              <a:rPr lang="de-DE" sz="2800" b="1" dirty="0" err="1" smtClean="0">
                <a:solidFill>
                  <a:schemeClr val="tx2"/>
                </a:solidFill>
              </a:rPr>
              <a:t>of</a:t>
            </a:r>
            <a:r>
              <a:rPr lang="de-DE" sz="2800" b="1" dirty="0" smtClean="0">
                <a:solidFill>
                  <a:schemeClr val="tx2"/>
                </a:solidFill>
              </a:rPr>
              <a:t> </a:t>
            </a:r>
            <a:r>
              <a:rPr lang="de-DE" sz="2800" b="1" dirty="0" err="1" smtClean="0">
                <a:solidFill>
                  <a:schemeClr val="tx2"/>
                </a:solidFill>
              </a:rPr>
              <a:t>needs</a:t>
            </a:r>
            <a:r>
              <a:rPr lang="de-DE" sz="2800" b="1" dirty="0" smtClean="0">
                <a:solidFill>
                  <a:schemeClr val="tx2"/>
                </a:solidFill>
              </a:rPr>
              <a:t> II</a:t>
            </a:r>
            <a:endParaRPr lang="de-DE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22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620688"/>
            <a:ext cx="828092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err="1" smtClean="0">
                <a:solidFill>
                  <a:schemeClr val="tx2"/>
                </a:solidFill>
              </a:rPr>
              <a:t>Pyramid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of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needs</a:t>
            </a:r>
            <a:endParaRPr lang="de-DE" sz="2400" b="1" dirty="0">
              <a:solidFill>
                <a:schemeClr val="tx2"/>
              </a:solidFill>
            </a:endParaRPr>
          </a:p>
          <a:p>
            <a:pPr algn="ctr"/>
            <a:endParaRPr lang="en-US" sz="2400" b="1" dirty="0" smtClean="0">
              <a:solidFill>
                <a:schemeClr val="tx2"/>
              </a:solidFill>
            </a:endParaRPr>
          </a:p>
          <a:p>
            <a:pPr lvl="0"/>
            <a:endParaRPr lang="en-GB" sz="900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/>
              <a:buChar char="à"/>
            </a:pPr>
            <a:endParaRPr lang="en-US" b="1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  <p:pic>
        <p:nvPicPr>
          <p:cNvPr id="7" name="Immagine 16" descr="C:\Users\Utente\Desktop\MALTA REPORT\Report\What do we need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024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1075"/>
            <a:ext cx="8280920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chemeClr val="tx2"/>
                </a:solidFill>
              </a:rPr>
              <a:t>Malta </a:t>
            </a:r>
            <a:r>
              <a:rPr lang="de-DE" sz="3200" b="1" dirty="0" err="1" smtClean="0">
                <a:solidFill>
                  <a:schemeClr val="tx2"/>
                </a:solidFill>
              </a:rPr>
              <a:t>youth</a:t>
            </a:r>
            <a:r>
              <a:rPr lang="de-DE" sz="3200" b="1" dirty="0" smtClean="0">
                <a:solidFill>
                  <a:schemeClr val="tx2"/>
                </a:solidFill>
              </a:rPr>
              <a:t> </a:t>
            </a:r>
            <a:r>
              <a:rPr lang="de-DE" sz="3200" b="1" dirty="0" err="1" smtClean="0">
                <a:solidFill>
                  <a:schemeClr val="tx2"/>
                </a:solidFill>
              </a:rPr>
              <a:t>experts</a:t>
            </a:r>
            <a:r>
              <a:rPr lang="de-DE" sz="3200" b="1" dirty="0" smtClean="0">
                <a:solidFill>
                  <a:schemeClr val="tx2"/>
                </a:solidFill>
              </a:rPr>
              <a:t> – </a:t>
            </a:r>
            <a:r>
              <a:rPr lang="de-DE" sz="3200" b="1" dirty="0" err="1" smtClean="0">
                <a:solidFill>
                  <a:schemeClr val="tx2"/>
                </a:solidFill>
              </a:rPr>
              <a:t>some</a:t>
            </a:r>
            <a:r>
              <a:rPr lang="de-DE" sz="3200" b="1" dirty="0" smtClean="0">
                <a:solidFill>
                  <a:schemeClr val="tx2"/>
                </a:solidFill>
              </a:rPr>
              <a:t> </a:t>
            </a:r>
            <a:r>
              <a:rPr lang="de-DE" sz="3200" b="1" dirty="0" err="1" smtClean="0">
                <a:solidFill>
                  <a:schemeClr val="tx2"/>
                </a:solidFill>
              </a:rPr>
              <a:t>messages</a:t>
            </a:r>
            <a:endParaRPr lang="de-DE" sz="3200" b="1" dirty="0" smtClean="0">
              <a:solidFill>
                <a:schemeClr val="tx2"/>
              </a:solidFill>
            </a:endParaRPr>
          </a:p>
          <a:p>
            <a:r>
              <a:rPr lang="en-US" sz="2400" b="1" dirty="0" smtClean="0"/>
              <a:t>“</a:t>
            </a:r>
            <a:r>
              <a:rPr lang="en-US" sz="2400" b="1" dirty="0"/>
              <a:t>TAKE US SERIOUSLY - RESPECT OUR OPINIONS - DON’T LOOK DOWN ON US”</a:t>
            </a:r>
            <a:endParaRPr lang="de-DE" sz="2400" dirty="0"/>
          </a:p>
          <a:p>
            <a:r>
              <a:rPr lang="en-US" sz="2400" b="1" dirty="0"/>
              <a:t>“GOOD COMMUNICATION: DON’T TALK TO YOURSELF ASK US WHAT WE WANT” </a:t>
            </a:r>
            <a:endParaRPr lang="en-US" sz="2400" b="1" dirty="0" smtClean="0"/>
          </a:p>
          <a:p>
            <a:r>
              <a:rPr lang="en-US" sz="2400" b="1" dirty="0" smtClean="0"/>
              <a:t> </a:t>
            </a:r>
            <a:r>
              <a:rPr lang="en-US" sz="2400" b="1" dirty="0"/>
              <a:t>“MONEY IS IMPORTANT, BUT PEOPLE ARE MORE IMPORTANT”</a:t>
            </a:r>
            <a:endParaRPr lang="de-DE" sz="2400" dirty="0"/>
          </a:p>
          <a:p>
            <a:r>
              <a:rPr lang="en-US" sz="2400" b="1" dirty="0"/>
              <a:t>“THINGS CHANGE: YOU HAVE TO ACCEPT IT!” </a:t>
            </a:r>
            <a:endParaRPr lang="en-US" sz="2400" b="1" dirty="0" smtClean="0"/>
          </a:p>
          <a:p>
            <a:r>
              <a:rPr lang="en-US" sz="2400" b="1" dirty="0" smtClean="0"/>
              <a:t> </a:t>
            </a:r>
            <a:r>
              <a:rPr lang="en-US" sz="2400" b="1" dirty="0"/>
              <a:t>“BE THERE FOR US (IN CASE WE NEED YOU)” </a:t>
            </a:r>
            <a:endParaRPr lang="en-US" sz="2400" b="1" dirty="0" smtClean="0"/>
          </a:p>
          <a:p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“SUPPORT OUR CHOICES” –“LIFE TIPS BUT NO JUDGEMENTS” </a:t>
            </a:r>
          </a:p>
          <a:p>
            <a:r>
              <a:rPr lang="en-US" sz="2400" b="1" dirty="0" smtClean="0"/>
              <a:t>GIVE </a:t>
            </a:r>
            <a:r>
              <a:rPr lang="en-US" sz="2400" b="1" dirty="0"/>
              <a:t>US OBJECTIVE INPUTS” </a:t>
            </a:r>
            <a:endParaRPr lang="en-US" sz="2400" b="1" dirty="0" smtClean="0"/>
          </a:p>
          <a:p>
            <a:r>
              <a:rPr lang="en-US" sz="2400" b="1" dirty="0" smtClean="0"/>
              <a:t>“</a:t>
            </a:r>
            <a:r>
              <a:rPr lang="en-US" sz="2400" b="1" dirty="0"/>
              <a:t>WE NEED TO COME TOGETHER AND TO TALK TO EACH OTHER”</a:t>
            </a:r>
            <a:endParaRPr lang="de-DE" sz="2400" dirty="0"/>
          </a:p>
          <a:p>
            <a:pPr algn="ctr"/>
            <a:endParaRPr lang="en-US" sz="2400" b="1" dirty="0" smtClean="0">
              <a:solidFill>
                <a:schemeClr val="tx2"/>
              </a:solidFill>
            </a:endParaRPr>
          </a:p>
          <a:p>
            <a:pPr lvl="0"/>
            <a:endParaRPr lang="en-GB" sz="900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/>
              <a:buChar char="à"/>
            </a:pPr>
            <a:endParaRPr lang="en-US" b="1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4242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1075"/>
            <a:ext cx="82809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err="1" smtClean="0">
                <a:solidFill>
                  <a:schemeClr val="tx2"/>
                </a:solidFill>
              </a:rPr>
              <a:t>Social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media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outreach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of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the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seminar</a:t>
            </a:r>
            <a:endParaRPr lang="de-DE" sz="2400" b="1" dirty="0" smtClean="0">
              <a:solidFill>
                <a:schemeClr val="tx2"/>
              </a:solidFill>
            </a:endParaRPr>
          </a:p>
          <a:p>
            <a:pPr algn="ctr"/>
            <a:endParaRPr lang="de-DE" sz="2400" b="1" dirty="0" smtClean="0">
              <a:solidFill>
                <a:schemeClr val="tx2"/>
              </a:solidFill>
            </a:endParaRPr>
          </a:p>
          <a:p>
            <a:r>
              <a:rPr lang="de-DE" sz="2400" b="1" dirty="0" smtClean="0">
                <a:solidFill>
                  <a:schemeClr val="tx2"/>
                </a:solidFill>
              </a:rPr>
              <a:t>Facebook </a:t>
            </a:r>
            <a:r>
              <a:rPr lang="de-DE" sz="2400" b="1" dirty="0" err="1" smtClean="0">
                <a:solidFill>
                  <a:schemeClr val="tx2"/>
                </a:solidFill>
              </a:rPr>
              <a:t>event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page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and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the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youth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partnership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page</a:t>
            </a:r>
            <a:endParaRPr lang="de-DE" sz="2400" b="1" dirty="0" smtClean="0">
              <a:solidFill>
                <a:schemeClr val="tx2"/>
              </a:solidFill>
            </a:endParaRPr>
          </a:p>
          <a:p>
            <a:r>
              <a:rPr lang="de-DE" sz="2400" b="1" dirty="0">
                <a:solidFill>
                  <a:schemeClr val="tx2"/>
                </a:solidFill>
                <a:hlinkClick r:id="rId5"/>
              </a:rPr>
              <a:t>https://www.facebook.com/events/431379943735113/?</a:t>
            </a:r>
            <a:r>
              <a:rPr lang="de-DE" sz="2400" b="1" dirty="0" smtClean="0">
                <a:solidFill>
                  <a:schemeClr val="tx2"/>
                </a:solidFill>
                <a:hlinkClick r:id="rId5"/>
              </a:rPr>
              <a:t>ref=2&amp;ref_dashboard_filter=upcoming&amp;action_history=null</a:t>
            </a:r>
            <a:endParaRPr lang="de-DE" sz="2400" b="1" dirty="0" smtClean="0">
              <a:solidFill>
                <a:schemeClr val="tx2"/>
              </a:solidFill>
            </a:endParaRPr>
          </a:p>
          <a:p>
            <a:r>
              <a:rPr lang="de-DE" sz="2400" b="1" dirty="0" smtClean="0">
                <a:solidFill>
                  <a:schemeClr val="tx2"/>
                </a:solidFill>
              </a:rPr>
              <a:t> </a:t>
            </a:r>
          </a:p>
          <a:p>
            <a:r>
              <a:rPr lang="de-DE" sz="2400" b="1" dirty="0" err="1" smtClean="0">
                <a:solidFill>
                  <a:schemeClr val="tx2"/>
                </a:solidFill>
              </a:rPr>
              <a:t>Twitter</a:t>
            </a:r>
            <a:r>
              <a:rPr lang="de-DE" sz="2400" b="1" dirty="0" smtClean="0">
                <a:solidFill>
                  <a:schemeClr val="tx2"/>
                </a:solidFill>
              </a:rPr>
              <a:t> </a:t>
            </a:r>
            <a:r>
              <a:rPr lang="de-DE" sz="2400" b="1" dirty="0" err="1" smtClean="0">
                <a:solidFill>
                  <a:schemeClr val="tx2"/>
                </a:solidFill>
              </a:rPr>
              <a:t>hashtag</a:t>
            </a:r>
            <a:r>
              <a:rPr lang="de-DE" sz="2400" b="1" dirty="0" smtClean="0">
                <a:solidFill>
                  <a:schemeClr val="tx2"/>
                </a:solidFill>
              </a:rPr>
              <a:t>: </a:t>
            </a:r>
            <a:r>
              <a:rPr lang="en-US" sz="2400" dirty="0">
                <a:hlinkClick r:id="rId6" action="ppaction://hlinkfile"/>
              </a:rPr>
              <a:t>#‎Youthinclusion15‬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</a:p>
          <a:p>
            <a:endParaRPr lang="de-DE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1075"/>
            <a:ext cx="828092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e-DE" sz="3200" b="1" dirty="0" smtClean="0">
              <a:solidFill>
                <a:schemeClr val="tx2"/>
              </a:solidFill>
            </a:endParaRPr>
          </a:p>
          <a:p>
            <a:pPr algn="ctr"/>
            <a:r>
              <a:rPr lang="de-DE" sz="3200" b="1" dirty="0" smtClean="0">
                <a:solidFill>
                  <a:schemeClr val="tx2"/>
                </a:solidFill>
              </a:rPr>
              <a:t>Mapping </a:t>
            </a:r>
            <a:r>
              <a:rPr lang="de-DE" sz="3200" b="1" dirty="0" err="1" smtClean="0">
                <a:solidFill>
                  <a:schemeClr val="tx2"/>
                </a:solidFill>
              </a:rPr>
              <a:t>of</a:t>
            </a:r>
            <a:r>
              <a:rPr lang="de-DE" sz="3200" b="1" dirty="0" smtClean="0">
                <a:solidFill>
                  <a:schemeClr val="tx2"/>
                </a:solidFill>
              </a:rPr>
              <a:t> </a:t>
            </a:r>
            <a:r>
              <a:rPr lang="de-DE" sz="3200" b="1" dirty="0" err="1" smtClean="0">
                <a:solidFill>
                  <a:schemeClr val="tx2"/>
                </a:solidFill>
              </a:rPr>
              <a:t>barriers</a:t>
            </a:r>
            <a:r>
              <a:rPr lang="de-DE" sz="3200" b="1" dirty="0" smtClean="0">
                <a:solidFill>
                  <a:schemeClr val="tx2"/>
                </a:solidFill>
              </a:rPr>
              <a:t> </a:t>
            </a:r>
            <a:r>
              <a:rPr lang="de-DE" sz="3200" b="1" dirty="0" err="1" smtClean="0">
                <a:solidFill>
                  <a:schemeClr val="tx2"/>
                </a:solidFill>
              </a:rPr>
              <a:t>to</a:t>
            </a:r>
            <a:r>
              <a:rPr lang="de-DE" sz="3200" b="1" dirty="0" smtClean="0">
                <a:solidFill>
                  <a:schemeClr val="tx2"/>
                </a:solidFill>
              </a:rPr>
              <a:t> </a:t>
            </a:r>
            <a:r>
              <a:rPr lang="de-DE" sz="3200" b="1" dirty="0" err="1" smtClean="0">
                <a:solidFill>
                  <a:schemeClr val="tx2"/>
                </a:solidFill>
              </a:rPr>
              <a:t>social</a:t>
            </a:r>
            <a:r>
              <a:rPr lang="de-DE" sz="3200" b="1" dirty="0" smtClean="0">
                <a:solidFill>
                  <a:schemeClr val="tx2"/>
                </a:solidFill>
              </a:rPr>
              <a:t> </a:t>
            </a:r>
            <a:r>
              <a:rPr lang="de-DE" sz="3200" b="1" dirty="0" err="1" smtClean="0">
                <a:solidFill>
                  <a:schemeClr val="tx2"/>
                </a:solidFill>
              </a:rPr>
              <a:t>inclusion</a:t>
            </a:r>
            <a:r>
              <a:rPr lang="de-DE" sz="3200" b="1" dirty="0" smtClean="0">
                <a:solidFill>
                  <a:schemeClr val="tx2"/>
                </a:solidFill>
              </a:rPr>
              <a:t> </a:t>
            </a:r>
            <a:r>
              <a:rPr lang="de-DE" sz="3200" b="1" dirty="0" err="1" smtClean="0">
                <a:solidFill>
                  <a:schemeClr val="tx2"/>
                </a:solidFill>
              </a:rPr>
              <a:t>for</a:t>
            </a:r>
            <a:r>
              <a:rPr lang="de-DE" sz="3200" b="1" dirty="0" smtClean="0">
                <a:solidFill>
                  <a:schemeClr val="tx2"/>
                </a:solidFill>
              </a:rPr>
              <a:t> </a:t>
            </a:r>
            <a:r>
              <a:rPr lang="de-DE" sz="3200" b="1" dirty="0" err="1" smtClean="0">
                <a:solidFill>
                  <a:schemeClr val="tx2"/>
                </a:solidFill>
              </a:rPr>
              <a:t>young</a:t>
            </a:r>
            <a:r>
              <a:rPr lang="de-DE" sz="3200" b="1" dirty="0" smtClean="0">
                <a:solidFill>
                  <a:schemeClr val="tx2"/>
                </a:solidFill>
              </a:rPr>
              <a:t> </a:t>
            </a:r>
            <a:r>
              <a:rPr lang="de-DE" sz="3200" b="1" dirty="0" err="1" smtClean="0">
                <a:solidFill>
                  <a:schemeClr val="tx2"/>
                </a:solidFill>
              </a:rPr>
              <a:t>people</a:t>
            </a:r>
            <a:r>
              <a:rPr lang="de-DE" sz="3200" b="1" dirty="0" smtClean="0">
                <a:solidFill>
                  <a:schemeClr val="tx2"/>
                </a:solidFill>
              </a:rPr>
              <a:t> in vulnerable </a:t>
            </a:r>
            <a:r>
              <a:rPr lang="de-DE" sz="3200" b="1" dirty="0" err="1" smtClean="0">
                <a:solidFill>
                  <a:schemeClr val="tx2"/>
                </a:solidFill>
              </a:rPr>
              <a:t>situations</a:t>
            </a:r>
            <a:endParaRPr lang="de-DE" sz="3200" b="1" dirty="0" smtClean="0">
              <a:solidFill>
                <a:schemeClr val="tx2"/>
              </a:solidFill>
            </a:endParaRPr>
          </a:p>
          <a:p>
            <a:pPr algn="ctr"/>
            <a:endParaRPr lang="de-DE" sz="2400" b="1" dirty="0">
              <a:solidFill>
                <a:schemeClr val="tx2"/>
              </a:solidFill>
            </a:endParaRPr>
          </a:p>
          <a:p>
            <a:pPr algn="ctr"/>
            <a:endParaRPr lang="en-US" sz="2400" b="1" dirty="0" smtClean="0">
              <a:solidFill>
                <a:schemeClr val="tx2"/>
              </a:solidFill>
            </a:endParaRPr>
          </a:p>
          <a:p>
            <a:pPr algn="ctr"/>
            <a:r>
              <a:rPr lang="en-US" sz="3200" b="1" dirty="0">
                <a:solidFill>
                  <a:schemeClr val="tx2"/>
                </a:solidFill>
                <a:sym typeface="Wingdings" panose="05000000000000000000" pitchFamily="2" charset="2"/>
              </a:rPr>
              <a:t>From  Malta to Mostar</a:t>
            </a: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1024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1075"/>
            <a:ext cx="82809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/>
              <a:buChar char="à"/>
            </a:pPr>
            <a:endParaRPr lang="en-US" b="1" dirty="0" smtClean="0"/>
          </a:p>
          <a:p>
            <a:pPr marL="285750" indent="-285750">
              <a:buFont typeface="Wingdings"/>
              <a:buChar char="à"/>
            </a:pPr>
            <a:endParaRPr lang="en-US" b="1" dirty="0"/>
          </a:p>
          <a:p>
            <a:pPr marL="285750" indent="-285750">
              <a:buFont typeface="Wingdings"/>
              <a:buChar char="à"/>
            </a:pPr>
            <a:endParaRPr lang="en-US" b="1" dirty="0" smtClean="0"/>
          </a:p>
          <a:p>
            <a:pPr marL="285750" indent="-285750">
              <a:buFont typeface="Wingdings"/>
              <a:buChar char="à"/>
            </a:pPr>
            <a:endParaRPr lang="en-US" b="1" dirty="0"/>
          </a:p>
          <a:p>
            <a:pPr marL="285750" indent="-285750">
              <a:buFont typeface="Wingdings"/>
              <a:buChar char="à"/>
            </a:pPr>
            <a:endParaRPr lang="en-US" b="1" dirty="0" smtClean="0"/>
          </a:p>
          <a:p>
            <a:pPr marL="285750" indent="-285750">
              <a:buFont typeface="Wingdings"/>
              <a:buChar char="à"/>
            </a:pPr>
            <a:endParaRPr lang="en-US" b="1" dirty="0"/>
          </a:p>
          <a:p>
            <a:pPr marL="285750" indent="-285750">
              <a:buFont typeface="Wingdings"/>
              <a:buChar char="à"/>
            </a:pPr>
            <a:endParaRPr lang="en-US" b="1" dirty="0" smtClean="0"/>
          </a:p>
          <a:p>
            <a:pPr marL="285750" indent="-285750">
              <a:buFont typeface="Wingdings"/>
              <a:buChar char="à"/>
            </a:pPr>
            <a:endParaRPr lang="en-US" b="1" dirty="0"/>
          </a:p>
          <a:p>
            <a:pPr marL="285750" indent="-285750">
              <a:buFont typeface="Wingdings"/>
              <a:buChar char="à"/>
            </a:pPr>
            <a:endParaRPr lang="en-US" b="1" dirty="0" smtClean="0"/>
          </a:p>
          <a:p>
            <a:pPr marL="285750" indent="-285750">
              <a:buFont typeface="Wingdings"/>
              <a:buChar char="à"/>
            </a:pPr>
            <a:endParaRPr lang="en-US" b="1" dirty="0"/>
          </a:p>
          <a:p>
            <a:pPr marL="285750" indent="-285750">
              <a:buFont typeface="Wingdings"/>
              <a:buChar char="à"/>
            </a:pPr>
            <a:endParaRPr lang="en-US" b="1" dirty="0" smtClean="0"/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  <p:pic>
        <p:nvPicPr>
          <p:cNvPr id="1026" name="Picture 2" descr="C:\Users\LOCAL-~1\AppData\Local\Temp\2015-10-27 history timeline of taking down the barriers to social inclusi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8" y="0"/>
            <a:ext cx="90781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46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981075"/>
            <a:ext cx="8280920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chemeClr val="tx2"/>
                </a:solidFill>
              </a:rPr>
              <a:t>Mapping </a:t>
            </a:r>
            <a:r>
              <a:rPr lang="de-DE" sz="2800" b="1" dirty="0" err="1" smtClean="0">
                <a:solidFill>
                  <a:schemeClr val="tx2"/>
                </a:solidFill>
              </a:rPr>
              <a:t>of</a:t>
            </a:r>
            <a:r>
              <a:rPr lang="de-DE" sz="2800" b="1" dirty="0" smtClean="0">
                <a:solidFill>
                  <a:schemeClr val="tx2"/>
                </a:solidFill>
              </a:rPr>
              <a:t> </a:t>
            </a:r>
            <a:r>
              <a:rPr lang="de-DE" sz="2800" b="1" dirty="0" err="1" smtClean="0">
                <a:solidFill>
                  <a:schemeClr val="tx2"/>
                </a:solidFill>
              </a:rPr>
              <a:t>Barriers</a:t>
            </a:r>
            <a:endParaRPr lang="de-DE" sz="2800" b="1" dirty="0" smtClean="0">
              <a:solidFill>
                <a:schemeClr val="tx2"/>
              </a:solidFill>
            </a:endParaRPr>
          </a:p>
          <a:p>
            <a:endParaRPr lang="de-DE" sz="2400" b="1" dirty="0">
              <a:solidFill>
                <a:schemeClr val="tx2"/>
              </a:solidFill>
            </a:endParaRPr>
          </a:p>
          <a:p>
            <a:r>
              <a:rPr lang="en-GB" sz="2800" dirty="0">
                <a:solidFill>
                  <a:schemeClr val="tx2"/>
                </a:solidFill>
              </a:rPr>
              <a:t>The purpose of a mapping of `barriers to social </a:t>
            </a:r>
            <a:r>
              <a:rPr lang="en-GB" sz="2800" dirty="0" smtClean="0">
                <a:solidFill>
                  <a:schemeClr val="tx2"/>
                </a:solidFill>
              </a:rPr>
              <a:t>inclusion of </a:t>
            </a:r>
            <a:r>
              <a:rPr lang="en-GB" sz="2800" dirty="0">
                <a:solidFill>
                  <a:schemeClr val="tx2"/>
                </a:solidFill>
              </a:rPr>
              <a:t>young people in vulnerable situations´ is </a:t>
            </a:r>
            <a:endParaRPr lang="en-GB" sz="2800" dirty="0" smtClean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2"/>
                </a:solidFill>
              </a:rPr>
              <a:t>t</a:t>
            </a:r>
            <a:r>
              <a:rPr lang="en-GB" sz="2800" dirty="0" smtClean="0">
                <a:solidFill>
                  <a:schemeClr val="tx2"/>
                </a:solidFill>
              </a:rPr>
              <a:t>o understand better (mechanisms, structures)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tx2"/>
                </a:solidFill>
              </a:rPr>
              <a:t>To support initiatives and programmes  to strengthen rights </a:t>
            </a:r>
            <a:r>
              <a:rPr lang="en-GB" sz="2800" dirty="0">
                <a:solidFill>
                  <a:schemeClr val="tx2"/>
                </a:solidFill>
              </a:rPr>
              <a:t>of young people in vulnerable </a:t>
            </a:r>
            <a:r>
              <a:rPr lang="en-GB" sz="2800" dirty="0" smtClean="0">
                <a:solidFill>
                  <a:schemeClr val="tx2"/>
                </a:solidFill>
              </a:rPr>
              <a:t>situations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tx2"/>
                </a:solidFill>
              </a:rPr>
              <a:t>To provide </a:t>
            </a:r>
            <a:r>
              <a:rPr lang="en-GB" sz="2800" dirty="0">
                <a:solidFill>
                  <a:schemeClr val="tx2"/>
                </a:solidFill>
              </a:rPr>
              <a:t>them with opportunities to equally engage in society. </a:t>
            </a:r>
            <a:endParaRPr lang="en-US" sz="2800" dirty="0">
              <a:solidFill>
                <a:schemeClr val="tx2"/>
              </a:solidFill>
            </a:endParaRPr>
          </a:p>
          <a:p>
            <a:pPr algn="ctr"/>
            <a:endParaRPr lang="en-US" sz="2400" b="1" dirty="0" smtClean="0">
              <a:solidFill>
                <a:schemeClr val="tx2"/>
              </a:solidFill>
            </a:endParaRPr>
          </a:p>
          <a:p>
            <a:pPr lvl="0"/>
            <a:endParaRPr lang="en-GB" sz="900" dirty="0" smtClean="0">
              <a:solidFill>
                <a:schemeClr val="tx2"/>
              </a:solidFill>
            </a:endParaRPr>
          </a:p>
          <a:p>
            <a:pPr marL="457200" lvl="0" indent="-457200">
              <a:buAutoNum type="arabicPeriod"/>
            </a:pPr>
            <a:endParaRPr lang="en-GB" sz="2400" dirty="0" smtClean="0">
              <a:solidFill>
                <a:schemeClr val="tx2"/>
              </a:solidFill>
            </a:endParaRPr>
          </a:p>
          <a:p>
            <a:pPr marL="285750" indent="-285750">
              <a:buFont typeface="Wingdings"/>
              <a:buChar char="à"/>
            </a:pPr>
            <a:endParaRPr lang="en-US" b="1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922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764704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endParaRPr lang="en-US" b="1" dirty="0">
              <a:sym typeface="Wingdings" panose="05000000000000000000" pitchFamily="2" charset="2"/>
            </a:endParaRPr>
          </a:p>
          <a:p>
            <a:pPr algn="ctr"/>
            <a:endParaRPr lang="en-US" b="1" dirty="0" smtClean="0">
              <a:sym typeface="Wingdings" panose="05000000000000000000" pitchFamily="2" charset="2"/>
            </a:endParaRPr>
          </a:p>
          <a:p>
            <a:pPr algn="ctr"/>
            <a:r>
              <a:rPr lang="en-US" b="1" dirty="0" smtClean="0">
                <a:sym typeface="Wingdings" panose="05000000000000000000" pitchFamily="2" charset="2"/>
              </a:rPr>
              <a:t> </a:t>
            </a:r>
            <a:endParaRPr lang="en-US" b="1" dirty="0"/>
          </a:p>
        </p:txBody>
      </p:sp>
      <p:pic>
        <p:nvPicPr>
          <p:cNvPr id="7" name="Picture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19"/>
            <a:ext cx="7416824" cy="4200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889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75101" y="836712"/>
            <a:ext cx="82809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Expected outcomes</a:t>
            </a:r>
          </a:p>
          <a:p>
            <a:endParaRPr lang="en-US" sz="800" dirty="0">
              <a:solidFill>
                <a:schemeClr val="tx2"/>
              </a:solidFill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Analytical report covering the areas of the mapping</a:t>
            </a:r>
          </a:p>
          <a:p>
            <a:pPr marL="285750" indent="-285750">
              <a:buFont typeface="Wingdings"/>
              <a:buChar char="à"/>
            </a:pPr>
            <a:endParaRPr lang="en-US" sz="24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14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Recommendations to youth work and youth policy </a:t>
            </a:r>
          </a:p>
          <a:p>
            <a:pPr marL="285750" indent="-285750">
              <a:buFont typeface="Wingdings"/>
              <a:buChar char="à"/>
            </a:pPr>
            <a:endParaRPr lang="en-US" sz="2400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24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800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r>
              <a:rPr lang="en-US" sz="2400" dirty="0" smtClean="0">
                <a:solidFill>
                  <a:schemeClr val="tx2"/>
                </a:solidFill>
                <a:sym typeface="Wingdings" panose="05000000000000000000" pitchFamily="2" charset="2"/>
              </a:rPr>
              <a:t>Policy brief for presenting and disseminating the final results</a:t>
            </a:r>
          </a:p>
          <a:p>
            <a:pPr marL="285750" indent="-285750">
              <a:buFont typeface="Wingdings"/>
              <a:buChar char="à"/>
            </a:pPr>
            <a:endParaRPr lang="en-US" sz="24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1045654" cy="116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59" y="3284984"/>
            <a:ext cx="12334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6" y="4634537"/>
            <a:ext cx="1090024" cy="1356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17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75101" y="836712"/>
            <a:ext cx="828092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What ???</a:t>
            </a:r>
          </a:p>
          <a:p>
            <a:r>
              <a:rPr lang="en-GB" sz="2800" b="1" dirty="0">
                <a:solidFill>
                  <a:schemeClr val="tx2"/>
                </a:solidFill>
                <a:sym typeface="Wingdings" panose="05000000000000000000" pitchFamily="2" charset="2"/>
              </a:rPr>
              <a:t>From a youth </a:t>
            </a:r>
            <a:r>
              <a:rPr lang="en-GB" sz="28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perspective, </a:t>
            </a:r>
            <a:r>
              <a:rPr lang="en-GB" sz="2800" b="1" dirty="0">
                <a:solidFill>
                  <a:schemeClr val="tx2"/>
                </a:solidFill>
                <a:sym typeface="Wingdings" panose="05000000000000000000" pitchFamily="2" charset="2"/>
              </a:rPr>
              <a:t>social </a:t>
            </a:r>
            <a:r>
              <a:rPr lang="en-GB" sz="28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inclusion is the process of individual’s self-realisation within a society, acceptance and recognition of one’s potential by institutions and integration in the web of social relations in a community. </a:t>
            </a:r>
            <a:endParaRPr lang="en-US" sz="28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GB" sz="28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r>
              <a:rPr lang="en-GB" sz="28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Study, work, culture, health, participation, well-being in general where you live. </a:t>
            </a:r>
            <a:endParaRPr lang="en-US" sz="28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24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538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 flipH="1" flipV="1">
            <a:off x="0" y="0"/>
            <a:ext cx="9144000" cy="981075"/>
          </a:xfrm>
          <a:prstGeom prst="rtTriangle">
            <a:avLst/>
          </a:prstGeom>
          <a:solidFill>
            <a:srgbClr val="A8CC3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932363" y="115888"/>
            <a:ext cx="4211637" cy="3635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de-DE" sz="1800" b="1" dirty="0" smtClean="0">
                <a:hlinkClick r:id="rId3"/>
              </a:rPr>
              <a:t>http://youth-partnership-eu.coe.int</a:t>
            </a:r>
            <a:endParaRPr lang="fr-FR" sz="1800" b="1" dirty="0" smtClean="0"/>
          </a:p>
        </p:txBody>
      </p:sp>
      <p:sp>
        <p:nvSpPr>
          <p:cNvPr id="2052" name="AutoShape 12"/>
          <p:cNvSpPr>
            <a:spLocks noChangeArrowheads="1"/>
          </p:cNvSpPr>
          <p:nvPr/>
        </p:nvSpPr>
        <p:spPr bwMode="auto">
          <a:xfrm>
            <a:off x="0" y="5876925"/>
            <a:ext cx="9144000" cy="981075"/>
          </a:xfrm>
          <a:prstGeom prst="rtTriangle">
            <a:avLst/>
          </a:prstGeom>
          <a:solidFill>
            <a:srgbClr val="6B7BB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31540" y="836712"/>
            <a:ext cx="828092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tx2"/>
                </a:solidFill>
              </a:rPr>
              <a:t>Who???</a:t>
            </a: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sz="1200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     Groups			or	        Individuals</a:t>
            </a:r>
          </a:p>
          <a:p>
            <a:endParaRPr lang="en-US" sz="24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24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24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24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24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2400" b="1" dirty="0" smtClean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endParaRPr lang="en-US" sz="24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r>
              <a:rPr lang="en-US" sz="2400" b="1" dirty="0" smtClean="0">
                <a:solidFill>
                  <a:schemeClr val="tx2"/>
                </a:solidFill>
                <a:sym typeface="Wingdings" panose="05000000000000000000" pitchFamily="2" charset="2"/>
              </a:rPr>
              <a:t>Or better: situations!!!	 </a:t>
            </a:r>
            <a:endParaRPr lang="en-US" sz="2400" b="1" dirty="0">
              <a:solidFill>
                <a:schemeClr val="tx2"/>
              </a:solidFill>
              <a:sym typeface="Wingdings" panose="05000000000000000000" pitchFamily="2" charset="2"/>
            </a:endParaRPr>
          </a:p>
          <a:p>
            <a:pPr marL="285750" indent="-285750">
              <a:buFont typeface="Wingdings"/>
              <a:buChar char="à"/>
            </a:pPr>
            <a:endParaRPr lang="en-US" b="1" dirty="0"/>
          </a:p>
        </p:txBody>
      </p:sp>
      <p:pic>
        <p:nvPicPr>
          <p:cNvPr id="2053" name="Picture 1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49" y="5108999"/>
            <a:ext cx="2520702" cy="174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2376835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852" y="2376835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14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1503</TotalTime>
  <Words>565</Words>
  <Application>Microsoft Office PowerPoint</Application>
  <PresentationFormat>On-screen Show (4:3)</PresentationFormat>
  <Paragraphs>179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Council of Europe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local-PDB721</dc:creator>
  <cp:lastModifiedBy>local-PDB721</cp:lastModifiedBy>
  <cp:revision>48</cp:revision>
  <cp:lastPrinted>2015-05-06T11:31:08Z</cp:lastPrinted>
  <dcterms:created xsi:type="dcterms:W3CDTF">2014-03-17T21:42:27Z</dcterms:created>
  <dcterms:modified xsi:type="dcterms:W3CDTF">2015-10-27T21:45:49Z</dcterms:modified>
</cp:coreProperties>
</file>