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1" r:id="rId3"/>
    <p:sldId id="275" r:id="rId4"/>
    <p:sldId id="284" r:id="rId5"/>
    <p:sldId id="263" r:id="rId6"/>
    <p:sldId id="259" r:id="rId7"/>
    <p:sldId id="262" r:id="rId8"/>
    <p:sldId id="267" r:id="rId9"/>
    <p:sldId id="268" r:id="rId10"/>
    <p:sldId id="269" r:id="rId11"/>
    <p:sldId id="270" r:id="rId12"/>
    <p:sldId id="273" r:id="rId13"/>
    <p:sldId id="276" r:id="rId14"/>
    <p:sldId id="272" r:id="rId15"/>
    <p:sldId id="274" r:id="rId16"/>
    <p:sldId id="266" r:id="rId17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058A8-369C-4A82-B56C-B41F7791B5D3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B4E1-0373-4B93-8152-9D4E4165F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0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335F-AB66-4431-9EFD-0F5199C360EE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8941-3DCE-4628-8E79-CC2059EC1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0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Before EKCYP, few words about the Partnership on Yout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Before EKCYP, few words about the Partnership on Yout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Before EKCYP, few words about the Partnership on Yout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Before EKCYP, few words about the Partnership on Yout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08106" indent="-272348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089393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525151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1960908" indent="-217879" defTabSz="913880" eaLnBrk="0" hangingPunct="0"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396665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832423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268180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703937" indent="-217879" algn="r" defTabSz="91388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4DD74-F5BF-47A3-ADDB-0FB211EBFC9E}" type="slidenum">
              <a:rPr 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Before EKCYP, few words about the Partnership on Yout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4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3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6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8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78D2-DBAE-4A0F-B2C0-633649800D8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6831-01DE-4A7E-B7F5-7829BAFD6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hashtag/youthinclusion15?source=feed_text&amp;story_id=870911706355467" TargetMode="External"/><Relationship Id="rId5" Type="http://schemas.openxmlformats.org/officeDocument/2006/relationships/hyperlink" Target="https://www.facebook.com/events/431379943735113/?ref=2&amp;ref_dashboard_filter=upcoming&amp;action_history=null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-partnership-eu.coe.i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82075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chemeClr val="tx2"/>
                </a:solidFill>
              </a:rPr>
              <a:t>The </a:t>
            </a:r>
            <a:r>
              <a:rPr lang="de-DE" sz="2600" b="1" dirty="0" err="1" smtClean="0">
                <a:solidFill>
                  <a:schemeClr val="tx2"/>
                </a:solidFill>
              </a:rPr>
              <a:t>programme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de-DE" sz="1600" b="1" dirty="0" smtClean="0">
              <a:solidFill>
                <a:schemeClr val="tx2"/>
              </a:solidFill>
            </a:endParaRPr>
          </a:p>
          <a:p>
            <a:r>
              <a:rPr lang="de-DE" sz="2600" b="1" dirty="0" smtClean="0">
                <a:solidFill>
                  <a:schemeClr val="tx2"/>
                </a:solidFill>
              </a:rPr>
              <a:t>Block 1: Setting </a:t>
            </a:r>
            <a:r>
              <a:rPr lang="de-DE" sz="2600" b="1" dirty="0" err="1" smtClean="0">
                <a:solidFill>
                  <a:schemeClr val="tx2"/>
                </a:solidFill>
              </a:rPr>
              <a:t>the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youth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policy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landscape</a:t>
            </a:r>
            <a:r>
              <a:rPr lang="de-DE" sz="2600" b="1" dirty="0" smtClean="0">
                <a:solidFill>
                  <a:schemeClr val="tx2"/>
                </a:solidFill>
              </a:rPr>
              <a:t> in South East Europe</a:t>
            </a:r>
          </a:p>
          <a:p>
            <a:endParaRPr lang="de-DE" sz="1600" b="1" dirty="0">
              <a:solidFill>
                <a:schemeClr val="tx2"/>
              </a:solidFill>
            </a:endParaRPr>
          </a:p>
          <a:p>
            <a:r>
              <a:rPr lang="de-DE" sz="2600" b="1" dirty="0" smtClean="0">
                <a:solidFill>
                  <a:schemeClr val="tx2"/>
                </a:solidFill>
              </a:rPr>
              <a:t>Block 2: Understanding </a:t>
            </a:r>
            <a:r>
              <a:rPr lang="de-DE" sz="2600" b="1" dirty="0" err="1" smtClean="0">
                <a:solidFill>
                  <a:schemeClr val="tx2"/>
                </a:solidFill>
              </a:rPr>
              <a:t>the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impact</a:t>
            </a:r>
            <a:r>
              <a:rPr lang="de-DE" sz="2600" b="1" dirty="0" smtClean="0">
                <a:solidFill>
                  <a:schemeClr val="tx2"/>
                </a:solidFill>
              </a:rPr>
              <a:t>: </a:t>
            </a:r>
            <a:r>
              <a:rPr lang="de-DE" sz="2600" b="1" dirty="0" err="1" smtClean="0">
                <a:solidFill>
                  <a:schemeClr val="tx2"/>
                </a:solidFill>
              </a:rPr>
              <a:t>analysing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the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policy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framework</a:t>
            </a:r>
            <a:endParaRPr lang="de-DE" sz="2600" b="1" dirty="0" smtClean="0">
              <a:solidFill>
                <a:schemeClr val="tx2"/>
              </a:solidFill>
            </a:endParaRPr>
          </a:p>
          <a:p>
            <a:endParaRPr lang="de-DE" sz="1600" b="1" dirty="0">
              <a:solidFill>
                <a:schemeClr val="tx2"/>
              </a:solidFill>
            </a:endParaRPr>
          </a:p>
          <a:p>
            <a:r>
              <a:rPr lang="de-DE" sz="2600" b="1" dirty="0" smtClean="0">
                <a:solidFill>
                  <a:schemeClr val="tx2"/>
                </a:solidFill>
              </a:rPr>
              <a:t>Block 3: </a:t>
            </a:r>
            <a:r>
              <a:rPr lang="de-DE" sz="2600" b="1" dirty="0" err="1" smtClean="0">
                <a:solidFill>
                  <a:schemeClr val="tx2"/>
                </a:solidFill>
              </a:rPr>
              <a:t>Looking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forward</a:t>
            </a:r>
            <a:r>
              <a:rPr lang="de-DE" sz="2600" b="1" dirty="0" smtClean="0">
                <a:solidFill>
                  <a:schemeClr val="tx2"/>
                </a:solidFill>
              </a:rPr>
              <a:t>: </a:t>
            </a:r>
            <a:r>
              <a:rPr lang="de-DE" sz="2600" b="1" dirty="0" err="1" smtClean="0">
                <a:solidFill>
                  <a:schemeClr val="tx2"/>
                </a:solidFill>
              </a:rPr>
              <a:t>elements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of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successful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social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inclusion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policies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and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good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practice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sharing</a:t>
            </a:r>
            <a:endParaRPr lang="de-DE" sz="2600" b="1" dirty="0" smtClean="0">
              <a:solidFill>
                <a:schemeClr val="tx2"/>
              </a:solidFill>
            </a:endParaRPr>
          </a:p>
          <a:p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endParaRPr lang="de-DE" sz="1600" b="1" dirty="0">
              <a:solidFill>
                <a:schemeClr val="tx2"/>
              </a:solidFill>
            </a:endParaRPr>
          </a:p>
          <a:p>
            <a:r>
              <a:rPr lang="de-DE" sz="2600" b="1" dirty="0" smtClean="0">
                <a:solidFill>
                  <a:schemeClr val="tx2"/>
                </a:solidFill>
              </a:rPr>
              <a:t>Block 4: Future </a:t>
            </a:r>
            <a:r>
              <a:rPr lang="de-DE" sz="2600" b="1" dirty="0" err="1" smtClean="0">
                <a:solidFill>
                  <a:schemeClr val="tx2"/>
                </a:solidFill>
              </a:rPr>
              <a:t>Thinking</a:t>
            </a:r>
            <a:r>
              <a:rPr lang="de-DE" sz="2600" b="1" dirty="0" smtClean="0">
                <a:solidFill>
                  <a:schemeClr val="tx2"/>
                </a:solidFill>
              </a:rPr>
              <a:t>: </a:t>
            </a:r>
            <a:r>
              <a:rPr lang="de-DE" sz="2600" b="1" dirty="0" err="1" smtClean="0">
                <a:solidFill>
                  <a:schemeClr val="tx2"/>
                </a:solidFill>
              </a:rPr>
              <a:t>guidelines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for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inclusive</a:t>
            </a:r>
            <a:r>
              <a:rPr lang="de-DE" sz="2600" b="1" dirty="0" smtClean="0">
                <a:solidFill>
                  <a:schemeClr val="tx2"/>
                </a:solidFill>
              </a:rPr>
              <a:t> national </a:t>
            </a:r>
            <a:r>
              <a:rPr lang="de-DE" sz="2600" b="1" dirty="0" err="1" smtClean="0">
                <a:solidFill>
                  <a:schemeClr val="tx2"/>
                </a:solidFill>
              </a:rPr>
              <a:t>youth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policies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</a:p>
          <a:p>
            <a:endParaRPr lang="de-DE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101" y="858130"/>
            <a:ext cx="8280920" cy="4124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Barriers: where and how?</a:t>
            </a: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11649" y="3409401"/>
            <a:ext cx="2124236" cy="1440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Employment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95510" y="2509714"/>
            <a:ext cx="1368152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Housing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47664" y="2780928"/>
            <a:ext cx="1130424" cy="10211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979712" y="1445319"/>
            <a:ext cx="1692398" cy="11473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Education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035713" y="1340768"/>
            <a:ext cx="2240925" cy="11796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belonging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899592" y="4005063"/>
            <a:ext cx="1638393" cy="737065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contextual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56176" y="4129481"/>
            <a:ext cx="172819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Personal </a:t>
            </a:r>
            <a:r>
              <a:rPr lang="de-DE" dirty="0" err="1" smtClean="0"/>
              <a:t>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8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101" y="836712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Example: Employment</a:t>
            </a: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Structural and contextual:</a:t>
            </a:r>
            <a:endParaRPr lang="en-US" sz="16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b="1" dirty="0" smtClean="0"/>
              <a:t>Getting a job ( age, qualifications)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/>
              <a:t>Working conditions (salary, temporary contracts)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/>
              <a:t>Loosing a job (long term unemployment, disengagement)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/>
              <a:t>Discrimination (gender, identity)</a:t>
            </a:r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r>
              <a:rPr lang="en-US" sz="1600" b="1" dirty="0" smtClean="0">
                <a:solidFill>
                  <a:schemeClr val="tx2"/>
                </a:solidFill>
              </a:rPr>
              <a:t>Personal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Lone parenthood and teenage pregnancy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Health problems</a:t>
            </a:r>
          </a:p>
          <a:p>
            <a:pPr marL="285750" indent="-285750"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Family situation(education &amp; support)</a:t>
            </a:r>
            <a:endParaRPr lang="en-US" b="1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3817"/>
            <a:ext cx="158363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28092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tx2"/>
                </a:solidFill>
              </a:rPr>
              <a:t>From</a:t>
            </a:r>
            <a:r>
              <a:rPr lang="de-DE" sz="2800" b="1" dirty="0" smtClean="0">
                <a:solidFill>
                  <a:schemeClr val="tx2"/>
                </a:solidFill>
              </a:rPr>
              <a:t> Malta </a:t>
            </a:r>
            <a:r>
              <a:rPr lang="de-DE" sz="2800" b="1" dirty="0" err="1" smtClean="0">
                <a:solidFill>
                  <a:schemeClr val="tx2"/>
                </a:solidFill>
              </a:rPr>
              <a:t>to</a:t>
            </a:r>
            <a:r>
              <a:rPr lang="de-DE" sz="2800" b="1" dirty="0" smtClean="0">
                <a:solidFill>
                  <a:schemeClr val="tx2"/>
                </a:solidFill>
              </a:rPr>
              <a:t> Strasbourg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457200" lvl="0" indent="-457200">
              <a:buAutoNum type="arabicPeriod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4098" name="Picture 2" descr="D:\Photos Malte\IMG_18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15" y="1340768"/>
            <a:ext cx="6408712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438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2600" b="1" dirty="0" smtClean="0">
                <a:solidFill>
                  <a:schemeClr val="tx2"/>
                </a:solidFill>
              </a:rPr>
              <a:t>Malta </a:t>
            </a:r>
            <a:r>
              <a:rPr lang="de-DE" sz="2600" b="1" dirty="0" err="1" smtClean="0">
                <a:solidFill>
                  <a:schemeClr val="tx2"/>
                </a:solidFill>
              </a:rPr>
              <a:t>conference</a:t>
            </a:r>
            <a:r>
              <a:rPr lang="de-DE" sz="2600" b="1" dirty="0" smtClean="0">
                <a:solidFill>
                  <a:schemeClr val="tx2"/>
                </a:solidFill>
              </a:rPr>
              <a:t> on </a:t>
            </a:r>
            <a:r>
              <a:rPr lang="de-DE" sz="2600" b="1" dirty="0" err="1" smtClean="0">
                <a:solidFill>
                  <a:schemeClr val="tx2"/>
                </a:solidFill>
              </a:rPr>
              <a:t>youth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work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supporting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young</a:t>
            </a:r>
            <a:r>
              <a:rPr lang="de-DE" sz="2600" b="1" dirty="0" smtClean="0">
                <a:solidFill>
                  <a:schemeClr val="tx2"/>
                </a:solidFill>
              </a:rPr>
              <a:t> </a:t>
            </a:r>
            <a:r>
              <a:rPr lang="de-DE" sz="2600" b="1" dirty="0" err="1" smtClean="0">
                <a:solidFill>
                  <a:schemeClr val="tx2"/>
                </a:solidFill>
              </a:rPr>
              <a:t>people</a:t>
            </a:r>
            <a:r>
              <a:rPr lang="de-DE" sz="2600" b="1" dirty="0" smtClean="0">
                <a:solidFill>
                  <a:schemeClr val="tx2"/>
                </a:solidFill>
              </a:rPr>
              <a:t> in vulnerable </a:t>
            </a:r>
            <a:r>
              <a:rPr lang="de-DE" sz="2600" b="1" dirty="0" err="1" smtClean="0">
                <a:solidFill>
                  <a:schemeClr val="tx2"/>
                </a:solidFill>
              </a:rPr>
              <a:t>situations</a:t>
            </a:r>
            <a:endParaRPr lang="de-DE" sz="2600" b="1" dirty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sz="28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Researchers, policy makers, youth workers exchange</a:t>
            </a:r>
          </a:p>
          <a:p>
            <a:pPr marL="285750" indent="-285750">
              <a:buFont typeface="Wingdings"/>
              <a:buChar char="à"/>
            </a:pPr>
            <a:endParaRPr lang="en-US" sz="2800" b="1" dirty="0" smtClean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8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Study presented</a:t>
            </a:r>
          </a:p>
          <a:p>
            <a:pPr marL="285750" indent="-285750">
              <a:buFont typeface="Wingdings"/>
              <a:buChar char="à"/>
            </a:pPr>
            <a:endParaRPr lang="en-US" sz="2800" b="1" dirty="0" smtClean="0">
              <a:solidFill>
                <a:srgbClr val="1F497D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8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Malta youth experts enter the stage!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tx2"/>
                </a:solidFill>
              </a:rPr>
              <a:t>Purpose</a:t>
            </a:r>
            <a:endParaRPr lang="de-DE" sz="2800" b="1" dirty="0" smtClean="0">
              <a:solidFill>
                <a:schemeClr val="tx2"/>
              </a:solidFill>
            </a:endParaRPr>
          </a:p>
          <a:p>
            <a:endParaRPr lang="de-DE" sz="2400" b="1" dirty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457200" lvl="0" indent="-457200">
              <a:buAutoNum type="arabicPeriod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5122" name="Picture 2" descr="D:\Photos Malte\IMG_1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485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1640" y="4766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tx2"/>
                </a:solidFill>
              </a:rPr>
              <a:t>Pyramid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of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needs</a:t>
            </a:r>
            <a:r>
              <a:rPr lang="de-DE" sz="2800" b="1" dirty="0" smtClean="0">
                <a:solidFill>
                  <a:schemeClr val="tx2"/>
                </a:solidFill>
              </a:rPr>
              <a:t> II</a:t>
            </a:r>
            <a:endParaRPr lang="de-D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28092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/>
                </a:solidFill>
              </a:rPr>
              <a:t>Pyramid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needs</a:t>
            </a:r>
            <a:endParaRPr lang="de-DE" sz="2400" b="1" dirty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7" name="Immagine 16" descr="C:\Users\Utente\Desktop\MALTA REPORT\Report\What do we ne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Malta </a:t>
            </a:r>
            <a:r>
              <a:rPr lang="de-DE" sz="3200" b="1" dirty="0" err="1" smtClean="0">
                <a:solidFill>
                  <a:schemeClr val="tx2"/>
                </a:solidFill>
              </a:rPr>
              <a:t>youth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experts</a:t>
            </a:r>
            <a:r>
              <a:rPr lang="de-DE" sz="3200" b="1" dirty="0" smtClean="0">
                <a:solidFill>
                  <a:schemeClr val="tx2"/>
                </a:solidFill>
              </a:rPr>
              <a:t> – </a:t>
            </a:r>
            <a:r>
              <a:rPr lang="de-DE" sz="3200" b="1" dirty="0" err="1" smtClean="0">
                <a:solidFill>
                  <a:schemeClr val="tx2"/>
                </a:solidFill>
              </a:rPr>
              <a:t>some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messages</a:t>
            </a:r>
            <a:endParaRPr lang="de-DE" sz="32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/>
              <a:t>“</a:t>
            </a:r>
            <a:r>
              <a:rPr lang="en-US" sz="2400" b="1" dirty="0"/>
              <a:t>TAKE US SERIOUSLY - RESPECT OUR OPINIONS - DON’T LOOK DOWN ON US”</a:t>
            </a:r>
            <a:endParaRPr lang="de-DE" sz="2400" dirty="0"/>
          </a:p>
          <a:p>
            <a:r>
              <a:rPr lang="en-US" sz="2400" b="1" dirty="0"/>
              <a:t>“GOOD COMMUNICATION: DON’T TALK TO YOURSELF ASK US WHAT WE WANT”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“MONEY IS IMPORTANT, BUT PEOPLE ARE MORE IMPORTANT”</a:t>
            </a:r>
            <a:endParaRPr lang="de-DE" sz="2400" dirty="0"/>
          </a:p>
          <a:p>
            <a:r>
              <a:rPr lang="en-US" sz="2400" b="1" dirty="0"/>
              <a:t>“THINGS CHANGE: YOU HAVE TO ACCEPT IT!”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/>
              <a:t>“BE THERE FOR US (IN CASE WE NEED YOU)”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“SUPPORT OUR CHOICES” –“LIFE TIPS BUT NO JUDGEMENTS” </a:t>
            </a:r>
          </a:p>
          <a:p>
            <a:r>
              <a:rPr lang="en-US" sz="2400" b="1" dirty="0" smtClean="0"/>
              <a:t>GIVE </a:t>
            </a:r>
            <a:r>
              <a:rPr lang="en-US" sz="2400" b="1" dirty="0"/>
              <a:t>US OBJECTIVE INPUTS” </a:t>
            </a:r>
            <a:endParaRPr lang="en-US" sz="2400" b="1" dirty="0" smtClean="0"/>
          </a:p>
          <a:p>
            <a:r>
              <a:rPr lang="en-US" sz="2400" b="1" dirty="0" smtClean="0"/>
              <a:t>“</a:t>
            </a:r>
            <a:r>
              <a:rPr lang="en-US" sz="2400" b="1" dirty="0"/>
              <a:t>WE NEED TO COME TOGETHER AND TO TALK TO EACH OTHER”</a:t>
            </a:r>
            <a:endParaRPr lang="de-DE" sz="2400" dirty="0"/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24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/>
                </a:solidFill>
              </a:rPr>
              <a:t>Social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media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outreach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the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seminar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algn="ctr"/>
            <a:endParaRPr lang="de-DE" sz="2400" b="1" dirty="0" smtClean="0">
              <a:solidFill>
                <a:schemeClr val="tx2"/>
              </a:solidFill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Facebook </a:t>
            </a:r>
            <a:r>
              <a:rPr lang="de-DE" sz="2400" b="1" dirty="0" err="1" smtClean="0">
                <a:solidFill>
                  <a:schemeClr val="tx2"/>
                </a:solidFill>
              </a:rPr>
              <a:t>event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page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and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the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youth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partnership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page</a:t>
            </a:r>
            <a:endParaRPr lang="de-DE" sz="2400" b="1" dirty="0" smtClean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  <a:hlinkClick r:id="rId5"/>
              </a:rPr>
              <a:t>https://www.facebook.com/events/431379943735113/?</a:t>
            </a:r>
            <a:r>
              <a:rPr lang="de-DE" sz="2400" b="1" dirty="0" smtClean="0">
                <a:solidFill>
                  <a:schemeClr val="tx2"/>
                </a:solidFill>
                <a:hlinkClick r:id="rId5"/>
              </a:rPr>
              <a:t>ref=2&amp;ref_dashboard_filter=upcoming&amp;action_history=null</a:t>
            </a:r>
            <a:endParaRPr lang="de-DE" sz="2400" b="1" dirty="0" smtClean="0">
              <a:solidFill>
                <a:schemeClr val="tx2"/>
              </a:solidFill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de-DE" sz="2400" b="1" dirty="0" err="1" smtClean="0">
                <a:solidFill>
                  <a:schemeClr val="tx2"/>
                </a:solidFill>
              </a:rPr>
              <a:t>Twitter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hashtag</a:t>
            </a:r>
            <a:r>
              <a:rPr lang="de-DE" sz="2400" b="1" dirty="0" smtClean="0">
                <a:solidFill>
                  <a:schemeClr val="tx2"/>
                </a:solidFill>
              </a:rPr>
              <a:t>: </a:t>
            </a:r>
            <a:r>
              <a:rPr lang="en-US" sz="2400" dirty="0">
                <a:hlinkClick r:id="rId6" action="ppaction://hlinkfile"/>
              </a:rPr>
              <a:t>#‎Youthinclusion15‬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de-D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tx2"/>
                </a:solidFill>
              </a:rPr>
              <a:t>Mapping </a:t>
            </a:r>
            <a:r>
              <a:rPr lang="de-DE" sz="3200" b="1" dirty="0" err="1" smtClean="0">
                <a:solidFill>
                  <a:schemeClr val="tx2"/>
                </a:solidFill>
              </a:rPr>
              <a:t>of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barriers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to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social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inclusion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for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young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people</a:t>
            </a:r>
            <a:r>
              <a:rPr lang="de-DE" sz="3200" b="1" dirty="0" smtClean="0">
                <a:solidFill>
                  <a:schemeClr val="tx2"/>
                </a:solidFill>
              </a:rPr>
              <a:t> in vulnerable </a:t>
            </a:r>
            <a:r>
              <a:rPr lang="de-DE" sz="3200" b="1" dirty="0" err="1" smtClean="0">
                <a:solidFill>
                  <a:schemeClr val="tx2"/>
                </a:solidFill>
              </a:rPr>
              <a:t>situations</a:t>
            </a:r>
            <a:endParaRPr lang="de-DE" sz="3200" b="1" dirty="0" smtClean="0">
              <a:solidFill>
                <a:schemeClr val="tx2"/>
              </a:solidFill>
            </a:endParaRPr>
          </a:p>
          <a:p>
            <a:pPr algn="ctr"/>
            <a:endParaRPr lang="de-DE" sz="2400" b="1" dirty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sym typeface="Wingdings" panose="05000000000000000000" pitchFamily="2" charset="2"/>
              </a:rPr>
              <a:t>From  Malta to Mostar</a:t>
            </a: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0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  <a:p>
            <a:pPr marL="285750" indent="-285750">
              <a:buFont typeface="Wingdings"/>
              <a:buChar char="à"/>
            </a:pPr>
            <a:endParaRPr lang="en-US" b="1" dirty="0" smtClean="0"/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1026" name="Picture 2" descr="C:\Users\LOCAL-~1\AppData\Local\Temp\2015-10-27 history timeline of taking down the barriers to social inclu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" y="0"/>
            <a:ext cx="9078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1075"/>
            <a:ext cx="828092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2"/>
                </a:solidFill>
              </a:rPr>
              <a:t>Mapping </a:t>
            </a:r>
            <a:r>
              <a:rPr lang="de-DE" sz="2800" b="1" dirty="0" err="1" smtClean="0">
                <a:solidFill>
                  <a:schemeClr val="tx2"/>
                </a:solidFill>
              </a:rPr>
              <a:t>of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Barriers</a:t>
            </a:r>
            <a:endParaRPr lang="de-DE" sz="2800" b="1" dirty="0" smtClean="0">
              <a:solidFill>
                <a:schemeClr val="tx2"/>
              </a:solidFill>
            </a:endParaRP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The purpose of a mapping of `barriers to social </a:t>
            </a:r>
            <a:r>
              <a:rPr lang="en-GB" sz="2800" dirty="0" smtClean="0">
                <a:solidFill>
                  <a:schemeClr val="tx2"/>
                </a:solidFill>
              </a:rPr>
              <a:t>inclusion of </a:t>
            </a:r>
            <a:r>
              <a:rPr lang="en-GB" sz="2800" dirty="0">
                <a:solidFill>
                  <a:schemeClr val="tx2"/>
                </a:solidFill>
              </a:rPr>
              <a:t>young people in vulnerable situations´ is </a:t>
            </a:r>
            <a:endParaRPr lang="en-GB" sz="28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t</a:t>
            </a:r>
            <a:r>
              <a:rPr lang="en-GB" sz="2800" dirty="0" smtClean="0">
                <a:solidFill>
                  <a:schemeClr val="tx2"/>
                </a:solidFill>
              </a:rPr>
              <a:t>o understand better (mechanisms, structures)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To support initiatives and programmes  to strengthen rights </a:t>
            </a:r>
            <a:r>
              <a:rPr lang="en-GB" sz="2800" dirty="0">
                <a:solidFill>
                  <a:schemeClr val="tx2"/>
                </a:solidFill>
              </a:rPr>
              <a:t>of young people in vulnerable </a:t>
            </a:r>
            <a:r>
              <a:rPr lang="en-GB" sz="2800" dirty="0" smtClean="0">
                <a:solidFill>
                  <a:schemeClr val="tx2"/>
                </a:solidFill>
              </a:rPr>
              <a:t>situations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To provide </a:t>
            </a:r>
            <a:r>
              <a:rPr lang="en-GB" sz="2800" dirty="0">
                <a:solidFill>
                  <a:schemeClr val="tx2"/>
                </a:solidFill>
              </a:rPr>
              <a:t>them with opportunities to equally engage in society. 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</a:endParaRPr>
          </a:p>
          <a:p>
            <a:pPr lvl="0"/>
            <a:endParaRPr lang="en-GB" sz="900" dirty="0" smtClean="0">
              <a:solidFill>
                <a:schemeClr val="tx2"/>
              </a:solidFill>
            </a:endParaRPr>
          </a:p>
          <a:p>
            <a:pPr marL="457200" lvl="0" indent="-457200">
              <a:buAutoNum type="arabicPeriod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2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pPr algn="ctr"/>
            <a:endParaRPr lang="en-US" b="1" dirty="0">
              <a:sym typeface="Wingdings" panose="05000000000000000000" pitchFamily="2" charset="2"/>
            </a:endParaRPr>
          </a:p>
          <a:p>
            <a:pPr algn="ctr"/>
            <a:endParaRPr lang="en-US" b="1" dirty="0" smtClean="0">
              <a:sym typeface="Wingdings" panose="05000000000000000000" pitchFamily="2" charset="2"/>
            </a:endParaRPr>
          </a:p>
          <a:p>
            <a:pPr algn="ctr"/>
            <a:endParaRPr lang="en-US" b="1" dirty="0">
              <a:sym typeface="Wingdings" panose="05000000000000000000" pitchFamily="2" charset="2"/>
            </a:endParaRPr>
          </a:p>
          <a:p>
            <a:pPr algn="ctr"/>
            <a:endParaRPr lang="en-US" b="1" dirty="0" smtClean="0"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 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416824" cy="420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101" y="83671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Expected outcomes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Analytical report covering the areas of the mapping</a:t>
            </a:r>
          </a:p>
          <a:p>
            <a:pPr marL="285750" indent="-285750">
              <a:buFont typeface="Wingdings"/>
              <a:buChar char="à"/>
            </a:pPr>
            <a:endParaRPr lang="en-US" sz="24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4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Recommendations to youth work and youth policy </a:t>
            </a:r>
          </a:p>
          <a:p>
            <a:pPr marL="285750" indent="-285750">
              <a:buFont typeface="Wingdings"/>
              <a:buChar char="à"/>
            </a:pPr>
            <a:endParaRPr lang="en-US" sz="24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24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8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brief for presenting and disseminating the final results</a:t>
            </a:r>
          </a:p>
          <a:p>
            <a:pPr marL="285750" indent="-285750">
              <a:buFont typeface="Wingdings"/>
              <a:buChar char="à"/>
            </a:pPr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045654" cy="11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9" y="3284984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6" y="4634537"/>
            <a:ext cx="1090024" cy="135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101" y="836712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What ???</a:t>
            </a:r>
          </a:p>
          <a:p>
            <a:r>
              <a:rPr lang="en-GB" sz="2800" b="1" dirty="0">
                <a:solidFill>
                  <a:schemeClr val="tx2"/>
                </a:solidFill>
                <a:sym typeface="Wingdings" panose="05000000000000000000" pitchFamily="2" charset="2"/>
              </a:rPr>
              <a:t>From a youth </a:t>
            </a:r>
            <a:r>
              <a:rPr lang="en-GB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perspective, </a:t>
            </a:r>
            <a:r>
              <a:rPr lang="en-GB" sz="2800" b="1" dirty="0">
                <a:solidFill>
                  <a:schemeClr val="tx2"/>
                </a:solidFill>
                <a:sym typeface="Wingdings" panose="05000000000000000000" pitchFamily="2" charset="2"/>
              </a:rPr>
              <a:t>social </a:t>
            </a:r>
            <a:r>
              <a:rPr lang="en-GB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inclusion is the process of individual’s self-realisation within a society, acceptance and recognition of one’s potential by institutions and integration in the web of social relations in a community. </a:t>
            </a:r>
            <a:endParaRPr lang="en-US" sz="28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GB" sz="28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Study, work, culture, health, participation, well-being in general where you live. </a:t>
            </a:r>
            <a:endParaRPr lang="en-US" sz="28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flipH="1" flipV="1">
            <a:off x="0" y="0"/>
            <a:ext cx="9144000" cy="981075"/>
          </a:xfrm>
          <a:prstGeom prst="rtTriangle">
            <a:avLst/>
          </a:prstGeom>
          <a:solidFill>
            <a:srgbClr val="A8CC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63" y="115888"/>
            <a:ext cx="4211637" cy="363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>
                <a:hlinkClick r:id="rId3"/>
              </a:rPr>
              <a:t>http://youth-partnership-eu.coe.int</a:t>
            </a:r>
            <a:endParaRPr lang="fr-FR" sz="1800" b="1" dirty="0" smtClean="0"/>
          </a:p>
        </p:txBody>
      </p:sp>
      <p:sp>
        <p:nvSpPr>
          <p:cNvPr id="2052" name="AutoShape 1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tTriangle">
            <a:avLst/>
          </a:prstGeom>
          <a:solidFill>
            <a:srgbClr val="6B7B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836712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Who???</a:t>
            </a: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Groups			or	        Individuals</a:t>
            </a:r>
          </a:p>
          <a:p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Or better: situations!!!	 </a:t>
            </a:r>
            <a:endParaRPr lang="en-US" sz="2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b="1" dirty="0"/>
          </a:p>
        </p:txBody>
      </p:sp>
      <p:pic>
        <p:nvPicPr>
          <p:cNvPr id="205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49" y="5108999"/>
            <a:ext cx="2520702" cy="174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3768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52" y="23768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565</Words>
  <Application>Microsoft Office PowerPoint</Application>
  <PresentationFormat>On-screen Show (4:3)</PresentationFormat>
  <Paragraphs>179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local-PDB721</dc:creator>
  <cp:lastModifiedBy>local-PDB721</cp:lastModifiedBy>
  <cp:revision>48</cp:revision>
  <cp:lastPrinted>2015-05-06T11:31:08Z</cp:lastPrinted>
  <dcterms:created xsi:type="dcterms:W3CDTF">2014-03-17T21:42:27Z</dcterms:created>
  <dcterms:modified xsi:type="dcterms:W3CDTF">2015-10-27T21:45:49Z</dcterms:modified>
</cp:coreProperties>
</file>