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14"/>
  </p:notesMasterIdLst>
  <p:sldIdLst>
    <p:sldId id="256" r:id="rId2"/>
    <p:sldId id="258" r:id="rId3"/>
    <p:sldId id="262" r:id="rId4"/>
    <p:sldId id="259" r:id="rId5"/>
    <p:sldId id="261" r:id="rId6"/>
    <p:sldId id="260" r:id="rId7"/>
    <p:sldId id="265" r:id="rId8"/>
    <p:sldId id="266" r:id="rId9"/>
    <p:sldId id="268" r:id="rId10"/>
    <p:sldId id="271" r:id="rId11"/>
    <p:sldId id="272" r:id="rId12"/>
    <p:sldId id="270"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3659" autoAdjust="0"/>
  </p:normalViewPr>
  <p:slideViewPr>
    <p:cSldViewPr snapToGrid="0">
      <p:cViewPr>
        <p:scale>
          <a:sx n="51" d="100"/>
          <a:sy n="51" d="100"/>
        </p:scale>
        <p:origin x="-210"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4"/>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FF19F-7414-4B54-BA3F-EE943E1E2E55}" type="datetimeFigureOut">
              <a:rPr lang="bg-BG" smtClean="0"/>
              <a:pPr/>
              <a:t>6.11.2015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CBF73-AB8A-43C2-9FDB-3221C4D4349C}" type="slidenum">
              <a:rPr lang="bg-BG" smtClean="0"/>
              <a:pPr/>
              <a:t>‹#›</a:t>
            </a:fld>
            <a:endParaRPr lang="bg-BG"/>
          </a:p>
        </p:txBody>
      </p:sp>
    </p:spTree>
    <p:extLst>
      <p:ext uri="{BB962C8B-B14F-4D97-AF65-F5344CB8AC3E}">
        <p14:creationId xmlns:p14="http://schemas.microsoft.com/office/powerpoint/2010/main" val="236048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qrs.cz/en/foryout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1</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essence, the project transfers and adapts a successful and established practice developed by the IQRS in Brno to the context and needs of Roma youth in Sofia.</a:t>
            </a:r>
          </a:p>
          <a:p>
            <a:r>
              <a:rPr lang="en-US" dirty="0" smtClean="0"/>
              <a:t>IQ Roma service is independent, steady, transparent and professional organization, IQRS was established as civil association in 1997.</a:t>
            </a:r>
          </a:p>
          <a:p>
            <a:r>
              <a:rPr lang="en-US" sz="1200" b="1" kern="1200" cap="all" dirty="0" smtClean="0">
                <a:solidFill>
                  <a:schemeClr val="tx1"/>
                </a:solidFill>
                <a:latin typeface="+mn-lt"/>
                <a:ea typeface="+mn-ea"/>
                <a:cs typeface="+mn-cs"/>
              </a:rPr>
              <a:t>Services are organized in two centers:</a:t>
            </a:r>
          </a:p>
          <a:p>
            <a:r>
              <a:rPr lang="en-US" sz="1200" b="1" u="none" strike="noStrike" kern="1200" dirty="0" smtClean="0">
                <a:solidFill>
                  <a:schemeClr val="tx1"/>
                </a:solidFill>
                <a:latin typeface="+mn-lt"/>
                <a:ea typeface="+mn-ea"/>
                <a:cs typeface="+mn-cs"/>
                <a:hlinkClick r:id="rId3"/>
              </a:rPr>
              <a:t>C. for prevention and personal growth</a:t>
            </a:r>
            <a:endParaRPr lang="en-US"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hlinkClick r:id="rId3"/>
              </a:rPr>
              <a:t>C. for education and professional career</a:t>
            </a:r>
            <a:endParaRPr lang="en-US" sz="1200" kern="120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HESED - The Health and Social Development Foundation (HESED), founded in 1998. </a:t>
            </a:r>
          </a:p>
          <a:p>
            <a:pPr eaLnBrk="1" hangingPunct="1"/>
            <a:r>
              <a:rPr lang="en-US" altLang="bg-BG" sz="1200" dirty="0" smtClean="0"/>
              <a:t>We provide</a:t>
            </a:r>
            <a:r>
              <a:rPr lang="en-US" altLang="bg-BG" sz="1200" baseline="0" dirty="0" smtClean="0"/>
              <a:t> our services in </a:t>
            </a:r>
            <a:r>
              <a:rPr lang="en-US" altLang="bg-BG" sz="1200" dirty="0" smtClean="0"/>
              <a:t>Health  and Social Center for Community Development, a innovative</a:t>
            </a:r>
            <a:r>
              <a:rPr lang="en-US" altLang="bg-BG" sz="1200" baseline="0" dirty="0" smtClean="0"/>
              <a:t> type of social infrastructure, providing a range of social services within the Roma neighborhoods. </a:t>
            </a:r>
            <a:r>
              <a:rPr lang="en-US" altLang="bg-BG" dirty="0" smtClean="0"/>
              <a:t>Life skills development of adolescents</a:t>
            </a:r>
            <a:r>
              <a:rPr lang="bg-BG" altLang="bg-BG" dirty="0" smtClean="0"/>
              <a:t>;</a:t>
            </a:r>
            <a:endParaRPr lang="en-US" altLang="bg-BG" dirty="0" smtClean="0"/>
          </a:p>
          <a:p>
            <a:pPr eaLnBrk="1" hangingPunct="1"/>
            <a:r>
              <a:rPr lang="en-US" altLang="bg-BG" dirty="0" smtClean="0"/>
              <a:t>Early child development </a:t>
            </a:r>
            <a:r>
              <a:rPr lang="en-US" altLang="bg-BG" dirty="0" err="1" smtClean="0"/>
              <a:t>programs:Social</a:t>
            </a:r>
            <a:r>
              <a:rPr lang="en-US" altLang="bg-BG" dirty="0" smtClean="0"/>
              <a:t> services targeted at pregnant women and parents of children 0-3 years</a:t>
            </a:r>
            <a:r>
              <a:rPr lang="bg-BG" altLang="bg-BG" dirty="0" smtClean="0"/>
              <a:t>;</a:t>
            </a:r>
            <a:r>
              <a:rPr lang="en-US" altLang="bg-BG" dirty="0" smtClean="0"/>
              <a:t>Alternative service for early childhood development for children 4-6 years who do not attend kindergartens and their parents.</a:t>
            </a:r>
            <a:endParaRPr lang="bg-BG" altLang="bg-BG" dirty="0" smtClean="0"/>
          </a:p>
          <a:p>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2</a:t>
            </a:fld>
            <a:endParaRPr lang="bg-BG"/>
          </a:p>
        </p:txBody>
      </p:sp>
    </p:spTree>
    <p:extLst>
      <p:ext uri="{BB962C8B-B14F-4D97-AF65-F5344CB8AC3E}">
        <p14:creationId xmlns:p14="http://schemas.microsoft.com/office/powerpoint/2010/main" val="82527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pilot started with a </a:t>
            </a:r>
            <a:r>
              <a:rPr lang="en-US" sz="1200" b="1" i="0" u="none" strike="noStrike" kern="1200" baseline="0" dirty="0" smtClean="0">
                <a:solidFill>
                  <a:schemeClr val="tx1"/>
                </a:solidFill>
                <a:latin typeface="+mn-lt"/>
                <a:ea typeface="+mn-ea"/>
                <a:cs typeface="+mn-cs"/>
              </a:rPr>
              <a:t>two-day study visit of experts from HESED, Sofia to IQ Roma Service (IQRS) in Brno</a:t>
            </a:r>
            <a:r>
              <a:rPr lang="en-US" sz="1200" b="0" i="0" u="none" strike="noStrike" kern="1200" baseline="0" dirty="0" smtClean="0">
                <a:solidFill>
                  <a:schemeClr val="tx1"/>
                </a:solidFill>
                <a:latin typeface="+mn-lt"/>
                <a:ea typeface="+mn-ea"/>
                <a:cs typeface="+mn-cs"/>
              </a:rPr>
              <a:t>. The HESED team had an opportunity to look at and learn from the original project. Experts from Brno presented their socially innovative practices and trained HESED experts to work with clients on issues like job skills training and counselling. HESED experts had a chance to observe the </a:t>
            </a:r>
            <a:r>
              <a:rPr lang="bg-BG" sz="1200" b="0" i="0" u="none" strike="noStrike" kern="1200" baseline="0" dirty="0" smtClean="0">
                <a:solidFill>
                  <a:schemeClr val="tx1"/>
                </a:solidFill>
                <a:latin typeface="+mn-lt"/>
                <a:ea typeface="+mn-ea"/>
                <a:cs typeface="+mn-cs"/>
              </a:rPr>
              <a:t>13 </a:t>
            </a:r>
            <a:r>
              <a:rPr lang="en-US" sz="1200" b="0" i="0" u="none" strike="noStrike" kern="1200" baseline="0" dirty="0" smtClean="0">
                <a:solidFill>
                  <a:schemeClr val="tx1"/>
                </a:solidFill>
                <a:latin typeface="+mn-lt"/>
                <a:ea typeface="+mn-ea"/>
                <a:cs typeface="+mn-cs"/>
              </a:rPr>
              <a:t>activities taking place in the IQRS headquarters (Centre for Counselling and Employment, Ethnic Friendly Employer Concept, media campaigns and cooperation with employers, database with clients </a:t>
            </a:r>
            <a:r>
              <a:rPr lang="en-US" sz="1200" b="0" i="0" u="none" strike="noStrike" kern="1200" baseline="0" dirty="0" err="1" smtClean="0">
                <a:solidFill>
                  <a:schemeClr val="tx1"/>
                </a:solidFill>
                <a:latin typeface="+mn-lt"/>
                <a:ea typeface="+mn-ea"/>
                <a:cs typeface="+mn-cs"/>
              </a:rPr>
              <a:t>Gendalos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The visit helped the HESED team to plan and set up a pilot in Sofia. </a:t>
            </a:r>
          </a:p>
          <a:p>
            <a:endParaRPr lang="bg-BG"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3</a:t>
            </a:fld>
            <a:endParaRPr lang="bg-BG"/>
          </a:p>
        </p:txBody>
      </p:sp>
    </p:spTree>
    <p:extLst>
      <p:ext uri="{BB962C8B-B14F-4D97-AF65-F5344CB8AC3E}">
        <p14:creationId xmlns:p14="http://schemas.microsoft.com/office/powerpoint/2010/main" val="24481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central activity of the pilot is a cycle of individual consultation sessions</a:t>
            </a:r>
            <a:r>
              <a:rPr lang="en-US" sz="1200" b="0" i="0" u="none" strike="noStrike" kern="1200" baseline="0" dirty="0" smtClean="0">
                <a:solidFill>
                  <a:schemeClr val="tx1"/>
                </a:solidFill>
                <a:latin typeface="+mn-lt"/>
                <a:ea typeface="+mn-ea"/>
                <a:cs typeface="+mn-cs"/>
              </a:rPr>
              <a:t>. The first 1-2 sessions serve as orientation. Consultants and participants get to know each other and consultants assess participants’ skills, motivation, abilities, education and work preferences, and personal situation. </a:t>
            </a:r>
            <a:endParaRPr lang="bg-BG"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digital database for young Roma </a:t>
            </a:r>
            <a:r>
              <a:rPr lang="en-US" sz="1200" b="0" i="0" u="none" strike="noStrike" kern="1200" baseline="0" dirty="0" smtClean="0">
                <a:solidFill>
                  <a:schemeClr val="tx1"/>
                </a:solidFill>
                <a:latin typeface="+mn-lt"/>
                <a:ea typeface="+mn-ea"/>
                <a:cs typeface="+mn-cs"/>
              </a:rPr>
              <a:t>in need of support for future employment was created through </a:t>
            </a:r>
            <a:r>
              <a:rPr lang="en-US" sz="1200" b="0" i="0" u="none" strike="noStrike" kern="1200" baseline="0" dirty="0" err="1" smtClean="0">
                <a:solidFill>
                  <a:schemeClr val="tx1"/>
                </a:solidFill>
                <a:latin typeface="+mn-lt"/>
                <a:ea typeface="+mn-ea"/>
                <a:cs typeface="+mn-cs"/>
              </a:rPr>
              <a:t>specialised</a:t>
            </a:r>
            <a:r>
              <a:rPr lang="en-US" sz="1200" b="0" i="0" u="none" strike="noStrike" kern="1200" baseline="0" dirty="0" smtClean="0">
                <a:solidFill>
                  <a:schemeClr val="tx1"/>
                </a:solidFill>
                <a:latin typeface="+mn-lt"/>
                <a:ea typeface="+mn-ea"/>
                <a:cs typeface="+mn-cs"/>
              </a:rPr>
              <a:t> software. The database includes the relevant information (educational and employment background; relevant skills; preferred employment; areas for improvement; help received during counselling sessions; jobs already applied for; contact information) of 60 Roma youths from the </a:t>
            </a:r>
            <a:r>
              <a:rPr lang="en-US" sz="1200" b="0" i="0" u="none" strike="noStrike" kern="1200" baseline="0" dirty="0" err="1" smtClean="0">
                <a:solidFill>
                  <a:schemeClr val="tx1"/>
                </a:solidFill>
                <a:latin typeface="+mn-lt"/>
                <a:ea typeface="+mn-ea"/>
                <a:cs typeface="+mn-cs"/>
              </a:rPr>
              <a:t>Fakulteta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neighbourhood</a:t>
            </a:r>
            <a:r>
              <a:rPr lang="en-US" sz="1200" b="0" i="0" u="none" strike="noStrike" kern="1200" baseline="0" dirty="0" smtClean="0">
                <a:solidFill>
                  <a:schemeClr val="tx1"/>
                </a:solidFill>
                <a:latin typeface="+mn-lt"/>
                <a:ea typeface="+mn-ea"/>
                <a:cs typeface="+mn-cs"/>
              </a:rPr>
              <a:t>, who are either participants in the pilot counselling sessions, participants in other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run by HESED or visitors at the Health and Social Centre. </a:t>
            </a:r>
          </a:p>
          <a:p>
            <a:r>
              <a:rPr lang="en-US" sz="1200" b="1" i="0" u="none" strike="noStrike" kern="1200" baseline="0" dirty="0" smtClean="0">
                <a:solidFill>
                  <a:schemeClr val="tx1"/>
                </a:solidFill>
                <a:latin typeface="+mn-lt"/>
                <a:ea typeface="+mn-ea"/>
                <a:cs typeface="+mn-cs"/>
              </a:rPr>
              <a:t>The search for suitable employers for Roma </a:t>
            </a:r>
            <a:r>
              <a:rPr lang="en-US" sz="1200" b="0" i="0" u="none" strike="noStrike" kern="1200" baseline="0" dirty="0" smtClean="0">
                <a:solidFill>
                  <a:schemeClr val="tx1"/>
                </a:solidFill>
                <a:latin typeface="+mn-lt"/>
                <a:ea typeface="+mn-ea"/>
                <a:cs typeface="+mn-cs"/>
              </a:rPr>
              <a:t>youth and the dissemination of information among potential employers started simultaneously with the consultation sessions. Contacts have been established through different channels: personal contacts, online job search platforms, career websites, company websites, industrial and business associations, branch chambers and job fairs. Special attention was given to companies with a strong corporate-social responsibility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and which are socially active. The contacted companies are from varied industries, which are both typical and not typical for Roma workers: facility management, garbage recycling, tourism, food and beverages, education, IT and call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The contacted and potential employers were recorded in a database.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individual employment counselling with Roma youth and creation of a database of young Roma job seekers, employers and relevant job ads. The main area these activities address is employment, but the project also has a long-term potential to increase social capital and contribute to the social trust, especially between the network of employers and young Roma job seekers. </a:t>
            </a:r>
            <a:endParaRPr lang="bg-BG"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CCBF73-AB8A-43C2-9FDB-3221C4D4349C}" type="slidenum">
              <a:rPr lang="bg-BG" smtClean="0"/>
              <a:pPr/>
              <a:t>4</a:t>
            </a:fld>
            <a:endParaRPr lang="bg-BG"/>
          </a:p>
        </p:txBody>
      </p:sp>
    </p:spTree>
    <p:extLst>
      <p:ext uri="{BB962C8B-B14F-4D97-AF65-F5344CB8AC3E}">
        <p14:creationId xmlns:p14="http://schemas.microsoft.com/office/powerpoint/2010/main" val="191610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original project in Brno, the high level of dedication and motivation are a necessary condition for participation in the training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participants come to the Centre on their own with clear purpose and goal and there is no need for the personnel to devote time and energy to additionally motivate the clients to participate. </a:t>
            </a:r>
          </a:p>
          <a:p>
            <a:r>
              <a:rPr lang="en-US" sz="1200" b="0" i="0" u="none" strike="noStrike" kern="1200" baseline="0" dirty="0" smtClean="0">
                <a:solidFill>
                  <a:schemeClr val="tx1"/>
                </a:solidFill>
                <a:latin typeface="+mn-lt"/>
                <a:ea typeface="+mn-ea"/>
                <a:cs typeface="+mn-cs"/>
              </a:rPr>
              <a:t>This approach could not work in Sofia, where the service was offered for the first time and people in the </a:t>
            </a:r>
            <a:r>
              <a:rPr lang="en-US" sz="1200" b="0" i="0" u="none" strike="noStrike" kern="1200" baseline="0" dirty="0" err="1" smtClean="0">
                <a:solidFill>
                  <a:schemeClr val="tx1"/>
                </a:solidFill>
                <a:latin typeface="+mn-lt"/>
                <a:ea typeface="+mn-ea"/>
                <a:cs typeface="+mn-cs"/>
              </a:rPr>
              <a:t>neighbourhood</a:t>
            </a:r>
            <a:r>
              <a:rPr lang="en-US" sz="1200" b="0" i="0" u="none" strike="noStrike" kern="1200" baseline="0" dirty="0" smtClean="0">
                <a:solidFill>
                  <a:schemeClr val="tx1"/>
                </a:solidFill>
                <a:latin typeface="+mn-lt"/>
                <a:ea typeface="+mn-ea"/>
                <a:cs typeface="+mn-cs"/>
              </a:rPr>
              <a:t> were still unfamiliar with it</a:t>
            </a:r>
            <a:r>
              <a:rPr lang="en-US" sz="1200" b="1" i="0" u="none" strike="noStrike" kern="1200" baseline="0" dirty="0" smtClean="0">
                <a:solidFill>
                  <a:schemeClr val="tx1"/>
                </a:solidFill>
                <a:latin typeface="+mn-lt"/>
                <a:ea typeface="+mn-ea"/>
                <a:cs typeface="+mn-cs"/>
              </a:rPr>
              <a:t>. Due to tight schedule</a:t>
            </a:r>
            <a:r>
              <a:rPr lang="en-US" sz="1200" b="0" i="0" u="none" strike="noStrike" kern="1200" baseline="0" dirty="0" smtClean="0">
                <a:solidFill>
                  <a:schemeClr val="tx1"/>
                </a:solidFill>
                <a:latin typeface="+mn-lt"/>
                <a:ea typeface="+mn-ea"/>
                <a:cs typeface="+mn-cs"/>
              </a:rPr>
              <a:t>, a planned group of 10 participants had to be assembled rather quickly. For this reason, dissemination and advertisement became a crucial addition to the original work plan at the start of the pilot. </a:t>
            </a:r>
          </a:p>
          <a:p>
            <a:r>
              <a:rPr lang="en-US" sz="1200" b="0" i="0" u="none" strike="noStrike" kern="1200" baseline="0" dirty="0" smtClean="0">
                <a:solidFill>
                  <a:schemeClr val="tx1"/>
                </a:solidFill>
                <a:latin typeface="+mn-lt"/>
                <a:ea typeface="+mn-ea"/>
                <a:cs typeface="+mn-cs"/>
              </a:rPr>
              <a:t>The planned selection criteria had to be altered. Even after the consultations started, the personnel had to deal with problems of lack of punctuality and wavering motivation of participants. </a:t>
            </a:r>
          </a:p>
          <a:p>
            <a:r>
              <a:rPr lang="en-US" sz="1200" b="0" i="0" u="none" strike="noStrike" kern="1200" baseline="0" dirty="0" smtClean="0">
                <a:solidFill>
                  <a:schemeClr val="tx1"/>
                </a:solidFill>
                <a:latin typeface="+mn-lt"/>
                <a:ea typeface="+mn-ea"/>
                <a:cs typeface="+mn-cs"/>
              </a:rPr>
              <a:t> </a:t>
            </a:r>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5</a:t>
            </a:fld>
            <a:endParaRPr lang="bg-BG"/>
          </a:p>
        </p:txBody>
      </p:sp>
    </p:spTree>
    <p:extLst>
      <p:ext uri="{BB962C8B-B14F-4D97-AF65-F5344CB8AC3E}">
        <p14:creationId xmlns:p14="http://schemas.microsoft.com/office/powerpoint/2010/main" val="33928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 participants started consultations.</a:t>
            </a:r>
            <a:r>
              <a:rPr lang="en-US" baseline="0" dirty="0" smtClean="0"/>
              <a:t> </a:t>
            </a:r>
            <a:r>
              <a:rPr lang="en-US" sz="1200" b="0" i="0" u="none" strike="noStrike" kern="1200" baseline="0" dirty="0" smtClean="0">
                <a:solidFill>
                  <a:schemeClr val="tx1"/>
                </a:solidFill>
                <a:latin typeface="+mn-lt"/>
                <a:ea typeface="+mn-ea"/>
                <a:cs typeface="+mn-cs"/>
              </a:rPr>
              <a:t>however, five participants stopped visiting the consultation sessions soon after the first few appointments.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Those participants who have found work through the project have shared their need to receive support and advice on how to adapt to the work environment and establish relationship with co-workers. The issues of work discipline, discrimination, conflict resolution, changes of attitudes and stereotypes also came up. They continued to visit their consultant. </a:t>
            </a:r>
          </a:p>
          <a:p>
            <a:r>
              <a:rPr lang="en-US" sz="1200" b="0" i="0" u="none" strike="noStrike" kern="1200" baseline="0" dirty="0" smtClean="0">
                <a:solidFill>
                  <a:schemeClr val="tx1"/>
                </a:solidFill>
                <a:latin typeface="+mn-lt"/>
                <a:ea typeface="+mn-ea"/>
                <a:cs typeface="+mn-cs"/>
              </a:rPr>
              <a:t>Another interesting fact is that in some cases, consultants also visited participants in their homes. Both women who started work through the project are mothers and it was essential for the consultants to meet with the families and discuss with them what help and support they were able to provide (for example, looking after the children while the women are at work).</a:t>
            </a:r>
          </a:p>
          <a:p>
            <a:r>
              <a:rPr lang="en-US" sz="1200" b="0" i="0" u="none" strike="noStrike" kern="1200" baseline="0" dirty="0" smtClean="0">
                <a:solidFill>
                  <a:schemeClr val="tx1"/>
                </a:solidFill>
                <a:latin typeface="+mn-lt"/>
                <a:ea typeface="+mn-ea"/>
                <a:cs typeface="+mn-cs"/>
              </a:rPr>
              <a:t>Another cultural-specific aspect of employment among Roma, which came out of the counselling sessions, was the influence of the man in the family on the woman’s decisions whether to work or not. The Roma community in Bulgaria is still rather patriarchal and having a job may not be culturally acceptable for a woman. For example, women who work may be considered promiscuous. Several female clients reported this issue with their partners and were counselled on how to approach it. </a:t>
            </a:r>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7</a:t>
            </a:fld>
            <a:endParaRPr lang="bg-BG"/>
          </a:p>
        </p:txBody>
      </p:sp>
    </p:spTree>
    <p:extLst>
      <p:ext uri="{BB962C8B-B14F-4D97-AF65-F5344CB8AC3E}">
        <p14:creationId xmlns:p14="http://schemas.microsoft.com/office/powerpoint/2010/main" val="207774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target of 20 employers was exceeded and 26 companies were contacted. Contacts have been established through different channels: personal contacts, online job search platforms, career websites, company websites, industrial and business associations, branch chambers and job fairs. Special attention was given to companies with a strong corporate-social responsibility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and which are socially active. The companies were from different sectors: facility management, waste processing and recycling, tourism, food and beverages production, education, IT and call </a:t>
            </a:r>
            <a:r>
              <a:rPr lang="en-US" sz="1200" b="0" i="0" u="none" strike="noStrike" kern="1200" baseline="0" dirty="0" err="1" smtClean="0">
                <a:solidFill>
                  <a:schemeClr val="tx1"/>
                </a:solidFill>
                <a:latin typeface="+mn-lt"/>
                <a:ea typeface="+mn-ea"/>
                <a:cs typeface="+mn-cs"/>
              </a:rPr>
              <a:t>centres</a:t>
            </a:r>
            <a:r>
              <a:rPr lang="en-US" sz="1200" b="0" i="0" u="none" strike="noStrike" kern="1200" baseline="0" dirty="0" smtClean="0">
                <a:solidFill>
                  <a:schemeClr val="tx1"/>
                </a:solidFill>
                <a:latin typeface="+mn-lt"/>
                <a:ea typeface="+mn-ea"/>
                <a:cs typeface="+mn-cs"/>
              </a:rPr>
              <a:t>. The contacted and potential employers were recorded in a database. </a:t>
            </a:r>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8</a:t>
            </a:fld>
            <a:endParaRPr lang="bg-BG"/>
          </a:p>
        </p:txBody>
      </p:sp>
    </p:spTree>
    <p:extLst>
      <p:ext uri="{BB962C8B-B14F-4D97-AF65-F5344CB8AC3E}">
        <p14:creationId xmlns:p14="http://schemas.microsoft.com/office/powerpoint/2010/main" val="249021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digital database for young Roma in need of support for future employment was created through </a:t>
            </a:r>
            <a:r>
              <a:rPr lang="en-US" sz="1200" b="0" i="0" u="none" strike="noStrike" kern="1200" baseline="0" dirty="0" err="1" smtClean="0">
                <a:solidFill>
                  <a:schemeClr val="tx1"/>
                </a:solidFill>
                <a:latin typeface="+mn-lt"/>
                <a:ea typeface="+mn-ea"/>
                <a:cs typeface="+mn-cs"/>
              </a:rPr>
              <a:t>specialised</a:t>
            </a:r>
            <a:r>
              <a:rPr lang="en-US" sz="1200" b="0" i="0" u="none" strike="noStrike" kern="1200" baseline="0" dirty="0" smtClean="0">
                <a:solidFill>
                  <a:schemeClr val="tx1"/>
                </a:solidFill>
                <a:latin typeface="+mn-lt"/>
                <a:ea typeface="+mn-ea"/>
                <a:cs typeface="+mn-cs"/>
              </a:rPr>
              <a:t> software. The database includes the relevant information (educational and employment background; relevant skills; preferred employment; areas for improvement; help received during counselling sessions; jobs already applied for; contact information) of 60 Roma youths from the </a:t>
            </a:r>
            <a:r>
              <a:rPr lang="en-US" sz="1200" b="0" i="0" u="none" strike="noStrike" kern="1200" baseline="0" dirty="0" err="1" smtClean="0">
                <a:solidFill>
                  <a:schemeClr val="tx1"/>
                </a:solidFill>
                <a:latin typeface="+mn-lt"/>
                <a:ea typeface="+mn-ea"/>
                <a:cs typeface="+mn-cs"/>
              </a:rPr>
              <a:t>Fakulteta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neighbourhood</a:t>
            </a:r>
            <a:r>
              <a:rPr lang="en-US" sz="1200" b="0" i="0" u="none" strike="noStrike" kern="1200" baseline="0" dirty="0" smtClean="0">
                <a:solidFill>
                  <a:schemeClr val="tx1"/>
                </a:solidFill>
                <a:latin typeface="+mn-lt"/>
                <a:ea typeface="+mn-ea"/>
                <a:cs typeface="+mn-cs"/>
              </a:rPr>
              <a:t>, who are either participants in the pilot counselling sessions, participants in other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run by HESED or visitors at the Health and Social Centre. </a:t>
            </a:r>
          </a:p>
          <a:p>
            <a:endParaRPr lang="bg-BG"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9</a:t>
            </a:fld>
            <a:endParaRPr lang="bg-BG"/>
          </a:p>
        </p:txBody>
      </p:sp>
    </p:spTree>
    <p:extLst>
      <p:ext uri="{BB962C8B-B14F-4D97-AF65-F5344CB8AC3E}">
        <p14:creationId xmlns:p14="http://schemas.microsoft.com/office/powerpoint/2010/main" val="285551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form established practice saved time, as strategies, content and tools were “copied” and adapted to the local circumstances rather than created anew.</a:t>
            </a:r>
          </a:p>
          <a:p>
            <a:r>
              <a:rPr lang="en-US" dirty="0" smtClean="0"/>
              <a:t>Such kind of </a:t>
            </a:r>
            <a:r>
              <a:rPr lang="en-US" dirty="0" err="1" smtClean="0"/>
              <a:t>programme</a:t>
            </a:r>
            <a:r>
              <a:rPr lang="en-US" dirty="0" smtClean="0"/>
              <a:t> has the potential to increase social capital and social trust empowering young Roma to by providing them with a chance to fully participate in the society by increasing their abilities.</a:t>
            </a:r>
          </a:p>
          <a:p>
            <a:endParaRPr lang="en-US" dirty="0" smtClean="0"/>
          </a:p>
          <a:p>
            <a:r>
              <a:rPr lang="en-US" dirty="0" smtClean="0"/>
              <a:t>But our experience also proved that a lots of efforts need to be invested in preparing the young Roma, to make them ready to be willing to be involved. We see this program as a complimentary activity to the programs we already developed based on our </a:t>
            </a:r>
            <a:r>
              <a:rPr lang="en-US" dirty="0" err="1" smtClean="0"/>
              <a:t>expirinece</a:t>
            </a:r>
            <a:r>
              <a:rPr lang="en-US" dirty="0" smtClean="0"/>
              <a:t> working with Roma, a further step we are about to make together with them.</a:t>
            </a:r>
          </a:p>
          <a:p>
            <a:endParaRPr lang="en-US" dirty="0"/>
          </a:p>
        </p:txBody>
      </p:sp>
      <p:sp>
        <p:nvSpPr>
          <p:cNvPr id="4" name="Slide Number Placeholder 3"/>
          <p:cNvSpPr>
            <a:spLocks noGrp="1"/>
          </p:cNvSpPr>
          <p:nvPr>
            <p:ph type="sldNum" sz="quarter" idx="10"/>
          </p:nvPr>
        </p:nvSpPr>
        <p:spPr/>
        <p:txBody>
          <a:bodyPr/>
          <a:lstStyle/>
          <a:p>
            <a:fld id="{6ECCBF73-AB8A-43C2-9FDB-3221C4D4349C}" type="slidenum">
              <a:rPr lang="bg-BG" smtClean="0"/>
              <a:pPr/>
              <a:t>10</a:t>
            </a:fld>
            <a:endParaRPr lang="bg-BG"/>
          </a:p>
        </p:txBody>
      </p:sp>
    </p:spTree>
    <p:extLst>
      <p:ext uri="{BB962C8B-B14F-4D97-AF65-F5344CB8AC3E}">
        <p14:creationId xmlns:p14="http://schemas.microsoft.com/office/powerpoint/2010/main" val="229217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880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7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0911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407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217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207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127221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66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9452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28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20973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797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417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91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4462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05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3685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hesed.b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iqrs.cz/" TargetMode="External"/><Relationship Id="rId2" Type="http://schemas.openxmlformats.org/officeDocument/2006/relationships/hyperlink" Target="http://www.hesed.b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hyperlink" Target="http://www.hesed.b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esed.b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hesed.b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hesed.b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esed.b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esed.b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hesed.b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hesed.b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bg-BG" dirty="0"/>
              <a:t/>
            </a:r>
            <a:br>
              <a:rPr lang="bg-BG" dirty="0"/>
            </a:br>
            <a:r>
              <a:rPr lang="en-US" dirty="0"/>
              <a:t> </a:t>
            </a:r>
            <a:r>
              <a:rPr lang="en-US" sz="3200" b="1" dirty="0"/>
              <a:t>Transfer of an integrated approach for the improvement </a:t>
            </a:r>
            <a:r>
              <a:rPr lang="en-US" sz="3200" dirty="0"/>
              <a:t/>
            </a:r>
            <a:br>
              <a:rPr lang="en-US" sz="3200" dirty="0"/>
            </a:br>
            <a:r>
              <a:rPr lang="en-US" sz="3200" b="1" dirty="0"/>
              <a:t>of employment prospects among Roma youth </a:t>
            </a:r>
            <a:endParaRPr lang="bg-BG" sz="3200" dirty="0"/>
          </a:p>
        </p:txBody>
      </p:sp>
      <p:sp>
        <p:nvSpPr>
          <p:cNvPr id="3" name="Subtitle 2"/>
          <p:cNvSpPr>
            <a:spLocks noGrp="1"/>
          </p:cNvSpPr>
          <p:nvPr>
            <p:ph type="subTitle" idx="1"/>
          </p:nvPr>
        </p:nvSpPr>
        <p:spPr/>
        <p:txBody>
          <a:bodyPr/>
          <a:lstStyle/>
          <a:p>
            <a:r>
              <a:rPr lang="en-US" dirty="0"/>
              <a:t>Transfer of a project from IQ Roma Service (Brno, the Czech Republic) to HESED (Sofia, Bulgaria) 	</a:t>
            </a:r>
          </a:p>
          <a:p>
            <a:endParaRPr lang="bg-BG" dirty="0"/>
          </a:p>
        </p:txBody>
      </p:sp>
      <p:pic>
        <p:nvPicPr>
          <p:cNvPr id="21506" name="Picture 2" descr="Image result for iq roma servis brno"/>
          <p:cNvPicPr>
            <a:picLocks noChangeAspect="1" noChangeArrowheads="1"/>
          </p:cNvPicPr>
          <p:nvPr/>
        </p:nvPicPr>
        <p:blipFill>
          <a:blip r:embed="rId3">
            <a:lum bright="10000"/>
          </a:blip>
          <a:srcRect/>
          <a:stretch>
            <a:fillRect/>
          </a:stretch>
        </p:blipFill>
        <p:spPr bwMode="auto">
          <a:xfrm>
            <a:off x="7701643" y="0"/>
            <a:ext cx="1649186" cy="1485900"/>
          </a:xfrm>
          <a:prstGeom prst="rect">
            <a:avLst/>
          </a:prstGeom>
          <a:noFill/>
        </p:spPr>
      </p:pic>
      <p:pic>
        <p:nvPicPr>
          <p:cNvPr id="21508" name="Picture 4" descr="Home"/>
          <p:cNvPicPr>
            <a:picLocks noChangeAspect="1" noChangeArrowheads="1"/>
          </p:cNvPicPr>
          <p:nvPr/>
        </p:nvPicPr>
        <p:blipFill>
          <a:blip r:embed="rId4"/>
          <a:srcRect/>
          <a:stretch>
            <a:fillRect/>
          </a:stretch>
        </p:blipFill>
        <p:spPr bwMode="auto">
          <a:xfrm>
            <a:off x="3804557" y="0"/>
            <a:ext cx="3048000" cy="1747157"/>
          </a:xfrm>
          <a:prstGeom prst="rect">
            <a:avLst/>
          </a:prstGeom>
          <a:noFill/>
        </p:spPr>
      </p:pic>
      <p:pic>
        <p:nvPicPr>
          <p:cNvPr id="21512" name="Picture 8" descr="Hesed">
            <a:hlinkClick r:id="rId5" tooltip="Hesed"/>
          </p:cNvPr>
          <p:cNvPicPr>
            <a:picLocks noChangeAspect="1" noChangeArrowheads="1"/>
          </p:cNvPicPr>
          <p:nvPr/>
        </p:nvPicPr>
        <p:blipFill>
          <a:blip r:embed="rId6"/>
          <a:srcRect/>
          <a:stretch>
            <a:fillRect/>
          </a:stretch>
        </p:blipFill>
        <p:spPr bwMode="auto">
          <a:xfrm>
            <a:off x="685800" y="0"/>
            <a:ext cx="2545443" cy="1255752"/>
          </a:xfrm>
          <a:prstGeom prst="rect">
            <a:avLst/>
          </a:prstGeom>
          <a:noFill/>
        </p:spPr>
      </p:pic>
    </p:spTree>
    <p:extLst>
      <p:ext uri="{BB962C8B-B14F-4D97-AF65-F5344CB8AC3E}">
        <p14:creationId xmlns:p14="http://schemas.microsoft.com/office/powerpoint/2010/main" val="4156479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br>
              <a:rPr lang="en-US" dirty="0" smtClean="0"/>
            </a:br>
            <a:endParaRPr lang="en-US" dirty="0"/>
          </a:p>
        </p:txBody>
      </p:sp>
      <p:sp>
        <p:nvSpPr>
          <p:cNvPr id="3" name="Content Placeholder 2"/>
          <p:cNvSpPr>
            <a:spLocks noGrp="1"/>
          </p:cNvSpPr>
          <p:nvPr>
            <p:ph idx="1"/>
          </p:nvPr>
        </p:nvSpPr>
        <p:spPr/>
        <p:txBody>
          <a:bodyPr/>
          <a:lstStyle/>
          <a:p>
            <a:r>
              <a:rPr lang="en-US" dirty="0" smtClean="0"/>
              <a:t>Learning form established practice saved time, as strategies, content and tools were “copied” and adapted to the local circumstances rather than created anew.</a:t>
            </a:r>
          </a:p>
          <a:p>
            <a:r>
              <a:rPr lang="en-US" dirty="0" smtClean="0"/>
              <a:t>Such kind of </a:t>
            </a:r>
            <a:r>
              <a:rPr lang="en-US" dirty="0" err="1" smtClean="0"/>
              <a:t>programme</a:t>
            </a:r>
            <a:r>
              <a:rPr lang="en-US" dirty="0" smtClean="0"/>
              <a:t> has the potential to increase social capital and social trust empowering young </a:t>
            </a:r>
            <a:r>
              <a:rPr lang="en-US" dirty="0"/>
              <a:t>R</a:t>
            </a:r>
            <a:r>
              <a:rPr lang="en-US" dirty="0" smtClean="0"/>
              <a:t>oma to by providing them with a chance to fully participate in the society by increasing their abilities.</a:t>
            </a:r>
          </a:p>
          <a:p>
            <a:endParaRPr lang="en-US" dirty="0"/>
          </a:p>
          <a:p>
            <a:r>
              <a:rPr lang="en-US" dirty="0" smtClean="0"/>
              <a:t>We see this program as a complimentary activity to the programs we already developed based on our </a:t>
            </a:r>
            <a:r>
              <a:rPr lang="en-US" dirty="0" smtClean="0"/>
              <a:t>experience </a:t>
            </a:r>
            <a:r>
              <a:rPr lang="en-US" dirty="0" smtClean="0"/>
              <a:t>working with Roma, a further step we are about to make together with them.</a:t>
            </a:r>
          </a:p>
          <a:p>
            <a:endParaRPr lang="en-US" dirty="0"/>
          </a:p>
        </p:txBody>
      </p:sp>
    </p:spTree>
    <p:extLst>
      <p:ext uri="{BB962C8B-B14F-4D97-AF65-F5344CB8AC3E}">
        <p14:creationId xmlns:p14="http://schemas.microsoft.com/office/powerpoint/2010/main" val="34667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scontent-mxp1-1.xx.fbcdn.net/hphotos-xfp1/v/t1.0-9/11695798_839223126168687_6656717387269330761_n.jpg?oh=26dc6367b351eee00a1fa4d4dd6969c0&amp;oe=56C2FB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8" y="168438"/>
            <a:ext cx="4934425" cy="3700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mxp1-1.xx.fbcdn.net/hphotos-xfa1/v/t1.0-9/21996_776596395764694_475935444385527290_n.jpg?oh=7b4e2fa79f826baf9826e147bfb9722e&amp;oe=56CD37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200" y="3125317"/>
            <a:ext cx="5486402" cy="37326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62807">
            <a:off x="6130040" y="1242955"/>
            <a:ext cx="5670075" cy="425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47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bg-BG" dirty="0"/>
          </a:p>
        </p:txBody>
      </p:sp>
      <p:sp>
        <p:nvSpPr>
          <p:cNvPr id="3" name="Content Placeholder 2"/>
          <p:cNvSpPr>
            <a:spLocks noGrp="1"/>
          </p:cNvSpPr>
          <p:nvPr>
            <p:ph idx="1"/>
          </p:nvPr>
        </p:nvSpPr>
        <p:spPr/>
        <p:txBody>
          <a:bodyPr/>
          <a:lstStyle/>
          <a:p>
            <a:pPr marL="0" indent="0">
              <a:buNone/>
            </a:pPr>
            <a:r>
              <a:rPr lang="en-US" sz="4000" dirty="0" smtClean="0">
                <a:hlinkClick r:id="rId2"/>
              </a:rPr>
              <a:t>www.hesed.bg</a:t>
            </a:r>
            <a:endParaRPr lang="en-US" sz="4000" dirty="0" smtClean="0"/>
          </a:p>
          <a:p>
            <a:pPr marL="0" indent="0">
              <a:buNone/>
            </a:pPr>
            <a:r>
              <a:rPr lang="en-US" sz="4000" dirty="0" smtClean="0">
                <a:hlinkClick r:id="rId3"/>
              </a:rPr>
              <a:t>www.iqrs.cz</a:t>
            </a:r>
            <a:endParaRPr lang="en-US" sz="4000" dirty="0" smtClean="0"/>
          </a:p>
          <a:p>
            <a:pPr marL="0" indent="0">
              <a:buNone/>
            </a:pPr>
            <a:endParaRPr lang="en-US" sz="4000" dirty="0" smtClean="0"/>
          </a:p>
          <a:p>
            <a:pPr marL="0" indent="0">
              <a:buNone/>
            </a:pPr>
            <a:endParaRPr lang="en-US" sz="4000" dirty="0" smtClean="0"/>
          </a:p>
          <a:p>
            <a:endParaRPr lang="bg-BG" dirty="0"/>
          </a:p>
        </p:txBody>
      </p:sp>
    </p:spTree>
    <p:extLst>
      <p:ext uri="{BB962C8B-B14F-4D97-AF65-F5344CB8AC3E}">
        <p14:creationId xmlns:p14="http://schemas.microsoft.com/office/powerpoint/2010/main" val="1469930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129"/>
            <a:ext cx="8596668" cy="1320800"/>
          </a:xfrm>
        </p:spPr>
        <p:txBody>
          <a:bodyPr/>
          <a:lstStyle/>
          <a:p>
            <a:r>
              <a:rPr lang="en-US" dirty="0" smtClean="0"/>
              <a:t>Actors </a:t>
            </a:r>
            <a:endParaRPr lang="bg-BG" dirty="0"/>
          </a:p>
        </p:txBody>
      </p:sp>
      <p:sp>
        <p:nvSpPr>
          <p:cNvPr id="3" name="Content Placeholder 2"/>
          <p:cNvSpPr>
            <a:spLocks noGrp="1"/>
          </p:cNvSpPr>
          <p:nvPr>
            <p:ph idx="1"/>
          </p:nvPr>
        </p:nvSpPr>
        <p:spPr>
          <a:xfrm>
            <a:off x="465062" y="2414429"/>
            <a:ext cx="8596668" cy="3880773"/>
          </a:xfrm>
        </p:spPr>
        <p:txBody>
          <a:bodyPr/>
          <a:lstStyle/>
          <a:p>
            <a:endParaRPr lang="bg-BG" dirty="0"/>
          </a:p>
          <a:p>
            <a:r>
              <a:rPr lang="en-US" dirty="0"/>
              <a:t>Health and Social Development Foundation (Sofia) </a:t>
            </a:r>
          </a:p>
          <a:p>
            <a:r>
              <a:rPr lang="en-US" dirty="0" smtClean="0"/>
              <a:t>IQ </a:t>
            </a:r>
            <a:r>
              <a:rPr lang="en-US" dirty="0"/>
              <a:t>Roma Service (Brno) </a:t>
            </a:r>
            <a:endParaRPr lang="en-US" dirty="0" smtClean="0"/>
          </a:p>
          <a:p>
            <a:pPr marL="0" indent="0">
              <a:buNone/>
            </a:pPr>
            <a:r>
              <a:rPr lang="bg-BG" dirty="0"/>
              <a:t>	</a:t>
            </a:r>
          </a:p>
        </p:txBody>
      </p:sp>
      <p:pic>
        <p:nvPicPr>
          <p:cNvPr id="4" name="Picture 4" descr="Home"/>
          <p:cNvPicPr>
            <a:picLocks noChangeAspect="1" noChangeArrowheads="1"/>
          </p:cNvPicPr>
          <p:nvPr/>
        </p:nvPicPr>
        <p:blipFill>
          <a:blip r:embed="rId3"/>
          <a:srcRect/>
          <a:stretch>
            <a:fillRect/>
          </a:stretch>
        </p:blipFill>
        <p:spPr bwMode="auto">
          <a:xfrm>
            <a:off x="3788229" y="0"/>
            <a:ext cx="3048000" cy="1747157"/>
          </a:xfrm>
          <a:prstGeom prst="rect">
            <a:avLst/>
          </a:prstGeom>
          <a:noFill/>
        </p:spPr>
      </p:pic>
      <p:pic>
        <p:nvPicPr>
          <p:cNvPr id="5" name="Picture 4" descr="Home"/>
          <p:cNvPicPr>
            <a:picLocks noChangeAspect="1" noChangeArrowheads="1"/>
          </p:cNvPicPr>
          <p:nvPr/>
        </p:nvPicPr>
        <p:blipFill>
          <a:blip r:embed="rId3"/>
          <a:srcRect/>
          <a:stretch>
            <a:fillRect/>
          </a:stretch>
        </p:blipFill>
        <p:spPr bwMode="auto">
          <a:xfrm>
            <a:off x="3804557" y="0"/>
            <a:ext cx="3048000" cy="1747157"/>
          </a:xfrm>
          <a:prstGeom prst="rect">
            <a:avLst/>
          </a:prstGeom>
          <a:noFill/>
        </p:spPr>
      </p:pic>
      <p:pic>
        <p:nvPicPr>
          <p:cNvPr id="7" name="Picture 8" descr="Hesed">
            <a:hlinkClick r:id="rId4" tooltip="Hesed"/>
          </p:cNvPr>
          <p:cNvPicPr>
            <a:picLocks noChangeAspect="1" noChangeArrowheads="1"/>
          </p:cNvPicPr>
          <p:nvPr/>
        </p:nvPicPr>
        <p:blipFill>
          <a:blip r:embed="rId5"/>
          <a:srcRect/>
          <a:stretch>
            <a:fillRect/>
          </a:stretch>
        </p:blipFill>
        <p:spPr bwMode="auto">
          <a:xfrm>
            <a:off x="424542" y="5602248"/>
            <a:ext cx="2545443" cy="1255752"/>
          </a:xfrm>
          <a:prstGeom prst="rect">
            <a:avLst/>
          </a:prstGeom>
          <a:noFill/>
        </p:spPr>
      </p:pic>
      <p:pic>
        <p:nvPicPr>
          <p:cNvPr id="8" name="Picture 2" descr="Image result for iq roma servis brno"/>
          <p:cNvPicPr>
            <a:picLocks noChangeAspect="1" noChangeArrowheads="1"/>
          </p:cNvPicPr>
          <p:nvPr/>
        </p:nvPicPr>
        <p:blipFill>
          <a:blip r:embed="rId6">
            <a:lum bright="10000"/>
          </a:blip>
          <a:srcRect/>
          <a:stretch>
            <a:fillRect/>
          </a:stretch>
        </p:blipFill>
        <p:spPr bwMode="auto">
          <a:xfrm>
            <a:off x="7391400" y="5372100"/>
            <a:ext cx="1649186" cy="1485900"/>
          </a:xfrm>
          <a:prstGeom prst="rect">
            <a:avLst/>
          </a:prstGeom>
          <a:noFill/>
        </p:spPr>
      </p:pic>
    </p:spTree>
    <p:extLst>
      <p:ext uri="{BB962C8B-B14F-4D97-AF65-F5344CB8AC3E}">
        <p14:creationId xmlns:p14="http://schemas.microsoft.com/office/powerpoint/2010/main" val="194572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129"/>
            <a:ext cx="8596668" cy="1320800"/>
          </a:xfrm>
        </p:spPr>
        <p:txBody>
          <a:bodyPr/>
          <a:lstStyle/>
          <a:p>
            <a:r>
              <a:rPr lang="en-US" dirty="0" smtClean="0"/>
              <a:t>Time line </a:t>
            </a:r>
            <a:endParaRPr lang="bg-BG" dirty="0"/>
          </a:p>
        </p:txBody>
      </p:sp>
      <p:sp>
        <p:nvSpPr>
          <p:cNvPr id="3" name="Content Placeholder 2"/>
          <p:cNvSpPr>
            <a:spLocks noGrp="1"/>
          </p:cNvSpPr>
          <p:nvPr>
            <p:ph idx="1"/>
          </p:nvPr>
        </p:nvSpPr>
        <p:spPr>
          <a:xfrm>
            <a:off x="677334" y="928529"/>
            <a:ext cx="8596668" cy="3880773"/>
          </a:xfrm>
        </p:spPr>
        <p:txBody>
          <a:bodyPr/>
          <a:lstStyle/>
          <a:p>
            <a:endParaRPr lang="bg-BG" dirty="0"/>
          </a:p>
          <a:p>
            <a:pPr marL="0" indent="0">
              <a:buNone/>
            </a:pPr>
            <a:r>
              <a:rPr lang="bg-BG" dirty="0"/>
              <a:t>	</a:t>
            </a:r>
          </a:p>
        </p:txBody>
      </p:sp>
      <p:graphicFrame>
        <p:nvGraphicFramePr>
          <p:cNvPr id="5" name="Table 4"/>
          <p:cNvGraphicFramePr>
            <a:graphicFrameLocks noGrp="1"/>
          </p:cNvGraphicFramePr>
          <p:nvPr>
            <p:extLst>
              <p:ext uri="{D42A27DB-BD31-4B8C-83A1-F6EECF244321}">
                <p14:modId xmlns:p14="http://schemas.microsoft.com/office/powerpoint/2010/main" val="2702870212"/>
              </p:ext>
            </p:extLst>
          </p:nvPr>
        </p:nvGraphicFramePr>
        <p:xfrm>
          <a:off x="677334" y="1364909"/>
          <a:ext cx="8128000" cy="4276139"/>
        </p:xfrm>
        <a:graphic>
          <a:graphicData uri="http://schemas.openxmlformats.org/drawingml/2006/table">
            <a:tbl>
              <a:tblPr firstRow="1" bandRow="1">
                <a:tableStyleId>{5C22544A-7EE6-4342-B048-85BDC9FD1C3A}</a:tableStyleId>
              </a:tblPr>
              <a:tblGrid>
                <a:gridCol w="4074548"/>
                <a:gridCol w="1274164"/>
                <a:gridCol w="1139252"/>
                <a:gridCol w="959371"/>
                <a:gridCol w="680665"/>
              </a:tblGrid>
              <a:tr h="1243379">
                <a:tc>
                  <a:txBody>
                    <a:bodyPr/>
                    <a:lstStyle/>
                    <a:p>
                      <a:endParaRPr lang="bg-BG"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lt1"/>
                          </a:solidFill>
                          <a:latin typeface="+mn-lt"/>
                          <a:ea typeface="+mn-ea"/>
                          <a:cs typeface="+mn-cs"/>
                        </a:rPr>
                        <a:t>February 	 			</a:t>
                      </a:r>
                    </a:p>
                    <a:p>
                      <a:endParaRPr lang="bg-BG" dirty="0"/>
                    </a:p>
                  </a:txBody>
                  <a:tcPr/>
                </a:tc>
                <a:tc>
                  <a:txBody>
                    <a:bodyPr/>
                    <a:lstStyle/>
                    <a:p>
                      <a:r>
                        <a:rPr lang="en-US" sz="1800" b="0" i="0" u="none" strike="noStrike" kern="1200" baseline="0" dirty="0" smtClean="0">
                          <a:solidFill>
                            <a:schemeClr val="lt1"/>
                          </a:solidFill>
                          <a:latin typeface="+mn-lt"/>
                          <a:ea typeface="+mn-ea"/>
                          <a:cs typeface="+mn-cs"/>
                        </a:rPr>
                        <a:t>March</a:t>
                      </a:r>
                      <a:endParaRPr lang="bg-BG" dirty="0"/>
                    </a:p>
                  </a:txBody>
                  <a:tcPr/>
                </a:tc>
                <a:tc>
                  <a:txBody>
                    <a:bodyPr/>
                    <a:lstStyle/>
                    <a:p>
                      <a:r>
                        <a:rPr lang="en-US" sz="1800" b="0" i="0" u="none" strike="noStrike" kern="1200" baseline="0" dirty="0" smtClean="0">
                          <a:solidFill>
                            <a:schemeClr val="lt1"/>
                          </a:solidFill>
                          <a:latin typeface="+mn-lt"/>
                          <a:ea typeface="+mn-ea"/>
                          <a:cs typeface="+mn-cs"/>
                        </a:rPr>
                        <a:t>April </a:t>
                      </a:r>
                      <a:endParaRPr lang="bg-BG" dirty="0"/>
                    </a:p>
                  </a:txBody>
                  <a:tcPr/>
                </a:tc>
                <a:tc>
                  <a:txBody>
                    <a:bodyPr/>
                    <a:lstStyle/>
                    <a:p>
                      <a:r>
                        <a:rPr lang="en-US" sz="1800" b="0" i="0" u="none" strike="noStrike" kern="1200" baseline="0" dirty="0" smtClean="0">
                          <a:solidFill>
                            <a:schemeClr val="lt1"/>
                          </a:solidFill>
                          <a:latin typeface="+mn-lt"/>
                          <a:ea typeface="+mn-ea"/>
                          <a:cs typeface="+mn-cs"/>
                        </a:rPr>
                        <a:t>May </a:t>
                      </a:r>
                      <a:endParaRPr lang="bg-BG"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Visit from Sofia to Brno	</a:t>
                      </a:r>
                    </a:p>
                  </a:txBody>
                  <a:tcPr/>
                </a:tc>
                <a:tc>
                  <a:txBody>
                    <a:bodyPr/>
                    <a:lstStyle/>
                    <a:p>
                      <a:endParaRPr lang="bg-BG" dirty="0"/>
                    </a:p>
                  </a:txBody>
                  <a:tcPr>
                    <a:solidFill>
                      <a:schemeClr val="accent2">
                        <a:lumMod val="60000"/>
                        <a:lumOff val="40000"/>
                      </a:schemeClr>
                    </a:solidFill>
                  </a:tcPr>
                </a:tc>
                <a:tc>
                  <a:txBody>
                    <a:bodyPr/>
                    <a:lstStyle/>
                    <a:p>
                      <a:endParaRPr lang="bg-BG"/>
                    </a:p>
                  </a:txBody>
                  <a:tcPr/>
                </a:tc>
                <a:tc>
                  <a:txBody>
                    <a:bodyPr/>
                    <a:lstStyle/>
                    <a:p>
                      <a:endParaRPr lang="bg-BG"/>
                    </a:p>
                  </a:txBody>
                  <a:tcPr/>
                </a:tc>
                <a:tc>
                  <a:txBody>
                    <a:bodyPr/>
                    <a:lstStyle/>
                    <a:p>
                      <a:endParaRPr lang="bg-BG"/>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Visit from Brno to Sofia </a:t>
                      </a:r>
                    </a:p>
                  </a:txBody>
                  <a:tcPr/>
                </a:tc>
                <a:tc>
                  <a:txBody>
                    <a:bodyPr/>
                    <a:lstStyle/>
                    <a:p>
                      <a:endParaRPr lang="bg-BG" dirty="0"/>
                    </a:p>
                  </a:txBody>
                  <a:tcPr/>
                </a:tc>
                <a:tc>
                  <a:txBody>
                    <a:bodyPr/>
                    <a:lstStyle/>
                    <a:p>
                      <a:endParaRPr lang="bg-BG" dirty="0"/>
                    </a:p>
                  </a:txBody>
                  <a:tcPr>
                    <a:solidFill>
                      <a:schemeClr val="accent2">
                        <a:lumMod val="60000"/>
                        <a:lumOff val="40000"/>
                      </a:schemeClr>
                    </a:solidFill>
                  </a:tcPr>
                </a:tc>
                <a:tc>
                  <a:txBody>
                    <a:bodyPr/>
                    <a:lstStyle/>
                    <a:p>
                      <a:endParaRPr lang="bg-BG"/>
                    </a:p>
                  </a:txBody>
                  <a:tcPr/>
                </a:tc>
                <a:tc>
                  <a:txBody>
                    <a:bodyPr/>
                    <a:lstStyle/>
                    <a:p>
                      <a:endParaRPr lang="bg-BG"/>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Selection of participants 	</a:t>
                      </a:r>
                    </a:p>
                  </a:txBody>
                  <a:tcPr/>
                </a:tc>
                <a:tc>
                  <a:txBody>
                    <a:bodyPr/>
                    <a:lstStyle/>
                    <a:p>
                      <a:endParaRPr lang="bg-BG"/>
                    </a:p>
                  </a:txBody>
                  <a:tcPr/>
                </a:tc>
                <a:tc>
                  <a:txBody>
                    <a:bodyPr/>
                    <a:lstStyle/>
                    <a:p>
                      <a:endParaRPr lang="bg-BG" dirty="0"/>
                    </a:p>
                  </a:txBody>
                  <a:tcPr>
                    <a:solidFill>
                      <a:schemeClr val="accent2">
                        <a:lumMod val="60000"/>
                        <a:lumOff val="40000"/>
                      </a:schemeClr>
                    </a:solidFill>
                  </a:tcPr>
                </a:tc>
                <a:tc>
                  <a:txBody>
                    <a:bodyPr/>
                    <a:lstStyle/>
                    <a:p>
                      <a:endParaRPr lang="bg-BG"/>
                    </a:p>
                  </a:txBody>
                  <a:tcPr/>
                </a:tc>
                <a:tc>
                  <a:txBody>
                    <a:bodyPr/>
                    <a:lstStyle/>
                    <a:p>
                      <a:endParaRPr lang="bg-BG"/>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Individual employment counselling with Roma youth 	</a:t>
                      </a:r>
                    </a:p>
                  </a:txBody>
                  <a:tcPr/>
                </a:tc>
                <a:tc>
                  <a:txBody>
                    <a:bodyPr/>
                    <a:lstStyle/>
                    <a:p>
                      <a:endParaRPr lang="bg-BG"/>
                    </a:p>
                  </a:txBody>
                  <a:tcPr/>
                </a:tc>
                <a:tc>
                  <a:txBody>
                    <a:bodyPr/>
                    <a:lstStyle/>
                    <a:p>
                      <a:endParaRPr lang="bg-BG" dirty="0"/>
                    </a:p>
                  </a:txBody>
                  <a:tcPr>
                    <a:solidFill>
                      <a:schemeClr val="accent2">
                        <a:lumMod val="60000"/>
                        <a:lumOff val="40000"/>
                      </a:schemeClr>
                    </a:solidFill>
                  </a:tcPr>
                </a:tc>
                <a:tc>
                  <a:txBody>
                    <a:bodyPr/>
                    <a:lstStyle/>
                    <a:p>
                      <a:endParaRPr lang="bg-BG"/>
                    </a:p>
                  </a:txBody>
                  <a:tcPr/>
                </a:tc>
                <a:tc>
                  <a:txBody>
                    <a:bodyPr/>
                    <a:lstStyle/>
                    <a:p>
                      <a:endParaRPr lang="bg-BG"/>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Creation of a database for young Roma job seekers 	</a:t>
                      </a:r>
                    </a:p>
                  </a:txBody>
                  <a:tcPr/>
                </a:tc>
                <a:tc>
                  <a:txBody>
                    <a:bodyPr/>
                    <a:lstStyle/>
                    <a:p>
                      <a:endParaRPr lang="bg-BG"/>
                    </a:p>
                  </a:txBody>
                  <a:tcPr/>
                </a:tc>
                <a:tc>
                  <a:txBody>
                    <a:bodyPr/>
                    <a:lstStyle/>
                    <a:p>
                      <a:endParaRPr lang="bg-BG"/>
                    </a:p>
                  </a:txBody>
                  <a:tcPr/>
                </a:tc>
                <a:tc>
                  <a:txBody>
                    <a:bodyPr/>
                    <a:lstStyle/>
                    <a:p>
                      <a:endParaRPr lang="bg-BG" dirty="0"/>
                    </a:p>
                  </a:txBody>
                  <a:tcPr>
                    <a:solidFill>
                      <a:schemeClr val="accent2">
                        <a:lumMod val="60000"/>
                        <a:lumOff val="40000"/>
                      </a:schemeClr>
                    </a:solidFill>
                  </a:tcPr>
                </a:tc>
                <a:tc>
                  <a:txBody>
                    <a:bodyPr/>
                    <a:lstStyle/>
                    <a:p>
                      <a:endParaRPr lang="bg-BG"/>
                    </a:p>
                  </a:txBody>
                  <a:tcPr>
                    <a:solidFill>
                      <a:schemeClr val="accent2">
                        <a:lumMod val="60000"/>
                        <a:lumOff val="4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Search for suitable employers and jobs for Roma youth 	</a:t>
                      </a:r>
                    </a:p>
                  </a:txBody>
                  <a:tcPr/>
                </a:tc>
                <a:tc>
                  <a:txBody>
                    <a:bodyPr/>
                    <a:lstStyle/>
                    <a:p>
                      <a:endParaRPr lang="bg-BG" dirty="0"/>
                    </a:p>
                  </a:txBody>
                  <a:tcPr/>
                </a:tc>
                <a:tc>
                  <a:txBody>
                    <a:bodyPr/>
                    <a:lstStyle/>
                    <a:p>
                      <a:endParaRPr lang="bg-BG" dirty="0"/>
                    </a:p>
                  </a:txBody>
                  <a:tcPr>
                    <a:solidFill>
                      <a:schemeClr val="accent2">
                        <a:lumMod val="60000"/>
                        <a:lumOff val="40000"/>
                      </a:schemeClr>
                    </a:solidFill>
                  </a:tcPr>
                </a:tc>
                <a:tc>
                  <a:txBody>
                    <a:bodyPr/>
                    <a:lstStyle/>
                    <a:p>
                      <a:endParaRPr lang="bg-BG" dirty="0"/>
                    </a:p>
                  </a:txBody>
                  <a:tcPr>
                    <a:solidFill>
                      <a:schemeClr val="accent2">
                        <a:lumMod val="60000"/>
                        <a:lumOff val="40000"/>
                      </a:schemeClr>
                    </a:solidFill>
                  </a:tcPr>
                </a:tc>
                <a:tc>
                  <a:txBody>
                    <a:bodyPr/>
                    <a:lstStyle/>
                    <a:p>
                      <a:endParaRPr lang="bg-BG" dirty="0"/>
                    </a:p>
                  </a:txBody>
                  <a:tcPr>
                    <a:solidFill>
                      <a:schemeClr val="accent2">
                        <a:lumMod val="60000"/>
                        <a:lumOff val="40000"/>
                      </a:schemeClr>
                    </a:solidFill>
                  </a:tcPr>
                </a:tc>
              </a:tr>
            </a:tbl>
          </a:graphicData>
        </a:graphic>
      </p:graphicFrame>
      <p:pic>
        <p:nvPicPr>
          <p:cNvPr id="6" name="Picture 8" descr="Hesed">
            <a:hlinkClick r:id="rId3" tooltip="Hesed"/>
          </p:cNvPr>
          <p:cNvPicPr>
            <a:picLocks noChangeAspect="1" noChangeArrowheads="1"/>
          </p:cNvPicPr>
          <p:nvPr/>
        </p:nvPicPr>
        <p:blipFill>
          <a:blip r:embed="rId4"/>
          <a:srcRect/>
          <a:stretch>
            <a:fillRect/>
          </a:stretch>
        </p:blipFill>
        <p:spPr bwMode="auto">
          <a:xfrm>
            <a:off x="424542" y="5602248"/>
            <a:ext cx="2545443" cy="1255752"/>
          </a:xfrm>
          <a:prstGeom prst="rect">
            <a:avLst/>
          </a:prstGeom>
          <a:noFill/>
        </p:spPr>
      </p:pic>
    </p:spTree>
    <p:extLst>
      <p:ext uri="{BB962C8B-B14F-4D97-AF65-F5344CB8AC3E}">
        <p14:creationId xmlns:p14="http://schemas.microsoft.com/office/powerpoint/2010/main" val="3370567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activities</a:t>
            </a:r>
            <a:endParaRPr lang="bg-BG" dirty="0"/>
          </a:p>
        </p:txBody>
      </p:sp>
      <p:sp>
        <p:nvSpPr>
          <p:cNvPr id="3" name="Content Placeholder 2"/>
          <p:cNvSpPr>
            <a:spLocks noGrp="1"/>
          </p:cNvSpPr>
          <p:nvPr>
            <p:ph idx="1"/>
          </p:nvPr>
        </p:nvSpPr>
        <p:spPr/>
        <p:txBody>
          <a:bodyPr/>
          <a:lstStyle/>
          <a:p>
            <a:pPr marL="0" indent="0">
              <a:buNone/>
            </a:pPr>
            <a:r>
              <a:rPr lang="en-US" dirty="0"/>
              <a:t>The pilot’s main goal: to improve the prospects of young Roma for successful employment. </a:t>
            </a:r>
          </a:p>
          <a:p>
            <a:pPr marL="0" indent="0">
              <a:buNone/>
            </a:pPr>
            <a:endParaRPr lang="en-US" dirty="0"/>
          </a:p>
          <a:p>
            <a:endParaRPr lang="bg-BG" dirty="0"/>
          </a:p>
          <a:p>
            <a:r>
              <a:rPr lang="en-US" dirty="0">
                <a:solidFill>
                  <a:schemeClr val="tx1"/>
                </a:solidFill>
              </a:rPr>
              <a:t>employment counselling with Roma youth </a:t>
            </a:r>
            <a:r>
              <a:rPr lang="en-US" dirty="0" smtClean="0"/>
              <a:t>Health and Social Development Foundation (Sofia); </a:t>
            </a:r>
          </a:p>
          <a:p>
            <a:r>
              <a:rPr lang="en-US" dirty="0">
                <a:solidFill>
                  <a:schemeClr val="tx1"/>
                </a:solidFill>
              </a:rPr>
              <a:t>creation of a database of young Roma job seekers, employers and relevant job </a:t>
            </a:r>
            <a:r>
              <a:rPr lang="en-US" dirty="0" smtClean="0">
                <a:solidFill>
                  <a:schemeClr val="tx1"/>
                </a:solidFill>
              </a:rPr>
              <a:t>ads;</a:t>
            </a:r>
          </a:p>
          <a:p>
            <a:r>
              <a:rPr lang="en-US" dirty="0">
                <a:solidFill>
                  <a:schemeClr val="tx1"/>
                </a:solidFill>
              </a:rPr>
              <a:t>setting up of a network of employers interested in hiring the project </a:t>
            </a:r>
            <a:r>
              <a:rPr lang="en-US" dirty="0" smtClean="0">
                <a:solidFill>
                  <a:schemeClr val="tx1"/>
                </a:solidFill>
              </a:rPr>
              <a:t>participants;</a:t>
            </a:r>
          </a:p>
          <a:p>
            <a:pPr marL="0" indent="0">
              <a:buNone/>
            </a:pPr>
            <a:endParaRPr lang="bg-BG" dirty="0"/>
          </a:p>
        </p:txBody>
      </p:sp>
      <p:pic>
        <p:nvPicPr>
          <p:cNvPr id="4" name="Picture 8" descr="Hesed">
            <a:hlinkClick r:id="rId3" tooltip="Hesed"/>
          </p:cNvPr>
          <p:cNvPicPr>
            <a:picLocks noChangeAspect="1" noChangeArrowheads="1"/>
          </p:cNvPicPr>
          <p:nvPr/>
        </p:nvPicPr>
        <p:blipFill>
          <a:blip r:embed="rId4"/>
          <a:srcRect/>
          <a:stretch>
            <a:fillRect/>
          </a:stretch>
        </p:blipFill>
        <p:spPr bwMode="auto">
          <a:xfrm>
            <a:off x="424542" y="5602248"/>
            <a:ext cx="2545443" cy="1255752"/>
          </a:xfrm>
          <a:prstGeom prst="rect">
            <a:avLst/>
          </a:prstGeom>
          <a:noFill/>
        </p:spPr>
      </p:pic>
    </p:spTree>
    <p:extLst>
      <p:ext uri="{BB962C8B-B14F-4D97-AF65-F5344CB8AC3E}">
        <p14:creationId xmlns:p14="http://schemas.microsoft.com/office/powerpoint/2010/main" val="17889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adaptations</a:t>
            </a: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8194204"/>
              </p:ext>
            </p:extLst>
          </p:nvPr>
        </p:nvGraphicFramePr>
        <p:xfrm>
          <a:off x="677863" y="2160588"/>
          <a:ext cx="8596312" cy="3388360"/>
        </p:xfrm>
        <a:graphic>
          <a:graphicData uri="http://schemas.openxmlformats.org/drawingml/2006/table">
            <a:tbl>
              <a:tblPr firstRow="1" bandRow="1">
                <a:tableStyleId>{5C22544A-7EE6-4342-B048-85BDC9FD1C3A}</a:tableStyleId>
              </a:tblPr>
              <a:tblGrid>
                <a:gridCol w="4298156"/>
                <a:gridCol w="4298156"/>
              </a:tblGrid>
              <a:tr h="370840">
                <a:tc>
                  <a:txBody>
                    <a:bodyPr/>
                    <a:lstStyle/>
                    <a:p>
                      <a:r>
                        <a:rPr lang="en-US" dirty="0" smtClean="0"/>
                        <a:t>IQRS</a:t>
                      </a:r>
                      <a:endParaRPr lang="bg-BG" dirty="0"/>
                    </a:p>
                  </a:txBody>
                  <a:tcPr/>
                </a:tc>
                <a:tc>
                  <a:txBody>
                    <a:bodyPr/>
                    <a:lstStyle/>
                    <a:p>
                      <a:r>
                        <a:rPr lang="en-US" dirty="0" smtClean="0"/>
                        <a:t>HESED</a:t>
                      </a:r>
                      <a:endParaRPr lang="bg-BG" dirty="0"/>
                    </a:p>
                  </a:txBody>
                  <a:tcPr/>
                </a:tc>
              </a:tr>
              <a:tr h="370840">
                <a:tc>
                  <a:txBody>
                    <a:bodyPr/>
                    <a:lstStyle/>
                    <a:p>
                      <a:r>
                        <a:rPr lang="en-US" sz="1800" b="0" i="0" u="none" strike="noStrike" kern="1200" baseline="0" dirty="0" smtClean="0">
                          <a:solidFill>
                            <a:schemeClr val="tx1"/>
                          </a:solidFill>
                          <a:latin typeface="+mn-lt"/>
                          <a:ea typeface="+mn-ea"/>
                          <a:cs typeface="+mn-cs"/>
                        </a:rPr>
                        <a:t>participants come on their own with clear purpose and goal; </a:t>
                      </a:r>
                    </a:p>
                  </a:txBody>
                  <a:tcPr/>
                </a:tc>
                <a:tc>
                  <a:txBody>
                    <a:bodyPr/>
                    <a:lstStyle/>
                    <a:p>
                      <a:r>
                        <a:rPr lang="en-US" dirty="0" smtClean="0"/>
                        <a:t>Recruitment of the participants- </a:t>
                      </a:r>
                      <a:r>
                        <a:rPr lang="en-US" sz="1800" b="0" i="0" u="none" strike="noStrike" kern="1200" baseline="0" dirty="0" smtClean="0">
                          <a:solidFill>
                            <a:schemeClr val="tx1"/>
                          </a:solidFill>
                          <a:latin typeface="+mn-lt"/>
                          <a:ea typeface="+mn-ea"/>
                          <a:cs typeface="+mn-cs"/>
                        </a:rPr>
                        <a:t>dissemination and advertisement</a:t>
                      </a:r>
                      <a:endParaRPr lang="en-US" dirty="0" smtClean="0"/>
                    </a:p>
                    <a:p>
                      <a:endParaRPr lang="bg-BG"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no need to devote time and energy to additionally motivate the clients to participate</a:t>
                      </a:r>
                      <a:endParaRPr lang="bg-BG" dirty="0" smtClean="0"/>
                    </a:p>
                    <a:p>
                      <a:endParaRPr lang="bg-BG" dirty="0"/>
                    </a:p>
                  </a:txBody>
                  <a:tcPr/>
                </a:tc>
                <a:tc>
                  <a:txBody>
                    <a:bodyPr/>
                    <a:lstStyle/>
                    <a:p>
                      <a:r>
                        <a:rPr lang="en-US" dirty="0" smtClean="0">
                          <a:solidFill>
                            <a:schemeClr val="tx1"/>
                          </a:solidFill>
                        </a:rPr>
                        <a:t>Lack of punctuality and wavering motivation of participants. </a:t>
                      </a:r>
                      <a:endParaRPr lang="en-US" dirty="0" smtClean="0"/>
                    </a:p>
                    <a:p>
                      <a:endParaRPr lang="bg-BG" dirty="0"/>
                    </a:p>
                  </a:txBody>
                  <a:tcPr/>
                </a:tc>
              </a:tr>
              <a:tr h="370840">
                <a:tc>
                  <a:txBody>
                    <a:bodyPr/>
                    <a:lstStyle/>
                    <a:p>
                      <a:r>
                        <a:rPr lang="en-US" sz="1800" b="0" i="0" u="none" strike="noStrike" kern="1200" baseline="0" dirty="0" smtClean="0">
                          <a:solidFill>
                            <a:schemeClr val="tx1"/>
                          </a:solidFill>
                          <a:latin typeface="+mn-lt"/>
                          <a:ea typeface="+mn-ea"/>
                          <a:cs typeface="+mn-cs"/>
                        </a:rPr>
                        <a:t>do not have a specific number of sessions to attend </a:t>
                      </a:r>
                      <a:endParaRPr lang="bg-BG"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clients to complete a cycle of 8-10 sessions</a:t>
                      </a:r>
                      <a:endParaRPr lang="bg-BG" dirty="0" smtClean="0"/>
                    </a:p>
                    <a:p>
                      <a:endParaRPr lang="bg-BG" dirty="0"/>
                    </a:p>
                  </a:txBody>
                  <a:tcPr/>
                </a:tc>
              </a:tr>
            </a:tbl>
          </a:graphicData>
        </a:graphic>
      </p:graphicFrame>
      <p:pic>
        <p:nvPicPr>
          <p:cNvPr id="5" name="Picture 8" descr="Hesed">
            <a:hlinkClick r:id="rId3" tooltip="Hesed"/>
          </p:cNvPr>
          <p:cNvPicPr>
            <a:picLocks noChangeAspect="1" noChangeArrowheads="1"/>
          </p:cNvPicPr>
          <p:nvPr/>
        </p:nvPicPr>
        <p:blipFill>
          <a:blip r:embed="rId4"/>
          <a:srcRect/>
          <a:stretch>
            <a:fillRect/>
          </a:stretch>
        </p:blipFill>
        <p:spPr bwMode="auto">
          <a:xfrm>
            <a:off x="424542" y="5602248"/>
            <a:ext cx="2545443" cy="1255752"/>
          </a:xfrm>
          <a:prstGeom prst="rect">
            <a:avLst/>
          </a:prstGeom>
          <a:noFill/>
        </p:spPr>
      </p:pic>
    </p:spTree>
    <p:extLst>
      <p:ext uri="{BB962C8B-B14F-4D97-AF65-F5344CB8AC3E}">
        <p14:creationId xmlns:p14="http://schemas.microsoft.com/office/powerpoint/2010/main" val="1605237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24" y="209029"/>
            <a:ext cx="8596668" cy="1320800"/>
          </a:xfrm>
        </p:spPr>
        <p:txBody>
          <a:bodyPr>
            <a:normAutofit/>
          </a:bodyPr>
          <a:lstStyle/>
          <a:p>
            <a:r>
              <a:rPr lang="en-US" sz="3200" b="1" dirty="0">
                <a:solidFill>
                  <a:srgbClr val="92D050"/>
                </a:solidFill>
              </a:rPr>
              <a:t>Participants in the counselling </a:t>
            </a:r>
            <a:r>
              <a:rPr lang="en-US" sz="3200" b="1" dirty="0" err="1">
                <a:solidFill>
                  <a:srgbClr val="92D050"/>
                </a:solidFill>
              </a:rPr>
              <a:t>programme</a:t>
            </a:r>
            <a:r>
              <a:rPr lang="en-US" sz="3200" b="1" dirty="0">
                <a:solidFill>
                  <a:srgbClr val="92D050"/>
                </a:solidFill>
              </a:rPr>
              <a:t> </a:t>
            </a:r>
            <a:endParaRPr lang="bg-BG" sz="3200" dirty="0">
              <a:solidFill>
                <a:srgbClr val="92D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9400118"/>
              </p:ext>
            </p:extLst>
          </p:nvPr>
        </p:nvGraphicFramePr>
        <p:xfrm>
          <a:off x="779489" y="869429"/>
          <a:ext cx="8019738" cy="5608320"/>
        </p:xfrm>
        <a:graphic>
          <a:graphicData uri="http://schemas.openxmlformats.org/drawingml/2006/table">
            <a:tbl>
              <a:tblPr firstRow="1" bandRow="1">
                <a:tableStyleId>{21E4AEA4-8DFA-4A89-87EB-49C32662AFE0}</a:tableStyleId>
              </a:tblPr>
              <a:tblGrid>
                <a:gridCol w="6355830"/>
                <a:gridCol w="1663908"/>
              </a:tblGrid>
              <a:tr h="5599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Attended between 1 and 20 counselling sessions 	</a:t>
                      </a:r>
                    </a:p>
                    <a:p>
                      <a:r>
                        <a:rPr lang="en-US" sz="1600" u="none" strike="noStrike" baseline="0" dirty="0" smtClean="0"/>
                        <a:t>	</a:t>
                      </a:r>
                      <a:endParaRPr lang="en-US" sz="1600" b="0" i="0" u="none" strike="noStrike" baseline="0" dirty="0" smtClean="0">
                        <a:solidFill>
                          <a:srgbClr val="000000"/>
                        </a:solidFill>
                        <a:latin typeface="Times New Roman" panose="02020603050405020304" pitchFamily="18" charset="0"/>
                      </a:endParaRPr>
                    </a:p>
                  </a:txBody>
                  <a:tcPr/>
                </a:tc>
                <a:tc>
                  <a:txBody>
                    <a:bodyPr/>
                    <a:lstStyle/>
                    <a:p>
                      <a:r>
                        <a:rPr lang="en-US" sz="1600" u="none" strike="noStrike" baseline="0" dirty="0" smtClean="0"/>
                        <a:t>13</a:t>
                      </a:r>
                      <a:endParaRPr lang="en-US" sz="1600" b="0" i="0" u="none" strike="noStrike" baseline="0" dirty="0" smtClean="0">
                        <a:solidFill>
                          <a:srgbClr val="000000"/>
                        </a:solidFill>
                        <a:latin typeface="Times New Roman" panose="02020603050405020304" pitchFamily="18" charset="0"/>
                      </a:endParaRPr>
                    </a:p>
                  </a:txBody>
                  <a:tcPr/>
                </a:tc>
              </a:tr>
              <a:tr h="326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Expressed interest, but did not attend any sessions 	 	</a:t>
                      </a:r>
                      <a:endParaRPr lang="en-US" sz="1600" b="0" i="0" u="none" strike="noStrike" kern="1200" baseline="0" dirty="0" smtClean="0">
                        <a:solidFill>
                          <a:schemeClr val="dk1"/>
                        </a:solidFill>
                        <a:latin typeface="+mn-lt"/>
                        <a:ea typeface="+mn-ea"/>
                        <a:cs typeface="+mn-cs"/>
                      </a:endParaRPr>
                    </a:p>
                  </a:txBody>
                  <a:tcPr/>
                </a:tc>
                <a:tc>
                  <a:txBody>
                    <a:bodyPr/>
                    <a:lstStyle/>
                    <a:p>
                      <a:r>
                        <a:rPr lang="en-US" sz="1600" u="none" strike="noStrike" kern="1200" baseline="0" dirty="0" smtClean="0"/>
                        <a:t>5</a:t>
                      </a:r>
                      <a:endParaRPr lang="bg-BG" sz="1600" dirty="0"/>
                    </a:p>
                  </a:txBody>
                  <a:tcPr/>
                </a:tc>
              </a:tr>
              <a:tr h="326172">
                <a:tc>
                  <a:txBody>
                    <a:bodyPr/>
                    <a:lstStyle/>
                    <a:p>
                      <a:r>
                        <a:rPr lang="en-US" sz="1600" u="none" strike="noStrike" kern="1200" baseline="0" dirty="0" smtClean="0"/>
                        <a:t>Education: </a:t>
                      </a:r>
                      <a:endParaRPr lang="bg-BG" sz="1600" dirty="0"/>
                    </a:p>
                  </a:txBody>
                  <a:tcPr/>
                </a:tc>
                <a:tc>
                  <a:txBody>
                    <a:bodyPr/>
                    <a:lstStyle/>
                    <a:p>
                      <a:endParaRPr lang="bg-BG" sz="1600" dirty="0"/>
                    </a:p>
                  </a:txBody>
                  <a:tcPr/>
                </a:tc>
              </a:tr>
              <a:tr h="1549318">
                <a:tc>
                  <a:txBody>
                    <a:bodyPr/>
                    <a:lstStyle/>
                    <a:p>
                      <a:r>
                        <a:rPr lang="en-US" sz="1600" u="none" strike="noStrike" kern="1200" baseline="0" dirty="0" smtClean="0"/>
                        <a:t>University 		</a:t>
                      </a:r>
                    </a:p>
                    <a:p>
                      <a:r>
                        <a:rPr lang="en-US" sz="1600" u="none" strike="noStrike" kern="1200" baseline="0" dirty="0" smtClean="0"/>
                        <a:t>Finished secondary school 	 	</a:t>
                      </a:r>
                    </a:p>
                    <a:p>
                      <a:r>
                        <a:rPr lang="en-US" sz="1600" u="none" strike="noStrike" kern="1200" baseline="0" dirty="0" smtClean="0"/>
                        <a:t>Attended secondary school, but have not finished 	 	</a:t>
                      </a:r>
                    </a:p>
                    <a:p>
                      <a:r>
                        <a:rPr lang="en-US" sz="1600" u="none" strike="noStrike" kern="1200" baseline="0" dirty="0" smtClean="0"/>
                        <a:t>Finished primary school 		</a:t>
                      </a:r>
                    </a:p>
                    <a:p>
                      <a:r>
                        <a:rPr lang="en-US" sz="1600" u="none" strike="noStrike" kern="1200" baseline="0" dirty="0" smtClean="0"/>
                        <a:t>Attended primary school, but have not finished 	 	</a:t>
                      </a:r>
                    </a:p>
                    <a:p>
                      <a:r>
                        <a:rPr lang="en-US" sz="1600" u="none" strike="noStrike" kern="1200" baseline="0" dirty="0" smtClean="0"/>
                        <a:t>Not gone to school at all 	 	</a:t>
                      </a:r>
                      <a:endParaRPr lang="en-US" sz="1600" b="0" i="0" u="none" strike="noStrike" kern="1200" baseline="0" dirty="0" smtClean="0">
                        <a:solidFill>
                          <a:schemeClr val="dk1"/>
                        </a:solidFill>
                        <a:latin typeface="+mn-lt"/>
                        <a:ea typeface="+mn-ea"/>
                        <a:cs typeface="+mn-cs"/>
                      </a:endParaRPr>
                    </a:p>
                  </a:txBody>
                  <a:tcPr/>
                </a:tc>
                <a:tc>
                  <a:txBody>
                    <a:bodyPr/>
                    <a:lstStyle/>
                    <a:p>
                      <a:r>
                        <a:rPr lang="en-US" sz="1600" u="none" strike="noStrike" kern="1200" baseline="0" dirty="0" smtClean="0"/>
                        <a:t>0</a:t>
                      </a:r>
                    </a:p>
                    <a:p>
                      <a:r>
                        <a:rPr lang="en-US" sz="1600" u="none" strike="noStrike" kern="1200" baseline="0" dirty="0" smtClean="0"/>
                        <a:t>3 </a:t>
                      </a:r>
                    </a:p>
                    <a:p>
                      <a:r>
                        <a:rPr lang="en-US" sz="1600" u="none" strike="noStrike" kern="1200" baseline="0" dirty="0" smtClean="0"/>
                        <a:t>1</a:t>
                      </a:r>
                    </a:p>
                    <a:p>
                      <a:r>
                        <a:rPr lang="en-US" sz="1600" u="none" strike="noStrike" kern="1200" baseline="0" dirty="0" smtClean="0"/>
                        <a:t>2 </a:t>
                      </a:r>
                    </a:p>
                    <a:p>
                      <a:r>
                        <a:rPr lang="en-US" sz="1600" u="none" strike="noStrike" kern="1200" baseline="0" dirty="0" smtClean="0"/>
                        <a:t>6</a:t>
                      </a:r>
                    </a:p>
                    <a:p>
                      <a:r>
                        <a:rPr lang="en-US" sz="1600" u="none" strike="noStrike" kern="1200" baseline="0" dirty="0" smtClean="0"/>
                        <a:t>1</a:t>
                      </a:r>
                      <a:endParaRPr lang="bg-BG" sz="1600" dirty="0"/>
                    </a:p>
                  </a:txBody>
                  <a:tcPr/>
                </a:tc>
              </a:tr>
              <a:tr h="326172">
                <a:tc>
                  <a:txBody>
                    <a:bodyPr/>
                    <a:lstStyle/>
                    <a:p>
                      <a:r>
                        <a:rPr lang="en-US" sz="1600" u="none" strike="noStrike" kern="1200" baseline="0" dirty="0" smtClean="0"/>
                        <a:t>Work experience: </a:t>
                      </a:r>
                      <a:endParaRPr lang="bg-BG" sz="1600" dirty="0"/>
                    </a:p>
                  </a:txBody>
                  <a:tcPr/>
                </a:tc>
                <a:tc>
                  <a:txBody>
                    <a:bodyPr/>
                    <a:lstStyle/>
                    <a:p>
                      <a:endParaRPr lang="bg-BG" sz="1600" dirty="0"/>
                    </a:p>
                  </a:txBody>
                  <a:tcPr/>
                </a:tc>
              </a:tr>
              <a:tr h="815430">
                <a:tc>
                  <a:txBody>
                    <a:bodyPr/>
                    <a:lstStyle/>
                    <a:p>
                      <a:r>
                        <a:rPr lang="en-US" sz="1600" u="none" strike="noStrike" kern="1200" baseline="0" dirty="0" smtClean="0"/>
                        <a:t>Considerable 		</a:t>
                      </a:r>
                    </a:p>
                    <a:p>
                      <a:r>
                        <a:rPr lang="en-US" sz="1600" u="none" strike="noStrike" kern="1200" baseline="0" dirty="0" smtClean="0"/>
                        <a:t>Some 	</a:t>
                      </a:r>
                    </a:p>
                    <a:p>
                      <a:r>
                        <a:rPr lang="en-US" sz="1600" u="none" strike="noStrike" kern="1200" baseline="0" dirty="0" smtClean="0"/>
                        <a:t>None 	 	</a:t>
                      </a:r>
                      <a:endParaRPr lang="en-US" sz="1600" b="0" i="0" u="none" strike="noStrike" kern="1200" baseline="0" dirty="0" smtClean="0">
                        <a:solidFill>
                          <a:schemeClr val="dk1"/>
                        </a:solidFill>
                        <a:latin typeface="+mn-lt"/>
                        <a:ea typeface="+mn-ea"/>
                        <a:cs typeface="+mn-cs"/>
                      </a:endParaRPr>
                    </a:p>
                  </a:txBody>
                  <a:tcPr/>
                </a:tc>
                <a:tc>
                  <a:txBody>
                    <a:bodyPr/>
                    <a:lstStyle/>
                    <a:p>
                      <a:r>
                        <a:rPr lang="en-US" sz="1600" u="none" strike="noStrike" kern="1200" baseline="0" dirty="0" smtClean="0"/>
                        <a:t>2</a:t>
                      </a:r>
                    </a:p>
                    <a:p>
                      <a:r>
                        <a:rPr lang="en-US" sz="1600" u="none" strike="noStrike" kern="1200" baseline="0" dirty="0" smtClean="0"/>
                        <a:t>9 </a:t>
                      </a:r>
                    </a:p>
                    <a:p>
                      <a:r>
                        <a:rPr lang="en-US" sz="1600" u="none" strike="noStrike" kern="1200" baseline="0" dirty="0" smtClean="0"/>
                        <a:t>2	 </a:t>
                      </a:r>
                      <a:endParaRPr lang="bg-BG" sz="1600" dirty="0"/>
                    </a:p>
                  </a:txBody>
                  <a:tcPr/>
                </a:tc>
              </a:tr>
              <a:tr h="326172">
                <a:tc>
                  <a:txBody>
                    <a:bodyPr/>
                    <a:lstStyle/>
                    <a:p>
                      <a:r>
                        <a:rPr lang="en-US" sz="1600" u="none" strike="noStrike" kern="1200" baseline="0" dirty="0" smtClean="0"/>
                        <a:t>Skills/qualifications: </a:t>
                      </a:r>
                      <a:endParaRPr lang="bg-BG" sz="1600" dirty="0"/>
                    </a:p>
                  </a:txBody>
                  <a:tcPr/>
                </a:tc>
                <a:tc>
                  <a:txBody>
                    <a:bodyPr/>
                    <a:lstStyle/>
                    <a:p>
                      <a:endParaRPr lang="bg-BG" sz="1600" dirty="0"/>
                    </a:p>
                  </a:txBody>
                  <a:tcPr/>
                </a:tc>
              </a:tr>
              <a:tr h="1304688">
                <a:tc>
                  <a:txBody>
                    <a:bodyPr/>
                    <a:lstStyle/>
                    <a:p>
                      <a:r>
                        <a:rPr lang="en-US" sz="1600" u="none" strike="noStrike" kern="1200" baseline="0" dirty="0" smtClean="0"/>
                        <a:t>None 	 	</a:t>
                      </a:r>
                    </a:p>
                    <a:p>
                      <a:r>
                        <a:rPr lang="en-US" sz="1600" u="none" strike="noStrike" kern="1200" baseline="0" dirty="0" smtClean="0"/>
                        <a:t>Vocational skills 	 	</a:t>
                      </a:r>
                    </a:p>
                    <a:p>
                      <a:r>
                        <a:rPr lang="en-US" sz="1600" u="none" strike="noStrike" kern="1200" baseline="0" dirty="0" smtClean="0"/>
                        <a:t>Musical skills 	 	</a:t>
                      </a:r>
                    </a:p>
                    <a:p>
                      <a:r>
                        <a:rPr lang="en-US" sz="1600" u="none" strike="noStrike" kern="1200" baseline="0" dirty="0" smtClean="0"/>
                        <a:t>Foreign language 	</a:t>
                      </a:r>
                    </a:p>
                    <a:p>
                      <a:r>
                        <a:rPr lang="en-US" sz="1600" u="none" strike="noStrike" kern="1200" baseline="0" dirty="0" smtClean="0"/>
                        <a:t>MS Office 	 	</a:t>
                      </a:r>
                      <a:endParaRPr lang="en-US" sz="1600" b="0" i="0" u="none" strike="noStrike" kern="1200" baseline="0" dirty="0" smtClean="0">
                        <a:solidFill>
                          <a:schemeClr val="dk1"/>
                        </a:solidFill>
                        <a:latin typeface="+mn-lt"/>
                        <a:ea typeface="+mn-ea"/>
                        <a:cs typeface="+mn-cs"/>
                      </a:endParaRPr>
                    </a:p>
                  </a:txBody>
                  <a:tcPr/>
                </a:tc>
                <a:tc>
                  <a:txBody>
                    <a:bodyPr/>
                    <a:lstStyle/>
                    <a:p>
                      <a:r>
                        <a:rPr lang="en-US" sz="1600" u="none" strike="noStrike" kern="1200" baseline="0" dirty="0" smtClean="0"/>
                        <a:t>9</a:t>
                      </a:r>
                    </a:p>
                    <a:p>
                      <a:r>
                        <a:rPr lang="en-US" sz="1600" u="none" strike="noStrike" kern="1200" baseline="0" dirty="0" smtClean="0"/>
                        <a:t>2</a:t>
                      </a:r>
                    </a:p>
                    <a:p>
                      <a:r>
                        <a:rPr lang="en-US" sz="1600" u="none" strike="noStrike" kern="1200" baseline="0" dirty="0" smtClean="0"/>
                        <a:t>2</a:t>
                      </a:r>
                    </a:p>
                    <a:p>
                      <a:r>
                        <a:rPr lang="en-US" sz="1600" u="none" strike="noStrike" kern="1200" baseline="0" dirty="0" smtClean="0"/>
                        <a:t>2</a:t>
                      </a:r>
                    </a:p>
                    <a:p>
                      <a:r>
                        <a:rPr lang="en-US" sz="1600" u="none" strike="noStrike" kern="1200" baseline="0" dirty="0" smtClean="0"/>
                        <a:t>1</a:t>
                      </a:r>
                      <a:endParaRPr lang="bg-BG" sz="1600" dirty="0"/>
                    </a:p>
                  </a:txBody>
                  <a:tcPr/>
                </a:tc>
              </a:tr>
            </a:tbl>
          </a:graphicData>
        </a:graphic>
      </p:graphicFrame>
      <p:pic>
        <p:nvPicPr>
          <p:cNvPr id="5" name="Picture 8" descr="Hesed">
            <a:hlinkClick r:id="rId2" tooltip="Hesed"/>
          </p:cNvPr>
          <p:cNvPicPr>
            <a:picLocks noChangeAspect="1" noChangeArrowheads="1"/>
          </p:cNvPicPr>
          <p:nvPr/>
        </p:nvPicPr>
        <p:blipFill>
          <a:blip r:embed="rId3"/>
          <a:srcRect/>
          <a:stretch>
            <a:fillRect/>
          </a:stretch>
        </p:blipFill>
        <p:spPr bwMode="auto">
          <a:xfrm>
            <a:off x="9388928" y="5602248"/>
            <a:ext cx="2545443" cy="1255752"/>
          </a:xfrm>
          <a:prstGeom prst="rect">
            <a:avLst/>
          </a:prstGeom>
          <a:noFill/>
        </p:spPr>
      </p:pic>
    </p:spTree>
    <p:extLst>
      <p:ext uri="{BB962C8B-B14F-4D97-AF65-F5344CB8AC3E}">
        <p14:creationId xmlns:p14="http://schemas.microsoft.com/office/powerpoint/2010/main" val="814675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rPr>
              <a:t>Counselling </a:t>
            </a:r>
            <a:r>
              <a:rPr lang="en-US" b="1" dirty="0" err="1">
                <a:solidFill>
                  <a:srgbClr val="92D050"/>
                </a:solidFill>
              </a:rPr>
              <a:t>programme</a:t>
            </a:r>
            <a:endParaRPr lang="bg-BG" dirty="0">
              <a:solidFill>
                <a:srgbClr val="92D050"/>
              </a:solidFill>
            </a:endParaRPr>
          </a:p>
        </p:txBody>
      </p:sp>
      <p:sp>
        <p:nvSpPr>
          <p:cNvPr id="3" name="Content Placeholder 2"/>
          <p:cNvSpPr>
            <a:spLocks noGrp="1"/>
          </p:cNvSpPr>
          <p:nvPr>
            <p:ph idx="1"/>
          </p:nvPr>
        </p:nvSpPr>
        <p:spPr>
          <a:xfrm>
            <a:off x="1999948" y="1768704"/>
            <a:ext cx="5543852" cy="3880773"/>
          </a:xfrm>
        </p:spPr>
        <p:txBody>
          <a:bodyPr>
            <a:normAutofit lnSpcReduction="10000"/>
          </a:bodyPr>
          <a:lstStyle/>
          <a:p>
            <a:r>
              <a:rPr lang="en-US" dirty="0" smtClean="0">
                <a:solidFill>
                  <a:srgbClr val="92D050"/>
                </a:solidFill>
              </a:rPr>
              <a:t>13 participants started consultations</a:t>
            </a:r>
          </a:p>
          <a:p>
            <a:endParaRPr lang="en-US" dirty="0">
              <a:solidFill>
                <a:srgbClr val="92D050"/>
              </a:solidFill>
            </a:endParaRPr>
          </a:p>
          <a:p>
            <a:r>
              <a:rPr lang="en-US" dirty="0" smtClean="0">
                <a:solidFill>
                  <a:srgbClr val="92D050"/>
                </a:solidFill>
              </a:rPr>
              <a:t>1-3 </a:t>
            </a:r>
            <a:r>
              <a:rPr lang="en-US" dirty="0">
                <a:solidFill>
                  <a:srgbClr val="92D050"/>
                </a:solidFill>
              </a:rPr>
              <a:t>sessions: 5 participants </a:t>
            </a:r>
          </a:p>
          <a:p>
            <a:r>
              <a:rPr lang="en-US" dirty="0">
                <a:solidFill>
                  <a:srgbClr val="92D050"/>
                </a:solidFill>
              </a:rPr>
              <a:t>5 sessions: 1 participant </a:t>
            </a:r>
          </a:p>
          <a:p>
            <a:r>
              <a:rPr lang="en-US" dirty="0">
                <a:solidFill>
                  <a:srgbClr val="92D050"/>
                </a:solidFill>
              </a:rPr>
              <a:t>7 sessions: 2 participants </a:t>
            </a:r>
          </a:p>
          <a:p>
            <a:r>
              <a:rPr lang="en-US" dirty="0">
                <a:solidFill>
                  <a:srgbClr val="92D050"/>
                </a:solidFill>
              </a:rPr>
              <a:t>10 sessions: 3 participants </a:t>
            </a:r>
          </a:p>
          <a:p>
            <a:r>
              <a:rPr lang="en-US" dirty="0">
                <a:solidFill>
                  <a:srgbClr val="92D050"/>
                </a:solidFill>
              </a:rPr>
              <a:t>12 sessions: 1 participant </a:t>
            </a:r>
          </a:p>
          <a:p>
            <a:r>
              <a:rPr lang="en-US" dirty="0">
                <a:solidFill>
                  <a:srgbClr val="92D050"/>
                </a:solidFill>
              </a:rPr>
              <a:t>20 </a:t>
            </a:r>
            <a:r>
              <a:rPr lang="en-US" dirty="0" smtClean="0">
                <a:solidFill>
                  <a:srgbClr val="92D050"/>
                </a:solidFill>
              </a:rPr>
              <a:t>sessions</a:t>
            </a:r>
            <a:r>
              <a:rPr lang="en-US" dirty="0">
                <a:solidFill>
                  <a:srgbClr val="92D050"/>
                </a:solidFill>
              </a:rPr>
              <a:t>: 1 participant </a:t>
            </a:r>
            <a:endParaRPr lang="en-US" dirty="0" smtClean="0">
              <a:solidFill>
                <a:srgbClr val="92D050"/>
              </a:solidFill>
            </a:endParaRPr>
          </a:p>
          <a:p>
            <a:endParaRPr lang="en-US" dirty="0">
              <a:solidFill>
                <a:srgbClr val="92D050"/>
              </a:solidFill>
            </a:endParaRPr>
          </a:p>
          <a:p>
            <a:r>
              <a:rPr lang="en-US" dirty="0" smtClean="0">
                <a:solidFill>
                  <a:srgbClr val="92D050"/>
                </a:solidFill>
              </a:rPr>
              <a:t>3 started to work within the project</a:t>
            </a:r>
            <a:endParaRPr lang="bg-BG" dirty="0">
              <a:solidFill>
                <a:srgbClr val="92D050"/>
              </a:solidFill>
            </a:endParaRPr>
          </a:p>
        </p:txBody>
      </p:sp>
      <p:pic>
        <p:nvPicPr>
          <p:cNvPr id="4" name="Picture 8" descr="Hesed">
            <a:hlinkClick r:id="rId3" tooltip="Hesed"/>
          </p:cNvPr>
          <p:cNvPicPr>
            <a:picLocks noChangeAspect="1" noChangeArrowheads="1"/>
          </p:cNvPicPr>
          <p:nvPr/>
        </p:nvPicPr>
        <p:blipFill>
          <a:blip r:embed="rId4"/>
          <a:srcRect/>
          <a:stretch>
            <a:fillRect/>
          </a:stretch>
        </p:blipFill>
        <p:spPr bwMode="auto">
          <a:xfrm>
            <a:off x="424542" y="5602248"/>
            <a:ext cx="2545443" cy="1255752"/>
          </a:xfrm>
          <a:prstGeom prst="rect">
            <a:avLst/>
          </a:prstGeom>
          <a:noFill/>
        </p:spPr>
      </p:pic>
    </p:spTree>
    <p:extLst>
      <p:ext uri="{BB962C8B-B14F-4D97-AF65-F5344CB8AC3E}">
        <p14:creationId xmlns:p14="http://schemas.microsoft.com/office/powerpoint/2010/main" val="34018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Employers</a:t>
            </a:r>
            <a:endParaRPr lang="bg-BG" dirty="0"/>
          </a:p>
        </p:txBody>
      </p:sp>
      <p:sp>
        <p:nvSpPr>
          <p:cNvPr id="3" name="Content Placeholder 2"/>
          <p:cNvSpPr>
            <a:spLocks noGrp="1"/>
          </p:cNvSpPr>
          <p:nvPr>
            <p:ph idx="1"/>
          </p:nvPr>
        </p:nvSpPr>
        <p:spPr/>
        <p:txBody>
          <a:bodyPr/>
          <a:lstStyle/>
          <a:p>
            <a:r>
              <a:rPr lang="en-US" dirty="0">
                <a:solidFill>
                  <a:srgbClr val="92D050"/>
                </a:solidFill>
              </a:rPr>
              <a:t>26 contacted </a:t>
            </a:r>
            <a:r>
              <a:rPr lang="en-US" dirty="0" smtClean="0">
                <a:solidFill>
                  <a:srgbClr val="92D050"/>
                </a:solidFill>
              </a:rPr>
              <a:t>companies:</a:t>
            </a:r>
          </a:p>
          <a:p>
            <a:r>
              <a:rPr lang="en-US" dirty="0" smtClean="0">
                <a:solidFill>
                  <a:srgbClr val="92D050"/>
                </a:solidFill>
              </a:rPr>
              <a:t>Two </a:t>
            </a:r>
            <a:r>
              <a:rPr lang="en-US" dirty="0">
                <a:solidFill>
                  <a:srgbClr val="92D050"/>
                </a:solidFill>
              </a:rPr>
              <a:t>offered employment to pilot participants and hired three of them. </a:t>
            </a:r>
            <a:endParaRPr lang="en-US" dirty="0" smtClean="0">
              <a:solidFill>
                <a:srgbClr val="92D050"/>
              </a:solidFill>
            </a:endParaRPr>
          </a:p>
          <a:p>
            <a:r>
              <a:rPr lang="en-US" dirty="0">
                <a:solidFill>
                  <a:srgbClr val="92D050"/>
                </a:solidFill>
              </a:rPr>
              <a:t>One of these two employers later recommended HESED as a reliable </a:t>
            </a:r>
            <a:r>
              <a:rPr lang="en-US" dirty="0" smtClean="0">
                <a:solidFill>
                  <a:srgbClr val="92D050"/>
                </a:solidFill>
              </a:rPr>
              <a:t>organization.</a:t>
            </a:r>
          </a:p>
          <a:p>
            <a:r>
              <a:rPr lang="en-US" dirty="0" smtClean="0">
                <a:solidFill>
                  <a:srgbClr val="92D050"/>
                </a:solidFill>
              </a:rPr>
              <a:t>14 agreed </a:t>
            </a:r>
            <a:r>
              <a:rPr lang="en-US" dirty="0">
                <a:solidFill>
                  <a:srgbClr val="92D050"/>
                </a:solidFill>
              </a:rPr>
              <a:t>to be contacted again in the future and to inform HESED in case they have appropriate vacancies. </a:t>
            </a:r>
            <a:endParaRPr lang="en-US" dirty="0" smtClean="0">
              <a:solidFill>
                <a:srgbClr val="92D050"/>
              </a:solidFill>
            </a:endParaRPr>
          </a:p>
          <a:p>
            <a:r>
              <a:rPr lang="en-US" dirty="0" smtClean="0">
                <a:solidFill>
                  <a:srgbClr val="92D050"/>
                </a:solidFill>
              </a:rPr>
              <a:t>3 have </a:t>
            </a:r>
            <a:r>
              <a:rPr lang="en-US" dirty="0">
                <a:solidFill>
                  <a:srgbClr val="92D050"/>
                </a:solidFill>
              </a:rPr>
              <a:t>rejected any cooperation and declared that they do not hire people </a:t>
            </a:r>
            <a:r>
              <a:rPr lang="en-US" dirty="0" smtClean="0">
                <a:solidFill>
                  <a:srgbClr val="92D050"/>
                </a:solidFill>
              </a:rPr>
              <a:t>with </a:t>
            </a:r>
            <a:r>
              <a:rPr lang="en-US" dirty="0">
                <a:solidFill>
                  <a:srgbClr val="92D050"/>
                </a:solidFill>
              </a:rPr>
              <a:t>Roma origin. </a:t>
            </a:r>
            <a:endParaRPr lang="bg-BG" dirty="0">
              <a:solidFill>
                <a:srgbClr val="92D050"/>
              </a:solidFill>
            </a:endParaRPr>
          </a:p>
        </p:txBody>
      </p:sp>
      <p:pic>
        <p:nvPicPr>
          <p:cNvPr id="4" name="Picture 8" descr="Hesed">
            <a:hlinkClick r:id="rId3" tooltip="Hesed"/>
          </p:cNvPr>
          <p:cNvPicPr>
            <a:picLocks noChangeAspect="1" noChangeArrowheads="1"/>
          </p:cNvPicPr>
          <p:nvPr/>
        </p:nvPicPr>
        <p:blipFill>
          <a:blip r:embed="rId4"/>
          <a:srcRect/>
          <a:stretch>
            <a:fillRect/>
          </a:stretch>
        </p:blipFill>
        <p:spPr bwMode="auto">
          <a:xfrm>
            <a:off x="424542" y="5602248"/>
            <a:ext cx="2545443" cy="1255752"/>
          </a:xfrm>
          <a:prstGeom prst="rect">
            <a:avLst/>
          </a:prstGeom>
          <a:noFill/>
        </p:spPr>
      </p:pic>
    </p:spTree>
    <p:extLst>
      <p:ext uri="{BB962C8B-B14F-4D97-AF65-F5344CB8AC3E}">
        <p14:creationId xmlns:p14="http://schemas.microsoft.com/office/powerpoint/2010/main" val="1260210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Digital </a:t>
            </a:r>
            <a:r>
              <a:rPr lang="en-US" dirty="0">
                <a:solidFill>
                  <a:srgbClr val="92D050"/>
                </a:solidFill>
              </a:rPr>
              <a:t>database</a:t>
            </a:r>
            <a:endParaRPr lang="bg-BG" dirty="0">
              <a:solidFill>
                <a:srgbClr val="92D05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92D050"/>
                </a:solidFill>
              </a:rPr>
              <a:t>Relevant information for 60 Roma youths </a:t>
            </a:r>
          </a:p>
          <a:p>
            <a:pPr lvl="1"/>
            <a:r>
              <a:rPr lang="en-US" sz="2200" dirty="0" smtClean="0">
                <a:solidFill>
                  <a:srgbClr val="92D050"/>
                </a:solidFill>
              </a:rPr>
              <a:t>educational </a:t>
            </a:r>
            <a:r>
              <a:rPr lang="en-US" sz="2200" dirty="0">
                <a:solidFill>
                  <a:srgbClr val="92D050"/>
                </a:solidFill>
              </a:rPr>
              <a:t>and employment background; </a:t>
            </a:r>
            <a:endParaRPr lang="en-US" sz="2200" dirty="0" smtClean="0">
              <a:solidFill>
                <a:srgbClr val="92D050"/>
              </a:solidFill>
            </a:endParaRPr>
          </a:p>
          <a:p>
            <a:pPr lvl="1"/>
            <a:r>
              <a:rPr lang="en-US" sz="2200" dirty="0" smtClean="0">
                <a:solidFill>
                  <a:srgbClr val="92D050"/>
                </a:solidFill>
              </a:rPr>
              <a:t>relevant </a:t>
            </a:r>
            <a:r>
              <a:rPr lang="en-US" sz="2200" dirty="0">
                <a:solidFill>
                  <a:srgbClr val="92D050"/>
                </a:solidFill>
              </a:rPr>
              <a:t>skills; preferred employment</a:t>
            </a:r>
            <a:r>
              <a:rPr lang="en-US" sz="2200" dirty="0" smtClean="0">
                <a:solidFill>
                  <a:srgbClr val="92D050"/>
                </a:solidFill>
              </a:rPr>
              <a:t>;</a:t>
            </a:r>
          </a:p>
          <a:p>
            <a:pPr lvl="1"/>
            <a:r>
              <a:rPr lang="en-US" sz="2200" dirty="0" smtClean="0">
                <a:solidFill>
                  <a:srgbClr val="92D050"/>
                </a:solidFill>
              </a:rPr>
              <a:t> </a:t>
            </a:r>
            <a:r>
              <a:rPr lang="en-US" sz="2200" dirty="0">
                <a:solidFill>
                  <a:srgbClr val="92D050"/>
                </a:solidFill>
              </a:rPr>
              <a:t>areas for improvement; </a:t>
            </a:r>
            <a:endParaRPr lang="en-US" sz="2200" dirty="0" smtClean="0">
              <a:solidFill>
                <a:srgbClr val="92D050"/>
              </a:solidFill>
            </a:endParaRPr>
          </a:p>
          <a:p>
            <a:pPr lvl="1"/>
            <a:r>
              <a:rPr lang="en-US" sz="2200" dirty="0" smtClean="0">
                <a:solidFill>
                  <a:srgbClr val="92D050"/>
                </a:solidFill>
              </a:rPr>
              <a:t>help </a:t>
            </a:r>
            <a:r>
              <a:rPr lang="en-US" sz="2200" dirty="0">
                <a:solidFill>
                  <a:srgbClr val="92D050"/>
                </a:solidFill>
              </a:rPr>
              <a:t>received during counselling sessions</a:t>
            </a:r>
            <a:r>
              <a:rPr lang="en-US" sz="2200" dirty="0" smtClean="0">
                <a:solidFill>
                  <a:srgbClr val="92D050"/>
                </a:solidFill>
              </a:rPr>
              <a:t>;</a:t>
            </a:r>
          </a:p>
          <a:p>
            <a:pPr lvl="1"/>
            <a:r>
              <a:rPr lang="en-US" sz="2200" dirty="0" smtClean="0">
                <a:solidFill>
                  <a:srgbClr val="92D050"/>
                </a:solidFill>
              </a:rPr>
              <a:t> </a:t>
            </a:r>
            <a:r>
              <a:rPr lang="en-US" sz="2200" dirty="0">
                <a:solidFill>
                  <a:srgbClr val="92D050"/>
                </a:solidFill>
              </a:rPr>
              <a:t>jobs already applied for; </a:t>
            </a:r>
            <a:endParaRPr lang="en-US" sz="2200" dirty="0" smtClean="0">
              <a:solidFill>
                <a:srgbClr val="92D050"/>
              </a:solidFill>
            </a:endParaRPr>
          </a:p>
          <a:p>
            <a:pPr lvl="1"/>
            <a:r>
              <a:rPr lang="en-US" sz="2200" dirty="0" smtClean="0">
                <a:solidFill>
                  <a:srgbClr val="92D050"/>
                </a:solidFill>
              </a:rPr>
              <a:t>contact information</a:t>
            </a:r>
            <a:endParaRPr lang="bg-BG" sz="2200" dirty="0">
              <a:solidFill>
                <a:srgbClr val="92D050"/>
              </a:solidFill>
            </a:endParaRPr>
          </a:p>
        </p:txBody>
      </p:sp>
      <p:pic>
        <p:nvPicPr>
          <p:cNvPr id="4" name="Picture 8" descr="Hesed">
            <a:hlinkClick r:id="rId3" tooltip="Hesed"/>
          </p:cNvPr>
          <p:cNvPicPr>
            <a:picLocks noChangeAspect="1" noChangeArrowheads="1"/>
          </p:cNvPicPr>
          <p:nvPr/>
        </p:nvPicPr>
        <p:blipFill>
          <a:blip r:embed="rId4"/>
          <a:srcRect/>
          <a:stretch>
            <a:fillRect/>
          </a:stretch>
        </p:blipFill>
        <p:spPr bwMode="auto">
          <a:xfrm>
            <a:off x="424542" y="5602248"/>
            <a:ext cx="2545443" cy="1255752"/>
          </a:xfrm>
          <a:prstGeom prst="rect">
            <a:avLst/>
          </a:prstGeom>
          <a:noFill/>
        </p:spPr>
      </p:pic>
    </p:spTree>
    <p:extLst>
      <p:ext uri="{BB962C8B-B14F-4D97-AF65-F5344CB8AC3E}">
        <p14:creationId xmlns:p14="http://schemas.microsoft.com/office/powerpoint/2010/main" val="1866685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cbfe69ac34f879958e7063b3fa6b834824f9b"/>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282</TotalTime>
  <Words>1837</Words>
  <Application>Microsoft Office PowerPoint</Application>
  <PresentationFormat>Custom</PresentationFormat>
  <Paragraphs>149</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  Transfer of an integrated approach for the improvement  of employment prospects among Roma youth </vt:lpstr>
      <vt:lpstr>Actors </vt:lpstr>
      <vt:lpstr>Time line </vt:lpstr>
      <vt:lpstr>Main activities</vt:lpstr>
      <vt:lpstr>Transfer adaptations</vt:lpstr>
      <vt:lpstr>Participants in the counselling programme </vt:lpstr>
      <vt:lpstr>Counselling programme</vt:lpstr>
      <vt:lpstr>Employers</vt:lpstr>
      <vt:lpstr>Digital database</vt:lpstr>
      <vt:lpstr>Conclusions </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of an integrated approach for the improvement  of employment prospects among Roma youth</dc:title>
  <dc:creator>Savka Savova</dc:creator>
  <cp:lastModifiedBy>MISSEMER Lucie</cp:lastModifiedBy>
  <cp:revision>34</cp:revision>
  <dcterms:created xsi:type="dcterms:W3CDTF">2015-10-25T12:05:49Z</dcterms:created>
  <dcterms:modified xsi:type="dcterms:W3CDTF">2015-11-06T13:19:09Z</dcterms:modified>
</cp:coreProperties>
</file>