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  <p:sldMasterId id="2147483746" r:id="rId4"/>
    <p:sldMasterId id="2147483777" r:id="rId5"/>
  </p:sldMasterIdLst>
  <p:notesMasterIdLst>
    <p:notesMasterId r:id="rId43"/>
  </p:notesMasterIdLst>
  <p:handoutMasterIdLst>
    <p:handoutMasterId r:id="rId44"/>
  </p:handoutMasterIdLst>
  <p:sldIdLst>
    <p:sldId id="256" r:id="rId6"/>
    <p:sldId id="325" r:id="rId7"/>
    <p:sldId id="324" r:id="rId8"/>
    <p:sldId id="349" r:id="rId9"/>
    <p:sldId id="358" r:id="rId10"/>
    <p:sldId id="350" r:id="rId11"/>
    <p:sldId id="354" r:id="rId12"/>
    <p:sldId id="268" r:id="rId13"/>
    <p:sldId id="270" r:id="rId14"/>
    <p:sldId id="272" r:id="rId15"/>
    <p:sldId id="274" r:id="rId16"/>
    <p:sldId id="276" r:id="rId17"/>
    <p:sldId id="329" r:id="rId18"/>
    <p:sldId id="338" r:id="rId19"/>
    <p:sldId id="280" r:id="rId20"/>
    <p:sldId id="278" r:id="rId21"/>
    <p:sldId id="355" r:id="rId22"/>
    <p:sldId id="284" r:id="rId23"/>
    <p:sldId id="288" r:id="rId24"/>
    <p:sldId id="290" r:id="rId25"/>
    <p:sldId id="352" r:id="rId26"/>
    <p:sldId id="292" r:id="rId27"/>
    <p:sldId id="294" r:id="rId28"/>
    <p:sldId id="296" r:id="rId29"/>
    <p:sldId id="298" r:id="rId30"/>
    <p:sldId id="304" r:id="rId31"/>
    <p:sldId id="306" r:id="rId32"/>
    <p:sldId id="308" r:id="rId33"/>
    <p:sldId id="357" r:id="rId34"/>
    <p:sldId id="353" r:id="rId35"/>
    <p:sldId id="310" r:id="rId36"/>
    <p:sldId id="312" r:id="rId37"/>
    <p:sldId id="316" r:id="rId38"/>
    <p:sldId id="356" r:id="rId39"/>
    <p:sldId id="320" r:id="rId40"/>
    <p:sldId id="322" r:id="rId41"/>
    <p:sldId id="337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D18B8"/>
    <a:srgbClr val="FF330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4624" autoAdjust="0"/>
  </p:normalViewPr>
  <p:slideViewPr>
    <p:cSldViewPr snapToGrid="0" snapToObjects="1">
      <p:cViewPr varScale="1">
        <p:scale>
          <a:sx n="93" d="100"/>
          <a:sy n="93" d="100"/>
        </p:scale>
        <p:origin x="-756" y="-9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7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53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34" y="3729039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2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5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4"/>
            <a:ext cx="609600" cy="273844"/>
          </a:xfrm>
        </p:spPr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72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7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4253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34" y="3729039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7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4253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34" y="3729039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7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4253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34" y="3729039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7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4253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34" y="3729039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94" y="723901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94" y="723901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7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4253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34" y="3729039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7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4253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34" y="3729039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93" y="1052403"/>
          <a:ext cx="5953649" cy="304038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1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94" y="723901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6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8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6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82" y="4815079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30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11" y="4819823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30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4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4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1" r:id="rId14"/>
    <p:sldLayoutId id="2147483762" r:id="rId15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7D1D7B-70B5-9D4F-A9E5-525C1090DAAC}" type="datetime4">
              <a:rPr lang="en-US" smtClean="0"/>
              <a:pPr/>
              <a:t>October 29, 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6477" y="4906330"/>
            <a:ext cx="1060918" cy="134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6493" y="575733"/>
            <a:ext cx="8533280" cy="312702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endParaRPr lang="sr-Latn-RS" sz="3200" dirty="0" smtClean="0"/>
          </a:p>
          <a:p>
            <a:pPr algn="ctr"/>
            <a:endParaRPr lang="sr-Latn-RS" sz="3200" dirty="0" smtClean="0"/>
          </a:p>
          <a:p>
            <a:pPr algn="ctr"/>
            <a:r>
              <a:rPr lang="en-US" sz="3200" dirty="0" smtClean="0"/>
              <a:t>BALKAN REGIONAL PLATFORM </a:t>
            </a:r>
            <a:r>
              <a:rPr lang="sr-Latn-RS" sz="3200" dirty="0" smtClean="0"/>
              <a:t>FOR</a:t>
            </a:r>
          </a:p>
          <a:p>
            <a:pPr algn="ctr"/>
            <a:r>
              <a:rPr lang="en-US" sz="3200" dirty="0" smtClean="0"/>
              <a:t>YOUTH PARTICIPATION </a:t>
            </a:r>
            <a:r>
              <a:rPr lang="sr-Latn-RS" sz="3200" dirty="0" smtClean="0"/>
              <a:t>AND</a:t>
            </a:r>
            <a:r>
              <a:rPr lang="en-US" sz="3200" dirty="0" smtClean="0"/>
              <a:t> DIALOGUE</a:t>
            </a:r>
            <a:endParaRPr lang="sr-Latn-RS" sz="3200" dirty="0" smtClean="0"/>
          </a:p>
          <a:p>
            <a:pPr algn="ctr"/>
            <a:endParaRPr lang="sr-Latn-R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solidFill>
                  <a:srgbClr val="FF3300"/>
                </a:solidFill>
              </a:rPr>
              <a:t> </a:t>
            </a:r>
            <a:r>
              <a:rPr lang="en-US" sz="3200" dirty="0" smtClean="0"/>
              <a:t>     </a:t>
            </a:r>
            <a:r>
              <a:rPr lang="en-US" sz="2000" dirty="0" smtClean="0"/>
              <a:t>                                                                                   </a:t>
            </a:r>
            <a:endParaRPr lang="sr-Latn-RS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654014" y="4188178"/>
            <a:ext cx="3489986" cy="40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RS" sz="2200" dirty="0" smtClean="0">
                <a:solidFill>
                  <a:schemeClr val="tx1"/>
                </a:solidFill>
              </a:rPr>
              <a:t>    Mostar, 29 October 2015</a:t>
            </a:r>
            <a:endParaRPr sz="2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1244"/>
            <a:ext cx="8412479" cy="812929"/>
          </a:xfrm>
        </p:spPr>
        <p:txBody>
          <a:bodyPr>
            <a:noAutofit/>
          </a:bodyPr>
          <a:lstStyle/>
          <a:p>
            <a:pPr algn="ctr"/>
            <a:r>
              <a:rPr lang="sr-Latn-RS" sz="2400" b="1" dirty="0" smtClean="0">
                <a:latin typeface="+mn-lt"/>
              </a:rPr>
              <a:t>B</a:t>
            </a:r>
            <a:r>
              <a:rPr lang="en-US" sz="2400" b="1" dirty="0" smtClean="0">
                <a:latin typeface="+mn-lt"/>
              </a:rPr>
              <a:t>ARRIERS </a:t>
            </a:r>
            <a:r>
              <a:rPr lang="sr-Latn-RS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to active participation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1756064"/>
            <a:ext cx="5033356" cy="2894958"/>
          </a:xfrm>
        </p:spPr>
        <p:txBody>
          <a:bodyPr>
            <a:noAutofit/>
          </a:bodyPr>
          <a:lstStyle/>
          <a:p>
            <a:pPr marL="342900" indent="-342900">
              <a:buNone/>
            </a:pPr>
            <a:r>
              <a:rPr lang="sr-Latn-RS" sz="2000" b="1" dirty="0" smtClean="0">
                <a:solidFill>
                  <a:srgbClr val="FF0000"/>
                </a:solidFill>
              </a:rPr>
              <a:t>1. L</a:t>
            </a:r>
            <a:r>
              <a:rPr lang="en-US" sz="2000" b="1" dirty="0" err="1" smtClean="0">
                <a:solidFill>
                  <a:srgbClr val="FF0000"/>
                </a:solidFill>
              </a:rPr>
              <a:t>ack</a:t>
            </a:r>
            <a:r>
              <a:rPr lang="en-US" sz="2000" b="1" dirty="0" smtClean="0">
                <a:solidFill>
                  <a:srgbClr val="FF0000"/>
                </a:solidFill>
              </a:rPr>
              <a:t> of TRUST in the state and the</a:t>
            </a:r>
            <a:r>
              <a:rPr lang="sr-Latn-R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possibility of changes</a:t>
            </a:r>
            <a:endParaRPr lang="sr-Latn-R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z="2000" b="1" dirty="0" smtClean="0">
                <a:solidFill>
                  <a:srgbClr val="FF0000"/>
                </a:solidFill>
              </a:rPr>
              <a:t>2. L</a:t>
            </a:r>
            <a:r>
              <a:rPr lang="en-US" sz="2000" b="1" dirty="0" err="1" smtClean="0">
                <a:solidFill>
                  <a:srgbClr val="FF0000"/>
                </a:solidFill>
              </a:rPr>
              <a:t>ack</a:t>
            </a:r>
            <a:r>
              <a:rPr lang="en-US" sz="2000" b="1" dirty="0" smtClean="0">
                <a:solidFill>
                  <a:srgbClr val="FF0000"/>
                </a:solidFill>
              </a:rPr>
              <a:t> of FREE TIME</a:t>
            </a:r>
            <a:endParaRPr lang="sr-Latn-R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z="2000" b="1" dirty="0" smtClean="0">
                <a:solidFill>
                  <a:srgbClr val="FF0000"/>
                </a:solidFill>
              </a:rPr>
              <a:t>3. L</a:t>
            </a:r>
            <a:r>
              <a:rPr lang="en-US" sz="2000" b="1" dirty="0" err="1" smtClean="0">
                <a:solidFill>
                  <a:srgbClr val="FF0000"/>
                </a:solidFill>
              </a:rPr>
              <a:t>ack</a:t>
            </a:r>
            <a:r>
              <a:rPr lang="en-US" sz="2000" b="1" dirty="0" smtClean="0">
                <a:solidFill>
                  <a:srgbClr val="FF0000"/>
                </a:solidFill>
              </a:rPr>
              <a:t> of INFORMATION</a:t>
            </a:r>
            <a:endParaRPr lang="sr-Latn-R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z="2000" dirty="0" smtClean="0">
                <a:solidFill>
                  <a:srgbClr val="0070C0"/>
                </a:solidFill>
              </a:rPr>
              <a:t>4. L</a:t>
            </a:r>
            <a:r>
              <a:rPr lang="en-US" sz="2000" dirty="0" err="1" smtClean="0">
                <a:solidFill>
                  <a:srgbClr val="0070C0"/>
                </a:solidFill>
              </a:rPr>
              <a:t>ack</a:t>
            </a:r>
            <a:r>
              <a:rPr lang="en-US" sz="2000" dirty="0" smtClean="0">
                <a:solidFill>
                  <a:srgbClr val="0070C0"/>
                </a:solidFill>
              </a:rPr>
              <a:t> of interest, will and motivation</a:t>
            </a:r>
            <a:endParaRPr lang="sr-Latn-RS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sr-Latn-RS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Latn-RS" sz="2000" dirty="0" smtClean="0">
                <a:solidFill>
                  <a:srgbClr val="0070C0"/>
                </a:solidFill>
              </a:rPr>
              <a:t>16% of young people </a:t>
            </a:r>
            <a:r>
              <a:rPr lang="en-US" sz="2000" dirty="0" smtClean="0">
                <a:solidFill>
                  <a:srgbClr val="0070C0"/>
                </a:solidFill>
              </a:rPr>
              <a:t>stated that</a:t>
            </a:r>
            <a:r>
              <a:rPr lang="sr-Latn-R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there are</a:t>
            </a:r>
            <a:r>
              <a:rPr lang="sr-Latn-R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no </a:t>
            </a:r>
            <a:r>
              <a:rPr lang="sr-Latn-RS" sz="2000" dirty="0" smtClean="0">
                <a:solidFill>
                  <a:srgbClr val="0070C0"/>
                </a:solidFill>
              </a:rPr>
              <a:t>barriers</a:t>
            </a:r>
            <a:endParaRPr sz="2000">
              <a:solidFill>
                <a:srgbClr val="0070C0"/>
              </a:solidFill>
            </a:endParaRPr>
          </a:p>
        </p:txBody>
      </p:sp>
      <p:pic>
        <p:nvPicPr>
          <p:cNvPr id="4" name="Picture 3" descr="chart81913097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35" y="2006417"/>
            <a:ext cx="3653443" cy="215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707610"/>
          </a:xfrm>
        </p:spPr>
        <p:txBody>
          <a:bodyPr>
            <a:noAutofit/>
          </a:bodyPr>
          <a:lstStyle/>
          <a:p>
            <a:pPr algn="ctr"/>
            <a:r>
              <a:rPr lang="sr-Latn-RS" sz="2400" b="1" dirty="0" smtClean="0">
                <a:latin typeface="+mn-lt"/>
              </a:rPr>
              <a:t>S</a:t>
            </a:r>
            <a:r>
              <a:rPr lang="en-US" sz="2400" b="1" dirty="0" err="1" smtClean="0">
                <a:latin typeface="+mn-lt"/>
              </a:rPr>
              <a:t>hould</a:t>
            </a:r>
            <a:r>
              <a:rPr lang="en-US" sz="2400" b="1" dirty="0" smtClean="0">
                <a:latin typeface="+mn-lt"/>
              </a:rPr>
              <a:t> </a:t>
            </a:r>
            <a:r>
              <a:rPr lang="sr-Latn-RS" sz="2400" b="1" dirty="0" smtClean="0">
                <a:latin typeface="+mn-lt"/>
              </a:rPr>
              <a:t> young popel be </a:t>
            </a:r>
            <a:r>
              <a:rPr lang="en-US" sz="2400" b="1" dirty="0" smtClean="0">
                <a:latin typeface="+mn-lt"/>
              </a:rPr>
              <a:t>engage</a:t>
            </a:r>
            <a:r>
              <a:rPr lang="sr-Latn-RS" sz="2400" b="1" dirty="0" smtClean="0">
                <a:latin typeface="+mn-lt"/>
              </a:rPr>
              <a:t>d</a:t>
            </a:r>
            <a:r>
              <a:rPr lang="en-US" sz="2400" b="1" dirty="0" smtClean="0">
                <a:latin typeface="+mn-lt"/>
              </a:rPr>
              <a:t> in 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Latn-RS" sz="2400" b="1" dirty="0" smtClean="0">
                <a:latin typeface="+mn-lt"/>
              </a:rPr>
              <a:t>the </a:t>
            </a:r>
            <a:r>
              <a:rPr lang="en-US" sz="2400" b="1" dirty="0" smtClean="0">
                <a:latin typeface="+mn-lt"/>
              </a:rPr>
              <a:t>non-governmental / youth organizations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5836"/>
            <a:ext cx="4899378" cy="2626185"/>
          </a:xfrm>
        </p:spPr>
        <p:txBody>
          <a:bodyPr>
            <a:normAutofit/>
          </a:bodyPr>
          <a:lstStyle/>
          <a:p>
            <a:r>
              <a:rPr lang="sr-Latn-RS" sz="1700" dirty="0" smtClean="0">
                <a:solidFill>
                  <a:srgbClr val="FF0000"/>
                </a:solidFill>
              </a:rPr>
              <a:t>73 %  Y</a:t>
            </a:r>
            <a:r>
              <a:rPr lang="en-US" sz="1700" dirty="0" smtClean="0">
                <a:solidFill>
                  <a:srgbClr val="FF0000"/>
                </a:solidFill>
              </a:rPr>
              <a:t>OUNG PEOPLE SHOULD BE ENGAGED TO CONTRIBUTE TO SOCIAL CHANGE</a:t>
            </a:r>
            <a:r>
              <a:rPr lang="sr-Latn-RS" sz="17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sr-Latn-RS" sz="1700" dirty="0" smtClean="0">
              <a:solidFill>
                <a:srgbClr val="0070C0"/>
              </a:solidFill>
            </a:endParaRPr>
          </a:p>
          <a:p>
            <a:r>
              <a:rPr lang="sr-Latn-RS" sz="1700" dirty="0" smtClean="0">
                <a:solidFill>
                  <a:srgbClr val="0070C0"/>
                </a:solidFill>
              </a:rPr>
              <a:t>18 %  Y</a:t>
            </a:r>
            <a:r>
              <a:rPr lang="en-US" sz="1700" dirty="0" err="1" smtClean="0">
                <a:solidFill>
                  <a:srgbClr val="0070C0"/>
                </a:solidFill>
              </a:rPr>
              <a:t>oung</a:t>
            </a:r>
            <a:r>
              <a:rPr lang="en-US" sz="1700" dirty="0" smtClean="0">
                <a:solidFill>
                  <a:srgbClr val="0070C0"/>
                </a:solidFill>
              </a:rPr>
              <a:t> people need to be engaged if </a:t>
            </a:r>
            <a:r>
              <a:rPr lang="sr-Latn-RS" sz="1700" dirty="0" smtClean="0">
                <a:solidFill>
                  <a:srgbClr val="0070C0"/>
                </a:solidFill>
              </a:rPr>
              <a:t>it</a:t>
            </a:r>
            <a:r>
              <a:rPr lang="en-US" sz="1700" dirty="0" smtClean="0">
                <a:solidFill>
                  <a:srgbClr val="0070C0"/>
                </a:solidFill>
              </a:rPr>
              <a:t> will </a:t>
            </a:r>
            <a:r>
              <a:rPr lang="sr-Latn-RS" sz="1700" dirty="0" smtClean="0">
                <a:solidFill>
                  <a:srgbClr val="0070C0"/>
                </a:solidFill>
              </a:rPr>
              <a:t>bring </a:t>
            </a:r>
            <a:r>
              <a:rPr lang="en-US" sz="1700" dirty="0" smtClean="0">
                <a:solidFill>
                  <a:srgbClr val="0070C0"/>
                </a:solidFill>
              </a:rPr>
              <a:t>some benefit</a:t>
            </a:r>
            <a:endParaRPr lang="sr-Latn-RS" sz="17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sr-Latn-RS" sz="1700" dirty="0" smtClean="0">
              <a:solidFill>
                <a:srgbClr val="0070C0"/>
              </a:solidFill>
            </a:endParaRPr>
          </a:p>
          <a:p>
            <a:r>
              <a:rPr lang="sr-Latn-RS" sz="1700" dirty="0" smtClean="0">
                <a:solidFill>
                  <a:srgbClr val="0070C0"/>
                </a:solidFill>
              </a:rPr>
              <a:t>3%  Y</a:t>
            </a:r>
            <a:r>
              <a:rPr lang="en-US" sz="1700" dirty="0" err="1" smtClean="0">
                <a:solidFill>
                  <a:srgbClr val="0070C0"/>
                </a:solidFill>
              </a:rPr>
              <a:t>oung</a:t>
            </a:r>
            <a:r>
              <a:rPr lang="en-US" sz="1700" dirty="0" smtClean="0">
                <a:solidFill>
                  <a:srgbClr val="0070C0"/>
                </a:solidFill>
              </a:rPr>
              <a:t> people should not waste time on it</a:t>
            </a:r>
            <a:endParaRPr lang="sr-Latn-RS" sz="1700" dirty="0" smtClean="0">
              <a:solidFill>
                <a:srgbClr val="0070C0"/>
              </a:solidFill>
            </a:endParaRPr>
          </a:p>
          <a:p>
            <a:endParaRPr lang="sr-Latn-RS" sz="1600" dirty="0" smtClean="0"/>
          </a:p>
          <a:p>
            <a:endParaRPr sz="1600"/>
          </a:p>
        </p:txBody>
      </p:sp>
      <p:pic>
        <p:nvPicPr>
          <p:cNvPr id="4" name="Picture 3" descr="chart81915404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178" y="2150489"/>
            <a:ext cx="3705041" cy="2307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5"/>
            <a:ext cx="8229600" cy="1131401"/>
          </a:xfrm>
        </p:spPr>
        <p:txBody>
          <a:bodyPr>
            <a:noAutofit/>
          </a:bodyPr>
          <a:lstStyle/>
          <a:p>
            <a:pPr algn="ctr"/>
            <a:r>
              <a:rPr lang="sr-Latn-RS" sz="2400" b="1" dirty="0" smtClean="0">
                <a:latin typeface="+mn-lt"/>
              </a:rPr>
              <a:t>According to</a:t>
            </a:r>
            <a:r>
              <a:rPr lang="en-US" sz="2400" b="1" dirty="0" smtClean="0">
                <a:latin typeface="+mn-lt"/>
              </a:rPr>
              <a:t> the opinion of young people 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Latn-RS" sz="2400" b="1" dirty="0" smtClean="0">
                <a:latin typeface="+mn-lt"/>
              </a:rPr>
              <a:t>THE</a:t>
            </a:r>
            <a:r>
              <a:rPr lang="en-US" sz="2400" b="1" dirty="0" smtClean="0">
                <a:latin typeface="+mn-lt"/>
              </a:rPr>
              <a:t> IMPACT THEY HAVE ON SOCIAL CHANGE 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in </a:t>
            </a:r>
            <a:r>
              <a:rPr lang="sr-Latn-RS" sz="2400" b="1" dirty="0" smtClean="0">
                <a:latin typeface="+mn-lt"/>
              </a:rPr>
              <a:t>local </a:t>
            </a:r>
            <a:r>
              <a:rPr lang="en-US" sz="2400" b="1" dirty="0" smtClean="0">
                <a:latin typeface="+mn-lt"/>
              </a:rPr>
              <a:t>community / country</a:t>
            </a:r>
            <a:r>
              <a:rPr lang="sr-Latn-RS" sz="2400" b="1" dirty="0" smtClean="0">
                <a:latin typeface="+mn-lt"/>
              </a:rPr>
              <a:t> is 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8354"/>
            <a:ext cx="3968043" cy="2362473"/>
          </a:xfrm>
        </p:spPr>
        <p:txBody>
          <a:bodyPr/>
          <a:lstStyle/>
          <a:p>
            <a:r>
              <a:rPr lang="sr-Latn-RS" sz="2200" dirty="0" smtClean="0">
                <a:solidFill>
                  <a:srgbClr val="0070C0"/>
                </a:solidFill>
              </a:rPr>
              <a:t>20%  </a:t>
            </a:r>
            <a:r>
              <a:rPr lang="en-US" sz="2200" dirty="0" smtClean="0">
                <a:solidFill>
                  <a:srgbClr val="0070C0"/>
                </a:solidFill>
              </a:rPr>
              <a:t>significant impact</a:t>
            </a:r>
            <a:endParaRPr lang="sr-Latn-RS" sz="22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sr-Latn-RS" sz="2200" dirty="0" smtClean="0">
              <a:solidFill>
                <a:srgbClr val="0070C0"/>
              </a:solidFill>
            </a:endParaRPr>
          </a:p>
          <a:p>
            <a:r>
              <a:rPr lang="sr-Latn-RS" sz="2200" b="1" dirty="0" smtClean="0">
                <a:solidFill>
                  <a:srgbClr val="FF0000"/>
                </a:solidFill>
              </a:rPr>
              <a:t>58%  SMALL IMPACT</a:t>
            </a:r>
          </a:p>
          <a:p>
            <a:pPr>
              <a:buNone/>
            </a:pPr>
            <a:endParaRPr lang="sr-Latn-RS" sz="2200" b="1" dirty="0" smtClean="0">
              <a:solidFill>
                <a:srgbClr val="FF0000"/>
              </a:solidFill>
            </a:endParaRPr>
          </a:p>
          <a:p>
            <a:r>
              <a:rPr lang="sr-Latn-RS" sz="2200" b="1" dirty="0" smtClean="0">
                <a:solidFill>
                  <a:srgbClr val="FF0000"/>
                </a:solidFill>
              </a:rPr>
              <a:t>19%  NO IMPACT </a:t>
            </a:r>
          </a:p>
          <a:p>
            <a:endParaRPr lang="sr-Latn-RS" dirty="0" smtClean="0"/>
          </a:p>
          <a:p>
            <a:endParaRPr/>
          </a:p>
        </p:txBody>
      </p:sp>
      <p:pic>
        <p:nvPicPr>
          <p:cNvPr id="4" name="Picture 3" descr="chart82812087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955" y="2344609"/>
            <a:ext cx="4062845" cy="253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489851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3000" b="1" dirty="0" smtClean="0">
                <a:latin typeface="+mn-lt"/>
              </a:rPr>
              <a:t>W</a:t>
            </a:r>
            <a:r>
              <a:rPr lang="en-US" sz="3000" b="1" dirty="0" smtClean="0">
                <a:latin typeface="+mn-lt"/>
              </a:rPr>
              <a:t>hat </a:t>
            </a:r>
            <a:r>
              <a:rPr lang="sr-Latn-RS" sz="3000" b="1" dirty="0" smtClean="0">
                <a:latin typeface="+mn-lt"/>
              </a:rPr>
              <a:t>do Y</a:t>
            </a:r>
            <a:r>
              <a:rPr lang="en-US" sz="3000" b="1" dirty="0" err="1" smtClean="0">
                <a:latin typeface="+mn-lt"/>
              </a:rPr>
              <a:t>oung</a:t>
            </a:r>
            <a:r>
              <a:rPr lang="en-US" sz="3000" b="1" dirty="0" smtClean="0">
                <a:latin typeface="+mn-lt"/>
              </a:rPr>
              <a:t> </a:t>
            </a:r>
            <a:r>
              <a:rPr lang="sr-Latn-RS" sz="3000" b="1" dirty="0" smtClean="0">
                <a:latin typeface="+mn-lt"/>
              </a:rPr>
              <a:t>P</a:t>
            </a:r>
            <a:r>
              <a:rPr lang="en-US" sz="3000" b="1" dirty="0" err="1" smtClean="0">
                <a:latin typeface="+mn-lt"/>
              </a:rPr>
              <a:t>eople</a:t>
            </a:r>
            <a:r>
              <a:rPr lang="en-US" sz="3000" b="1" dirty="0" smtClean="0">
                <a:latin typeface="+mn-lt"/>
              </a:rPr>
              <a:t> </a:t>
            </a:r>
            <a:r>
              <a:rPr lang="sr-Latn-RS" sz="3000" b="1" dirty="0" smtClean="0">
                <a:latin typeface="+mn-lt"/>
              </a:rPr>
              <a:t>S</a:t>
            </a:r>
            <a:r>
              <a:rPr lang="en-US" sz="3000" b="1" dirty="0" smtClean="0">
                <a:latin typeface="+mn-lt"/>
              </a:rPr>
              <a:t>ay</a:t>
            </a:r>
            <a:endParaRPr lang="en-US" sz="30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1848" y="1662545"/>
            <a:ext cx="8649729" cy="2932032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solidFill>
                  <a:srgbClr val="7030A0"/>
                </a:solidFill>
              </a:rPr>
              <a:t>Young people </a:t>
            </a:r>
            <a:r>
              <a:rPr lang="sr-Latn-RS" sz="2200" dirty="0" smtClean="0">
                <a:solidFill>
                  <a:srgbClr val="7030A0"/>
                </a:solidFill>
              </a:rPr>
              <a:t>are rarerly asked</a:t>
            </a:r>
            <a:r>
              <a:rPr lang="en-US" sz="2200" dirty="0" smtClean="0">
                <a:solidFill>
                  <a:srgbClr val="7030A0"/>
                </a:solidFill>
              </a:rPr>
              <a:t> for anything, and even when asking their opinion, the same </a:t>
            </a:r>
            <a:r>
              <a:rPr lang="sr-Latn-RS" sz="2200" dirty="0" smtClean="0">
                <a:solidFill>
                  <a:srgbClr val="7030A0"/>
                </a:solidFill>
              </a:rPr>
              <a:t>have </a:t>
            </a:r>
            <a:r>
              <a:rPr lang="en-US" sz="2200" dirty="0" smtClean="0">
                <a:solidFill>
                  <a:srgbClr val="7030A0"/>
                </a:solidFill>
              </a:rPr>
              <a:t>no major impact on decisions</a:t>
            </a:r>
            <a:r>
              <a:rPr lang="sr-Latn-RS" sz="2200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buNone/>
            </a:pPr>
            <a:endParaRPr lang="sr-Latn-RS" sz="2200" dirty="0" smtClean="0">
              <a:solidFill>
                <a:srgbClr val="0070C0"/>
              </a:solidFill>
            </a:endParaRPr>
          </a:p>
          <a:p>
            <a:pPr algn="just"/>
            <a:r>
              <a:rPr lang="en-US" sz="2200" dirty="0" smtClean="0">
                <a:solidFill>
                  <a:srgbClr val="7030A0"/>
                </a:solidFill>
              </a:rPr>
              <a:t>Young people make small changes in the community, </a:t>
            </a:r>
            <a:r>
              <a:rPr lang="sr-Latn-RS" sz="2200" dirty="0" smtClean="0">
                <a:solidFill>
                  <a:srgbClr val="7030A0"/>
                </a:solidFill>
              </a:rPr>
              <a:t>and there are</a:t>
            </a:r>
            <a:r>
              <a:rPr lang="en-US" sz="2200" dirty="0" smtClean="0">
                <a:solidFill>
                  <a:srgbClr val="7030A0"/>
                </a:solidFill>
              </a:rPr>
              <a:t> examples of good</a:t>
            </a:r>
            <a:r>
              <a:rPr lang="sr-Latn-R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>
                <a:solidFill>
                  <a:srgbClr val="7030A0"/>
                </a:solidFill>
              </a:rPr>
              <a:t>practice </a:t>
            </a:r>
            <a:r>
              <a:rPr lang="sr-Latn-RS" sz="2200" dirty="0" smtClean="0">
                <a:solidFill>
                  <a:srgbClr val="7030A0"/>
                </a:solidFill>
              </a:rPr>
              <a:t>of</a:t>
            </a:r>
            <a:r>
              <a:rPr lang="en-US" sz="2200" dirty="0" smtClean="0">
                <a:solidFill>
                  <a:srgbClr val="7030A0"/>
                </a:solidFill>
              </a:rPr>
              <a:t> teamwork and cooperation,</a:t>
            </a:r>
            <a:r>
              <a:rPr lang="sr-Latn-RS" sz="2200" dirty="0" smtClean="0">
                <a:solidFill>
                  <a:srgbClr val="7030A0"/>
                </a:solidFill>
              </a:rPr>
              <a:t> but</a:t>
            </a:r>
            <a:r>
              <a:rPr lang="en-US" sz="2200" dirty="0" smtClean="0">
                <a:solidFill>
                  <a:srgbClr val="7030A0"/>
                </a:solidFill>
              </a:rPr>
              <a:t> the largest</a:t>
            </a:r>
            <a:r>
              <a:rPr lang="sr-Latn-RS" sz="2200" dirty="0" smtClean="0">
                <a:solidFill>
                  <a:srgbClr val="7030A0"/>
                </a:solidFill>
              </a:rPr>
              <a:t> change is P</a:t>
            </a:r>
            <a:r>
              <a:rPr lang="en-US" sz="2200" dirty="0" smtClean="0">
                <a:solidFill>
                  <a:srgbClr val="7030A0"/>
                </a:solidFill>
              </a:rPr>
              <a:t>ERSONAL CHANGE</a:t>
            </a:r>
            <a:r>
              <a:rPr lang="sr-Latn-RS" sz="2200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26027" y="1039091"/>
            <a:ext cx="2940628" cy="2140528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</a:rPr>
              <a:t>How young people communicate </a:t>
            </a:r>
            <a:r>
              <a:rPr lang="sr-Latn-RS" sz="2200" b="1" dirty="0" smtClean="0">
                <a:solidFill>
                  <a:srgbClr val="7030A0"/>
                </a:solidFill>
              </a:rPr>
              <a:t/>
            </a:r>
            <a:br>
              <a:rPr lang="sr-Latn-RS" sz="2200" b="1" dirty="0" smtClean="0">
                <a:solidFill>
                  <a:srgbClr val="7030A0"/>
                </a:solidFill>
              </a:rPr>
            </a:br>
            <a:r>
              <a:rPr lang="en-US" sz="2200" b="1" dirty="0" smtClean="0">
                <a:solidFill>
                  <a:srgbClr val="7030A0"/>
                </a:solidFill>
              </a:rPr>
              <a:t>with </a:t>
            </a:r>
            <a:endParaRPr lang="sr-Latn-RS" sz="2200" b="1" dirty="0" smtClean="0">
              <a:solidFill>
                <a:srgbClr val="7030A0"/>
              </a:solidFill>
            </a:endParaRPr>
          </a:p>
          <a:p>
            <a:pPr algn="ctr"/>
            <a:r>
              <a:rPr lang="sr-Latn-RS" sz="2200" b="1" dirty="0" smtClean="0">
                <a:solidFill>
                  <a:srgbClr val="7030A0"/>
                </a:solidFill>
              </a:rPr>
              <a:t>decision makers</a:t>
            </a:r>
            <a:endParaRPr lang="en-US" sz="2200" dirty="0"/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42" b="7442"/>
          <a:stretch>
            <a:fillRect/>
          </a:stretch>
        </p:blipFill>
        <p:spPr>
          <a:xfrm rot="420000">
            <a:off x="3528612" y="961937"/>
            <a:ext cx="4602785" cy="2939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RS" sz="2400" b="1" dirty="0" smtClean="0">
                <a:latin typeface="+mn-lt"/>
              </a:rPr>
              <a:t>Y</a:t>
            </a:r>
            <a:r>
              <a:rPr lang="en-US" sz="2400" b="1" dirty="0" err="1" smtClean="0">
                <a:latin typeface="+mn-lt"/>
              </a:rPr>
              <a:t>oung</a:t>
            </a:r>
            <a:r>
              <a:rPr lang="en-US" sz="2400" b="1" dirty="0" smtClean="0">
                <a:latin typeface="+mn-lt"/>
              </a:rPr>
              <a:t> people use the Internet 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to communicate with the authorities and institutions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422"/>
            <a:ext cx="4848578" cy="2686756"/>
          </a:xfrm>
        </p:spPr>
        <p:txBody>
          <a:bodyPr>
            <a:normAutofit/>
          </a:bodyPr>
          <a:lstStyle/>
          <a:p>
            <a:endParaRPr lang="sr-Latn-RS" sz="1600" i="1" dirty="0" smtClean="0">
              <a:solidFill>
                <a:srgbClr val="0070C0"/>
              </a:solidFill>
            </a:endParaRPr>
          </a:p>
          <a:p>
            <a:r>
              <a:rPr lang="sr-Latn-RS" sz="2000" b="1" i="1" dirty="0" smtClean="0">
                <a:solidFill>
                  <a:srgbClr val="FF3300"/>
                </a:solidFill>
              </a:rPr>
              <a:t>77 %  do NOT use internet</a:t>
            </a:r>
          </a:p>
          <a:p>
            <a:r>
              <a:rPr lang="sr-Latn-RS" sz="2000" i="1" dirty="0" smtClean="0">
                <a:solidFill>
                  <a:srgbClr val="0070C0"/>
                </a:solidFill>
              </a:rPr>
              <a:t>23 % use </a:t>
            </a:r>
          </a:p>
          <a:p>
            <a:pPr>
              <a:buNone/>
            </a:pPr>
            <a:endParaRPr lang="sr-Latn-RS" sz="2000" i="1" dirty="0" smtClean="0">
              <a:solidFill>
                <a:srgbClr val="0070C0"/>
              </a:solidFill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Reduced opportunities for young people from socially sensitive groups and young people from rural areas</a:t>
            </a:r>
            <a:endParaRPr lang="sr-Latn-RS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chart8281266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78" y="2175676"/>
            <a:ext cx="3650982" cy="1536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6000"/>
            <a:ext cx="4038600" cy="37501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sz="2100" b="1" dirty="0" smtClean="0">
                <a:solidFill>
                  <a:srgbClr val="7030A0"/>
                </a:solidFill>
              </a:rPr>
              <a:t>Youg people u</a:t>
            </a:r>
            <a:r>
              <a:rPr lang="en-US" sz="2100" b="1" dirty="0" smtClean="0">
                <a:solidFill>
                  <a:srgbClr val="7030A0"/>
                </a:solidFill>
              </a:rPr>
              <a:t>se INTERNET for</a:t>
            </a:r>
            <a:endParaRPr lang="sr-Latn-RS" sz="21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sr-Latn-RS" sz="2100" b="1" dirty="0" smtClean="0">
                <a:solidFill>
                  <a:srgbClr val="7030A0"/>
                </a:solidFill>
              </a:rPr>
              <a:t>e</a:t>
            </a:r>
            <a:r>
              <a:rPr lang="en-US" sz="2100" b="1" dirty="0" err="1" smtClean="0">
                <a:solidFill>
                  <a:srgbClr val="7030A0"/>
                </a:solidFill>
              </a:rPr>
              <a:t>xpressing</a:t>
            </a:r>
            <a:r>
              <a:rPr lang="sr-Latn-RS" sz="2100" b="1" dirty="0" smtClean="0">
                <a:solidFill>
                  <a:srgbClr val="7030A0"/>
                </a:solidFill>
              </a:rPr>
              <a:t> </a:t>
            </a:r>
            <a:r>
              <a:rPr lang="en-US" sz="2100" b="1" dirty="0" smtClean="0">
                <a:solidFill>
                  <a:srgbClr val="7030A0"/>
                </a:solidFill>
              </a:rPr>
              <a:t>opinion in</a:t>
            </a:r>
            <a:r>
              <a:rPr lang="sr-Latn-RS" sz="2100" b="1" dirty="0" smtClean="0">
                <a:solidFill>
                  <a:srgbClr val="7030A0"/>
                </a:solidFill>
              </a:rPr>
              <a:t> t</a:t>
            </a:r>
            <a:r>
              <a:rPr lang="en-US" sz="2100" b="1" dirty="0" smtClean="0">
                <a:solidFill>
                  <a:srgbClr val="7030A0"/>
                </a:solidFill>
              </a:rPr>
              <a:t>he</a:t>
            </a:r>
            <a:endParaRPr lang="sr-Latn-RS" sz="21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100" b="1" dirty="0" smtClean="0">
                <a:solidFill>
                  <a:srgbClr val="7030A0"/>
                </a:solidFill>
              </a:rPr>
              <a:t>discussion of civil</a:t>
            </a:r>
            <a:r>
              <a:rPr lang="sr-Latn-RS" sz="2100" b="1" dirty="0" smtClean="0">
                <a:solidFill>
                  <a:srgbClr val="7030A0"/>
                </a:solidFill>
              </a:rPr>
              <a:t> </a:t>
            </a:r>
            <a:r>
              <a:rPr lang="en-US" sz="2100" b="1" dirty="0" smtClean="0">
                <a:solidFill>
                  <a:srgbClr val="7030A0"/>
                </a:solidFill>
              </a:rPr>
              <a:t>and political issues </a:t>
            </a:r>
            <a:endParaRPr lang="sr-Latn-RS" sz="21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sr-Latn-RS" sz="2000" dirty="0" smtClean="0">
              <a:solidFill>
                <a:srgbClr val="0070C0"/>
              </a:solidFill>
            </a:endParaRPr>
          </a:p>
          <a:p>
            <a:r>
              <a:rPr lang="sr-Latn-RS" sz="2100" b="1" dirty="0" smtClean="0">
                <a:solidFill>
                  <a:srgbClr val="FF0000"/>
                </a:solidFill>
              </a:rPr>
              <a:t>73 %  social networks</a:t>
            </a:r>
          </a:p>
          <a:p>
            <a:pPr>
              <a:buNone/>
            </a:pPr>
            <a:endParaRPr lang="sr-Latn-RS" sz="2100" b="1" dirty="0" smtClean="0">
              <a:solidFill>
                <a:srgbClr val="0070C0"/>
              </a:solidFill>
            </a:endParaRPr>
          </a:p>
          <a:p>
            <a:r>
              <a:rPr lang="sr-Latn-RS" sz="2100" b="1" dirty="0" smtClean="0">
                <a:solidFill>
                  <a:srgbClr val="0070C0"/>
                </a:solidFill>
              </a:rPr>
              <a:t>31 %  media web sites</a:t>
            </a:r>
          </a:p>
          <a:p>
            <a:pPr>
              <a:buNone/>
            </a:pPr>
            <a:endParaRPr lang="sr-Latn-RS" sz="2100" b="1" dirty="0" smtClean="0">
              <a:solidFill>
                <a:srgbClr val="0070C0"/>
              </a:solidFill>
            </a:endParaRPr>
          </a:p>
          <a:p>
            <a:r>
              <a:rPr lang="sr-Latn-RS" sz="2100" b="1" dirty="0" smtClean="0">
                <a:solidFill>
                  <a:srgbClr val="0070C0"/>
                </a:solidFill>
              </a:rPr>
              <a:t>13 %  blogs  </a:t>
            </a:r>
          </a:p>
          <a:p>
            <a:endParaRPr sz="2100" b="1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16000"/>
            <a:ext cx="4038600" cy="37501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sz="2100" b="1" dirty="0" smtClean="0">
                <a:solidFill>
                  <a:srgbClr val="7030A0"/>
                </a:solidFill>
              </a:rPr>
              <a:t>Young people </a:t>
            </a:r>
            <a:r>
              <a:rPr lang="en-US" sz="2100" b="1" dirty="0" smtClean="0">
                <a:solidFill>
                  <a:srgbClr val="7030A0"/>
                </a:solidFill>
              </a:rPr>
              <a:t>use 'TRADITIONAL‘</a:t>
            </a:r>
            <a:endParaRPr lang="sr-Latn-RS" sz="21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100" b="1" dirty="0" smtClean="0">
                <a:solidFill>
                  <a:srgbClr val="7030A0"/>
                </a:solidFill>
              </a:rPr>
              <a:t>WAYS of expressing their opinion</a:t>
            </a:r>
            <a:endParaRPr lang="sr-Latn-RS" sz="21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100" b="1" dirty="0" smtClean="0">
                <a:solidFill>
                  <a:srgbClr val="7030A0"/>
                </a:solidFill>
              </a:rPr>
              <a:t>in discussions on civil and</a:t>
            </a:r>
            <a:endParaRPr lang="sr-Latn-RS" sz="21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100" b="1" dirty="0" smtClean="0">
                <a:solidFill>
                  <a:srgbClr val="7030A0"/>
                </a:solidFill>
              </a:rPr>
              <a:t>political issues</a:t>
            </a:r>
            <a:endParaRPr lang="sr-Latn-RS" sz="21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sr-Latn-RS" sz="2100" b="1" dirty="0" smtClean="0">
              <a:solidFill>
                <a:srgbClr val="7030A0"/>
              </a:solidFill>
            </a:endParaRPr>
          </a:p>
          <a:p>
            <a:r>
              <a:rPr lang="sr-Latn-RS" sz="2100" b="1" dirty="0" smtClean="0">
                <a:solidFill>
                  <a:srgbClr val="0070C0"/>
                </a:solidFill>
              </a:rPr>
              <a:t>61 % do not use</a:t>
            </a:r>
          </a:p>
          <a:p>
            <a:pPr>
              <a:buNone/>
            </a:pPr>
            <a:endParaRPr lang="sr-Latn-RS" sz="2100" b="1" dirty="0" smtClean="0">
              <a:solidFill>
                <a:srgbClr val="0070C0"/>
              </a:solidFill>
            </a:endParaRPr>
          </a:p>
          <a:p>
            <a:r>
              <a:rPr lang="sr-Latn-RS" sz="2100" b="1" dirty="0" smtClean="0">
                <a:solidFill>
                  <a:srgbClr val="FF0000"/>
                </a:solidFill>
              </a:rPr>
              <a:t>20 % participate on </a:t>
            </a:r>
            <a:r>
              <a:rPr lang="en-US" sz="2100" b="1" dirty="0" smtClean="0">
                <a:solidFill>
                  <a:srgbClr val="FF0000"/>
                </a:solidFill>
              </a:rPr>
              <a:t>public hearings and consultations</a:t>
            </a:r>
            <a:endParaRPr lang="sr-Latn-RS" sz="21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RS" sz="2100" b="1" dirty="0" smtClean="0">
              <a:solidFill>
                <a:srgbClr val="0070C0"/>
              </a:solidFill>
            </a:endParaRPr>
          </a:p>
          <a:p>
            <a:r>
              <a:rPr lang="sr-Latn-RS" sz="2100" b="1" dirty="0" smtClean="0">
                <a:solidFill>
                  <a:srgbClr val="0070C0"/>
                </a:solidFill>
              </a:rPr>
              <a:t>16 % public forums</a:t>
            </a:r>
            <a:endParaRPr 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0555" y="629247"/>
            <a:ext cx="2878281" cy="249841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Young people's engagement in </a:t>
            </a:r>
            <a:r>
              <a:rPr lang="sr-Latn-RS" sz="2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sr-Latn-RS" sz="2400" dirty="0" smtClean="0">
                <a:solidFill>
                  <a:srgbClr val="7030A0"/>
                </a:solidFill>
                <a:latin typeface="+mn-lt"/>
              </a:rPr>
            </a:br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VOLUNTARY ACTIVITIES</a:t>
            </a:r>
            <a:r>
              <a:rPr lang="sr-Latn-RS" dirty="0" smtClean="0">
                <a:solidFill>
                  <a:srgbClr val="7030A0"/>
                </a:solidFill>
              </a:rPr>
              <a:t/>
            </a:r>
            <a:br>
              <a:rPr lang="sr-Latn-RS" dirty="0" smtClean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4343400"/>
            <a:ext cx="626918" cy="166254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4" descr="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64" b="7264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0489"/>
            <a:ext cx="4038600" cy="353570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Latn-RS" sz="2200" b="1" dirty="0" smtClean="0">
                <a:solidFill>
                  <a:srgbClr val="7030A0"/>
                </a:solidFill>
              </a:rPr>
              <a:t>Y</a:t>
            </a:r>
            <a:r>
              <a:rPr lang="en-US" sz="2200" b="1" dirty="0" err="1" smtClean="0">
                <a:solidFill>
                  <a:srgbClr val="7030A0"/>
                </a:solidFill>
              </a:rPr>
              <a:t>oung</a:t>
            </a:r>
            <a:r>
              <a:rPr lang="en-US" sz="2200" b="1" dirty="0" smtClean="0">
                <a:solidFill>
                  <a:srgbClr val="7030A0"/>
                </a:solidFill>
              </a:rPr>
              <a:t> people participate in </a:t>
            </a:r>
            <a:endParaRPr lang="sr-Latn-RS" sz="2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7030A0"/>
                </a:solidFill>
              </a:rPr>
              <a:t>volunteer </a:t>
            </a:r>
            <a:r>
              <a:rPr lang="sr-Latn-R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</a:rPr>
              <a:t>activities in their</a:t>
            </a:r>
            <a:endParaRPr lang="sr-Latn-RS" sz="2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7030A0"/>
                </a:solidFill>
              </a:rPr>
              <a:t>LOCAL COMMUNITY</a:t>
            </a:r>
            <a:endParaRPr lang="sr-Latn-RS" sz="22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sr-Latn-RS" sz="2200" dirty="0" smtClean="0">
              <a:solidFill>
                <a:srgbClr val="7030A0"/>
              </a:solidFill>
            </a:endParaRPr>
          </a:p>
          <a:p>
            <a:r>
              <a:rPr lang="sr-Latn-RS" sz="2200" dirty="0" smtClean="0">
                <a:solidFill>
                  <a:srgbClr val="0070C0"/>
                </a:solidFill>
              </a:rPr>
              <a:t>69 % volunteer </a:t>
            </a:r>
          </a:p>
          <a:p>
            <a:endParaRPr lang="sr-Latn-RS" sz="2200" dirty="0" smtClean="0"/>
          </a:p>
          <a:p>
            <a:endParaRPr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30489"/>
            <a:ext cx="4038600" cy="353570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sr-Latn-RS" sz="22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sr-Latn-RS" sz="2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sr-Latn-RS" sz="2200" b="1" dirty="0" smtClean="0">
                <a:solidFill>
                  <a:srgbClr val="7030A0"/>
                </a:solidFill>
              </a:rPr>
              <a:t>Y</a:t>
            </a:r>
            <a:r>
              <a:rPr lang="en-US" sz="2200" b="1" dirty="0" err="1" smtClean="0">
                <a:solidFill>
                  <a:srgbClr val="7030A0"/>
                </a:solidFill>
              </a:rPr>
              <a:t>oung</a:t>
            </a:r>
            <a:r>
              <a:rPr lang="en-US" sz="2200" b="1" dirty="0" smtClean="0">
                <a:solidFill>
                  <a:srgbClr val="7030A0"/>
                </a:solidFill>
              </a:rPr>
              <a:t> people</a:t>
            </a:r>
            <a:r>
              <a:rPr lang="sr-Latn-R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</a:rPr>
              <a:t>participate in</a:t>
            </a:r>
            <a:endParaRPr lang="sr-Latn-RS" sz="2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sr-Latn-RS" sz="2200" b="1" dirty="0" smtClean="0">
                <a:solidFill>
                  <a:srgbClr val="7030A0"/>
                </a:solidFill>
              </a:rPr>
              <a:t>v</a:t>
            </a:r>
            <a:r>
              <a:rPr lang="en-US" sz="2200" b="1" dirty="0" err="1" smtClean="0">
                <a:solidFill>
                  <a:srgbClr val="7030A0"/>
                </a:solidFill>
              </a:rPr>
              <a:t>oluntary</a:t>
            </a:r>
            <a:r>
              <a:rPr lang="sr-Latn-R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</a:rPr>
              <a:t>activities </a:t>
            </a:r>
            <a:r>
              <a:rPr lang="sr-Latn-R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smtClean="0">
                <a:solidFill>
                  <a:srgbClr val="7030A0"/>
                </a:solidFill>
              </a:rPr>
              <a:t>ABROAD</a:t>
            </a:r>
            <a:endParaRPr lang="sr-Latn-RS" sz="22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sr-Latn-RS" sz="2200" b="1" dirty="0" smtClean="0"/>
          </a:p>
          <a:p>
            <a:r>
              <a:rPr lang="sr-Latn-RS" sz="2200" b="1" dirty="0" smtClean="0">
                <a:solidFill>
                  <a:srgbClr val="0070C0"/>
                </a:solidFill>
              </a:rPr>
              <a:t>25 % had this experience</a:t>
            </a:r>
          </a:p>
          <a:p>
            <a:pPr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M</a:t>
            </a:r>
            <a:r>
              <a:rPr lang="sr-Latn-RS" sz="2000" i="1" dirty="0" smtClean="0">
                <a:solidFill>
                  <a:srgbClr val="0070C0"/>
                </a:solidFill>
              </a:rPr>
              <a:t>ost of them shorterm</a:t>
            </a:r>
          </a:p>
          <a:p>
            <a:pPr>
              <a:buNone/>
            </a:pPr>
            <a:r>
              <a:rPr lang="sr-Latn-RS" sz="2000" i="1" dirty="0" smtClean="0">
                <a:solidFill>
                  <a:srgbClr val="0070C0"/>
                </a:solidFill>
              </a:rPr>
              <a:t>volunteering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68555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+mn-lt"/>
              </a:rPr>
              <a:t>The MOTIVATION of young people for volunteering</a:t>
            </a:r>
            <a:endParaRPr sz="25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9" y="1636889"/>
            <a:ext cx="5107966" cy="2901244"/>
          </a:xfrm>
        </p:spPr>
        <p:txBody>
          <a:bodyPr>
            <a:normAutofit lnSpcReduction="10000"/>
          </a:bodyPr>
          <a:lstStyle/>
          <a:p>
            <a:r>
              <a:rPr lang="en-US" sz="2100" b="1" dirty="0" smtClean="0">
                <a:solidFill>
                  <a:srgbClr val="FF0000"/>
                </a:solidFill>
              </a:rPr>
              <a:t>The acquisition of knowledge, experience and skills: </a:t>
            </a:r>
            <a:r>
              <a:rPr lang="sr-Latn-RS" sz="2100" b="1" dirty="0" smtClean="0">
                <a:solidFill>
                  <a:srgbClr val="FF0000"/>
                </a:solidFill>
              </a:rPr>
              <a:t> 71%</a:t>
            </a:r>
          </a:p>
          <a:p>
            <a:r>
              <a:rPr lang="sr-Latn-RS" sz="2100" b="1" dirty="0" smtClean="0">
                <a:solidFill>
                  <a:srgbClr val="FF0000"/>
                </a:solidFill>
              </a:rPr>
              <a:t>M</a:t>
            </a:r>
            <a:r>
              <a:rPr lang="en-US" sz="2100" b="1" dirty="0" err="1" smtClean="0">
                <a:solidFill>
                  <a:srgbClr val="FF0000"/>
                </a:solidFill>
              </a:rPr>
              <a:t>aking</a:t>
            </a:r>
            <a:r>
              <a:rPr lang="en-US" sz="2100" b="1" dirty="0" smtClean="0">
                <a:solidFill>
                  <a:srgbClr val="FF0000"/>
                </a:solidFill>
              </a:rPr>
              <a:t> friends and associates</a:t>
            </a:r>
            <a:r>
              <a:rPr lang="sr-Latn-RS" sz="2100" b="1" dirty="0" smtClean="0">
                <a:solidFill>
                  <a:srgbClr val="FF0000"/>
                </a:solidFill>
              </a:rPr>
              <a:t>:  51%</a:t>
            </a:r>
            <a:endParaRPr lang="en-US" sz="2100" b="1" dirty="0" smtClean="0">
              <a:solidFill>
                <a:srgbClr val="FF0000"/>
              </a:solidFill>
            </a:endParaRPr>
          </a:p>
          <a:p>
            <a:r>
              <a:rPr lang="en-US" sz="2100" dirty="0" smtClean="0">
                <a:solidFill>
                  <a:srgbClr val="0070C0"/>
                </a:solidFill>
              </a:rPr>
              <a:t>Personal satisfaction: </a:t>
            </a:r>
            <a:r>
              <a:rPr lang="sr-Latn-RS" sz="2100" dirty="0" smtClean="0">
                <a:solidFill>
                  <a:srgbClr val="0070C0"/>
                </a:solidFill>
              </a:rPr>
              <a:t> 35%</a:t>
            </a:r>
            <a:endParaRPr lang="en-US" sz="2100" dirty="0" smtClean="0">
              <a:solidFill>
                <a:srgbClr val="0070C0"/>
              </a:solidFill>
            </a:endParaRPr>
          </a:p>
          <a:p>
            <a:r>
              <a:rPr lang="en-US" sz="2100" dirty="0" smtClean="0">
                <a:solidFill>
                  <a:srgbClr val="0070C0"/>
                </a:solidFill>
              </a:rPr>
              <a:t>Travel: 2</a:t>
            </a:r>
            <a:r>
              <a:rPr lang="sr-Latn-RS" sz="2100" dirty="0" smtClean="0">
                <a:solidFill>
                  <a:srgbClr val="0070C0"/>
                </a:solidFill>
              </a:rPr>
              <a:t>6%</a:t>
            </a:r>
            <a:endParaRPr lang="en-US" sz="2100" dirty="0" smtClean="0">
              <a:solidFill>
                <a:srgbClr val="0070C0"/>
              </a:solidFill>
            </a:endParaRPr>
          </a:p>
          <a:p>
            <a:r>
              <a:rPr lang="en-US" sz="2100" dirty="0" smtClean="0">
                <a:solidFill>
                  <a:srgbClr val="0070C0"/>
                </a:solidFill>
              </a:rPr>
              <a:t>Fun: 2</a:t>
            </a:r>
            <a:r>
              <a:rPr lang="sr-Latn-RS" sz="2100" dirty="0" smtClean="0">
                <a:solidFill>
                  <a:srgbClr val="0070C0"/>
                </a:solidFill>
              </a:rPr>
              <a:t>5%</a:t>
            </a:r>
            <a:endParaRPr lang="en-US" sz="2100" dirty="0" smtClean="0">
              <a:solidFill>
                <a:srgbClr val="0070C0"/>
              </a:solidFill>
            </a:endParaRPr>
          </a:p>
          <a:p>
            <a:r>
              <a:rPr lang="sr-Latn-RS" sz="2100" dirty="0" smtClean="0">
                <a:solidFill>
                  <a:srgbClr val="0070C0"/>
                </a:solidFill>
              </a:rPr>
              <a:t>Pree-</a:t>
            </a:r>
            <a:r>
              <a:rPr lang="en-US" sz="2100" dirty="0" smtClean="0">
                <a:solidFill>
                  <a:srgbClr val="0070C0"/>
                </a:solidFill>
              </a:rPr>
              <a:t>condition </a:t>
            </a:r>
            <a:r>
              <a:rPr lang="sr-Latn-RS" sz="2100" dirty="0" smtClean="0">
                <a:solidFill>
                  <a:srgbClr val="0070C0"/>
                </a:solidFill>
              </a:rPr>
              <a:t>for </a:t>
            </a:r>
            <a:r>
              <a:rPr lang="en-US" sz="2100" dirty="0" smtClean="0">
                <a:solidFill>
                  <a:srgbClr val="0070C0"/>
                </a:solidFill>
              </a:rPr>
              <a:t>employment</a:t>
            </a:r>
            <a:r>
              <a:rPr lang="sr-Latn-RS" sz="2100" dirty="0" smtClean="0">
                <a:solidFill>
                  <a:srgbClr val="0070C0"/>
                </a:solidFill>
              </a:rPr>
              <a:t>: 20%</a:t>
            </a:r>
            <a:endParaRPr lang="en-US" sz="2100" dirty="0" smtClean="0">
              <a:solidFill>
                <a:srgbClr val="0070C0"/>
              </a:solidFill>
            </a:endParaRPr>
          </a:p>
          <a:p>
            <a:r>
              <a:rPr lang="en-US" sz="2100" dirty="0" smtClean="0">
                <a:solidFill>
                  <a:srgbClr val="0070C0"/>
                </a:solidFill>
              </a:rPr>
              <a:t>Earning</a:t>
            </a:r>
            <a:r>
              <a:rPr lang="sr-Latn-RS" sz="2100" dirty="0" smtClean="0">
                <a:solidFill>
                  <a:srgbClr val="0070C0"/>
                </a:solidFill>
              </a:rPr>
              <a:t>s: 6</a:t>
            </a:r>
            <a:r>
              <a:rPr lang="en-US" sz="2100" dirty="0" smtClean="0">
                <a:solidFill>
                  <a:srgbClr val="0070C0"/>
                </a:solidFill>
              </a:rPr>
              <a:t>%</a:t>
            </a:r>
          </a:p>
          <a:p>
            <a:pPr>
              <a:buNone/>
            </a:pPr>
            <a:endParaRPr lang="sr-Latn-RS" sz="28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 descr="chart82815938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91" y="2010832"/>
            <a:ext cx="3753042" cy="252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92402" y="1569156"/>
            <a:ext cx="7874265" cy="2159886"/>
          </a:xfrm>
        </p:spPr>
        <p:txBody>
          <a:bodyPr>
            <a:normAutofit/>
          </a:bodyPr>
          <a:lstStyle/>
          <a:p>
            <a:pPr algn="r"/>
            <a:r>
              <a:rPr lang="sr-Latn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research  team for ALDA Balkan network</a:t>
            </a:r>
          </a:p>
          <a:p>
            <a:pPr algn="r"/>
            <a:endParaRPr lang="sr-Latn-R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r-Latn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Slađana Petković</a:t>
            </a:r>
          </a:p>
          <a:p>
            <a:pPr algn="r"/>
            <a:r>
              <a:rPr lang="sr-Latn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Marijana Rodić</a:t>
            </a:r>
          </a:p>
          <a:p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2402" y="4718756"/>
            <a:ext cx="86386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00823"/>
          </a:xfrm>
        </p:spPr>
        <p:txBody>
          <a:bodyPr>
            <a:normAutofit/>
          </a:bodyPr>
          <a:lstStyle/>
          <a:p>
            <a:pPr algn="ctr"/>
            <a:r>
              <a:rPr lang="sr-Latn-RS" sz="2400" b="1" dirty="0" smtClean="0">
                <a:latin typeface="+mn-lt"/>
              </a:rPr>
              <a:t>V</a:t>
            </a:r>
            <a:r>
              <a:rPr lang="en-US" sz="2400" b="1" dirty="0" err="1" smtClean="0">
                <a:latin typeface="+mn-lt"/>
              </a:rPr>
              <a:t>olunteer</a:t>
            </a:r>
            <a:r>
              <a:rPr lang="en-US" sz="2400" b="1" dirty="0" smtClean="0">
                <a:latin typeface="+mn-lt"/>
              </a:rPr>
              <a:t> experience is VALUED and how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85997"/>
            <a:ext cx="4166755" cy="2815683"/>
          </a:xfrm>
        </p:spPr>
        <p:txBody>
          <a:bodyPr>
            <a:normAutofit/>
          </a:bodyPr>
          <a:lstStyle/>
          <a:p>
            <a:r>
              <a:rPr lang="sr-Latn-RS" sz="2000" b="1" dirty="0" smtClean="0">
                <a:solidFill>
                  <a:srgbClr val="FF0000"/>
                </a:solidFill>
              </a:rPr>
              <a:t>46%  </a:t>
            </a:r>
            <a:r>
              <a:rPr lang="en-US" sz="2000" b="1" dirty="0" smtClean="0">
                <a:solidFill>
                  <a:srgbClr val="FF0000"/>
                </a:solidFill>
              </a:rPr>
              <a:t>DIDN'T GET ANYTHING</a:t>
            </a:r>
            <a:endParaRPr lang="sr-Latn-R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RS" sz="2000" dirty="0" smtClean="0">
              <a:solidFill>
                <a:srgbClr val="0070C0"/>
              </a:solidFill>
            </a:endParaRPr>
          </a:p>
          <a:p>
            <a:r>
              <a:rPr lang="sr-Latn-RS" sz="2000" dirty="0" smtClean="0">
                <a:solidFill>
                  <a:srgbClr val="0070C0"/>
                </a:solidFill>
              </a:rPr>
              <a:t>38%  sertifikates</a:t>
            </a:r>
          </a:p>
          <a:p>
            <a:pPr>
              <a:buNone/>
            </a:pPr>
            <a:endParaRPr lang="sr-Latn-RS" sz="2000" dirty="0" smtClean="0">
              <a:solidFill>
                <a:srgbClr val="0070C0"/>
              </a:solidFill>
            </a:endParaRPr>
          </a:p>
          <a:p>
            <a:r>
              <a:rPr lang="sr-Latn-RS" sz="2000" dirty="0" smtClean="0">
                <a:solidFill>
                  <a:srgbClr val="0070C0"/>
                </a:solidFill>
              </a:rPr>
              <a:t>24%  certifikate of thanks  </a:t>
            </a:r>
          </a:p>
          <a:p>
            <a:pPr>
              <a:buNone/>
            </a:pPr>
            <a:endParaRPr lang="sr-Latn-RS" sz="2000" dirty="0" smtClean="0">
              <a:solidFill>
                <a:srgbClr val="0070C0"/>
              </a:solidFill>
            </a:endParaRPr>
          </a:p>
          <a:p>
            <a:r>
              <a:rPr lang="sr-Latn-RS" sz="2000" dirty="0" smtClean="0">
                <a:solidFill>
                  <a:srgbClr val="0070C0"/>
                </a:solidFill>
              </a:rPr>
              <a:t> 9%  voluntary card </a:t>
            </a:r>
          </a:p>
          <a:p>
            <a:endParaRPr lang="sr-Latn-RS" dirty="0" smtClean="0"/>
          </a:p>
          <a:p>
            <a:endParaRPr/>
          </a:p>
        </p:txBody>
      </p:sp>
      <p:pic>
        <p:nvPicPr>
          <p:cNvPr id="4" name="Picture 3" descr="chart82816931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765" y="1785997"/>
            <a:ext cx="4463722" cy="2630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4464" y="629250"/>
            <a:ext cx="2938846" cy="1625578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rgbClr val="7030A0"/>
                </a:solidFill>
                <a:latin typeface="+mn-lt"/>
              </a:rPr>
              <a:t>YOUTH PARTICIPATION </a:t>
            </a:r>
            <a:r>
              <a:rPr lang="sr-Latn-RS" sz="22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sr-Latn-RS" sz="2200" dirty="0" smtClean="0">
                <a:solidFill>
                  <a:srgbClr val="7030A0"/>
                </a:solidFill>
                <a:latin typeface="+mn-lt"/>
              </a:rPr>
            </a:br>
            <a:r>
              <a:rPr lang="en-US" sz="2200" dirty="0" smtClean="0">
                <a:solidFill>
                  <a:srgbClr val="7030A0"/>
                </a:solidFill>
                <a:latin typeface="+mn-lt"/>
              </a:rPr>
              <a:t>IN DECISION MAKING PROCESSES</a:t>
            </a:r>
            <a:endParaRPr lang="en-US" sz="2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 descr="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42" b="7442"/>
          <a:stretch>
            <a:fillRect/>
          </a:stretch>
        </p:blipFill>
        <p:spPr>
          <a:xfrm rot="420000">
            <a:off x="3490525" y="822262"/>
            <a:ext cx="4752218" cy="303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latin typeface="+mn-lt"/>
              </a:rPr>
              <a:t>You</a:t>
            </a:r>
            <a:r>
              <a:rPr lang="sr-Latn-RS" sz="2400" b="1" dirty="0" smtClean="0">
                <a:latin typeface="+mn-lt"/>
              </a:rPr>
              <a:t>ng people participate</a:t>
            </a:r>
            <a:r>
              <a:rPr lang="en-US" sz="2400" b="1" dirty="0" smtClean="0">
                <a:latin typeface="+mn-lt"/>
              </a:rPr>
              <a:t> in the FORMALLY RECOGNIZED STRUCTURES that represent the interests of young people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2356"/>
            <a:ext cx="4774615" cy="2946400"/>
          </a:xfrm>
        </p:spPr>
        <p:txBody>
          <a:bodyPr/>
          <a:lstStyle/>
          <a:p>
            <a:pPr>
              <a:buNone/>
            </a:pPr>
            <a:r>
              <a:rPr lang="sr-Latn-RS" sz="1800" b="1" dirty="0" smtClean="0">
                <a:solidFill>
                  <a:srgbClr val="FF0000"/>
                </a:solidFill>
              </a:rPr>
              <a:t>54 %  - D</a:t>
            </a:r>
            <a:r>
              <a:rPr lang="en-US" sz="1800" b="1" dirty="0" smtClean="0">
                <a:solidFill>
                  <a:srgbClr val="FF0000"/>
                </a:solidFill>
              </a:rPr>
              <a:t>ID NOT PARTICIPATE</a:t>
            </a:r>
            <a:endParaRPr lang="sr-Latn-R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z="1800" b="1" dirty="0" smtClean="0">
                <a:solidFill>
                  <a:srgbClr val="0070C0"/>
                </a:solidFill>
              </a:rPr>
              <a:t>19 % - </a:t>
            </a:r>
            <a:r>
              <a:rPr lang="en-US" sz="1800" b="1" dirty="0" smtClean="0">
                <a:solidFill>
                  <a:srgbClr val="0070C0"/>
                </a:solidFill>
              </a:rPr>
              <a:t>L</a:t>
            </a:r>
            <a:r>
              <a:rPr lang="sr-Latn-RS" sz="1800" b="1" dirty="0" smtClean="0">
                <a:solidFill>
                  <a:srgbClr val="0070C0"/>
                </a:solidFill>
              </a:rPr>
              <a:t>ocal youth councils</a:t>
            </a:r>
          </a:p>
          <a:p>
            <a:pPr>
              <a:buNone/>
            </a:pPr>
            <a:r>
              <a:rPr lang="sr-Latn-RS" sz="1800" b="1" dirty="0" smtClean="0">
                <a:solidFill>
                  <a:srgbClr val="0070C0"/>
                </a:solidFill>
              </a:rPr>
              <a:t>15 %  - Pupils/ students parliaments </a:t>
            </a:r>
          </a:p>
          <a:p>
            <a:pPr>
              <a:buNone/>
            </a:pPr>
            <a:r>
              <a:rPr lang="sr-Latn-RS" sz="1800" b="1" dirty="0" smtClean="0">
                <a:solidFill>
                  <a:srgbClr val="0070C0"/>
                </a:solidFill>
              </a:rPr>
              <a:t>13 % - </a:t>
            </a:r>
            <a:r>
              <a:rPr lang="en-US" sz="1800" b="1" dirty="0" smtClean="0">
                <a:solidFill>
                  <a:srgbClr val="0070C0"/>
                </a:solidFill>
              </a:rPr>
              <a:t>N</a:t>
            </a:r>
            <a:r>
              <a:rPr lang="sr-Latn-RS" sz="1800" b="1" dirty="0" smtClean="0">
                <a:solidFill>
                  <a:srgbClr val="0070C0"/>
                </a:solidFill>
              </a:rPr>
              <a:t>ational/regional  umbrella organizations </a:t>
            </a:r>
          </a:p>
          <a:p>
            <a:pPr>
              <a:buNone/>
            </a:pPr>
            <a:r>
              <a:rPr lang="sr-Latn-RS" sz="1800" dirty="0" smtClean="0">
                <a:solidFill>
                  <a:srgbClr val="0070C0"/>
                </a:solidFill>
              </a:rPr>
              <a:t>7 % - National youth councils </a:t>
            </a:r>
          </a:p>
          <a:p>
            <a:pPr>
              <a:buNone/>
            </a:pPr>
            <a:r>
              <a:rPr lang="sr-Latn-RS" sz="1800" dirty="0" smtClean="0">
                <a:solidFill>
                  <a:srgbClr val="0070C0"/>
                </a:solidFill>
              </a:rPr>
              <a:t>6 %  Umbrella youth organizations on European level</a:t>
            </a:r>
          </a:p>
          <a:p>
            <a:pPr>
              <a:buNone/>
            </a:pPr>
            <a:endParaRPr lang="sr-Latn-RS" sz="1800" dirty="0" smtClean="0"/>
          </a:p>
          <a:p>
            <a:pPr>
              <a:buNone/>
            </a:pPr>
            <a:endParaRPr lang="sr-Latn-RS" sz="1800" dirty="0" smtClean="0"/>
          </a:p>
          <a:p>
            <a:pPr>
              <a:buNone/>
            </a:pPr>
            <a:endParaRPr lang="sr-Latn-RS" sz="1800" dirty="0" smtClean="0"/>
          </a:p>
          <a:p>
            <a:pPr>
              <a:buNone/>
            </a:pPr>
            <a:endParaRPr lang="sr-Latn-RS" sz="1800" dirty="0" smtClean="0"/>
          </a:p>
          <a:p>
            <a:pPr>
              <a:buNone/>
            </a:pPr>
            <a:endParaRPr/>
          </a:p>
        </p:txBody>
      </p:sp>
      <p:pic>
        <p:nvPicPr>
          <p:cNvPr id="4" name="Picture 3" descr="chart8281811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815" y="1959392"/>
            <a:ext cx="3679716" cy="2539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5"/>
            <a:ext cx="8229600" cy="1481356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Are the CRITERIA FOR THE SELECTION OF YOU</a:t>
            </a:r>
            <a:r>
              <a:rPr lang="sr-Latn-RS" sz="2200" b="1" dirty="0" smtClean="0">
                <a:latin typeface="+mn-lt"/>
              </a:rPr>
              <a:t>NG PEOPLE</a:t>
            </a:r>
            <a:r>
              <a:rPr lang="en-US" sz="2200" b="1" dirty="0" smtClean="0">
                <a:latin typeface="+mn-lt"/>
              </a:rPr>
              <a:t> </a:t>
            </a:r>
            <a:r>
              <a:rPr lang="sr-Latn-RS" sz="2200" b="1" dirty="0" smtClean="0">
                <a:latin typeface="+mn-lt"/>
              </a:rPr>
              <a:t/>
            </a:r>
            <a:br>
              <a:rPr lang="sr-Latn-RS" sz="2200" b="1" dirty="0" smtClean="0">
                <a:latin typeface="+mn-lt"/>
              </a:rPr>
            </a:br>
            <a:r>
              <a:rPr lang="en-US" sz="2200" b="1" dirty="0" smtClean="0">
                <a:latin typeface="+mn-lt"/>
              </a:rPr>
              <a:t>in representative structures </a:t>
            </a:r>
            <a:r>
              <a:rPr lang="sr-Latn-RS" sz="2200" b="1" dirty="0" smtClean="0">
                <a:latin typeface="+mn-lt"/>
              </a:rPr>
              <a:t/>
            </a:r>
            <a:br>
              <a:rPr lang="sr-Latn-RS" sz="2200" b="1" dirty="0" smtClean="0">
                <a:latin typeface="+mn-lt"/>
              </a:rPr>
            </a:br>
            <a:r>
              <a:rPr lang="en-US" sz="2200" b="1" dirty="0" smtClean="0">
                <a:latin typeface="+mn-lt"/>
              </a:rPr>
              <a:t>clear </a:t>
            </a:r>
            <a:r>
              <a:rPr lang="sr-Latn-RS" sz="2200" b="1" dirty="0" smtClean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and transparent, </a:t>
            </a:r>
            <a:r>
              <a:rPr lang="sr-Latn-RS" sz="2200" b="1" dirty="0" smtClean="0">
                <a:latin typeface="+mn-lt"/>
              </a:rPr>
              <a:t>and</a:t>
            </a:r>
            <a:r>
              <a:rPr lang="en-US" sz="2200" b="1" dirty="0" smtClean="0">
                <a:latin typeface="+mn-lt"/>
              </a:rPr>
              <a:t> consistently applied in practice</a:t>
            </a:r>
            <a:endParaRPr sz="22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524990"/>
            <a:ext cx="5501462" cy="2275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sz="1800" b="1" dirty="0" smtClean="0">
                <a:solidFill>
                  <a:srgbClr val="0070C0"/>
                </a:solidFill>
              </a:rPr>
              <a:t>35%  I HAVE NO OPINION</a:t>
            </a:r>
          </a:p>
          <a:p>
            <a:pPr>
              <a:buNone/>
            </a:pPr>
            <a:endParaRPr lang="sr-Latn-R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Latn-RS" sz="1800" dirty="0" smtClean="0">
                <a:solidFill>
                  <a:srgbClr val="0070C0"/>
                </a:solidFill>
              </a:rPr>
              <a:t>28%  </a:t>
            </a:r>
            <a:r>
              <a:rPr lang="en-US" sz="1800" dirty="0" smtClean="0">
                <a:solidFill>
                  <a:srgbClr val="0070C0"/>
                </a:solidFill>
              </a:rPr>
              <a:t>Criteria for the selection of young representatives are clear and transparent but is inconsistently applied</a:t>
            </a:r>
            <a:endParaRPr lang="sr-Latn-RS" sz="1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sr-Latn-RS" sz="1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Latn-RS" sz="1800" dirty="0" smtClean="0">
                <a:solidFill>
                  <a:srgbClr val="0070C0"/>
                </a:solidFill>
              </a:rPr>
              <a:t>28%  </a:t>
            </a:r>
            <a:r>
              <a:rPr lang="en-US" sz="1800" dirty="0" smtClean="0">
                <a:solidFill>
                  <a:srgbClr val="0070C0"/>
                </a:solidFill>
              </a:rPr>
              <a:t>Criteria for the selection of young representatives are not clear and transparent</a:t>
            </a:r>
            <a:endParaRPr lang="sr-Latn-RS" sz="1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Latn-RS" sz="1800" dirty="0" smtClean="0">
                <a:solidFill>
                  <a:srgbClr val="0070C0"/>
                </a:solidFill>
              </a:rPr>
              <a:t> </a:t>
            </a:r>
            <a:endParaRPr sz="1800">
              <a:solidFill>
                <a:srgbClr val="0070C0"/>
              </a:solidFill>
            </a:endParaRPr>
          </a:p>
        </p:txBody>
      </p:sp>
      <p:pic>
        <p:nvPicPr>
          <p:cNvPr id="4" name="Picture 3" descr="chart8281999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663" y="2722418"/>
            <a:ext cx="2913555" cy="181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5"/>
            <a:ext cx="8229600" cy="1643635"/>
          </a:xfrm>
        </p:spPr>
        <p:txBody>
          <a:bodyPr>
            <a:noAutofit/>
          </a:bodyPr>
          <a:lstStyle/>
          <a:p>
            <a:pPr algn="ctr"/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Latn-RS" sz="2400" b="1" dirty="0" smtClean="0">
                <a:latin typeface="+mn-lt"/>
              </a:rPr>
              <a:t>Does their</a:t>
            </a:r>
            <a:r>
              <a:rPr lang="en-US" sz="2400" b="1" dirty="0" smtClean="0">
                <a:latin typeface="+mn-lt"/>
              </a:rPr>
              <a:t> community / country 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Latn-RS" sz="2400" b="1" dirty="0" smtClean="0">
                <a:latin typeface="+mn-lt"/>
              </a:rPr>
              <a:t>has </a:t>
            </a:r>
            <a:r>
              <a:rPr lang="en-US" sz="2400" b="1" dirty="0" smtClean="0">
                <a:latin typeface="+mn-lt"/>
              </a:rPr>
              <a:t>the CONDITIONS FOR THE INCLUSION OF YOUNG PEOPLE</a:t>
            </a:r>
            <a:r>
              <a:rPr lang="sr-Latn-RS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IN DECISION-MAKING PROCESSES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90009"/>
            <a:ext cx="7242464" cy="1709368"/>
          </a:xfrm>
        </p:spPr>
        <p:txBody>
          <a:bodyPr>
            <a:normAutofit/>
          </a:bodyPr>
          <a:lstStyle/>
          <a:p>
            <a:r>
              <a:rPr lang="sr-Latn-RS" sz="2000" b="1" dirty="0" smtClean="0">
                <a:solidFill>
                  <a:srgbClr val="FF0000"/>
                </a:solidFill>
              </a:rPr>
              <a:t>64%  </a:t>
            </a:r>
            <a:r>
              <a:rPr lang="en-US" sz="2000" b="1" dirty="0" smtClean="0">
                <a:solidFill>
                  <a:srgbClr val="FF0000"/>
                </a:solidFill>
              </a:rPr>
              <a:t>considers that there are </a:t>
            </a:r>
            <a:r>
              <a:rPr lang="sr-Latn-RS" sz="2000" b="1" dirty="0" smtClean="0">
                <a:solidFill>
                  <a:srgbClr val="FF0000"/>
                </a:solidFill>
              </a:rPr>
              <a:t>NO</a:t>
            </a:r>
            <a:r>
              <a:rPr lang="en-US" sz="2000" b="1" dirty="0" smtClean="0">
                <a:solidFill>
                  <a:srgbClr val="FF0000"/>
                </a:solidFill>
              </a:rPr>
              <a:t> conditions</a:t>
            </a:r>
            <a:endParaRPr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11" y="528065"/>
            <a:ext cx="8556977" cy="158129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Are the young </a:t>
            </a:r>
            <a:r>
              <a:rPr lang="sr-Latn-RS" sz="2400" b="1" dirty="0" smtClean="0">
                <a:latin typeface="+mn-lt"/>
              </a:rPr>
              <a:t>people</a:t>
            </a:r>
            <a:r>
              <a:rPr lang="en-US" sz="2400" b="1" dirty="0" smtClean="0">
                <a:latin typeface="+mn-lt"/>
              </a:rPr>
              <a:t> INVOLVED in 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the decision-making process in 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the local community / country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833511"/>
            <a:ext cx="4260273" cy="1909937"/>
          </a:xfrm>
        </p:spPr>
        <p:txBody>
          <a:bodyPr>
            <a:normAutofit/>
          </a:bodyPr>
          <a:lstStyle/>
          <a:p>
            <a:endParaRPr lang="sr-Latn-RS" sz="1800" dirty="0" smtClean="0">
              <a:solidFill>
                <a:srgbClr val="0070C0"/>
              </a:solidFill>
            </a:endParaRPr>
          </a:p>
          <a:p>
            <a:r>
              <a:rPr lang="sr-Latn-RS" sz="2200" b="1" dirty="0" smtClean="0">
                <a:solidFill>
                  <a:srgbClr val="FF0000"/>
                </a:solidFill>
              </a:rPr>
              <a:t>74%  were NOT involved  </a:t>
            </a:r>
            <a:endParaRPr sz="2200" b="1">
              <a:solidFill>
                <a:srgbClr val="FF0000"/>
              </a:solidFill>
            </a:endParaRPr>
          </a:p>
        </p:txBody>
      </p:sp>
      <p:pic>
        <p:nvPicPr>
          <p:cNvPr id="4" name="Picture 3" descr="chart82820855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73" y="2891018"/>
            <a:ext cx="3969327" cy="1670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823"/>
            <a:ext cx="8229600" cy="655268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2400" b="1" dirty="0" smtClean="0">
                <a:latin typeface="+mn-lt"/>
              </a:rPr>
              <a:t>AREAS OF YOUTH PARTCIPATION young people are involved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1433944"/>
            <a:ext cx="5027532" cy="3439391"/>
          </a:xfrm>
        </p:spPr>
        <p:txBody>
          <a:bodyPr>
            <a:normAutofit/>
          </a:bodyPr>
          <a:lstStyle/>
          <a:p>
            <a:r>
              <a:rPr lang="sr-Latn-RS" sz="1700" b="1" dirty="0" smtClean="0">
                <a:solidFill>
                  <a:srgbClr val="0070C0"/>
                </a:solidFill>
              </a:rPr>
              <a:t>V</a:t>
            </a:r>
            <a:r>
              <a:rPr lang="en-US" sz="1700" b="1" dirty="0" smtClean="0">
                <a:solidFill>
                  <a:srgbClr val="0070C0"/>
                </a:solidFill>
              </a:rPr>
              <a:t>OLUNTEER WORK</a:t>
            </a:r>
          </a:p>
          <a:p>
            <a:r>
              <a:rPr lang="en-US" sz="1700" dirty="0" smtClean="0">
                <a:solidFill>
                  <a:srgbClr val="0070C0"/>
                </a:solidFill>
              </a:rPr>
              <a:t>N</a:t>
            </a:r>
            <a:r>
              <a:rPr lang="sr-Latn-RS" sz="1700" dirty="0" smtClean="0">
                <a:solidFill>
                  <a:srgbClr val="0070C0"/>
                </a:solidFill>
              </a:rPr>
              <a:t>on </a:t>
            </a:r>
            <a:r>
              <a:rPr lang="en-US" sz="1700" dirty="0" smtClean="0">
                <a:solidFill>
                  <a:srgbClr val="0070C0"/>
                </a:solidFill>
              </a:rPr>
              <a:t>formal </a:t>
            </a:r>
            <a:r>
              <a:rPr lang="sr-Latn-RS" sz="1700" dirty="0" smtClean="0">
                <a:solidFill>
                  <a:srgbClr val="0070C0"/>
                </a:solidFill>
              </a:rPr>
              <a:t>e</a:t>
            </a:r>
            <a:r>
              <a:rPr lang="en-US" sz="1700" dirty="0" err="1" smtClean="0">
                <a:solidFill>
                  <a:srgbClr val="0070C0"/>
                </a:solidFill>
              </a:rPr>
              <a:t>ducation</a:t>
            </a:r>
            <a:endParaRPr lang="en-US" sz="1700" dirty="0" smtClean="0">
              <a:solidFill>
                <a:srgbClr val="0070C0"/>
              </a:solidFill>
            </a:endParaRPr>
          </a:p>
          <a:p>
            <a:r>
              <a:rPr lang="sr-Latn-RS" sz="1700" dirty="0" smtClean="0">
                <a:solidFill>
                  <a:srgbClr val="0070C0"/>
                </a:solidFill>
              </a:rPr>
              <a:t>Peer</a:t>
            </a:r>
            <a:r>
              <a:rPr lang="en-US" sz="1700" dirty="0" smtClean="0">
                <a:solidFill>
                  <a:srgbClr val="0070C0"/>
                </a:solidFill>
              </a:rPr>
              <a:t> Education</a:t>
            </a:r>
          </a:p>
          <a:p>
            <a:r>
              <a:rPr lang="sr-Latn-RS" sz="1700" b="1" dirty="0" smtClean="0">
                <a:solidFill>
                  <a:srgbClr val="0070C0"/>
                </a:solidFill>
              </a:rPr>
              <a:t>A</a:t>
            </a:r>
            <a:r>
              <a:rPr lang="en-US" sz="1700" b="1" dirty="0" smtClean="0">
                <a:solidFill>
                  <a:srgbClr val="0070C0"/>
                </a:solidFill>
              </a:rPr>
              <a:t>CTIVISM THROUGH ORGANIZATIONS / YOUTH CLUBS</a:t>
            </a:r>
          </a:p>
          <a:p>
            <a:r>
              <a:rPr lang="sr-Latn-RS" sz="1700" b="1" dirty="0" smtClean="0">
                <a:solidFill>
                  <a:srgbClr val="FF0000"/>
                </a:solidFill>
              </a:rPr>
              <a:t>C</a:t>
            </a:r>
            <a:r>
              <a:rPr lang="en-US" sz="1700" b="1" dirty="0" smtClean="0">
                <a:solidFill>
                  <a:srgbClr val="FF0000"/>
                </a:solidFill>
              </a:rPr>
              <a:t>O-MANAGEMENT </a:t>
            </a:r>
          </a:p>
          <a:p>
            <a:r>
              <a:rPr lang="sr-Latn-RS" sz="1700" b="1" dirty="0" smtClean="0">
                <a:solidFill>
                  <a:srgbClr val="FF0000"/>
                </a:solidFill>
              </a:rPr>
              <a:t>C</a:t>
            </a:r>
            <a:r>
              <a:rPr lang="en-US" sz="1700" b="1" dirty="0" smtClean="0">
                <a:solidFill>
                  <a:srgbClr val="FF0000"/>
                </a:solidFill>
              </a:rPr>
              <a:t>ONSULTATIONS WITH DECISION MAKERS</a:t>
            </a:r>
          </a:p>
          <a:p>
            <a:r>
              <a:rPr lang="en-US" sz="1700" b="1" dirty="0" smtClean="0">
                <a:solidFill>
                  <a:srgbClr val="0070C0"/>
                </a:solidFill>
              </a:rPr>
              <a:t>PROJECT ACTIVITIES</a:t>
            </a:r>
          </a:p>
          <a:p>
            <a:r>
              <a:rPr lang="en-US" sz="1700" b="1" dirty="0" smtClean="0">
                <a:solidFill>
                  <a:srgbClr val="0070C0"/>
                </a:solidFill>
              </a:rPr>
              <a:t>PEER NETWORKS, PETITIONS, SUPPORT GROUPS, INTERNATIONAL MEETINGS)</a:t>
            </a:r>
            <a:endParaRPr lang="en-US" sz="17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chart8282489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754" y="1835389"/>
            <a:ext cx="3584895" cy="2715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01970"/>
          </a:xfrm>
        </p:spPr>
        <p:txBody>
          <a:bodyPr>
            <a:normAutofit/>
          </a:bodyPr>
          <a:lstStyle/>
          <a:p>
            <a:pPr algn="ctr"/>
            <a:r>
              <a:rPr lang="sr-Latn-RS" sz="2400" b="1" dirty="0" smtClean="0"/>
              <a:t>T</a:t>
            </a:r>
            <a:r>
              <a:rPr lang="en-US" sz="2400" b="1" dirty="0" smtClean="0">
                <a:latin typeface="+mn-lt"/>
              </a:rPr>
              <a:t>he QUALITY of youth participation in decision-making</a:t>
            </a:r>
            <a:r>
              <a:rPr lang="sr-Latn-RS" sz="2400" b="1" dirty="0" smtClean="0">
                <a:latin typeface="+mn-lt"/>
              </a:rPr>
              <a:t> </a:t>
            </a:r>
            <a:br>
              <a:rPr lang="sr-Latn-RS" sz="2400" b="1" dirty="0" smtClean="0">
                <a:latin typeface="+mn-lt"/>
              </a:rPr>
            </a:br>
            <a:r>
              <a:rPr lang="sr-Latn-RS" sz="2000" b="1" i="1" dirty="0" smtClean="0">
                <a:latin typeface="+mn-lt"/>
              </a:rPr>
              <a:t>Roger Hart – Ladder of Youth Participation</a:t>
            </a:r>
            <a:endParaRPr sz="2000" b="1" i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12" y="1977213"/>
            <a:ext cx="4860378" cy="2829579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joint decision-making on an equal basis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young initiate, decide and implement actions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ADULTS INITIATE ACTIVITIES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consultation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young people are assigned roles and tasks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the illusion of participation - "tokenize"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YOUNG AS DECORATION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MANIPULATION OF YOUTH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hart8283847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90" y="1977214"/>
            <a:ext cx="3735045" cy="2829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5"/>
            <a:ext cx="8229600" cy="1425425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 smtClean="0">
                <a:latin typeface="+mn-lt"/>
              </a:rPr>
              <a:t>Do</a:t>
            </a:r>
            <a:r>
              <a:rPr lang="sr-Latn-RS" sz="2200" b="1" dirty="0" smtClean="0">
                <a:latin typeface="+mn-lt"/>
              </a:rPr>
              <a:t>es young people </a:t>
            </a:r>
            <a:r>
              <a:rPr lang="en-US" sz="2200" b="1" dirty="0" smtClean="0">
                <a:latin typeface="+mn-lt"/>
              </a:rPr>
              <a:t>BELIEVE TH</a:t>
            </a:r>
            <a:r>
              <a:rPr lang="sr-Latn-RS" sz="2200" b="1" dirty="0" smtClean="0">
                <a:latin typeface="+mn-lt"/>
              </a:rPr>
              <a:t>EY</a:t>
            </a:r>
            <a:r>
              <a:rPr lang="en-US" sz="2200" b="1" dirty="0" smtClean="0">
                <a:latin typeface="+mn-lt"/>
              </a:rPr>
              <a:t> CAN CONTRIBUTE </a:t>
            </a:r>
            <a:r>
              <a:rPr lang="sr-Latn-RS" sz="2200" b="1" dirty="0" smtClean="0">
                <a:latin typeface="+mn-lt"/>
              </a:rPr>
              <a:t/>
            </a:r>
            <a:br>
              <a:rPr lang="sr-Latn-RS" sz="2200" b="1" dirty="0" smtClean="0">
                <a:latin typeface="+mn-lt"/>
              </a:rPr>
            </a:br>
            <a:r>
              <a:rPr lang="en-US" sz="2200" b="1" dirty="0" smtClean="0">
                <a:latin typeface="+mn-lt"/>
              </a:rPr>
              <a:t>TO </a:t>
            </a:r>
            <a:r>
              <a:rPr lang="sr-Latn-RS" sz="2200" b="1" dirty="0" smtClean="0">
                <a:latin typeface="+mn-lt"/>
              </a:rPr>
              <a:t>THE </a:t>
            </a:r>
            <a:r>
              <a:rPr lang="en-US" sz="2200" b="1" dirty="0" smtClean="0">
                <a:latin typeface="+mn-lt"/>
              </a:rPr>
              <a:t>CHANG</a:t>
            </a:r>
            <a:r>
              <a:rPr lang="sr-Latn-RS" sz="2200" b="1" dirty="0" smtClean="0">
                <a:latin typeface="+mn-lt"/>
              </a:rPr>
              <a:t>E OF</a:t>
            </a:r>
            <a:r>
              <a:rPr lang="en-US" sz="2200" b="1" dirty="0" smtClean="0">
                <a:latin typeface="+mn-lt"/>
              </a:rPr>
              <a:t> THEIR POSITION IN SOCIETY </a:t>
            </a:r>
            <a:r>
              <a:rPr lang="sr-Latn-RS" sz="2200" b="1" dirty="0" smtClean="0">
                <a:latin typeface="+mn-lt"/>
              </a:rPr>
              <a:t/>
            </a:r>
            <a:br>
              <a:rPr lang="sr-Latn-RS" sz="2200" b="1" dirty="0" smtClean="0">
                <a:latin typeface="+mn-lt"/>
              </a:rPr>
            </a:br>
            <a:r>
              <a:rPr lang="en-US" sz="2200" b="1" dirty="0" smtClean="0">
                <a:latin typeface="+mn-lt"/>
              </a:rPr>
              <a:t>through involvement in youth policies </a:t>
            </a:r>
            <a:endParaRPr sz="22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649682"/>
            <a:ext cx="3711560" cy="2093768"/>
          </a:xfrm>
        </p:spPr>
        <p:txBody>
          <a:bodyPr>
            <a:normAutofit/>
          </a:bodyPr>
          <a:lstStyle/>
          <a:p>
            <a:r>
              <a:rPr lang="sr-Latn-RS" sz="2200" b="1" dirty="0" smtClean="0">
                <a:solidFill>
                  <a:srgbClr val="0070C0"/>
                </a:solidFill>
              </a:rPr>
              <a:t>73%  believes they CAN </a:t>
            </a:r>
            <a:endParaRPr sz="2200" b="1">
              <a:solidFill>
                <a:srgbClr val="0070C0"/>
              </a:solidFill>
            </a:endParaRPr>
          </a:p>
        </p:txBody>
      </p:sp>
      <p:pic>
        <p:nvPicPr>
          <p:cNvPr id="4" name="Picture 3" descr="chart82838977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957" y="2513061"/>
            <a:ext cx="4259843" cy="207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089"/>
            <a:ext cx="8229600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3300" b="1" dirty="0" smtClean="0">
                <a:solidFill>
                  <a:srgbClr val="0070C0"/>
                </a:solidFill>
                <a:latin typeface="+mn-lt"/>
              </a:rPr>
              <a:t>HOW YOUNG PEOPLE ARE SEEN</a:t>
            </a:r>
            <a:endParaRPr lang="en-US" sz="33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382"/>
            <a:ext cx="8229600" cy="33510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The results show that there is a dual tendency: </a:t>
            </a:r>
            <a:endParaRPr lang="sr-Latn-RS" sz="28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Latn-RS" sz="2800" dirty="0" smtClean="0">
                <a:solidFill>
                  <a:srgbClr val="9D18B8"/>
                </a:solidFill>
              </a:rPr>
              <a:t>F</a:t>
            </a:r>
            <a:r>
              <a:rPr lang="en-US" sz="2800" dirty="0" err="1" smtClean="0">
                <a:solidFill>
                  <a:srgbClr val="9D18B8"/>
                </a:solidFill>
              </a:rPr>
              <a:t>irstly</a:t>
            </a:r>
            <a:r>
              <a:rPr lang="en-US" sz="2800" dirty="0" smtClean="0">
                <a:solidFill>
                  <a:srgbClr val="9D18B8"/>
                </a:solidFill>
              </a:rPr>
              <a:t>, young people are perceived more as EQUAL PARTNERS AND RESOURCES IN SOCIETY by</a:t>
            </a:r>
            <a:r>
              <a:rPr lang="sr-Latn-RS" sz="2800" dirty="0" smtClean="0">
                <a:solidFill>
                  <a:srgbClr val="9D18B8"/>
                </a:solidFill>
              </a:rPr>
              <a:t> </a:t>
            </a:r>
            <a:r>
              <a:rPr lang="en-US" sz="2800" dirty="0" smtClean="0">
                <a:solidFill>
                  <a:srgbClr val="9D18B8"/>
                </a:solidFill>
              </a:rPr>
              <a:t> various CSOs, </a:t>
            </a:r>
          </a:p>
          <a:p>
            <a:pPr>
              <a:buNone/>
            </a:pPr>
            <a:r>
              <a:rPr lang="sr-Latn-RS" sz="2800" dirty="0" smtClean="0">
                <a:solidFill>
                  <a:srgbClr val="FF0000"/>
                </a:solidFill>
              </a:rPr>
              <a:t>W</a:t>
            </a:r>
            <a:r>
              <a:rPr lang="en-US" sz="2800" dirty="0" err="1" smtClean="0">
                <a:solidFill>
                  <a:srgbClr val="FF0000"/>
                </a:solidFill>
              </a:rPr>
              <a:t>hile</a:t>
            </a:r>
            <a:r>
              <a:rPr lang="en-US" sz="2800" dirty="0" smtClean="0">
                <a:solidFill>
                  <a:srgbClr val="FF0000"/>
                </a:solidFill>
              </a:rPr>
              <a:t> this was not the case when it comes to the local authorities and institutions. Majority of respondents believes that </a:t>
            </a:r>
            <a:r>
              <a:rPr lang="en-US" sz="2800" b="1" dirty="0" smtClean="0">
                <a:solidFill>
                  <a:srgbClr val="FF0000"/>
                </a:solidFill>
              </a:rPr>
              <a:t>young people have a minor role in society</a:t>
            </a:r>
            <a:r>
              <a:rPr lang="en-US" sz="2800" dirty="0" smtClean="0">
                <a:solidFill>
                  <a:srgbClr val="FF0000"/>
                </a:solidFill>
              </a:rPr>
              <a:t>, although there are structures for their participation ‘on paper’.</a:t>
            </a:r>
            <a:endParaRPr lang="sr-Latn-R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RS" sz="2800" dirty="0" smtClean="0">
              <a:solidFill>
                <a:srgbClr val="0070C0"/>
              </a:solidFill>
            </a:endParaRPr>
          </a:p>
          <a:p>
            <a:r>
              <a:rPr lang="sr-Latn-RS" sz="2800" b="1" u="sng" dirty="0" smtClean="0">
                <a:solidFill>
                  <a:srgbClr val="0070C0"/>
                </a:solidFill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</a:rPr>
              <a:t>f young people could be perceived as equal, they must have certain KNOWLEDGE, be well INFORMED, but there is also a problem of MOTIVATION, and life without a goal.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6499" y="609600"/>
            <a:ext cx="8661723" cy="530578"/>
          </a:xfrm>
        </p:spPr>
        <p:txBody>
          <a:bodyPr>
            <a:normAutofit fontScale="25000" lnSpcReduction="20000"/>
          </a:bodyPr>
          <a:lstStyle/>
          <a:p>
            <a:endParaRPr lang="sr-Latn-RS" sz="1800" dirty="0" smtClean="0"/>
          </a:p>
          <a:p>
            <a:pPr algn="ctr"/>
            <a:r>
              <a:rPr lang="sr-Latn-ME" sz="10000" dirty="0" smtClean="0">
                <a:solidFill>
                  <a:srgbClr val="0070C0"/>
                </a:solidFill>
              </a:rPr>
              <a:t>Purpose and methodology</a:t>
            </a:r>
            <a:endParaRPr lang="en-US" sz="10000" dirty="0" smtClean="0">
              <a:solidFill>
                <a:srgbClr val="0070C0"/>
              </a:solidFill>
            </a:endParaRPr>
          </a:p>
          <a:p>
            <a:pPr algn="ctr"/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33" y="993422"/>
            <a:ext cx="8659489" cy="387208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sr-Latn-RS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Latn-RS" sz="2300" b="1" dirty="0" smtClean="0">
                <a:solidFill>
                  <a:srgbClr val="0070C0"/>
                </a:solidFill>
              </a:rPr>
              <a:t>Purpose: </a:t>
            </a:r>
            <a:r>
              <a:rPr lang="sr-Latn-RS" sz="2300" dirty="0" smtClean="0">
                <a:solidFill>
                  <a:srgbClr val="0070C0"/>
                </a:solidFill>
              </a:rPr>
              <a:t>To provide insight into regional youth policies focusing on youth participation and social inclusion of vulnerable youth</a:t>
            </a:r>
          </a:p>
          <a:p>
            <a:pPr>
              <a:buNone/>
            </a:pPr>
            <a:endParaRPr lang="sr-Latn-RS" sz="23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Latn-RS" sz="2300" b="1" dirty="0" smtClean="0">
                <a:solidFill>
                  <a:srgbClr val="0070C0"/>
                </a:solidFill>
              </a:rPr>
              <a:t>R</a:t>
            </a:r>
            <a:r>
              <a:rPr lang="en-US" sz="2300" b="1" dirty="0" err="1" smtClean="0">
                <a:solidFill>
                  <a:srgbClr val="0070C0"/>
                </a:solidFill>
              </a:rPr>
              <a:t>esearch</a:t>
            </a:r>
            <a:r>
              <a:rPr lang="en-US" sz="2300" b="1" dirty="0" smtClean="0">
                <a:solidFill>
                  <a:srgbClr val="0070C0"/>
                </a:solidFill>
              </a:rPr>
              <a:t> process </a:t>
            </a:r>
            <a:r>
              <a:rPr lang="sr-Latn-ME" sz="2300" dirty="0" smtClean="0">
                <a:solidFill>
                  <a:srgbClr val="0070C0"/>
                </a:solidFill>
              </a:rPr>
              <a:t>:</a:t>
            </a:r>
            <a:r>
              <a:rPr lang="sr-Latn-RS" sz="2300" dirty="0" smtClean="0">
                <a:solidFill>
                  <a:srgbClr val="0070C0"/>
                </a:solidFill>
              </a:rPr>
              <a:t>Descriptive </a:t>
            </a:r>
            <a:r>
              <a:rPr lang="sr-Latn-RS" sz="2300" b="1" dirty="0" smtClean="0">
                <a:solidFill>
                  <a:srgbClr val="0070C0"/>
                </a:solidFill>
              </a:rPr>
              <a:t>comparative review of regional youth policies </a:t>
            </a:r>
            <a:r>
              <a:rPr lang="sr-Latn-RS" sz="2300" dirty="0" smtClean="0">
                <a:solidFill>
                  <a:srgbClr val="0070C0"/>
                </a:solidFill>
              </a:rPr>
              <a:t>conducted through </a:t>
            </a:r>
            <a:r>
              <a:rPr lang="sr-Latn-RS" sz="2300" b="1" dirty="0" smtClean="0">
                <a:solidFill>
                  <a:srgbClr val="0070C0"/>
                </a:solidFill>
              </a:rPr>
              <a:t>3</a:t>
            </a:r>
            <a:r>
              <a:rPr lang="en-US" sz="2300" b="1" dirty="0" smtClean="0">
                <a:solidFill>
                  <a:srgbClr val="0070C0"/>
                </a:solidFill>
              </a:rPr>
              <a:t> phases</a:t>
            </a:r>
            <a:r>
              <a:rPr lang="sr-Latn-RS" sz="2300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200" b="1" dirty="0" smtClean="0">
                <a:solidFill>
                  <a:srgbClr val="0070C0"/>
                </a:solidFill>
              </a:rPr>
              <a:t>Phase 1: </a:t>
            </a:r>
            <a:r>
              <a:rPr lang="en-US" sz="2200" b="1" dirty="0" smtClean="0">
                <a:solidFill>
                  <a:srgbClr val="7030A0"/>
                </a:solidFill>
              </a:rPr>
              <a:t>DESK RESEARCH</a:t>
            </a:r>
            <a:r>
              <a:rPr lang="sr-Latn-RS" sz="2200" b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endParaRPr lang="sr-Latn-RS" sz="2200" b="1" dirty="0" smtClean="0">
              <a:solidFill>
                <a:srgbClr val="0070C0"/>
              </a:solidFill>
            </a:endParaRPr>
          </a:p>
          <a:p>
            <a:r>
              <a:rPr lang="en-US" sz="2200" b="1" dirty="0" smtClean="0">
                <a:solidFill>
                  <a:srgbClr val="0070C0"/>
                </a:solidFill>
              </a:rPr>
              <a:t>Phase 2: </a:t>
            </a:r>
            <a:r>
              <a:rPr lang="en-US" sz="2200" b="1" dirty="0" smtClean="0">
                <a:solidFill>
                  <a:srgbClr val="7030A0"/>
                </a:solidFill>
              </a:rPr>
              <a:t>FIELD RESEARCH</a:t>
            </a:r>
            <a:r>
              <a:rPr lang="sr-Latn-RS" sz="2200" b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sr-Latn-RS" sz="2200" b="1" dirty="0" smtClean="0">
                <a:solidFill>
                  <a:srgbClr val="0070C0"/>
                </a:solidFill>
              </a:rPr>
              <a:t>Survay </a:t>
            </a:r>
            <a:r>
              <a:rPr lang="sr-Latn-RS" sz="2200" dirty="0" smtClean="0">
                <a:solidFill>
                  <a:srgbClr val="0070C0"/>
                </a:solidFill>
              </a:rPr>
              <a:t>through</a:t>
            </a:r>
            <a:r>
              <a:rPr lang="sr-Latn-RS" sz="2200" b="1" dirty="0" smtClean="0">
                <a:solidFill>
                  <a:srgbClr val="0070C0"/>
                </a:solidFill>
              </a:rPr>
              <a:t> </a:t>
            </a:r>
            <a:r>
              <a:rPr lang="sr-Latn-RS" sz="2400" dirty="0" smtClean="0">
                <a:solidFill>
                  <a:srgbClr val="0070C0"/>
                </a:solidFill>
              </a:rPr>
              <a:t>online Questionnaire (942 young people reached),  </a:t>
            </a:r>
          </a:p>
          <a:p>
            <a:pPr>
              <a:buNone/>
            </a:pPr>
            <a:r>
              <a:rPr lang="sr-Latn-RS" sz="2200" b="1" dirty="0" smtClean="0">
                <a:solidFill>
                  <a:srgbClr val="0070C0"/>
                </a:solidFill>
              </a:rPr>
              <a:t>Focus groups</a:t>
            </a:r>
            <a:r>
              <a:rPr lang="sr-Latn-RS" sz="2400" dirty="0" smtClean="0">
                <a:solidFill>
                  <a:srgbClr val="0070C0"/>
                </a:solidFill>
              </a:rPr>
              <a:t> with young people (8 in total)</a:t>
            </a:r>
            <a:r>
              <a:rPr lang="sr-Latn-RS" sz="2200" b="1" dirty="0" smtClean="0">
                <a:solidFill>
                  <a:srgbClr val="0070C0"/>
                </a:solidFill>
              </a:rPr>
              <a:t>, </a:t>
            </a:r>
          </a:p>
          <a:p>
            <a:pPr>
              <a:buNone/>
            </a:pPr>
            <a:r>
              <a:rPr lang="sr-Latn-RS" sz="2200" b="1" dirty="0" smtClean="0">
                <a:solidFill>
                  <a:srgbClr val="0070C0"/>
                </a:solidFill>
              </a:rPr>
              <a:t>Interviews</a:t>
            </a:r>
            <a:r>
              <a:rPr lang="sr-Latn-RS" sz="2400" dirty="0" smtClean="0">
                <a:solidFill>
                  <a:srgbClr val="0070C0"/>
                </a:solidFill>
              </a:rPr>
              <a:t> with of stakeholders (21 in total) </a:t>
            </a:r>
            <a:endParaRPr lang="sr-Latn-RS" sz="22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sr-Latn-RS" sz="2200" b="1" dirty="0" smtClean="0">
              <a:solidFill>
                <a:srgbClr val="0070C0"/>
              </a:solidFill>
            </a:endParaRPr>
          </a:p>
          <a:p>
            <a:r>
              <a:rPr lang="en-US" sz="2200" b="1" dirty="0" smtClean="0">
                <a:solidFill>
                  <a:srgbClr val="0070C0"/>
                </a:solidFill>
              </a:rPr>
              <a:t>Phase 3: </a:t>
            </a:r>
            <a:r>
              <a:rPr lang="en-US" sz="2200" b="1" dirty="0" smtClean="0">
                <a:solidFill>
                  <a:srgbClr val="7030A0"/>
                </a:solidFill>
              </a:rPr>
              <a:t>DATA ANALYSIS AND REPORTING</a:t>
            </a:r>
            <a:endParaRPr lang="sr-Latn-RS" sz="2200" b="1" dirty="0" smtClean="0">
              <a:solidFill>
                <a:srgbClr val="7030A0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sr-Latn-RS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855" y="629250"/>
            <a:ext cx="2928455" cy="141775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YOUTH PARTICIPATION IN POLITICS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94855" y="2400300"/>
            <a:ext cx="2691245" cy="1589809"/>
          </a:xfrm>
        </p:spPr>
        <p:txBody>
          <a:bodyPr>
            <a:noAutofit/>
          </a:bodyPr>
          <a:lstStyle/>
          <a:p>
            <a:pPr algn="ctr"/>
            <a:r>
              <a:rPr lang="sr-Latn-RS" sz="2000" b="1" dirty="0" smtClean="0">
                <a:solidFill>
                  <a:srgbClr val="7030A0"/>
                </a:solidFill>
              </a:rPr>
              <a:t>* </a:t>
            </a:r>
            <a:r>
              <a:rPr lang="en-US" sz="2000" b="1" dirty="0" smtClean="0">
                <a:solidFill>
                  <a:srgbClr val="7030A0"/>
                </a:solidFill>
              </a:rPr>
              <a:t>youth branches of political parties</a:t>
            </a:r>
            <a:endParaRPr lang="sr-Latn-RS" sz="2000" b="1" dirty="0" smtClean="0">
              <a:solidFill>
                <a:srgbClr val="7030A0"/>
              </a:solidFill>
            </a:endParaRPr>
          </a:p>
          <a:p>
            <a:pPr algn="ctr"/>
            <a:endParaRPr lang="sr-Latn-RS" sz="2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sr-Latn-RS" sz="2000" b="1" dirty="0" smtClean="0">
                <a:solidFill>
                  <a:srgbClr val="7030A0"/>
                </a:solidFill>
              </a:rPr>
              <a:t>* </a:t>
            </a:r>
            <a:r>
              <a:rPr lang="en-US" sz="2000" b="1" dirty="0" smtClean="0">
                <a:solidFill>
                  <a:srgbClr val="7030A0"/>
                </a:solidFill>
              </a:rPr>
              <a:t>elections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Content Placeholder 4" descr="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64" b="7264"/>
          <a:stretch>
            <a:fillRect/>
          </a:stretch>
        </p:blipFill>
        <p:spPr/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6518"/>
            <a:ext cx="4343400" cy="35296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200" b="1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pinion on the INVOLVEMENT</a:t>
            </a:r>
            <a:endParaRPr lang="sr-Latn-RS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sr-Latn-RS" sz="2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young people in political</a:t>
            </a:r>
            <a:endParaRPr lang="sr-Latn-RS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organizations</a:t>
            </a:r>
            <a:endParaRPr lang="sr-Latn-RS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sr-Latn-RS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sr-Latn-RS" sz="2000" dirty="0" smtClean="0">
                <a:solidFill>
                  <a:srgbClr val="FF0000"/>
                </a:solidFill>
              </a:rPr>
              <a:t>71%  - </a:t>
            </a:r>
            <a:r>
              <a:rPr lang="en-US" sz="2000" b="1" dirty="0" smtClean="0">
                <a:solidFill>
                  <a:srgbClr val="FF0000"/>
                </a:solidFill>
              </a:rPr>
              <a:t>young people SHOULD BE</a:t>
            </a:r>
            <a:endParaRPr lang="sr-Latn-R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ENGAGED to contribute to social</a:t>
            </a:r>
            <a:endParaRPr lang="sr-Latn-R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change</a:t>
            </a:r>
            <a:endParaRPr sz="2000" b="1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6464" y="1236517"/>
            <a:ext cx="3730336" cy="3688773"/>
          </a:xfrm>
        </p:spPr>
        <p:txBody>
          <a:bodyPr/>
          <a:lstStyle/>
          <a:p>
            <a:pPr>
              <a:buNone/>
            </a:pPr>
            <a:endParaRPr lang="sr-Latn-RS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sr-Latn-RS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sr-Latn-RS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sr-Latn-RS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sr-Latn-RS" sz="2200" b="1" dirty="0" smtClean="0">
                <a:solidFill>
                  <a:schemeClr val="bg2">
                    <a:lumMod val="25000"/>
                  </a:schemeClr>
                </a:solidFill>
              </a:rPr>
              <a:t>Young people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ACTIVE in </a:t>
            </a:r>
            <a:endParaRPr lang="sr-Latn-RS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the youth branches of</a:t>
            </a:r>
            <a:endParaRPr lang="sr-Latn-RS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political parties</a:t>
            </a:r>
            <a:endParaRPr lang="sr-Latn-RS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sr-Latn-RS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83% NOT active</a:t>
            </a:r>
          </a:p>
          <a:p>
            <a:pPr>
              <a:buNone/>
            </a:pPr>
            <a:endParaRPr lang="sr-Latn-RS" sz="24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822"/>
            <a:ext cx="8229600" cy="1008560"/>
          </a:xfrm>
        </p:spPr>
        <p:txBody>
          <a:bodyPr>
            <a:normAutofit/>
          </a:bodyPr>
          <a:lstStyle/>
          <a:p>
            <a:pPr algn="ctr"/>
            <a:r>
              <a:rPr lang="sr-Latn-RS" sz="2400" b="1" dirty="0" smtClean="0">
                <a:latin typeface="+mn-lt"/>
              </a:rPr>
              <a:t>M</a:t>
            </a:r>
            <a:r>
              <a:rPr lang="en-US" sz="2400" b="1" dirty="0" smtClean="0">
                <a:latin typeface="+mn-lt"/>
              </a:rPr>
              <a:t>OTIV</a:t>
            </a:r>
            <a:r>
              <a:rPr lang="sr-Latn-RS" sz="2400" b="1" dirty="0" smtClean="0">
                <a:latin typeface="+mn-lt"/>
              </a:rPr>
              <a:t>ATION</a:t>
            </a:r>
            <a:r>
              <a:rPr lang="en-US" sz="2400" b="1" dirty="0" smtClean="0">
                <a:latin typeface="+mn-lt"/>
              </a:rPr>
              <a:t> for participation of young people 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in the youth branches of political parties 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1859973"/>
            <a:ext cx="5225858" cy="2883476"/>
          </a:xfrm>
        </p:spPr>
        <p:txBody>
          <a:bodyPr>
            <a:normAutofit/>
          </a:bodyPr>
          <a:lstStyle/>
          <a:p>
            <a:r>
              <a:rPr lang="en-US" sz="1900" b="1" dirty="0" smtClean="0">
                <a:solidFill>
                  <a:srgbClr val="0070C0"/>
                </a:solidFill>
              </a:rPr>
              <a:t>THE DESIRE TO MAKE THE CHANGE: </a:t>
            </a:r>
            <a:r>
              <a:rPr lang="sr-Latn-RS" sz="1900" b="1" dirty="0" smtClean="0">
                <a:solidFill>
                  <a:srgbClr val="0070C0"/>
                </a:solidFill>
              </a:rPr>
              <a:t>33</a:t>
            </a:r>
            <a:r>
              <a:rPr lang="en-US" sz="1900" b="1" dirty="0" smtClean="0">
                <a:solidFill>
                  <a:srgbClr val="0070C0"/>
                </a:solidFill>
              </a:rPr>
              <a:t>%</a:t>
            </a:r>
          </a:p>
          <a:p>
            <a:r>
              <a:rPr lang="en-US" sz="1900" dirty="0" smtClean="0">
                <a:solidFill>
                  <a:srgbClr val="0070C0"/>
                </a:solidFill>
              </a:rPr>
              <a:t>The acquisition of knowledge, experience and skills: </a:t>
            </a:r>
            <a:r>
              <a:rPr lang="sr-Latn-RS" sz="1900" dirty="0" smtClean="0">
                <a:solidFill>
                  <a:srgbClr val="0070C0"/>
                </a:solidFill>
              </a:rPr>
              <a:t>25</a:t>
            </a:r>
            <a:r>
              <a:rPr lang="en-US" sz="1900" dirty="0" smtClean="0">
                <a:solidFill>
                  <a:srgbClr val="0070C0"/>
                </a:solidFill>
              </a:rPr>
              <a:t>%</a:t>
            </a:r>
          </a:p>
          <a:p>
            <a:r>
              <a:rPr lang="en-US" sz="1900" b="1" dirty="0" smtClean="0">
                <a:solidFill>
                  <a:srgbClr val="0070C0"/>
                </a:solidFill>
              </a:rPr>
              <a:t>PERSONAL SATISFACTION: </a:t>
            </a:r>
            <a:r>
              <a:rPr lang="sr-Latn-RS" sz="1900" b="1" dirty="0" smtClean="0">
                <a:solidFill>
                  <a:srgbClr val="0070C0"/>
                </a:solidFill>
              </a:rPr>
              <a:t>28</a:t>
            </a:r>
            <a:r>
              <a:rPr lang="en-US" sz="1900" b="1" dirty="0" smtClean="0">
                <a:solidFill>
                  <a:srgbClr val="0070C0"/>
                </a:solidFill>
              </a:rPr>
              <a:t>%</a:t>
            </a:r>
          </a:p>
          <a:p>
            <a:r>
              <a:rPr lang="en-US" sz="1900" dirty="0" smtClean="0">
                <a:solidFill>
                  <a:srgbClr val="0070C0"/>
                </a:solidFill>
              </a:rPr>
              <a:t>Socializing and belonging to a group: </a:t>
            </a:r>
            <a:r>
              <a:rPr lang="sr-Latn-RS" sz="1900" dirty="0" smtClean="0">
                <a:solidFill>
                  <a:srgbClr val="0070C0"/>
                </a:solidFill>
              </a:rPr>
              <a:t>19</a:t>
            </a:r>
            <a:r>
              <a:rPr lang="en-US" sz="1900" dirty="0" smtClean="0">
                <a:solidFill>
                  <a:srgbClr val="0070C0"/>
                </a:solidFill>
              </a:rPr>
              <a:t>%</a:t>
            </a:r>
          </a:p>
          <a:p>
            <a:r>
              <a:rPr lang="en-US" sz="1900" dirty="0" smtClean="0">
                <a:solidFill>
                  <a:srgbClr val="0070C0"/>
                </a:solidFill>
              </a:rPr>
              <a:t>Travel: </a:t>
            </a:r>
            <a:r>
              <a:rPr lang="sr-Latn-RS" sz="1900" dirty="0" smtClean="0">
                <a:solidFill>
                  <a:srgbClr val="0070C0"/>
                </a:solidFill>
              </a:rPr>
              <a:t>15</a:t>
            </a:r>
            <a:r>
              <a:rPr lang="en-US" sz="1900" dirty="0" smtClean="0">
                <a:solidFill>
                  <a:srgbClr val="0070C0"/>
                </a:solidFill>
              </a:rPr>
              <a:t>%</a:t>
            </a:r>
          </a:p>
          <a:p>
            <a:r>
              <a:rPr lang="en-US" sz="1900" b="1" dirty="0" smtClean="0">
                <a:solidFill>
                  <a:srgbClr val="FF0000"/>
                </a:solidFill>
              </a:rPr>
              <a:t>EARNINGS POTENTIAL: </a:t>
            </a:r>
            <a:r>
              <a:rPr lang="sr-Latn-RS" sz="1900" b="1" dirty="0" smtClean="0">
                <a:solidFill>
                  <a:srgbClr val="FF0000"/>
                </a:solidFill>
              </a:rPr>
              <a:t>52</a:t>
            </a:r>
            <a:r>
              <a:rPr lang="en-US" sz="1900" b="1" dirty="0" smtClean="0">
                <a:solidFill>
                  <a:srgbClr val="FF0000"/>
                </a:solidFill>
              </a:rPr>
              <a:t>%</a:t>
            </a:r>
          </a:p>
          <a:p>
            <a:r>
              <a:rPr lang="en-US" sz="1900" dirty="0" smtClean="0">
                <a:solidFill>
                  <a:srgbClr val="0070C0"/>
                </a:solidFill>
              </a:rPr>
              <a:t>Fun: </a:t>
            </a:r>
            <a:r>
              <a:rPr lang="sr-Latn-RS" sz="1900" dirty="0" smtClean="0">
                <a:solidFill>
                  <a:srgbClr val="0070C0"/>
                </a:solidFill>
              </a:rPr>
              <a:t>10</a:t>
            </a:r>
            <a:r>
              <a:rPr lang="en-US" sz="1900" dirty="0" smtClean="0">
                <a:solidFill>
                  <a:srgbClr val="0070C0"/>
                </a:solidFill>
              </a:rPr>
              <a:t>%</a:t>
            </a:r>
          </a:p>
          <a:p>
            <a:pPr>
              <a:buNone/>
            </a:pPr>
            <a:endParaRPr/>
          </a:p>
        </p:txBody>
      </p:sp>
      <p:pic>
        <p:nvPicPr>
          <p:cNvPr id="4" name="Picture 3" descr="chart82840110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280" y="2250719"/>
            <a:ext cx="3354520" cy="225893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1227998"/>
          </a:xfrm>
        </p:spPr>
        <p:txBody>
          <a:bodyPr>
            <a:normAutofit/>
          </a:bodyPr>
          <a:lstStyle/>
          <a:p>
            <a:pPr algn="ctr"/>
            <a:r>
              <a:rPr lang="sr-Latn-RS" sz="2400" b="1" dirty="0" smtClean="0">
                <a:latin typeface="+mn-lt"/>
              </a:rPr>
              <a:t>Young people </a:t>
            </a:r>
            <a:r>
              <a:rPr lang="en-US" sz="2400" b="1" dirty="0" smtClean="0">
                <a:latin typeface="+mn-lt"/>
              </a:rPr>
              <a:t>PARTICIPATED IN THE LAST ELECTIONS 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at local / cantonal / regional or national level?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190" y="2412791"/>
            <a:ext cx="3819365" cy="2030892"/>
          </a:xfrm>
        </p:spPr>
        <p:txBody>
          <a:bodyPr>
            <a:normAutofit/>
          </a:bodyPr>
          <a:lstStyle/>
          <a:p>
            <a:r>
              <a:rPr lang="sr-Latn-RS" sz="2000" b="1" dirty="0" smtClean="0">
                <a:solidFill>
                  <a:srgbClr val="FF0000"/>
                </a:solidFill>
              </a:rPr>
              <a:t>61%  participate</a:t>
            </a:r>
            <a:endParaRPr sz="2000" b="1">
              <a:solidFill>
                <a:srgbClr val="FF0000"/>
              </a:solidFill>
            </a:endParaRPr>
          </a:p>
        </p:txBody>
      </p:sp>
      <p:pic>
        <p:nvPicPr>
          <p:cNvPr id="4" name="Picture 3" descr="chart8284079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56" y="2412791"/>
            <a:ext cx="4315775" cy="181640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855" y="882746"/>
            <a:ext cx="2691245" cy="141364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YOUTH PARTICIPATION AND SOCIAL EXCLUSION</a:t>
            </a:r>
            <a:endParaRPr lang="en-US" sz="2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97428" y="4533703"/>
            <a:ext cx="2691245" cy="233560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Content Placeholder 4" descr="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64" b="7264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770798"/>
          </a:xfrm>
        </p:spPr>
        <p:txBody>
          <a:bodyPr>
            <a:normAutofit/>
          </a:bodyPr>
          <a:lstStyle/>
          <a:p>
            <a:pPr algn="ctr"/>
            <a:r>
              <a:rPr lang="sr-Latn-RS" sz="2400" b="1" dirty="0" smtClean="0">
                <a:latin typeface="+mn-lt"/>
              </a:rPr>
              <a:t>Belonging to </a:t>
            </a:r>
            <a:r>
              <a:rPr lang="en-US" sz="2400" b="1" dirty="0" smtClean="0">
                <a:latin typeface="+mn-lt"/>
              </a:rPr>
              <a:t>the SOCIALLY VULNERABLE GROUPS 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7" y="1787236"/>
            <a:ext cx="5201485" cy="2956213"/>
          </a:xfrm>
        </p:spPr>
        <p:txBody>
          <a:bodyPr>
            <a:normAutofit/>
          </a:bodyPr>
          <a:lstStyle/>
          <a:p>
            <a:r>
              <a:rPr lang="sr-Latn-RS" sz="1800" dirty="0" smtClean="0">
                <a:solidFill>
                  <a:srgbClr val="0070C0"/>
                </a:solidFill>
              </a:rPr>
              <a:t>9%  E</a:t>
            </a:r>
            <a:r>
              <a:rPr lang="en-US" sz="1800" dirty="0" err="1" smtClean="0">
                <a:solidFill>
                  <a:srgbClr val="0070C0"/>
                </a:solidFill>
              </a:rPr>
              <a:t>thno</a:t>
            </a:r>
            <a:r>
              <a:rPr lang="en-US" sz="1800" dirty="0" smtClean="0">
                <a:solidFill>
                  <a:srgbClr val="0070C0"/>
                </a:solidFill>
              </a:rPr>
              <a:t>-national belonging (minorities)</a:t>
            </a:r>
            <a:endParaRPr lang="sr-Latn-RS" sz="1800" dirty="0" smtClean="0">
              <a:solidFill>
                <a:srgbClr val="0070C0"/>
              </a:solidFill>
            </a:endParaRPr>
          </a:p>
          <a:p>
            <a:r>
              <a:rPr lang="sr-Latn-RS" sz="1800" dirty="0" smtClean="0">
                <a:solidFill>
                  <a:srgbClr val="FF0000"/>
                </a:solidFill>
              </a:rPr>
              <a:t>18%  </a:t>
            </a:r>
            <a:r>
              <a:rPr lang="sr-Latn-RS" sz="1800" b="1" dirty="0" smtClean="0">
                <a:solidFill>
                  <a:srgbClr val="FF0000"/>
                </a:solidFill>
              </a:rPr>
              <a:t>S</a:t>
            </a:r>
            <a:r>
              <a:rPr lang="en-US" sz="1800" b="1" dirty="0" smtClean="0">
                <a:solidFill>
                  <a:srgbClr val="FF0000"/>
                </a:solidFill>
              </a:rPr>
              <a:t>OCIAL STATUS </a:t>
            </a:r>
            <a:endParaRPr lang="sr-Latn-R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(low-income households, individuals who</a:t>
            </a:r>
            <a:endParaRPr lang="sr-Latn-R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are not included in the labor market /</a:t>
            </a:r>
            <a:endParaRPr lang="sr-Latn-R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education)</a:t>
            </a:r>
            <a:endParaRPr lang="sr-Latn-RS" sz="1800" b="1" dirty="0" smtClean="0">
              <a:solidFill>
                <a:srgbClr val="FF0000"/>
              </a:solidFill>
            </a:endParaRPr>
          </a:p>
          <a:p>
            <a:r>
              <a:rPr lang="sr-Latn-RS" sz="1800" dirty="0" smtClean="0">
                <a:solidFill>
                  <a:srgbClr val="0070C0"/>
                </a:solidFill>
              </a:rPr>
              <a:t>9%  Place of residence </a:t>
            </a:r>
          </a:p>
          <a:p>
            <a:r>
              <a:rPr lang="sr-Latn-RS" sz="1800" dirty="0" smtClean="0">
                <a:solidFill>
                  <a:srgbClr val="0070C0"/>
                </a:solidFill>
              </a:rPr>
              <a:t>5%  S</a:t>
            </a:r>
            <a:r>
              <a:rPr lang="en-US" sz="1800" dirty="0" err="1" smtClean="0">
                <a:solidFill>
                  <a:srgbClr val="0070C0"/>
                </a:solidFill>
              </a:rPr>
              <a:t>exual</a:t>
            </a:r>
            <a:r>
              <a:rPr lang="en-US" sz="1800" dirty="0" smtClean="0">
                <a:solidFill>
                  <a:srgbClr val="0070C0"/>
                </a:solidFill>
              </a:rPr>
              <a:t> orientation</a:t>
            </a:r>
            <a:r>
              <a:rPr lang="sr-Latn-RS" sz="1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sr-Latn-RS" sz="1800" dirty="0" smtClean="0">
                <a:solidFill>
                  <a:srgbClr val="0070C0"/>
                </a:solidFill>
              </a:rPr>
              <a:t>3%  </a:t>
            </a:r>
            <a:r>
              <a:rPr lang="en-US" sz="1800" dirty="0" smtClean="0">
                <a:solidFill>
                  <a:srgbClr val="0070C0"/>
                </a:solidFill>
              </a:rPr>
              <a:t>D</a:t>
            </a:r>
            <a:r>
              <a:rPr lang="sr-Latn-RS" sz="1800" dirty="0" smtClean="0">
                <a:solidFill>
                  <a:srgbClr val="0070C0"/>
                </a:solidFill>
              </a:rPr>
              <a:t>isability </a:t>
            </a:r>
            <a:endParaRPr sz="1800">
              <a:solidFill>
                <a:srgbClr val="0070C0"/>
              </a:solidFill>
            </a:endParaRPr>
          </a:p>
        </p:txBody>
      </p:sp>
      <p:pic>
        <p:nvPicPr>
          <p:cNvPr id="4" name="Picture 3" descr="chart8284154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16" y="2121070"/>
            <a:ext cx="3624203" cy="24405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5"/>
            <a:ext cx="8229600" cy="131112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Young people who belong to socially vulnerable groups 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faced with OBSTACLES FOR ACTIVE PARTICIPATION 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in the community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3427"/>
            <a:ext cx="4322618" cy="2020728"/>
          </a:xfrm>
        </p:spPr>
        <p:txBody>
          <a:bodyPr>
            <a:normAutofit fontScale="92500"/>
          </a:bodyPr>
          <a:lstStyle/>
          <a:p>
            <a:r>
              <a:rPr lang="sr-Latn-RS" sz="2200" b="1" dirty="0" smtClean="0">
                <a:solidFill>
                  <a:srgbClr val="FF0000"/>
                </a:solidFill>
              </a:rPr>
              <a:t>35%  I</a:t>
            </a:r>
            <a:r>
              <a:rPr lang="en-US" sz="2200" b="1" dirty="0" smtClean="0">
                <a:solidFill>
                  <a:srgbClr val="FF0000"/>
                </a:solidFill>
              </a:rPr>
              <a:t>NSUFFICIENT FUNDING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28%  L</a:t>
            </a:r>
            <a:r>
              <a:rPr lang="en-US" sz="2200" b="1" dirty="0" smtClean="0">
                <a:solidFill>
                  <a:srgbClr val="0070C0"/>
                </a:solidFill>
              </a:rPr>
              <a:t>ACK OF SUPPORT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24%  L</a:t>
            </a:r>
            <a:r>
              <a:rPr lang="en-US" sz="2200" b="1" dirty="0" smtClean="0">
                <a:solidFill>
                  <a:srgbClr val="0070C0"/>
                </a:solidFill>
              </a:rPr>
              <a:t>ACK OF INFORMATION</a:t>
            </a:r>
          </a:p>
          <a:p>
            <a:r>
              <a:rPr lang="sr-Latn-RS" sz="2200" dirty="0" smtClean="0">
                <a:solidFill>
                  <a:srgbClr val="0070C0"/>
                </a:solidFill>
              </a:rPr>
              <a:t>12%   L</a:t>
            </a:r>
            <a:r>
              <a:rPr lang="en-US" sz="2200" dirty="0" err="1" smtClean="0">
                <a:solidFill>
                  <a:srgbClr val="0070C0"/>
                </a:solidFill>
              </a:rPr>
              <a:t>ack</a:t>
            </a:r>
            <a:r>
              <a:rPr lang="en-US" sz="2200" dirty="0" smtClean="0">
                <a:solidFill>
                  <a:srgbClr val="0070C0"/>
                </a:solidFill>
              </a:rPr>
              <a:t> of space</a:t>
            </a:r>
          </a:p>
          <a:p>
            <a:r>
              <a:rPr lang="sr-Latn-RS" sz="2200" dirty="0" smtClean="0">
                <a:solidFill>
                  <a:srgbClr val="0070C0"/>
                </a:solidFill>
              </a:rPr>
              <a:t>12%  L</a:t>
            </a:r>
            <a:r>
              <a:rPr lang="en-US" sz="2200" dirty="0" err="1" smtClean="0">
                <a:solidFill>
                  <a:srgbClr val="0070C0"/>
                </a:solidFill>
              </a:rPr>
              <a:t>ack</a:t>
            </a:r>
            <a:r>
              <a:rPr lang="en-US" sz="2200" dirty="0" smtClean="0">
                <a:solidFill>
                  <a:srgbClr val="0070C0"/>
                </a:solidFill>
              </a:rPr>
              <a:t> of conditions</a:t>
            </a:r>
            <a:endParaRPr sz="2200">
              <a:solidFill>
                <a:srgbClr val="0070C0"/>
              </a:solidFill>
            </a:endParaRPr>
          </a:p>
        </p:txBody>
      </p:sp>
      <p:pic>
        <p:nvPicPr>
          <p:cNvPr id="4" name="Picture 3" descr="chart8284193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18" y="2483427"/>
            <a:ext cx="4085379" cy="240721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6382" y="746452"/>
            <a:ext cx="8404394" cy="853747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T</a:t>
            </a:r>
            <a:r>
              <a:rPr lang="sr-Latn-RS" sz="2600" dirty="0" smtClean="0"/>
              <a:t>hank you for attantion 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66382" y="2223655"/>
            <a:ext cx="8404394" cy="24034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r-Latn-RS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information will be available in </a:t>
            </a:r>
            <a:endParaRPr lang="sr-Latn-R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report of the regional research team </a:t>
            </a:r>
            <a:endParaRPr lang="sr-Latn-R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r-Latn-R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Marijana Rodić and Slađana Petković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Latn-R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ALDA network web page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7"/>
            <a:ext cx="8229600" cy="521416"/>
          </a:xfrm>
        </p:spPr>
        <p:txBody>
          <a:bodyPr>
            <a:normAutofit/>
          </a:bodyPr>
          <a:lstStyle/>
          <a:p>
            <a:pPr algn="ctr"/>
            <a:r>
              <a:rPr lang="sr-Latn-ME" sz="2800" b="1" dirty="0" smtClean="0">
                <a:latin typeface="+mn-lt"/>
              </a:rPr>
              <a:t>Description of the sample</a:t>
            </a:r>
            <a:endParaRPr lang="en-US" sz="28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78082"/>
            <a:ext cx="4038600" cy="348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200" dirty="0" smtClean="0">
                <a:solidFill>
                  <a:schemeClr val="bg2">
                    <a:lumMod val="25000"/>
                  </a:schemeClr>
                </a:solidFill>
              </a:rPr>
              <a:t>Gender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F:  64 %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M:  36 %</a:t>
            </a:r>
            <a:endParaRPr lang="sr-Latn-RS" sz="22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2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r-Latn-RS" sz="2200" dirty="0" smtClean="0">
                <a:solidFill>
                  <a:schemeClr val="bg2">
                    <a:lumMod val="25000"/>
                  </a:schemeClr>
                </a:solidFill>
              </a:rPr>
              <a:t>Age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A</a:t>
            </a:r>
            <a:r>
              <a:rPr lang="sr-Latn-RS" sz="2200" b="1" dirty="0" smtClean="0">
                <a:solidFill>
                  <a:srgbClr val="0070C0"/>
                </a:solidFill>
              </a:rPr>
              <a:t>ge 15 – 19 :  26 %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A</a:t>
            </a:r>
            <a:r>
              <a:rPr lang="sr-Latn-RS" sz="2200" b="1" dirty="0" smtClean="0">
                <a:solidFill>
                  <a:srgbClr val="0070C0"/>
                </a:solidFill>
              </a:rPr>
              <a:t>ge 20 – 25 :  40 % 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A</a:t>
            </a:r>
            <a:r>
              <a:rPr lang="sr-Latn-RS" sz="2200" b="1" dirty="0" smtClean="0">
                <a:solidFill>
                  <a:srgbClr val="0070C0"/>
                </a:solidFill>
              </a:rPr>
              <a:t>ge 26 – 30 :   34 %</a:t>
            </a:r>
            <a:endParaRPr lang="en-US" sz="2200" dirty="0" smtClean="0"/>
          </a:p>
          <a:p>
            <a:pPr>
              <a:buNone/>
            </a:pPr>
            <a:endParaRPr lang="sr-Latn-R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Latn-R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sr-Latn-RS" sz="2200" dirty="0" smtClean="0">
                <a:solidFill>
                  <a:schemeClr val="bg2">
                    <a:lumMod val="25000"/>
                  </a:schemeClr>
                </a:solidFill>
              </a:rPr>
              <a:t>Occupation </a:t>
            </a:r>
          </a:p>
          <a:p>
            <a:r>
              <a:rPr lang="en-US" sz="2200" b="1" dirty="0" smtClean="0">
                <a:solidFill>
                  <a:srgbClr val="0070C0"/>
                </a:solidFill>
              </a:rPr>
              <a:t>P</a:t>
            </a:r>
            <a:r>
              <a:rPr lang="sr-Latn-RS" sz="2200" b="1" dirty="0" smtClean="0">
                <a:solidFill>
                  <a:srgbClr val="0070C0"/>
                </a:solidFill>
              </a:rPr>
              <a:t>upil : 17 %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Student : 38 %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Employed : 27 %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Unemployed :  18 %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7"/>
            <a:ext cx="8229600" cy="521416"/>
          </a:xfrm>
        </p:spPr>
        <p:txBody>
          <a:bodyPr>
            <a:normAutofit/>
          </a:bodyPr>
          <a:lstStyle/>
          <a:p>
            <a:pPr algn="ctr"/>
            <a:r>
              <a:rPr lang="sr-Latn-ME" sz="2800" b="1" dirty="0" smtClean="0">
                <a:latin typeface="+mn-lt"/>
              </a:rPr>
              <a:t>Description of the sample</a:t>
            </a:r>
            <a:endParaRPr lang="en-US" sz="28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68091" cy="31659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2200" b="1" dirty="0" smtClean="0">
                <a:solidFill>
                  <a:schemeClr val="bg2">
                    <a:lumMod val="25000"/>
                  </a:schemeClr>
                </a:solidFill>
              </a:rPr>
              <a:t>Country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Bosnia and Hercegovina : 34 %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Montenegro : 12 %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Macedonia : 15 %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Serbia : 32 %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Kosovo : 7 %</a:t>
            </a:r>
            <a:endParaRPr lang="sr-Latn-RS" sz="2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0536" y="1440064"/>
            <a:ext cx="3356264" cy="3326130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sr-Latn-R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sr-Latn-RS" sz="2200" b="1" dirty="0" smtClean="0">
                <a:solidFill>
                  <a:schemeClr val="bg2">
                    <a:lumMod val="25000"/>
                  </a:schemeClr>
                </a:solidFill>
              </a:rPr>
              <a:t>Place of Residence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Village : 17 %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Small town : 39 %</a:t>
            </a:r>
          </a:p>
          <a:p>
            <a:r>
              <a:rPr lang="sr-Latn-RS" sz="2200" b="1" dirty="0" smtClean="0">
                <a:solidFill>
                  <a:srgbClr val="0070C0"/>
                </a:solidFill>
              </a:rPr>
              <a:t>City: 44 %</a:t>
            </a:r>
            <a:endParaRPr lang="sr-Latn-RS" sz="2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354"/>
            <a:ext cx="8305800" cy="2181268"/>
          </a:xfrm>
        </p:spPr>
        <p:txBody>
          <a:bodyPr>
            <a:normAutofit/>
          </a:bodyPr>
          <a:lstStyle/>
          <a:p>
            <a:pPr algn="ctr"/>
            <a:r>
              <a:rPr lang="sr-Latn-ME" sz="3000" b="1" dirty="0" smtClean="0">
                <a:latin typeface="+mn-lt"/>
              </a:rPr>
              <a:t>Short overview of empirical data </a:t>
            </a:r>
            <a:endParaRPr lang="en-US" sz="3000" b="1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4464" y="543997"/>
            <a:ext cx="2938846" cy="128480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YOUTH CIVIC PARTICIPATION AND ACTIVISM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24691" y="2067792"/>
            <a:ext cx="3501735" cy="129886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Young people's participation in community oriented CSOs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 descr="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42" b="7442"/>
          <a:stretch>
            <a:fillRect/>
          </a:stretch>
        </p:blipFill>
        <p:spPr>
          <a:xfrm rot="420000">
            <a:off x="3625608" y="978126"/>
            <a:ext cx="4752218" cy="303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2400" b="1" dirty="0" smtClean="0">
                <a:latin typeface="+mn-lt"/>
              </a:rPr>
              <a:t>Y</a:t>
            </a:r>
            <a:r>
              <a:rPr lang="en-US" sz="2400" b="1" dirty="0" err="1" smtClean="0">
                <a:latin typeface="+mn-lt"/>
              </a:rPr>
              <a:t>oung</a:t>
            </a:r>
            <a:r>
              <a:rPr lang="en-US" sz="2400" b="1" dirty="0" smtClean="0">
                <a:latin typeface="+mn-lt"/>
              </a:rPr>
              <a:t> people </a:t>
            </a:r>
            <a:r>
              <a:rPr lang="sr-Latn-RS" sz="2400" b="1" dirty="0" smtClean="0">
                <a:latin typeface="+mn-lt"/>
              </a:rPr>
              <a:t>ACTIVE</a:t>
            </a:r>
            <a:r>
              <a:rPr lang="en-US" sz="2400" b="1" dirty="0" smtClean="0">
                <a:latin typeface="+mn-lt"/>
              </a:rPr>
              <a:t> in 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non-governmental organizations</a:t>
            </a:r>
            <a:r>
              <a:rPr lang="sr-Latn-RS" sz="2400" b="1" dirty="0" smtClean="0">
                <a:latin typeface="+mn-lt"/>
              </a:rPr>
              <a:t>/</a:t>
            </a:r>
            <a:r>
              <a:rPr lang="en-US" sz="2400" b="1" dirty="0" smtClean="0">
                <a:latin typeface="+mn-lt"/>
              </a:rPr>
              <a:t> youth organizations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5" y="1907820"/>
            <a:ext cx="4259559" cy="2258935"/>
          </a:xfrm>
        </p:spPr>
        <p:txBody>
          <a:bodyPr>
            <a:normAutofit lnSpcReduction="10000"/>
          </a:bodyPr>
          <a:lstStyle/>
          <a:p>
            <a:endParaRPr lang="sr-Latn-RS" dirty="0" smtClean="0"/>
          </a:p>
          <a:p>
            <a:r>
              <a:rPr lang="sr-Latn-RS" sz="2000" b="1" dirty="0" smtClean="0">
                <a:solidFill>
                  <a:srgbClr val="FF0000"/>
                </a:solidFill>
              </a:rPr>
              <a:t>YES, continuosly : 39 %</a:t>
            </a:r>
          </a:p>
          <a:p>
            <a:pPr>
              <a:buNone/>
            </a:pPr>
            <a:endParaRPr lang="sr-Latn-R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Y</a:t>
            </a:r>
            <a:r>
              <a:rPr lang="sr-Latn-RS" sz="2000" b="1" dirty="0" smtClean="0">
                <a:solidFill>
                  <a:srgbClr val="FF0000"/>
                </a:solidFill>
              </a:rPr>
              <a:t>ES, periodically : 35 %</a:t>
            </a:r>
          </a:p>
          <a:p>
            <a:pPr>
              <a:buNone/>
            </a:pPr>
            <a:endParaRPr lang="sr-Latn-RS" sz="2000" b="1" dirty="0" smtClean="0">
              <a:solidFill>
                <a:srgbClr val="0070C0"/>
              </a:solidFill>
            </a:endParaRPr>
          </a:p>
          <a:p>
            <a:r>
              <a:rPr lang="sr-Latn-RS" sz="2000" b="1" dirty="0" smtClean="0">
                <a:solidFill>
                  <a:srgbClr val="0070C0"/>
                </a:solidFill>
              </a:rPr>
              <a:t>NO, I do not participate: 26 %</a:t>
            </a:r>
          </a:p>
          <a:p>
            <a:endParaRPr lang="sr-Latn-RS" dirty="0" smtClean="0"/>
          </a:p>
          <a:p>
            <a:endParaRPr dirty="0"/>
          </a:p>
        </p:txBody>
      </p:sp>
      <p:pic>
        <p:nvPicPr>
          <p:cNvPr id="4" name="Picture 3" descr="chart8191298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244" y="2379167"/>
            <a:ext cx="4029069" cy="196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821" y="528066"/>
            <a:ext cx="8552185" cy="792734"/>
          </a:xfrm>
        </p:spPr>
        <p:txBody>
          <a:bodyPr>
            <a:noAutofit/>
          </a:bodyPr>
          <a:lstStyle/>
          <a:p>
            <a:pPr algn="ctr"/>
            <a:r>
              <a:rPr lang="sr-Latn-RS" sz="2400" b="1" dirty="0" smtClean="0">
                <a:latin typeface="+mn-lt"/>
              </a:rPr>
              <a:t>M</a:t>
            </a:r>
            <a:r>
              <a:rPr lang="en-US" sz="2400" b="1" dirty="0" smtClean="0">
                <a:latin typeface="+mn-lt"/>
              </a:rPr>
              <a:t>OTIV</a:t>
            </a:r>
            <a:r>
              <a:rPr lang="sr-Latn-RS" sz="2400" b="1" dirty="0" smtClean="0">
                <a:latin typeface="+mn-lt"/>
              </a:rPr>
              <a:t>ATION</a:t>
            </a:r>
            <a:r>
              <a:rPr lang="en-US" sz="2400" b="1" dirty="0" smtClean="0">
                <a:latin typeface="+mn-lt"/>
              </a:rPr>
              <a:t> </a:t>
            </a:r>
            <a:r>
              <a:rPr lang="sr-Latn-RS" sz="2400" b="1" dirty="0" smtClean="0">
                <a:latin typeface="+mn-lt"/>
              </a:rPr>
              <a:t>of young people </a:t>
            </a:r>
            <a:br>
              <a:rPr lang="sr-Latn-R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for participation in organization</a:t>
            </a:r>
            <a:r>
              <a:rPr lang="sr-Latn-RS" sz="2400" b="1" dirty="0" smtClean="0">
                <a:latin typeface="+mn-lt"/>
              </a:rPr>
              <a:t>s</a:t>
            </a:r>
            <a:endParaRPr sz="2400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36" y="1735282"/>
            <a:ext cx="5184228" cy="289338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THE DESIRE TO MAKE THE CHANGE: 5</a:t>
            </a:r>
            <a:r>
              <a:rPr lang="sr-Latn-RS" sz="1800" b="1" dirty="0" smtClean="0">
                <a:solidFill>
                  <a:srgbClr val="FF0000"/>
                </a:solidFill>
              </a:rPr>
              <a:t>4</a:t>
            </a:r>
            <a:r>
              <a:rPr lang="en-US" sz="1800" b="1" dirty="0" smtClean="0">
                <a:solidFill>
                  <a:srgbClr val="FF0000"/>
                </a:solidFill>
              </a:rPr>
              <a:t>%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THE ACQUISITION OF KNOWLEDGE, EXPERIENCE AND SKILLS: </a:t>
            </a:r>
            <a:r>
              <a:rPr lang="sr-Latn-RS" sz="1800" b="1" dirty="0" smtClean="0">
                <a:solidFill>
                  <a:srgbClr val="FF0000"/>
                </a:solidFill>
              </a:rPr>
              <a:t>70</a:t>
            </a:r>
            <a:r>
              <a:rPr lang="en-US" sz="1800" b="1" dirty="0" smtClean="0">
                <a:solidFill>
                  <a:srgbClr val="FF0000"/>
                </a:solidFill>
              </a:rPr>
              <a:t>%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Personal satisfaction: 30%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Socializing and belonging to a group: 35%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Travel: 29%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Earnings potential: 18%</a:t>
            </a:r>
          </a:p>
          <a:p>
            <a:r>
              <a:rPr lang="en-US" sz="1800" dirty="0" smtClean="0">
                <a:solidFill>
                  <a:srgbClr val="0070C0"/>
                </a:solidFill>
              </a:rPr>
              <a:t>Fun: 26%</a:t>
            </a:r>
          </a:p>
          <a:p>
            <a:pPr>
              <a:buNone/>
            </a:pPr>
            <a:endParaRPr lang="sr-Latn-RS" sz="1800" b="1" dirty="0" smtClean="0">
              <a:solidFill>
                <a:srgbClr val="0070C0"/>
              </a:solidFill>
            </a:endParaRP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/>
          </a:p>
        </p:txBody>
      </p:sp>
      <p:pic>
        <p:nvPicPr>
          <p:cNvPr id="4" name="Picture 3" descr="chart81913029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926" y="1880409"/>
            <a:ext cx="3779080" cy="254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6701</TotalTime>
  <Words>1285</Words>
  <Application>Microsoft Office PowerPoint</Application>
  <PresentationFormat>On-screen Show (16:9)</PresentationFormat>
  <Paragraphs>266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SM-template-20140529</vt:lpstr>
      <vt:lpstr>Data slides</vt:lpstr>
      <vt:lpstr>Response Summary</vt:lpstr>
      <vt:lpstr>Flow</vt:lpstr>
      <vt:lpstr>2_Flow</vt:lpstr>
      <vt:lpstr>PowerPoint Presentation</vt:lpstr>
      <vt:lpstr>PowerPoint Presentation</vt:lpstr>
      <vt:lpstr>PowerPoint Presentation</vt:lpstr>
      <vt:lpstr>Description of the sample</vt:lpstr>
      <vt:lpstr>Description of the sample</vt:lpstr>
      <vt:lpstr>Short overview of empirical data </vt:lpstr>
      <vt:lpstr>YOUTH CIVIC PARTICIPATION AND ACTIVISM</vt:lpstr>
      <vt:lpstr>Young people ACTIVE in  non-governmental organizations/ youth organizations</vt:lpstr>
      <vt:lpstr>MOTIVATION of young people  for participation in organizations</vt:lpstr>
      <vt:lpstr>BARRIERS  to active participation</vt:lpstr>
      <vt:lpstr>Should  young popel be engaged in  the non-governmental / youth organizations</vt:lpstr>
      <vt:lpstr>According to the opinion of young people  THE IMPACT THEY HAVE ON SOCIAL CHANGE  in local community / country is </vt:lpstr>
      <vt:lpstr>What do Young People Say</vt:lpstr>
      <vt:lpstr> </vt:lpstr>
      <vt:lpstr>Young people use the Internet  to communicate with the authorities and institutions</vt:lpstr>
      <vt:lpstr>PowerPoint Presentation</vt:lpstr>
      <vt:lpstr>Young people's engagement in  VOLUNTARY ACTIVITIES </vt:lpstr>
      <vt:lpstr>PowerPoint Presentation</vt:lpstr>
      <vt:lpstr>The MOTIVATION of young people for volunteering</vt:lpstr>
      <vt:lpstr>Volunteer experience is VALUED and how</vt:lpstr>
      <vt:lpstr>YOUTH PARTICIPATION  IN DECISION MAKING PROCESSES</vt:lpstr>
      <vt:lpstr>Young people participate in the FORMALLY RECOGNIZED STRUCTURES that represent the interests of young people</vt:lpstr>
      <vt:lpstr>Are the CRITERIA FOR THE SELECTION OF YOUNG PEOPLE  in representative structures  clear  and transparent, and consistently applied in practice</vt:lpstr>
      <vt:lpstr> Does their community / country  has the CONDITIONS FOR THE INCLUSION OF YOUNG PEOPLE IN DECISION-MAKING PROCESSES</vt:lpstr>
      <vt:lpstr>Are the young people INVOLVED in  the decision-making process in  the local community / country</vt:lpstr>
      <vt:lpstr>AREAS OF YOUTH PARTCIPATION young people are involved</vt:lpstr>
      <vt:lpstr>The QUALITY of youth participation in decision-making  Roger Hart – Ladder of Youth Participation</vt:lpstr>
      <vt:lpstr>Does young people BELIEVE THEY CAN CONTRIBUTE  TO THE CHANGE OF THEIR POSITION IN SOCIETY  through involvement in youth policies </vt:lpstr>
      <vt:lpstr>  HOW YOUNG PEOPLE ARE SEEN</vt:lpstr>
      <vt:lpstr>YOUTH PARTICIPATION IN POLITICS</vt:lpstr>
      <vt:lpstr>PowerPoint Presentation</vt:lpstr>
      <vt:lpstr>MOTIVATION for participation of young people  in the youth branches of political parties </vt:lpstr>
      <vt:lpstr>Young people PARTICIPATED IN THE LAST ELECTIONS  at local / cantonal / regional or national level?</vt:lpstr>
      <vt:lpstr>YOUTH PARTICIPATION AND SOCIAL EXCLUSION</vt:lpstr>
      <vt:lpstr>Belonging to the SOCIALLY VULNERABLE GROUPS </vt:lpstr>
      <vt:lpstr>Young people who belong to socially vulnerable groups  faced with OBSTACLES FOR ACTIVE PARTICIPATION  in the community</vt:lpstr>
      <vt:lpstr>PowerPoint Presentation</vt:lpstr>
    </vt:vector>
  </TitlesOfParts>
  <Company>SurveyMonkey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local-PDB731</cp:lastModifiedBy>
  <cp:revision>647</cp:revision>
  <dcterms:created xsi:type="dcterms:W3CDTF">2014-01-30T23:18:11Z</dcterms:created>
  <dcterms:modified xsi:type="dcterms:W3CDTF">2015-10-29T09:46:48Z</dcterms:modified>
</cp:coreProperties>
</file>