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9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5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4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9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8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3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9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4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3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F31C6-FCE1-4EA1-B650-20486638E0FC}" type="datetimeFigureOut">
              <a:rPr lang="en-US" smtClean="0"/>
              <a:t>27-Oct-15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FBA8-FD94-48FE-A863-0A68788C4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41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570" y="1214438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Beyond </a:t>
            </a:r>
            <a:r>
              <a:rPr lang="en-US" sz="6600" b="1" dirty="0"/>
              <a:t>Barriers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557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Policy overview in Serbia    </a:t>
            </a:r>
            <a:endParaRPr lang="en-US" sz="32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559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4730" y="98425"/>
            <a:ext cx="9144000" cy="22382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Legal framework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i="1" dirty="0" smtClean="0"/>
              <a:t>Policy overview in Serbia  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8273" y="2009110"/>
            <a:ext cx="9448801" cy="425521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800" b="1" dirty="0" smtClean="0"/>
              <a:t>Law on youth</a:t>
            </a:r>
            <a:r>
              <a:rPr lang="en-US" sz="2800" dirty="0" smtClean="0"/>
              <a:t>, 2011. followed by: </a:t>
            </a:r>
          </a:p>
          <a:p>
            <a:pPr algn="l"/>
            <a:r>
              <a:rPr lang="en-US" sz="2800" dirty="0" smtClean="0"/>
              <a:t>the National Youth Strategy 2015-2025. </a:t>
            </a:r>
            <a:r>
              <a:rPr lang="sr-Latn-RS" sz="2800" dirty="0"/>
              <a:t>&amp;</a:t>
            </a:r>
            <a:r>
              <a:rPr lang="en-US" sz="2800" dirty="0" smtClean="0"/>
              <a:t> the National Youth Action plan 2015-2017. (Local youth action </a:t>
            </a:r>
            <a:r>
              <a:rPr lang="en-US" sz="2800" dirty="0" smtClean="0"/>
              <a:t>plans</a:t>
            </a:r>
            <a:r>
              <a:rPr lang="sr-Latn-RS" sz="2800" dirty="0" smtClean="0"/>
              <a:t> and Guidelines for impelentation at local level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800" b="1" dirty="0" smtClean="0"/>
              <a:t>Law on volunteering</a:t>
            </a:r>
            <a:r>
              <a:rPr lang="en-US" sz="2800" dirty="0" smtClean="0"/>
              <a:t>, 2010. </a:t>
            </a:r>
          </a:p>
          <a:p>
            <a:pPr algn="l"/>
            <a:r>
              <a:rPr lang="en-US" sz="2800" dirty="0" smtClean="0"/>
              <a:t>Others: </a:t>
            </a:r>
          </a:p>
          <a:p>
            <a:pPr algn="just"/>
            <a:r>
              <a:rPr lang="en-US" sz="2800" dirty="0" smtClean="0"/>
              <a:t>(Labor law, </a:t>
            </a:r>
            <a:r>
              <a:rPr lang="sr-Latn-RS" sz="2800" dirty="0" smtClean="0"/>
              <a:t>Law on social welfare, Family law, </a:t>
            </a:r>
            <a:r>
              <a:rPr lang="en-US" sz="2800" dirty="0" smtClean="0"/>
              <a:t>Law </a:t>
            </a:r>
            <a:r>
              <a:rPr lang="en-US" sz="2800" dirty="0" smtClean="0"/>
              <a:t>on the prohibition of discrimination, Law on </a:t>
            </a:r>
            <a:r>
              <a:rPr lang="en-US" sz="2800" dirty="0" smtClean="0"/>
              <a:t>p</a:t>
            </a:r>
            <a:r>
              <a:rPr lang="sr-Latn-RS" sz="2800" dirty="0" smtClean="0"/>
              <a:t>reventing</a:t>
            </a:r>
            <a:r>
              <a:rPr lang="en-US" sz="2800" dirty="0" smtClean="0"/>
              <a:t> </a:t>
            </a:r>
            <a:r>
              <a:rPr lang="en-US" sz="2800" dirty="0" smtClean="0"/>
              <a:t>discrimination </a:t>
            </a:r>
            <a:r>
              <a:rPr lang="sr-Latn-RS" sz="2800" dirty="0" smtClean="0"/>
              <a:t>of the</a:t>
            </a:r>
            <a:r>
              <a:rPr lang="en-US" sz="2800" dirty="0" smtClean="0"/>
              <a:t> </a:t>
            </a:r>
            <a:r>
              <a:rPr lang="en-US" sz="2800" dirty="0" smtClean="0"/>
              <a:t>persons with disabilities, Law </a:t>
            </a:r>
            <a:r>
              <a:rPr lang="en-US" sz="2800" dirty="0" smtClean="0"/>
              <a:t>on</a:t>
            </a:r>
            <a:r>
              <a:rPr lang="sr-Latn-RS" sz="2800" dirty="0" smtClean="0"/>
              <a:t> the system of</a:t>
            </a:r>
            <a:r>
              <a:rPr lang="en-US" sz="2800" dirty="0" smtClean="0"/>
              <a:t> </a:t>
            </a:r>
            <a:r>
              <a:rPr lang="en-US" sz="2800" dirty="0" smtClean="0"/>
              <a:t>education, etc.)     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006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4730" y="98425"/>
            <a:ext cx="9144000" cy="2238232"/>
          </a:xfrm>
        </p:spPr>
        <p:txBody>
          <a:bodyPr>
            <a:normAutofit/>
          </a:bodyPr>
          <a:lstStyle/>
          <a:p>
            <a:r>
              <a:rPr lang="en-US" b="1" dirty="0" smtClean="0"/>
              <a:t>Responsible stakeholders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2864" y="2336656"/>
            <a:ext cx="9448801" cy="370930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Government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Ministry of Youth and </a:t>
            </a:r>
            <a:r>
              <a:rPr lang="en-US" sz="3200" dirty="0" smtClean="0"/>
              <a:t>sport</a:t>
            </a:r>
            <a:endParaRPr lang="sr-Latn-RS" sz="32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Latn-RS" sz="3200" dirty="0" smtClean="0"/>
              <a:t>Social inclusion and Poverty reduction unit </a:t>
            </a:r>
            <a:endParaRPr lang="en-US" sz="320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National Youth Council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Local Youth Councils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Local Youth offices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3200" dirty="0" smtClean="0"/>
              <a:t>Civil society organizations  </a:t>
            </a:r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 rot="20266674">
            <a:off x="8011235" y="3616656"/>
            <a:ext cx="337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Policies               implementation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53790">
            <a:off x="8901161" y="3770028"/>
            <a:ext cx="570077" cy="46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37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0162" y="599530"/>
            <a:ext cx="9144000" cy="3085366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``Social Inclusion beyond Poverty:</a:t>
            </a:r>
          </a:p>
          <a:p>
            <a:pPr algn="l"/>
            <a:r>
              <a:rPr lang="en-US" sz="2800" dirty="0" smtClean="0"/>
              <a:t>Since 2003, young people have been recognized as a vulnerable group in Serbia. </a:t>
            </a:r>
          </a:p>
          <a:p>
            <a:pPr algn="l"/>
            <a:r>
              <a:rPr lang="en-US" sz="2800" dirty="0" smtClean="0"/>
              <a:t>While this recognition is an important step in bringing youth </a:t>
            </a:r>
          </a:p>
          <a:p>
            <a:pPr algn="l"/>
            <a:r>
              <a:rPr lang="en-US" sz="2800" dirty="0" smtClean="0"/>
              <a:t>to the forefront of the policymaking agenda, such vulnerability has been defined almost exclusively in financial terms. </a:t>
            </a:r>
          </a:p>
          <a:p>
            <a:pPr algn="l"/>
            <a:r>
              <a:rPr lang="en-US" sz="2800" dirty="0" smtClean="0"/>
              <a:t>As a consequence, some young people who are marginalized in Serbian society have gone unnoticed. This includes </a:t>
            </a:r>
          </a:p>
          <a:p>
            <a:pPr algn="l"/>
            <a:r>
              <a:rPr lang="en-US" sz="2800" dirty="0" smtClean="0"/>
              <a:t>the LGBTI population, young prisoners, and even rural youth.``1</a:t>
            </a:r>
          </a:p>
          <a:p>
            <a:pPr algn="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i="1" dirty="0" smtClean="0"/>
              <a:t>1Youth and public policy in Serbia, 2012.</a:t>
            </a:r>
            <a:endParaRPr lang="en-US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76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570" y="324584"/>
            <a:ext cx="9144000" cy="1145441"/>
          </a:xfrm>
        </p:spPr>
        <p:txBody>
          <a:bodyPr/>
          <a:lstStyle/>
          <a:p>
            <a:r>
              <a:rPr lang="en-US" dirty="0" smtClean="0"/>
              <a:t>Policy papers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5570" y="1745941"/>
            <a:ext cx="9144000" cy="5112059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dirty="0" smtClean="0"/>
              <a:t>Relevant Policy papers  and other publication: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Policy paper on youth participation, KOMS 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Policy paper on youth health, KOMS 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Policy paper on education and employment of youth, KOMS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Youth policy vocabulary and Recommendation paper for cross-sectorial cooperation, NAPOR 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Guide on Working with Vulnerable Groups and Non-Discrimination Principles, OSCE Mission in Serbia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Analysis on position of youth within Strategies of RS Government and new sociological researches,  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Youth and public policy in Serbia, International Debate Education Association</a:t>
            </a:r>
          </a:p>
          <a:p>
            <a:pPr marL="342900" indent="-342900" algn="l">
              <a:buFontTx/>
              <a:buChar char="-"/>
            </a:pPr>
            <a:r>
              <a:rPr lang="en-US" dirty="0" smtClean="0"/>
              <a:t>…</a:t>
            </a:r>
          </a:p>
          <a:p>
            <a:pPr marL="342900" indent="-342900" algn="l">
              <a:buFontTx/>
              <a:buChar char="-"/>
            </a:pPr>
            <a:endParaRPr lang="en-US" dirty="0" smtClean="0"/>
          </a:p>
          <a:p>
            <a:pPr marL="342900" indent="-342900" algn="l">
              <a:buFontTx/>
              <a:buChar char="-"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3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5570" y="324584"/>
            <a:ext cx="9144000" cy="1145441"/>
          </a:xfrm>
        </p:spPr>
        <p:txBody>
          <a:bodyPr/>
          <a:lstStyle/>
          <a:p>
            <a:r>
              <a:rPr lang="en-US" dirty="0" smtClean="0"/>
              <a:t>Example of good practice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5570" y="1745942"/>
            <a:ext cx="9144000" cy="4381903"/>
          </a:xfrm>
        </p:spPr>
        <p:txBody>
          <a:bodyPr>
            <a:normAutofit lnSpcReduction="10000"/>
          </a:bodyPr>
          <a:lstStyle/>
          <a:p>
            <a:pPr algn="l"/>
            <a:r>
              <a:rPr lang="en-US" i="1" u="sng" dirty="0" smtClean="0"/>
              <a:t>Preceding statistics, 2014: </a:t>
            </a:r>
          </a:p>
          <a:p>
            <a:pPr algn="l"/>
            <a:r>
              <a:rPr lang="en-US" i="1" dirty="0" smtClean="0"/>
              <a:t>Age 15-24, unemployment rate 41,7%</a:t>
            </a:r>
          </a:p>
          <a:p>
            <a:pPr algn="l"/>
            <a:r>
              <a:rPr lang="en-US" i="1" dirty="0" smtClean="0"/>
              <a:t>Age 15-30, unemployment rate 33% </a:t>
            </a:r>
          </a:p>
          <a:p>
            <a:pPr algn="l"/>
            <a:r>
              <a:rPr lang="en-US" i="1" dirty="0" smtClean="0"/>
              <a:t>Youth inactivity in the labor market (age 15-30) 52% </a:t>
            </a:r>
            <a:r>
              <a:rPr lang="sr-Latn-RS" i="1" dirty="0" smtClean="0"/>
              <a:t> / NEETs</a:t>
            </a:r>
            <a:endParaRPr lang="en-US" i="1" dirty="0" smtClean="0"/>
          </a:p>
          <a:p>
            <a:pPr algn="l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sz="2800" dirty="0" smtClean="0"/>
              <a:t>The National </a:t>
            </a:r>
            <a:r>
              <a:rPr lang="en-US" sz="2800" dirty="0" err="1"/>
              <a:t>P</a:t>
            </a:r>
            <a:r>
              <a:rPr lang="en-US" sz="2800" dirty="0" err="1" smtClean="0"/>
              <a:t>rogramme</a:t>
            </a:r>
            <a:r>
              <a:rPr lang="en-US" sz="2800" dirty="0" smtClean="0"/>
              <a:t> on youth employment </a:t>
            </a:r>
            <a:r>
              <a:rPr lang="en-US" sz="2800" dirty="0" smtClean="0"/>
              <a:t>(</a:t>
            </a:r>
            <a:r>
              <a:rPr lang="sr-Latn-RS" sz="2800" dirty="0" smtClean="0"/>
              <a:t>initiative of </a:t>
            </a:r>
            <a:r>
              <a:rPr lang="en-US" sz="2800" dirty="0" err="1" smtClean="0"/>
              <a:t>MoYS</a:t>
            </a:r>
            <a:r>
              <a:rPr lang="sr-Latn-RS" sz="2800" dirty="0"/>
              <a:t> </a:t>
            </a:r>
            <a:r>
              <a:rPr lang="sr-Latn-RS" sz="2800" dirty="0" smtClean="0"/>
              <a:t>/ partners:</a:t>
            </a:r>
            <a:r>
              <a:rPr lang="en-US" sz="2800" dirty="0" smtClean="0"/>
              <a:t> </a:t>
            </a:r>
            <a:r>
              <a:rPr lang="sr-Latn-RS" sz="2800" dirty="0" smtClean="0"/>
              <a:t>KOMS</a:t>
            </a:r>
            <a:r>
              <a:rPr lang="en-US" sz="2800" dirty="0" smtClean="0"/>
              <a:t>, </a:t>
            </a:r>
            <a:r>
              <a:rPr lang="en-US" sz="2800" dirty="0" smtClean="0"/>
              <a:t>companies, </a:t>
            </a:r>
            <a:r>
              <a:rPr lang="en-US" sz="2800" dirty="0" smtClean="0"/>
              <a:t>y</a:t>
            </a:r>
            <a:r>
              <a:rPr lang="sr-Latn-RS" sz="2800" dirty="0" smtClean="0"/>
              <a:t>outh</a:t>
            </a:r>
            <a:r>
              <a:rPr lang="en-US" sz="2800" dirty="0" smtClean="0"/>
              <a:t>)</a:t>
            </a:r>
            <a:endParaRPr lang="sr-Latn-RS" sz="2800" dirty="0" smtClean="0"/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2800" dirty="0" smtClean="0"/>
              <a:t>Adult </a:t>
            </a:r>
            <a:r>
              <a:rPr lang="en-US" sz="2800" dirty="0"/>
              <a:t>Life Entry Network – ALEN, „Empowerment and Activation of Young People in </a:t>
            </a:r>
            <a:r>
              <a:rPr lang="en-US" sz="2800" dirty="0" smtClean="0"/>
              <a:t>Disadvantaged</a:t>
            </a:r>
            <a:r>
              <a:rPr lang="sr-Latn-RS" sz="2800" dirty="0" smtClean="0"/>
              <a:t> </a:t>
            </a:r>
            <a:r>
              <a:rPr lang="en-US" sz="2800" dirty="0" smtClean="0"/>
              <a:t>Situations</a:t>
            </a:r>
            <a:r>
              <a:rPr lang="en-US" sz="2800" dirty="0"/>
              <a:t>” </a:t>
            </a:r>
            <a:r>
              <a:rPr lang="sr-Latn-RS" sz="2800" dirty="0" smtClean="0"/>
              <a:t>– project conducted by </a:t>
            </a:r>
            <a:r>
              <a:rPr lang="sr-Latn-RS" sz="2800" dirty="0"/>
              <a:t>Social inclusion and Poverty reduction unit </a:t>
            </a:r>
            <a:r>
              <a:rPr lang="sr-Latn-RS" sz="2800" dirty="0" smtClean="0"/>
              <a:t>(2011-2013.)</a:t>
            </a:r>
            <a:endParaRPr lang="en-US" sz="2800" dirty="0"/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en-US" sz="28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060037"/>
              </p:ext>
            </p:extLst>
          </p:nvPr>
        </p:nvGraphicFramePr>
        <p:xfrm>
          <a:off x="98425" y="98425"/>
          <a:ext cx="1986305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Acrobat Document" r:id="rId3" imgW="4324316" imgH="5972069" progId="AcroExch.Document.11">
                  <p:embed/>
                </p:oleObj>
              </mc:Choice>
              <mc:Fallback>
                <p:oleObj name="Acrobat Document" r:id="rId3" imgW="4324316" imgH="5972069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986305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099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374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Acrobat Document</vt:lpstr>
      <vt:lpstr>Beyond Barriers</vt:lpstr>
      <vt:lpstr>Legal framework  Policy overview in Serbia     </vt:lpstr>
      <vt:lpstr>Responsible stakeholders </vt:lpstr>
      <vt:lpstr>PowerPoint Presentation</vt:lpstr>
      <vt:lpstr>Policy papers </vt:lpstr>
      <vt:lpstr>Example of good practice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 Milutinovic</dc:creator>
  <cp:lastModifiedBy>Jelena Milutinovic</cp:lastModifiedBy>
  <cp:revision>32</cp:revision>
  <dcterms:created xsi:type="dcterms:W3CDTF">2015-10-27T14:13:11Z</dcterms:created>
  <dcterms:modified xsi:type="dcterms:W3CDTF">2015-10-27T21:25:45Z</dcterms:modified>
</cp:coreProperties>
</file>