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69" r:id="rId4"/>
    <p:sldId id="262" r:id="rId5"/>
    <p:sldId id="270" r:id="rId6"/>
    <p:sldId id="258" r:id="rId7"/>
    <p:sldId id="267" r:id="rId8"/>
    <p:sldId id="260" r:id="rId9"/>
    <p:sldId id="257" r:id="rId10"/>
    <p:sldId id="26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BF315-1972-4125-BB16-F3E96DC37D6F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9A15454-78B6-4BAA-9632-0EEFC1526C1C}">
      <dgm:prSet phldrT="[Text]" custT="1"/>
      <dgm:spPr/>
      <dgm:t>
        <a:bodyPr/>
        <a:lstStyle/>
        <a:p>
          <a:r>
            <a:rPr lang="en-US" sz="4800" b="1" dirty="0" smtClean="0"/>
            <a:t>Situation analysis</a:t>
          </a:r>
          <a:endParaRPr lang="en-US" sz="4800" b="1" dirty="0"/>
        </a:p>
      </dgm:t>
    </dgm:pt>
    <dgm:pt modelId="{57495559-25AB-464D-8C89-56DCA527CA0B}" type="parTrans" cxnId="{00A1A653-1839-48E7-A135-30490D9F471A}">
      <dgm:prSet/>
      <dgm:spPr/>
      <dgm:t>
        <a:bodyPr/>
        <a:lstStyle/>
        <a:p>
          <a:endParaRPr lang="en-US"/>
        </a:p>
      </dgm:t>
    </dgm:pt>
    <dgm:pt modelId="{763C3870-9CF8-44BF-9222-74072E8019C4}" type="sibTrans" cxnId="{00A1A653-1839-48E7-A135-30490D9F471A}">
      <dgm:prSet/>
      <dgm:spPr/>
      <dgm:t>
        <a:bodyPr/>
        <a:lstStyle/>
        <a:p>
          <a:endParaRPr lang="en-US"/>
        </a:p>
      </dgm:t>
    </dgm:pt>
    <dgm:pt modelId="{987C7948-9747-4CD4-BC56-41D3279A9AF6}">
      <dgm:prSet phldrT="[Text]" custT="1"/>
      <dgm:spPr/>
      <dgm:t>
        <a:bodyPr/>
        <a:lstStyle/>
        <a:p>
          <a:r>
            <a:rPr lang="en-US" sz="4400" b="1" dirty="0" smtClean="0"/>
            <a:t>Working group</a:t>
          </a:r>
          <a:endParaRPr lang="en-US" sz="4400" b="1" dirty="0"/>
        </a:p>
      </dgm:t>
    </dgm:pt>
    <dgm:pt modelId="{0D52704E-2FB0-4DE7-964B-F3D55B3663C0}" type="parTrans" cxnId="{558E560C-D8FD-4B23-80A2-03D6EF3F37A5}">
      <dgm:prSet/>
      <dgm:spPr/>
      <dgm:t>
        <a:bodyPr/>
        <a:lstStyle/>
        <a:p>
          <a:endParaRPr lang="en-US"/>
        </a:p>
      </dgm:t>
    </dgm:pt>
    <dgm:pt modelId="{BD77287F-593B-495F-B711-06A82E212B29}" type="sibTrans" cxnId="{558E560C-D8FD-4B23-80A2-03D6EF3F37A5}">
      <dgm:prSet/>
      <dgm:spPr/>
      <dgm:t>
        <a:bodyPr/>
        <a:lstStyle/>
        <a:p>
          <a:endParaRPr lang="en-US"/>
        </a:p>
      </dgm:t>
    </dgm:pt>
    <dgm:pt modelId="{4E131E9B-9701-4E66-B998-2D58F687EA73}">
      <dgm:prSet phldrT="[Text]"/>
      <dgm:spPr/>
      <dgm:t>
        <a:bodyPr/>
        <a:lstStyle/>
        <a:p>
          <a:r>
            <a:rPr lang="en-US" b="1" dirty="0" smtClean="0"/>
            <a:t>Strategy development</a:t>
          </a:r>
          <a:endParaRPr lang="en-US" b="1" dirty="0"/>
        </a:p>
      </dgm:t>
    </dgm:pt>
    <dgm:pt modelId="{9A58502D-C0D7-4F62-82E4-500ADC8EE99D}" type="parTrans" cxnId="{1DDD9757-75CF-43B0-86B4-32DF93618EA0}">
      <dgm:prSet/>
      <dgm:spPr/>
      <dgm:t>
        <a:bodyPr/>
        <a:lstStyle/>
        <a:p>
          <a:endParaRPr lang="en-US"/>
        </a:p>
      </dgm:t>
    </dgm:pt>
    <dgm:pt modelId="{7F5F40A9-86B6-45E5-92AF-43DC00A4E525}" type="sibTrans" cxnId="{1DDD9757-75CF-43B0-86B4-32DF93618EA0}">
      <dgm:prSet/>
      <dgm:spPr/>
      <dgm:t>
        <a:bodyPr/>
        <a:lstStyle/>
        <a:p>
          <a:endParaRPr lang="en-US"/>
        </a:p>
      </dgm:t>
    </dgm:pt>
    <dgm:pt modelId="{76BEA644-2243-40C2-BDC6-78D0C5C57209}" type="pres">
      <dgm:prSet presAssocID="{E1CBF315-1972-4125-BB16-F3E96DC37D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014F2-FD7D-41ED-955E-82319EDA8939}" type="pres">
      <dgm:prSet presAssocID="{D9A15454-78B6-4BAA-9632-0EEFC1526C1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231B-2599-414B-8E38-756B197BF2A5}" type="pres">
      <dgm:prSet presAssocID="{763C3870-9CF8-44BF-9222-74072E8019C4}" presName="parTxOnlySpace" presStyleCnt="0"/>
      <dgm:spPr/>
    </dgm:pt>
    <dgm:pt modelId="{3970ED2C-F70D-476E-A0A3-4E05C2E1EC0A}" type="pres">
      <dgm:prSet presAssocID="{987C7948-9747-4CD4-BC56-41D3279A9AF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8E771-9860-4248-8F4F-939464D40E5E}" type="pres">
      <dgm:prSet presAssocID="{BD77287F-593B-495F-B711-06A82E212B29}" presName="parTxOnlySpace" presStyleCnt="0"/>
      <dgm:spPr/>
    </dgm:pt>
    <dgm:pt modelId="{1DD4ADBE-D39E-4F55-B046-8C3117092A03}" type="pres">
      <dgm:prSet presAssocID="{4E131E9B-9701-4E66-B998-2D58F687EA7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DD9757-75CF-43B0-86B4-32DF93618EA0}" srcId="{E1CBF315-1972-4125-BB16-F3E96DC37D6F}" destId="{4E131E9B-9701-4E66-B998-2D58F687EA73}" srcOrd="2" destOrd="0" parTransId="{9A58502D-C0D7-4F62-82E4-500ADC8EE99D}" sibTransId="{7F5F40A9-86B6-45E5-92AF-43DC00A4E525}"/>
    <dgm:cxn modelId="{319DC161-3C33-4E86-9393-A9D31ED493ED}" type="presOf" srcId="{987C7948-9747-4CD4-BC56-41D3279A9AF6}" destId="{3970ED2C-F70D-476E-A0A3-4E05C2E1EC0A}" srcOrd="0" destOrd="0" presId="urn:microsoft.com/office/officeart/2005/8/layout/chevron1"/>
    <dgm:cxn modelId="{7FE2CF79-9F41-4482-9ADE-570ECE02692C}" type="presOf" srcId="{4E131E9B-9701-4E66-B998-2D58F687EA73}" destId="{1DD4ADBE-D39E-4F55-B046-8C3117092A03}" srcOrd="0" destOrd="0" presId="urn:microsoft.com/office/officeart/2005/8/layout/chevron1"/>
    <dgm:cxn modelId="{543FA666-E291-4845-922F-81CB087A9CAA}" type="presOf" srcId="{E1CBF315-1972-4125-BB16-F3E96DC37D6F}" destId="{76BEA644-2243-40C2-BDC6-78D0C5C57209}" srcOrd="0" destOrd="0" presId="urn:microsoft.com/office/officeart/2005/8/layout/chevron1"/>
    <dgm:cxn modelId="{558E560C-D8FD-4B23-80A2-03D6EF3F37A5}" srcId="{E1CBF315-1972-4125-BB16-F3E96DC37D6F}" destId="{987C7948-9747-4CD4-BC56-41D3279A9AF6}" srcOrd="1" destOrd="0" parTransId="{0D52704E-2FB0-4DE7-964B-F3D55B3663C0}" sibTransId="{BD77287F-593B-495F-B711-06A82E212B29}"/>
    <dgm:cxn modelId="{CA17661B-60FA-4EE5-A546-E41CDBA4FB12}" type="presOf" srcId="{D9A15454-78B6-4BAA-9632-0EEFC1526C1C}" destId="{562014F2-FD7D-41ED-955E-82319EDA8939}" srcOrd="0" destOrd="0" presId="urn:microsoft.com/office/officeart/2005/8/layout/chevron1"/>
    <dgm:cxn modelId="{00A1A653-1839-48E7-A135-30490D9F471A}" srcId="{E1CBF315-1972-4125-BB16-F3E96DC37D6F}" destId="{D9A15454-78B6-4BAA-9632-0EEFC1526C1C}" srcOrd="0" destOrd="0" parTransId="{57495559-25AB-464D-8C89-56DCA527CA0B}" sibTransId="{763C3870-9CF8-44BF-9222-74072E8019C4}"/>
    <dgm:cxn modelId="{6779FB73-AD43-403B-9BA9-4AC1E283E539}" type="presParOf" srcId="{76BEA644-2243-40C2-BDC6-78D0C5C57209}" destId="{562014F2-FD7D-41ED-955E-82319EDA8939}" srcOrd="0" destOrd="0" presId="urn:microsoft.com/office/officeart/2005/8/layout/chevron1"/>
    <dgm:cxn modelId="{D279F4E5-0CAA-499C-A04A-3413A994E172}" type="presParOf" srcId="{76BEA644-2243-40C2-BDC6-78D0C5C57209}" destId="{EB7D231B-2599-414B-8E38-756B197BF2A5}" srcOrd="1" destOrd="0" presId="urn:microsoft.com/office/officeart/2005/8/layout/chevron1"/>
    <dgm:cxn modelId="{456C5830-1807-404A-80C5-C1F3B277B8CF}" type="presParOf" srcId="{76BEA644-2243-40C2-BDC6-78D0C5C57209}" destId="{3970ED2C-F70D-476E-A0A3-4E05C2E1EC0A}" srcOrd="2" destOrd="0" presId="urn:microsoft.com/office/officeart/2005/8/layout/chevron1"/>
    <dgm:cxn modelId="{D17B15CF-F865-4EEB-827C-7C9FFC581AFE}" type="presParOf" srcId="{76BEA644-2243-40C2-BDC6-78D0C5C57209}" destId="{B0E8E771-9860-4248-8F4F-939464D40E5E}" srcOrd="3" destOrd="0" presId="urn:microsoft.com/office/officeart/2005/8/layout/chevron1"/>
    <dgm:cxn modelId="{7EA7A257-8E2A-4C20-AD83-663011CBDCB3}" type="presParOf" srcId="{76BEA644-2243-40C2-BDC6-78D0C5C57209}" destId="{1DD4ADBE-D39E-4F55-B046-8C3117092A0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67FDC-6D68-451C-BF6F-E0EB58EB9AD0}" type="doc">
      <dgm:prSet loTypeId="urn:microsoft.com/office/officeart/2005/8/layout/arrow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D09678-0447-4D24-958A-E856B7308AE7}">
      <dgm:prSet phldrT="[Text]"/>
      <dgm:spPr/>
      <dgm:t>
        <a:bodyPr/>
        <a:lstStyle/>
        <a:p>
          <a:r>
            <a:rPr lang="en-US" dirty="0" smtClean="0"/>
            <a:t>consultations</a:t>
          </a:r>
          <a:endParaRPr lang="en-US" dirty="0"/>
        </a:p>
      </dgm:t>
    </dgm:pt>
    <dgm:pt modelId="{3B447A41-FA38-4DAE-BCD3-41797F2F99AD}" type="parTrans" cxnId="{F4247156-E010-4C80-B9E2-B5C1CE8C2F37}">
      <dgm:prSet/>
      <dgm:spPr/>
      <dgm:t>
        <a:bodyPr/>
        <a:lstStyle/>
        <a:p>
          <a:endParaRPr lang="en-US"/>
        </a:p>
      </dgm:t>
    </dgm:pt>
    <dgm:pt modelId="{5645EA0B-E5EB-4B92-A627-09D37E1C67AA}" type="sibTrans" cxnId="{F4247156-E010-4C80-B9E2-B5C1CE8C2F37}">
      <dgm:prSet/>
      <dgm:spPr/>
      <dgm:t>
        <a:bodyPr/>
        <a:lstStyle/>
        <a:p>
          <a:endParaRPr lang="en-US"/>
        </a:p>
      </dgm:t>
    </dgm:pt>
    <dgm:pt modelId="{BE26F299-251F-4171-A6B0-F5650625D30D}">
      <dgm:prSet phldrT="[Text]"/>
      <dgm:spPr/>
      <dgm:t>
        <a:bodyPr/>
        <a:lstStyle/>
        <a:p>
          <a:r>
            <a:rPr lang="en-US" dirty="0" smtClean="0"/>
            <a:t>consultations</a:t>
          </a:r>
          <a:endParaRPr lang="en-US" dirty="0"/>
        </a:p>
      </dgm:t>
    </dgm:pt>
    <dgm:pt modelId="{5C00CD7D-AA80-41FF-A7A1-718884448CAA}" type="parTrans" cxnId="{0AA0FF06-991A-4B05-9EB7-59DF9179362F}">
      <dgm:prSet/>
      <dgm:spPr/>
      <dgm:t>
        <a:bodyPr/>
        <a:lstStyle/>
        <a:p>
          <a:endParaRPr lang="en-US"/>
        </a:p>
      </dgm:t>
    </dgm:pt>
    <dgm:pt modelId="{E366DAB8-5F28-4EDB-8312-E33298216E75}" type="sibTrans" cxnId="{0AA0FF06-991A-4B05-9EB7-59DF9179362F}">
      <dgm:prSet/>
      <dgm:spPr/>
      <dgm:t>
        <a:bodyPr/>
        <a:lstStyle/>
        <a:p>
          <a:endParaRPr lang="en-US"/>
        </a:p>
      </dgm:t>
    </dgm:pt>
    <dgm:pt modelId="{28103E7A-B9A6-4D03-8BB9-BDB77630084E}" type="pres">
      <dgm:prSet presAssocID="{E0A67FDC-6D68-451C-BF6F-E0EB58EB9A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8E848-85CA-41B1-BA7E-4FE3E91BFABB}" type="pres">
      <dgm:prSet presAssocID="{F3D09678-0447-4D24-958A-E856B7308AE7}" presName="arrow" presStyleLbl="node1" presStyleIdx="0" presStyleCnt="2" custRadScaleRad="100388" custRadScaleInc="-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ECFAE-44C7-49F8-942C-CCF550DFBB39}" type="pres">
      <dgm:prSet presAssocID="{BE26F299-251F-4171-A6B0-F5650625D30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47156-E010-4C80-B9E2-B5C1CE8C2F37}" srcId="{E0A67FDC-6D68-451C-BF6F-E0EB58EB9AD0}" destId="{F3D09678-0447-4D24-958A-E856B7308AE7}" srcOrd="0" destOrd="0" parTransId="{3B447A41-FA38-4DAE-BCD3-41797F2F99AD}" sibTransId="{5645EA0B-E5EB-4B92-A627-09D37E1C67AA}"/>
    <dgm:cxn modelId="{BABEC2AA-C480-4A24-9758-BB611096746C}" type="presOf" srcId="{E0A67FDC-6D68-451C-BF6F-E0EB58EB9AD0}" destId="{28103E7A-B9A6-4D03-8BB9-BDB77630084E}" srcOrd="0" destOrd="0" presId="urn:microsoft.com/office/officeart/2005/8/layout/arrow1"/>
    <dgm:cxn modelId="{05FE6428-1801-443D-B13C-F8AD5BFA08FD}" type="presOf" srcId="{BE26F299-251F-4171-A6B0-F5650625D30D}" destId="{DEFECFAE-44C7-49F8-942C-CCF550DFBB39}" srcOrd="0" destOrd="0" presId="urn:microsoft.com/office/officeart/2005/8/layout/arrow1"/>
    <dgm:cxn modelId="{A1ADBED4-3200-4288-B746-5FDA6EB216FC}" type="presOf" srcId="{F3D09678-0447-4D24-958A-E856B7308AE7}" destId="{F9F8E848-85CA-41B1-BA7E-4FE3E91BFABB}" srcOrd="0" destOrd="0" presId="urn:microsoft.com/office/officeart/2005/8/layout/arrow1"/>
    <dgm:cxn modelId="{0AA0FF06-991A-4B05-9EB7-59DF9179362F}" srcId="{E0A67FDC-6D68-451C-BF6F-E0EB58EB9AD0}" destId="{BE26F299-251F-4171-A6B0-F5650625D30D}" srcOrd="1" destOrd="0" parTransId="{5C00CD7D-AA80-41FF-A7A1-718884448CAA}" sibTransId="{E366DAB8-5F28-4EDB-8312-E33298216E75}"/>
    <dgm:cxn modelId="{23D29D5E-DA40-4343-8EF9-5BFC0B0658CC}" type="presParOf" srcId="{28103E7A-B9A6-4D03-8BB9-BDB77630084E}" destId="{F9F8E848-85CA-41B1-BA7E-4FE3E91BFABB}" srcOrd="0" destOrd="0" presId="urn:microsoft.com/office/officeart/2005/8/layout/arrow1"/>
    <dgm:cxn modelId="{109D7626-87FF-4A43-B90B-5BBA557B1284}" type="presParOf" srcId="{28103E7A-B9A6-4D03-8BB9-BDB77630084E}" destId="{DEFECFAE-44C7-49F8-942C-CCF550DFBB3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014F2-FD7D-41ED-955E-82319EDA8939}">
      <dsp:nvSpPr>
        <dsp:cNvPr id="0" name=""/>
        <dsp:cNvSpPr/>
      </dsp:nvSpPr>
      <dsp:spPr>
        <a:xfrm>
          <a:off x="3571" y="995523"/>
          <a:ext cx="4351734" cy="174069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Situation analysis</a:t>
          </a:r>
          <a:endParaRPr lang="en-US" sz="4800" b="1" kern="1200" dirty="0"/>
        </a:p>
      </dsp:txBody>
      <dsp:txXfrm>
        <a:off x="873918" y="995523"/>
        <a:ext cx="2611041" cy="1740693"/>
      </dsp:txXfrm>
    </dsp:sp>
    <dsp:sp modelId="{3970ED2C-F70D-476E-A0A3-4E05C2E1EC0A}">
      <dsp:nvSpPr>
        <dsp:cNvPr id="0" name=""/>
        <dsp:cNvSpPr/>
      </dsp:nvSpPr>
      <dsp:spPr>
        <a:xfrm>
          <a:off x="3920132" y="995523"/>
          <a:ext cx="4351734" cy="174069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Working group</a:t>
          </a:r>
          <a:endParaRPr lang="en-US" sz="4400" b="1" kern="1200" dirty="0"/>
        </a:p>
      </dsp:txBody>
      <dsp:txXfrm>
        <a:off x="4790479" y="995523"/>
        <a:ext cx="2611041" cy="1740693"/>
      </dsp:txXfrm>
    </dsp:sp>
    <dsp:sp modelId="{1DD4ADBE-D39E-4F55-B046-8C3117092A03}">
      <dsp:nvSpPr>
        <dsp:cNvPr id="0" name=""/>
        <dsp:cNvSpPr/>
      </dsp:nvSpPr>
      <dsp:spPr>
        <a:xfrm>
          <a:off x="7836693" y="995523"/>
          <a:ext cx="4351734" cy="174069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Strategy development</a:t>
          </a:r>
          <a:endParaRPr lang="en-US" sz="3600" b="1" kern="1200" dirty="0"/>
        </a:p>
      </dsp:txBody>
      <dsp:txXfrm>
        <a:off x="8707040" y="995523"/>
        <a:ext cx="2611041" cy="1740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E848-85CA-41B1-BA7E-4FE3E91BFABB}">
      <dsp:nvSpPr>
        <dsp:cNvPr id="0" name=""/>
        <dsp:cNvSpPr/>
      </dsp:nvSpPr>
      <dsp:spPr>
        <a:xfrm rot="16200000">
          <a:off x="0" y="2538"/>
          <a:ext cx="2627620" cy="2627620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consultations</a:t>
          </a:r>
          <a:endParaRPr lang="en-US" sz="2600" kern="1200" dirty="0"/>
        </a:p>
      </dsp:txBody>
      <dsp:txXfrm rot="5400000">
        <a:off x="459834" y="659442"/>
        <a:ext cx="2167787" cy="1313810"/>
      </dsp:txXfrm>
    </dsp:sp>
    <dsp:sp modelId="{DEFECFAE-44C7-49F8-942C-CCF550DFBB39}">
      <dsp:nvSpPr>
        <dsp:cNvPr id="0" name=""/>
        <dsp:cNvSpPr/>
      </dsp:nvSpPr>
      <dsp:spPr>
        <a:xfrm rot="5400000">
          <a:off x="8077949" y="1269"/>
          <a:ext cx="2627620" cy="2627620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-8110302"/>
            <a:satOff val="2573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consultations</a:t>
          </a:r>
          <a:endParaRPr lang="en-US" sz="2600" kern="1200" dirty="0"/>
        </a:p>
      </dsp:txBody>
      <dsp:txXfrm rot="-5400000">
        <a:off x="8077950" y="658174"/>
        <a:ext cx="2167787" cy="1313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27-Oct-15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27-Oct-15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27-Oct-15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27-Oct-15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27-Oct-15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27-Oct-15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27-Oct-15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27-Oct-15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27-Oct-15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27-Oct-15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27-Oct-15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27-Oct-15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 work in Youth Policy field in Montenegro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 smtClean="0"/>
              <a:t>Jelena Miljanic</a:t>
            </a:r>
          </a:p>
          <a:p>
            <a:pPr algn="r"/>
            <a:r>
              <a:rPr lang="en-US" dirty="0" smtClean="0"/>
              <a:t>Project Coordinator</a:t>
            </a:r>
          </a:p>
          <a:p>
            <a:pPr algn="r"/>
            <a:r>
              <a:rPr lang="en-US" dirty="0" smtClean="0"/>
              <a:t>Joint UN Youth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algn="r"/>
            <a:r>
              <a:rPr lang="en-US" b="1" dirty="0"/>
              <a:t>j</a:t>
            </a:r>
            <a:r>
              <a:rPr lang="en-US" b="1" dirty="0" smtClean="0"/>
              <a:t>elena.miljanic@one.un.org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8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thinking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7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 young people futures be preferred!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7" b="17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policy in Montenegro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01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Institution in charge: </a:t>
            </a:r>
            <a:r>
              <a:rPr lang="en-US" b="1" dirty="0" smtClean="0"/>
              <a:t>Directorate for Youth and Sports, Ministry of Education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i="1" dirty="0" smtClean="0"/>
              <a:t>Latest developments: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b="1" dirty="0" smtClean="0"/>
              <a:t>Law on Youth</a:t>
            </a:r>
          </a:p>
          <a:p>
            <a:endParaRPr lang="en-US" b="1" dirty="0"/>
          </a:p>
          <a:p>
            <a:r>
              <a:rPr lang="en-US" b="1" dirty="0" smtClean="0"/>
              <a:t>Youth Strategy</a:t>
            </a:r>
          </a:p>
          <a:p>
            <a:endParaRPr lang="en-US" b="1" dirty="0"/>
          </a:p>
          <a:p>
            <a:r>
              <a:rPr lang="en-US" b="1" dirty="0" smtClean="0"/>
              <a:t>Youth center, youth clubs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79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94" y="4435837"/>
            <a:ext cx="10780776" cy="613283"/>
          </a:xfrm>
        </p:spPr>
        <p:txBody>
          <a:bodyPr>
            <a:noAutofit/>
          </a:bodyPr>
          <a:lstStyle/>
          <a:p>
            <a:pPr algn="ctr"/>
            <a:endParaRPr lang="en-US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110" y="6066254"/>
            <a:ext cx="9229344" cy="533400"/>
          </a:xfrm>
        </p:spPr>
        <p:txBody>
          <a:bodyPr>
            <a:noAutofit/>
          </a:bodyPr>
          <a:lstStyle/>
          <a:p>
            <a:pPr algn="ctr"/>
            <a:r>
              <a:rPr lang="en-US" sz="4400" b="1" spc="-12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Youth Strategy Development </a:t>
            </a:r>
            <a:endParaRPr lang="en-US" sz="4400" b="1" spc="-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782740574"/>
              </p:ext>
            </p:extLst>
          </p:nvPr>
        </p:nvGraphicFramePr>
        <p:xfrm>
          <a:off x="0" y="0"/>
          <a:ext cx="12192000" cy="373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1626483"/>
              </p:ext>
            </p:extLst>
          </p:nvPr>
        </p:nvGraphicFramePr>
        <p:xfrm>
          <a:off x="741406" y="2768710"/>
          <a:ext cx="10709188" cy="263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695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395416"/>
            <a:ext cx="3383280" cy="1920240"/>
          </a:xfrm>
        </p:spPr>
        <p:txBody>
          <a:bodyPr/>
          <a:lstStyle/>
          <a:p>
            <a:r>
              <a:rPr lang="en-US" dirty="0" smtClean="0"/>
              <a:t>Evidence based policy and programming</a:t>
            </a:r>
            <a:r>
              <a:rPr lang="sr-Latn-ME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1404" y="2621280"/>
            <a:ext cx="3398520" cy="4047743"/>
          </a:xfrm>
        </p:spPr>
        <p:txBody>
          <a:bodyPr>
            <a:normAutofit/>
          </a:bodyPr>
          <a:lstStyle/>
          <a:p>
            <a:r>
              <a:rPr lang="en-US" dirty="0" smtClean="0"/>
              <a:t>KAP Survey on youth employment and entrepreneurship</a:t>
            </a:r>
          </a:p>
          <a:p>
            <a:r>
              <a:rPr lang="en-US" dirty="0" smtClean="0"/>
              <a:t>Strategic, legal, institutional </a:t>
            </a:r>
            <a:r>
              <a:rPr lang="en-US" dirty="0"/>
              <a:t>framework </a:t>
            </a:r>
            <a:r>
              <a:rPr lang="en-US" dirty="0" smtClean="0"/>
              <a:t>in the areas of </a:t>
            </a:r>
            <a:r>
              <a:rPr lang="en-US" dirty="0"/>
              <a:t>youth employment and </a:t>
            </a:r>
            <a:r>
              <a:rPr lang="en-US" dirty="0" smtClean="0"/>
              <a:t>entrepreneurship</a:t>
            </a:r>
            <a:endParaRPr lang="sr-Latn-ME" dirty="0" smtClean="0"/>
          </a:p>
          <a:p>
            <a:r>
              <a:rPr lang="en-US" dirty="0" smtClean="0"/>
              <a:t>Youth </a:t>
            </a:r>
            <a:r>
              <a:rPr lang="en-US" dirty="0"/>
              <a:t>services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Gender sensitive youth employment</a:t>
            </a:r>
          </a:p>
          <a:p>
            <a:r>
              <a:rPr lang="en-US" dirty="0" smtClean="0"/>
              <a:t>Youth in grey economy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4" y="395416"/>
            <a:ext cx="3343859" cy="4024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105">
            <a:off x="3715261" y="1759018"/>
            <a:ext cx="3481184" cy="4462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89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results and</a:t>
            </a:r>
            <a:br>
              <a:rPr lang="en-US" dirty="0" smtClean="0"/>
            </a:b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Support to Youth strategy development – methodology </a:t>
            </a:r>
          </a:p>
          <a:p>
            <a:endParaRPr lang="en-US" dirty="0"/>
          </a:p>
          <a:p>
            <a:r>
              <a:rPr lang="en-US" dirty="0" smtClean="0"/>
              <a:t>Results </a:t>
            </a:r>
            <a:r>
              <a:rPr lang="en-US" dirty="0"/>
              <a:t>B</a:t>
            </a:r>
            <a:r>
              <a:rPr lang="en-US" dirty="0" smtClean="0"/>
              <a:t>ased Management</a:t>
            </a:r>
          </a:p>
          <a:p>
            <a:endParaRPr lang="en-US" dirty="0" smtClean="0"/>
          </a:p>
          <a:p>
            <a:r>
              <a:rPr lang="en-US" dirty="0" smtClean="0"/>
              <a:t>Foresight &gt;&gt;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6000"/>
            <a:ext cx="6096000" cy="4064000"/>
          </a:xfrm>
        </p:spPr>
      </p:pic>
    </p:spTree>
    <p:extLst>
      <p:ext uri="{BB962C8B-B14F-4D97-AF65-F5344CB8AC3E}">
        <p14:creationId xmlns:p14="http://schemas.microsoft.com/office/powerpoint/2010/main" val="42260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FORESIGHT for strategic planning 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5" b="1725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237482"/>
            <a:ext cx="3383280" cy="1920240"/>
          </a:xfrm>
        </p:spPr>
        <p:txBody>
          <a:bodyPr/>
          <a:lstStyle/>
          <a:p>
            <a:r>
              <a:rPr lang="sr-Latn-ME" dirty="0" smtClean="0"/>
              <a:t>Participatory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676" y="2482390"/>
            <a:ext cx="3398520" cy="4168346"/>
          </a:xfrm>
        </p:spPr>
        <p:txBody>
          <a:bodyPr>
            <a:normAutofit/>
          </a:bodyPr>
          <a:lstStyle/>
          <a:p>
            <a:r>
              <a:rPr lang="sr-Latn-ME" dirty="0" smtClean="0"/>
              <a:t>Involving young people and other stakeholders </a:t>
            </a:r>
            <a:r>
              <a:rPr lang="en-US" dirty="0" smtClean="0"/>
              <a:t>in youth strategy development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Involving young people from vulnerable groups</a:t>
            </a:r>
          </a:p>
          <a:p>
            <a:endParaRPr lang="en-US" dirty="0"/>
          </a:p>
          <a:p>
            <a:endParaRPr lang="sr-Latn-ME" dirty="0" smtClean="0"/>
          </a:p>
          <a:p>
            <a:r>
              <a:rPr lang="sr-Latn-ME" dirty="0" smtClean="0"/>
              <a:t>Serious </a:t>
            </a:r>
            <a:r>
              <a:rPr lang="sr-Latn-ME" dirty="0"/>
              <a:t>game + Online </a:t>
            </a:r>
            <a:r>
              <a:rPr lang="sr-Latn-ME" dirty="0" smtClean="0"/>
              <a:t>version</a:t>
            </a:r>
            <a:r>
              <a:rPr lang="en-US" dirty="0" smtClean="0"/>
              <a:t>&gt;&gt;</a:t>
            </a:r>
            <a:endParaRPr lang="sr-Latn-ME" dirty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6000"/>
            <a:ext cx="6096000" cy="4064000"/>
          </a:xfrm>
        </p:spPr>
      </p:pic>
    </p:spTree>
    <p:extLst>
      <p:ext uri="{BB962C8B-B14F-4D97-AF65-F5344CB8AC3E}">
        <p14:creationId xmlns:p14="http://schemas.microsoft.com/office/powerpoint/2010/main" val="160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Developing Serious Game for consultations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 b="4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5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Innovation Lab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6000"/>
            <a:ext cx="6096000" cy="4064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76706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Feedback loop</a:t>
            </a:r>
          </a:p>
          <a:p>
            <a:endParaRPr lang="en-US" dirty="0" smtClean="0"/>
          </a:p>
          <a:p>
            <a:r>
              <a:rPr lang="en-US" dirty="0"/>
              <a:t>Empowerment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Participation mechanisms</a:t>
            </a:r>
          </a:p>
          <a:p>
            <a:endParaRPr lang="en-US" dirty="0"/>
          </a:p>
          <a:p>
            <a:r>
              <a:rPr lang="en-US" dirty="0"/>
              <a:t>Design thinking </a:t>
            </a:r>
            <a:r>
              <a:rPr lang="en-US" dirty="0" smtClean="0"/>
              <a:t>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135</TotalTime>
  <Words>165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 Light</vt:lpstr>
      <vt:lpstr>Metropolitan</vt:lpstr>
      <vt:lpstr>UN work in Youth Policy field in Montenegro</vt:lpstr>
      <vt:lpstr>Youth policy in Montenegro</vt:lpstr>
      <vt:lpstr>PowerPoint Presentation</vt:lpstr>
      <vt:lpstr>Evidence based policy and programming </vt:lpstr>
      <vt:lpstr>Planning for results and change</vt:lpstr>
      <vt:lpstr>Using FORESIGHT for strategic planning </vt:lpstr>
      <vt:lpstr>Participatory planning</vt:lpstr>
      <vt:lpstr>Developing Serious Game for consultations </vt:lpstr>
      <vt:lpstr>Youth Innovation Lab</vt:lpstr>
      <vt:lpstr>Design thinking </vt:lpstr>
      <vt:lpstr>May young people futures be preferred!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work in Youth Policy field in Montenegro</dc:title>
  <dc:creator>Jelena Miljanic</dc:creator>
  <cp:lastModifiedBy>Jelena Miljanic</cp:lastModifiedBy>
  <cp:revision>14</cp:revision>
  <dcterms:created xsi:type="dcterms:W3CDTF">2015-10-09T14:03:08Z</dcterms:created>
  <dcterms:modified xsi:type="dcterms:W3CDTF">2015-10-27T22:18:21Z</dcterms:modified>
</cp:coreProperties>
</file>