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9" r:id="rId3"/>
    <p:sldId id="260" r:id="rId4"/>
    <p:sldId id="261" r:id="rId5"/>
    <p:sldId id="262" r:id="rId6"/>
    <p:sldId id="263" r:id="rId7"/>
    <p:sldId id="264" r:id="rId8"/>
    <p:sldId id="265" r:id="rId9"/>
    <p:sldId id="266" r:id="rId10"/>
    <p:sldId id="268" r:id="rId11"/>
    <p:sldId id="269" r:id="rId12"/>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0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en-US" smtClean="0"/>
              <a:t>Click to edit Master title style</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1377C3D-7BB2-4D23-9D10-616807B37D36}" type="datetimeFigureOut">
              <a:rPr lang="sr-Latn-CS" smtClean="0"/>
              <a:t>23.10.2015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a:xfrm>
            <a:off x="8150469" y="236415"/>
            <a:ext cx="785301" cy="365125"/>
          </a:xfrm>
        </p:spPr>
        <p:txBody>
          <a:bodyPr/>
          <a:lstStyle>
            <a:lvl1pPr>
              <a:defRPr sz="1400"/>
            </a:lvl1pPr>
          </a:lstStyle>
          <a:p>
            <a:fld id="{63C03A18-1BE2-487D-92D8-585057AF460F}" type="slidenum">
              <a:rPr lang="hr-HR" smtClean="0"/>
              <a:t>‹#›</a:t>
            </a:fld>
            <a:endParaRPr lang="hr-HR"/>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377C3D-7BB2-4D23-9D10-616807B37D36}" type="datetimeFigureOut">
              <a:rPr lang="sr-Latn-CS" smtClean="0"/>
              <a:t>23.10.2015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63C03A18-1BE2-487D-92D8-585057AF460F}" type="slidenum">
              <a:rPr lang="hr-HR" smtClean="0"/>
              <a:t>‹#›</a:t>
            </a:fld>
            <a:endParaRPr lang="hr-H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377C3D-7BB2-4D23-9D10-616807B37D36}" type="datetimeFigureOut">
              <a:rPr lang="sr-Latn-CS" smtClean="0"/>
              <a:t>23.10.2015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63C03A18-1BE2-487D-92D8-585057AF460F}" type="slidenum">
              <a:rPr lang="hr-HR" smtClean="0"/>
              <a:t>‹#›</a:t>
            </a:fld>
            <a:endParaRPr lang="hr-H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1377C3D-7BB2-4D23-9D10-616807B37D36}" type="datetimeFigureOut">
              <a:rPr lang="sr-Latn-CS" smtClean="0"/>
              <a:t>23.10.2015</a:t>
            </a:fld>
            <a:endParaRPr lang="hr-HR"/>
          </a:p>
        </p:txBody>
      </p:sp>
      <p:sp>
        <p:nvSpPr>
          <p:cNvPr id="10" name="Slide Number Placeholder 9"/>
          <p:cNvSpPr>
            <a:spLocks noGrp="1"/>
          </p:cNvSpPr>
          <p:nvPr>
            <p:ph type="sldNum" sz="quarter" idx="11"/>
          </p:nvPr>
        </p:nvSpPr>
        <p:spPr/>
        <p:txBody>
          <a:bodyPr/>
          <a:lstStyle/>
          <a:p>
            <a:fld id="{63C03A18-1BE2-487D-92D8-585057AF460F}" type="slidenum">
              <a:rPr lang="hr-HR" smtClean="0"/>
              <a:t>‹#›</a:t>
            </a:fld>
            <a:endParaRPr lang="hr-HR"/>
          </a:p>
        </p:txBody>
      </p:sp>
      <p:sp>
        <p:nvSpPr>
          <p:cNvPr id="12" name="Footer Placeholder 11"/>
          <p:cNvSpPr>
            <a:spLocks noGrp="1"/>
          </p:cNvSpPr>
          <p:nvPr>
            <p:ph type="ftr" sz="quarter" idx="12"/>
          </p:nvPr>
        </p:nvSpPr>
        <p:spPr/>
        <p:txBody>
          <a:bodyPr/>
          <a:lstStyle/>
          <a:p>
            <a:endParaRPr lang="hr-H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19" name="Date Placeholder 18"/>
          <p:cNvSpPr>
            <a:spLocks noGrp="1"/>
          </p:cNvSpPr>
          <p:nvPr>
            <p:ph type="dt" sz="half" idx="10"/>
          </p:nvPr>
        </p:nvSpPr>
        <p:spPr/>
        <p:txBody>
          <a:bodyPr/>
          <a:lstStyle/>
          <a:p>
            <a:fld id="{71377C3D-7BB2-4D23-9D10-616807B37D36}" type="datetimeFigureOut">
              <a:rPr lang="sr-Latn-CS" smtClean="0"/>
              <a:t>23.10.2015</a:t>
            </a:fld>
            <a:endParaRPr lang="hr-HR"/>
          </a:p>
        </p:txBody>
      </p:sp>
      <p:sp>
        <p:nvSpPr>
          <p:cNvPr id="20" name="Slide Number Placeholder 19"/>
          <p:cNvSpPr>
            <a:spLocks noGrp="1"/>
          </p:cNvSpPr>
          <p:nvPr>
            <p:ph type="sldNum" sz="quarter" idx="11"/>
          </p:nvPr>
        </p:nvSpPr>
        <p:spPr/>
        <p:txBody>
          <a:bodyPr/>
          <a:lstStyle/>
          <a:p>
            <a:fld id="{63C03A18-1BE2-487D-92D8-585057AF460F}" type="slidenum">
              <a:rPr lang="hr-HR" smtClean="0"/>
              <a:t>‹#›</a:t>
            </a:fld>
            <a:endParaRPr lang="hr-HR"/>
          </a:p>
        </p:txBody>
      </p:sp>
      <p:sp>
        <p:nvSpPr>
          <p:cNvPr id="21" name="Footer Placeholder 20"/>
          <p:cNvSpPr>
            <a:spLocks noGrp="1"/>
          </p:cNvSpPr>
          <p:nvPr>
            <p:ph type="ftr" sz="quarter" idx="12"/>
          </p:nvPr>
        </p:nvSpPr>
        <p:spPr/>
        <p:txBody>
          <a:bodyPr/>
          <a:lstStyle/>
          <a:p>
            <a:endParaRPr lang="hr-H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71377C3D-7BB2-4D23-9D10-616807B37D36}" type="datetimeFigureOut">
              <a:rPr lang="sr-Latn-CS" smtClean="0"/>
              <a:t>23.10.2015</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63C03A18-1BE2-487D-92D8-585057AF460F}" type="slidenum">
              <a:rPr lang="hr-HR" smtClean="0"/>
              <a:t>‹#›</a:t>
            </a:fld>
            <a:endParaRPr lang="hr-HR"/>
          </a:p>
        </p:txBody>
      </p:sp>
      <p:sp>
        <p:nvSpPr>
          <p:cNvPr id="9" name="Content Placeholder 8"/>
          <p:cNvSpPr>
            <a:spLocks noGrp="1"/>
          </p:cNvSpPr>
          <p:nvPr>
            <p:ph sz="quarter" idx="13"/>
          </p:nvPr>
        </p:nvSpPr>
        <p:spPr>
          <a:xfrm>
            <a:off x="12161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51023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1377C3D-7BB2-4D23-9D10-616807B37D36}" type="datetimeFigureOut">
              <a:rPr lang="sr-Latn-CS" smtClean="0"/>
              <a:t>23.10.2015</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63C03A18-1BE2-487D-92D8-585057AF460F}" type="slidenum">
              <a:rPr lang="hr-HR" smtClean="0"/>
              <a:t>‹#›</a:t>
            </a:fld>
            <a:endParaRPr lang="hr-HR"/>
          </a:p>
        </p:txBody>
      </p:sp>
      <p:sp>
        <p:nvSpPr>
          <p:cNvPr id="11" name="Content Placeholder 10"/>
          <p:cNvSpPr>
            <a:spLocks noGrp="1"/>
          </p:cNvSpPr>
          <p:nvPr>
            <p:ph sz="quarter" idx="13"/>
          </p:nvPr>
        </p:nvSpPr>
        <p:spPr>
          <a:xfrm>
            <a:off x="1216152" y="1380744"/>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14"/>
          </p:nvPr>
        </p:nvSpPr>
        <p:spPr>
          <a:xfrm>
            <a:off x="5102352" y="1380743"/>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1377C3D-7BB2-4D23-9D10-616807B37D36}" type="datetimeFigureOut">
              <a:rPr lang="sr-Latn-CS" smtClean="0"/>
              <a:t>23.10.2015</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63C03A18-1BE2-487D-92D8-585057AF460F}" type="slidenum">
              <a:rPr lang="hr-HR" smtClean="0"/>
              <a:t>‹#›</a:t>
            </a:fld>
            <a:endParaRPr lang="hr-H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1377C3D-7BB2-4D23-9D10-616807B37D36}" type="datetimeFigureOut">
              <a:rPr lang="sr-Latn-CS" smtClean="0"/>
              <a:t>23.10.2015</a:t>
            </a:fld>
            <a:endParaRPr lang="hr-HR"/>
          </a:p>
        </p:txBody>
      </p:sp>
      <p:sp>
        <p:nvSpPr>
          <p:cNvPr id="6" name="Slide Number Placeholder 5"/>
          <p:cNvSpPr>
            <a:spLocks noGrp="1"/>
          </p:cNvSpPr>
          <p:nvPr>
            <p:ph type="sldNum" sz="quarter" idx="11"/>
          </p:nvPr>
        </p:nvSpPr>
        <p:spPr/>
        <p:txBody>
          <a:bodyPr/>
          <a:lstStyle/>
          <a:p>
            <a:fld id="{63C03A18-1BE2-487D-92D8-585057AF460F}" type="slidenum">
              <a:rPr lang="hr-HR" smtClean="0"/>
              <a:t>‹#›</a:t>
            </a:fld>
            <a:endParaRPr lang="hr-HR"/>
          </a:p>
        </p:txBody>
      </p:sp>
      <p:sp>
        <p:nvSpPr>
          <p:cNvPr id="7" name="Footer Placeholder 6"/>
          <p:cNvSpPr>
            <a:spLocks noGrp="1"/>
          </p:cNvSpPr>
          <p:nvPr>
            <p:ph type="ftr" sz="quarter" idx="12"/>
          </p:nvPr>
        </p:nvSpPr>
        <p:spPr/>
        <p:txBody>
          <a:bodyPr/>
          <a:lstStyle/>
          <a:p>
            <a:endParaRPr lang="hr-H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Content Placeholder 13"/>
          <p:cNvSpPr>
            <a:spLocks noGrp="1"/>
          </p:cNvSpPr>
          <p:nvPr>
            <p:ph sz="quarter" idx="13"/>
          </p:nvPr>
        </p:nvSpPr>
        <p:spPr>
          <a:xfrm>
            <a:off x="914400" y="381000"/>
            <a:ext cx="4800600" cy="5943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8"/>
          <p:cNvSpPr>
            <a:spLocks noGrp="1"/>
          </p:cNvSpPr>
          <p:nvPr>
            <p:ph type="dt" sz="half" idx="14"/>
          </p:nvPr>
        </p:nvSpPr>
        <p:spPr/>
        <p:txBody>
          <a:bodyPr/>
          <a:lstStyle/>
          <a:p>
            <a:fld id="{71377C3D-7BB2-4D23-9D10-616807B37D36}" type="datetimeFigureOut">
              <a:rPr lang="sr-Latn-CS" smtClean="0"/>
              <a:t>23.10.2015</a:t>
            </a:fld>
            <a:endParaRPr lang="hr-HR"/>
          </a:p>
        </p:txBody>
      </p:sp>
      <p:sp>
        <p:nvSpPr>
          <p:cNvPr id="10" name="Slide Number Placeholder 9"/>
          <p:cNvSpPr>
            <a:spLocks noGrp="1"/>
          </p:cNvSpPr>
          <p:nvPr>
            <p:ph type="sldNum" sz="quarter" idx="15"/>
          </p:nvPr>
        </p:nvSpPr>
        <p:spPr/>
        <p:txBody>
          <a:bodyPr/>
          <a:lstStyle/>
          <a:p>
            <a:fld id="{63C03A18-1BE2-487D-92D8-585057AF460F}" type="slidenum">
              <a:rPr lang="hr-HR" smtClean="0"/>
              <a:t>‹#›</a:t>
            </a:fld>
            <a:endParaRPr lang="hr-HR"/>
          </a:p>
        </p:txBody>
      </p:sp>
      <p:sp>
        <p:nvSpPr>
          <p:cNvPr id="13" name="Footer Placeholder 12"/>
          <p:cNvSpPr>
            <a:spLocks noGrp="1"/>
          </p:cNvSpPr>
          <p:nvPr>
            <p:ph type="ftr" sz="quarter" idx="16"/>
          </p:nvPr>
        </p:nvSpPr>
        <p:spPr/>
        <p:txBody>
          <a:bodyPr/>
          <a:lstStyle/>
          <a:p>
            <a:endParaRPr lang="hr-H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377C3D-7BB2-4D23-9D10-616807B37D36}" type="datetimeFigureOut">
              <a:rPr lang="sr-Latn-CS" smtClean="0"/>
              <a:t>23.10.2015</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63C03A18-1BE2-487D-92D8-585057AF460F}" type="slidenum">
              <a:rPr lang="hr-HR" smtClean="0"/>
              <a:t>‹#›</a:t>
            </a:fld>
            <a:endParaRPr lang="hr-H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endParaRPr lang="hr-HR"/>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63C03A18-1BE2-487D-92D8-585057AF460F}" type="slidenum">
              <a:rPr lang="hr-HR" smtClean="0"/>
              <a:t>‹#›</a:t>
            </a:fld>
            <a:endParaRPr lang="hr-HR"/>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71377C3D-7BB2-4D23-9D10-616807B37D36}" type="datetimeFigureOut">
              <a:rPr lang="sr-Latn-CS" smtClean="0"/>
              <a:t>23.10.2015</a:t>
            </a:fld>
            <a:endParaRPr lang="hr-H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l" defTabSz="914400" rtl="0" eaLnBrk="1" latinLnBrk="0" hangingPunct="1">
        <a:spcBef>
          <a:spcPct val="0"/>
        </a:spcBef>
        <a:buNone/>
        <a:defRPr sz="72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projects.ff.uni-mb.si/cepss/index.php/youth-studie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projects.ff.uni-mb.si/cepss/index.php/youth-studi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erasmusplus.nl/stream.aspx?file=/downloads/Jeugd/Publicaties/InclusionAtoZ.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data.worldbank.org/data-catalog/world-development-indicator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data.worldbank.org/data-catalog/world-development-indicator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projects.ff.uni-mb.si/cepss/index.php/youth-studie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projects.ff.uni-mb.si/cepss/index.php/youth-studi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projects.ff.uni-mb.si/cepss/index.php/youth-studie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projects.ff.uni-mb.si/cepss/index.php/youth-studie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projects.ff.uni-mb.si/cepss/index.php/youth-studi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27584" y="836712"/>
            <a:ext cx="7992888" cy="5564089"/>
          </a:xfrm>
        </p:spPr>
        <p:style>
          <a:lnRef idx="2">
            <a:schemeClr val="accent6"/>
          </a:lnRef>
          <a:fillRef idx="1">
            <a:schemeClr val="lt1"/>
          </a:fillRef>
          <a:effectRef idx="0">
            <a:schemeClr val="accent6"/>
          </a:effectRef>
          <a:fontRef idx="minor">
            <a:schemeClr val="dk1"/>
          </a:fontRef>
        </p:style>
        <p:txBody>
          <a:bodyPr/>
          <a:lstStyle/>
          <a:p>
            <a:pPr algn="ctr"/>
            <a:r>
              <a:rPr lang="en-US" sz="2400" b="0" dirty="0" smtClean="0">
                <a:effectLst/>
                <a:latin typeface="Corbel" panose="020B0503020204020204" pitchFamily="34" charset="0"/>
              </a:rPr>
              <a:t>BEYOND BARRIERS</a:t>
            </a:r>
            <a:br>
              <a:rPr lang="en-US" sz="2400" b="0" dirty="0" smtClean="0">
                <a:effectLst/>
                <a:latin typeface="Corbel" panose="020B0503020204020204" pitchFamily="34" charset="0"/>
              </a:rPr>
            </a:br>
            <a:r>
              <a:rPr lang="en-US" sz="2400" b="0" dirty="0" smtClean="0">
                <a:effectLst/>
                <a:latin typeface="Corbel" panose="020B0503020204020204" pitchFamily="34" charset="0"/>
              </a:rPr>
              <a:t>A YOUTH POLICY SEMINAR ON SOCIAL INCLUSION OF YOUNG PEOPLE IN VULNERABLE SITUATIONS IN SOUTH EAST EUROPE</a:t>
            </a:r>
            <a:r>
              <a:rPr lang="hr-HR" sz="2400" b="0" dirty="0" smtClean="0">
                <a:effectLst/>
                <a:latin typeface="Corbel" panose="020B0503020204020204" pitchFamily="34" charset="0"/>
              </a:rPr>
              <a:t/>
            </a:r>
            <a:br>
              <a:rPr lang="hr-HR" sz="2400" b="0" dirty="0" smtClean="0">
                <a:effectLst/>
                <a:latin typeface="Corbel" panose="020B0503020204020204" pitchFamily="34" charset="0"/>
              </a:rPr>
            </a:br>
            <a:r>
              <a:rPr lang="hr-HR" sz="2000" b="0" dirty="0">
                <a:effectLst/>
                <a:latin typeface="Corbel" panose="020B0503020204020204" pitchFamily="34" charset="0"/>
              </a:rPr>
              <a:t/>
            </a:r>
            <a:br>
              <a:rPr lang="hr-HR" sz="2000" b="0" dirty="0">
                <a:effectLst/>
                <a:latin typeface="Corbel" panose="020B0503020204020204" pitchFamily="34" charset="0"/>
              </a:rPr>
            </a:br>
            <a:r>
              <a:rPr lang="hr-HR" sz="2000" b="0" dirty="0" smtClean="0">
                <a:effectLst/>
                <a:latin typeface="Corbel" panose="020B0503020204020204" pitchFamily="34" charset="0"/>
              </a:rPr>
              <a:t/>
            </a:r>
            <a:br>
              <a:rPr lang="hr-HR" sz="2000" b="0" dirty="0" smtClean="0">
                <a:effectLst/>
                <a:latin typeface="Corbel" panose="020B0503020204020204" pitchFamily="34" charset="0"/>
              </a:rPr>
            </a:br>
            <a:r>
              <a:rPr lang="hr-HR" sz="2000" b="0" dirty="0">
                <a:effectLst/>
                <a:latin typeface="Corbel" panose="020B0503020204020204" pitchFamily="34" charset="0"/>
              </a:rPr>
              <a:t/>
            </a:r>
            <a:br>
              <a:rPr lang="hr-HR" sz="2000" b="0" dirty="0">
                <a:effectLst/>
                <a:latin typeface="Corbel" panose="020B0503020204020204" pitchFamily="34" charset="0"/>
              </a:rPr>
            </a:br>
            <a:r>
              <a:rPr lang="en-GB" sz="2800" b="0" i="1" dirty="0">
                <a:effectLst/>
                <a:latin typeface="Corbel" panose="020B0503020204020204" pitchFamily="34" charset="0"/>
              </a:rPr>
              <a:t>Snapshot on the situation of </a:t>
            </a:r>
            <a:r>
              <a:rPr lang="en-GB" sz="2800" b="0" i="1" dirty="0" smtClean="0">
                <a:effectLst/>
                <a:latin typeface="Corbel" panose="020B0503020204020204" pitchFamily="34" charset="0"/>
              </a:rPr>
              <a:t>youth</a:t>
            </a:r>
            <a:r>
              <a:rPr lang="hr-HR" sz="2800" b="0" i="1" dirty="0" smtClean="0">
                <a:effectLst/>
                <a:latin typeface="Corbel" panose="020B0503020204020204" pitchFamily="34" charset="0"/>
              </a:rPr>
              <a:t> </a:t>
            </a:r>
            <a:r>
              <a:rPr lang="hr-HR" sz="2800" b="0" i="1" dirty="0" err="1" smtClean="0">
                <a:effectLst/>
                <a:latin typeface="Corbel" panose="020B0503020204020204" pitchFamily="34" charset="0"/>
              </a:rPr>
              <a:t>in</a:t>
            </a:r>
            <a:r>
              <a:rPr lang="hr-HR" sz="2800" b="0" i="1" dirty="0" smtClean="0">
                <a:effectLst/>
                <a:latin typeface="Corbel" panose="020B0503020204020204" pitchFamily="34" charset="0"/>
              </a:rPr>
              <a:t> </a:t>
            </a:r>
            <a:br>
              <a:rPr lang="hr-HR" sz="2800" b="0" i="1" dirty="0" smtClean="0">
                <a:effectLst/>
                <a:latin typeface="Corbel" panose="020B0503020204020204" pitchFamily="34" charset="0"/>
              </a:rPr>
            </a:br>
            <a:r>
              <a:rPr lang="en-GB" sz="2800" b="0" i="1" dirty="0" smtClean="0">
                <a:effectLst/>
                <a:latin typeface="Corbel" panose="020B0503020204020204" pitchFamily="34" charset="0"/>
              </a:rPr>
              <a:t>South </a:t>
            </a:r>
            <a:r>
              <a:rPr lang="en-GB" sz="2800" b="0" i="1" dirty="0">
                <a:effectLst/>
                <a:latin typeface="Corbel" panose="020B0503020204020204" pitchFamily="34" charset="0"/>
              </a:rPr>
              <a:t>East </a:t>
            </a:r>
            <a:r>
              <a:rPr lang="en-GB" sz="2800" b="0" i="1" dirty="0" smtClean="0">
                <a:effectLst/>
                <a:latin typeface="Corbel" panose="020B0503020204020204" pitchFamily="34" charset="0"/>
              </a:rPr>
              <a:t>Europe</a:t>
            </a:r>
            <a:r>
              <a:rPr lang="hr-HR" sz="2000" b="0" i="1" dirty="0" smtClean="0">
                <a:effectLst/>
                <a:latin typeface="Corbel" panose="020B0503020204020204" pitchFamily="34" charset="0"/>
              </a:rPr>
              <a:t/>
            </a:r>
            <a:br>
              <a:rPr lang="hr-HR" sz="2000" b="0" i="1" dirty="0" smtClean="0">
                <a:effectLst/>
                <a:latin typeface="Corbel" panose="020B0503020204020204" pitchFamily="34" charset="0"/>
              </a:rPr>
            </a:br>
            <a:r>
              <a:rPr lang="hr-HR" sz="2000" b="0" i="1" dirty="0">
                <a:effectLst/>
                <a:latin typeface="Corbel" panose="020B0503020204020204" pitchFamily="34" charset="0"/>
              </a:rPr>
              <a:t/>
            </a:r>
            <a:br>
              <a:rPr lang="hr-HR" sz="2000" b="0" i="1" dirty="0">
                <a:effectLst/>
                <a:latin typeface="Corbel" panose="020B0503020204020204" pitchFamily="34" charset="0"/>
              </a:rPr>
            </a:br>
            <a:r>
              <a:rPr lang="hr-HR" sz="2000" b="0" i="1" dirty="0">
                <a:effectLst/>
                <a:latin typeface="Corbel" panose="020B0503020204020204" pitchFamily="34" charset="0"/>
              </a:rPr>
              <a:t/>
            </a:r>
            <a:br>
              <a:rPr lang="hr-HR" sz="2000" b="0" i="1" dirty="0">
                <a:effectLst/>
                <a:latin typeface="Corbel" panose="020B0503020204020204" pitchFamily="34" charset="0"/>
              </a:rPr>
            </a:br>
            <a:r>
              <a:rPr lang="hr-HR" sz="2000" b="0" i="1" dirty="0" smtClean="0">
                <a:effectLst/>
                <a:latin typeface="Corbel" panose="020B0503020204020204" pitchFamily="34" charset="0"/>
              </a:rPr>
              <a:t/>
            </a:r>
            <a:br>
              <a:rPr lang="hr-HR" sz="2000" b="0" i="1" dirty="0" smtClean="0">
                <a:effectLst/>
                <a:latin typeface="Corbel" panose="020B0503020204020204" pitchFamily="34" charset="0"/>
              </a:rPr>
            </a:br>
            <a:r>
              <a:rPr lang="hr-HR" sz="1800" b="0" dirty="0" smtClean="0">
                <a:effectLst/>
                <a:latin typeface="Corbel" panose="020B0503020204020204" pitchFamily="34" charset="0"/>
              </a:rPr>
              <a:t>Dunja </a:t>
            </a:r>
            <a:r>
              <a:rPr lang="hr-HR" sz="1800" b="0" dirty="0" err="1" smtClean="0">
                <a:effectLst/>
                <a:latin typeface="Corbel" panose="020B0503020204020204" pitchFamily="34" charset="0"/>
              </a:rPr>
              <a:t>Potočnik</a:t>
            </a:r>
            <a:r>
              <a:rPr lang="hr-HR" sz="1800" b="0" dirty="0" smtClean="0">
                <a:effectLst/>
                <a:latin typeface="Corbel" panose="020B0503020204020204" pitchFamily="34" charset="0"/>
              </a:rPr>
              <a:t>, </a:t>
            </a:r>
            <a:r>
              <a:rPr lang="hr-HR" sz="1800" b="0" dirty="0" err="1" smtClean="0">
                <a:effectLst/>
                <a:latin typeface="Corbel" panose="020B0503020204020204" pitchFamily="34" charset="0"/>
              </a:rPr>
              <a:t>The</a:t>
            </a:r>
            <a:r>
              <a:rPr lang="hr-HR" sz="1800" b="0" dirty="0" smtClean="0">
                <a:effectLst/>
                <a:latin typeface="Corbel" panose="020B0503020204020204" pitchFamily="34" charset="0"/>
              </a:rPr>
              <a:t> </a:t>
            </a:r>
            <a:r>
              <a:rPr lang="hr-HR" sz="1800" b="0" dirty="0" err="1" smtClean="0">
                <a:effectLst/>
                <a:latin typeface="Corbel" panose="020B0503020204020204" pitchFamily="34" charset="0"/>
              </a:rPr>
              <a:t>Pool</a:t>
            </a:r>
            <a:r>
              <a:rPr lang="hr-HR" sz="1800" b="0" dirty="0" smtClean="0">
                <a:effectLst/>
                <a:latin typeface="Corbel" panose="020B0503020204020204" pitchFamily="34" charset="0"/>
              </a:rPr>
              <a:t> </a:t>
            </a:r>
            <a:r>
              <a:rPr lang="hr-HR" sz="1800" b="0" dirty="0" err="1" smtClean="0">
                <a:effectLst/>
                <a:latin typeface="Corbel" panose="020B0503020204020204" pitchFamily="34" charset="0"/>
              </a:rPr>
              <a:t>of</a:t>
            </a:r>
            <a:r>
              <a:rPr lang="hr-HR" sz="1800" b="0" dirty="0" smtClean="0">
                <a:effectLst/>
                <a:latin typeface="Corbel" panose="020B0503020204020204" pitchFamily="34" charset="0"/>
              </a:rPr>
              <a:t> </a:t>
            </a:r>
            <a:r>
              <a:rPr lang="hr-HR" sz="1800" b="0" dirty="0" err="1" smtClean="0">
                <a:effectLst/>
                <a:latin typeface="Corbel" panose="020B0503020204020204" pitchFamily="34" charset="0"/>
              </a:rPr>
              <a:t>the</a:t>
            </a:r>
            <a:r>
              <a:rPr lang="hr-HR" sz="1800" b="0" dirty="0" smtClean="0">
                <a:effectLst/>
                <a:latin typeface="Corbel" panose="020B0503020204020204" pitchFamily="34" charset="0"/>
              </a:rPr>
              <a:t> </a:t>
            </a:r>
            <a:r>
              <a:rPr lang="hr-HR" sz="1800" b="0" dirty="0" err="1" smtClean="0">
                <a:effectLst/>
                <a:latin typeface="Corbel" panose="020B0503020204020204" pitchFamily="34" charset="0"/>
              </a:rPr>
              <a:t>European</a:t>
            </a:r>
            <a:r>
              <a:rPr lang="hr-HR" sz="1800" b="0" dirty="0" smtClean="0">
                <a:effectLst/>
                <a:latin typeface="Corbel" panose="020B0503020204020204" pitchFamily="34" charset="0"/>
              </a:rPr>
              <a:t> </a:t>
            </a:r>
            <a:r>
              <a:rPr lang="hr-HR" sz="1800" b="0" dirty="0" err="1" smtClean="0">
                <a:effectLst/>
                <a:latin typeface="Corbel" panose="020B0503020204020204" pitchFamily="34" charset="0"/>
              </a:rPr>
              <a:t>Youth</a:t>
            </a:r>
            <a:r>
              <a:rPr lang="hr-HR" sz="1800" b="0" dirty="0" smtClean="0">
                <a:effectLst/>
                <a:latin typeface="Corbel" panose="020B0503020204020204" pitchFamily="34" charset="0"/>
              </a:rPr>
              <a:t> </a:t>
            </a:r>
            <a:r>
              <a:rPr lang="hr-HR" sz="1800" b="0" dirty="0" err="1" smtClean="0">
                <a:effectLst/>
                <a:latin typeface="Corbel" panose="020B0503020204020204" pitchFamily="34" charset="0"/>
              </a:rPr>
              <a:t>Researchers</a:t>
            </a:r>
            <a:r>
              <a:rPr lang="hr-HR" sz="1800" b="0" dirty="0" smtClean="0">
                <a:effectLst/>
                <a:latin typeface="Corbel" panose="020B0503020204020204" pitchFamily="34" charset="0"/>
              </a:rPr>
              <a:t/>
            </a:r>
            <a:br>
              <a:rPr lang="hr-HR" sz="1800" b="0" dirty="0" smtClean="0">
                <a:effectLst/>
                <a:latin typeface="Corbel" panose="020B0503020204020204" pitchFamily="34" charset="0"/>
              </a:rPr>
            </a:br>
            <a:r>
              <a:rPr lang="hr-HR" sz="1800" b="0" dirty="0" smtClean="0">
                <a:effectLst/>
                <a:latin typeface="Corbel" panose="020B0503020204020204" pitchFamily="34" charset="0"/>
              </a:rPr>
              <a:t/>
            </a:r>
            <a:br>
              <a:rPr lang="hr-HR" sz="1800" b="0" dirty="0" smtClean="0">
                <a:effectLst/>
                <a:latin typeface="Corbel" panose="020B0503020204020204" pitchFamily="34" charset="0"/>
              </a:rPr>
            </a:br>
            <a:r>
              <a:rPr lang="hr-HR" sz="1800" b="0" dirty="0" smtClean="0">
                <a:effectLst/>
                <a:latin typeface="Corbel" panose="020B0503020204020204" pitchFamily="34" charset="0"/>
              </a:rPr>
              <a:t>Mostar, </a:t>
            </a:r>
            <a:r>
              <a:rPr lang="hr-HR" sz="1800" b="0" dirty="0" err="1" smtClean="0">
                <a:effectLst/>
                <a:latin typeface="Corbel" panose="020B0503020204020204" pitchFamily="34" charset="0"/>
              </a:rPr>
              <a:t>October</a:t>
            </a:r>
            <a:r>
              <a:rPr lang="hr-HR" sz="1800" b="0" dirty="0" smtClean="0">
                <a:effectLst/>
                <a:latin typeface="Corbel" panose="020B0503020204020204" pitchFamily="34" charset="0"/>
              </a:rPr>
              <a:t> 2015</a:t>
            </a:r>
            <a:r>
              <a:rPr lang="hr-HR" sz="1800" b="0" dirty="0">
                <a:effectLst/>
                <a:latin typeface="Corbel" panose="020B0503020204020204" pitchFamily="34" charset="0"/>
              </a:rPr>
              <a:t/>
            </a:r>
            <a:br>
              <a:rPr lang="hr-HR" sz="1800" b="0" dirty="0">
                <a:effectLst/>
                <a:latin typeface="Corbel" panose="020B0503020204020204" pitchFamily="34" charset="0"/>
              </a:rPr>
            </a:br>
            <a:endParaRPr lang="hr-HR" sz="1800" b="0" dirty="0">
              <a:effectLst/>
              <a:latin typeface="Corbel" panose="020B0503020204020204" pitchFamily="34" charset="0"/>
            </a:endParaRPr>
          </a:p>
        </p:txBody>
      </p:sp>
    </p:spTree>
    <p:extLst>
      <p:ext uri="{BB962C8B-B14F-4D97-AF65-F5344CB8AC3E}">
        <p14:creationId xmlns:p14="http://schemas.microsoft.com/office/powerpoint/2010/main" val="42700382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7992888" cy="792088"/>
          </a:xfrm>
          <a:ln>
            <a:noFill/>
          </a:ln>
        </p:spPr>
        <p:style>
          <a:lnRef idx="2">
            <a:schemeClr val="accent6"/>
          </a:lnRef>
          <a:fillRef idx="1">
            <a:schemeClr val="lt1"/>
          </a:fillRef>
          <a:effectRef idx="0">
            <a:schemeClr val="accent6"/>
          </a:effectRef>
          <a:fontRef idx="minor">
            <a:schemeClr val="dk1"/>
          </a:fontRef>
        </p:style>
        <p:txBody>
          <a:bodyPr>
            <a:noAutofit/>
          </a:bodyPr>
          <a:lstStyle/>
          <a:p>
            <a:pPr algn="ctr"/>
            <a:r>
              <a:rPr lang="hr-HR" sz="2800" b="0" i="1" dirty="0" smtClean="0">
                <a:effectLst/>
                <a:latin typeface="Corbel" panose="020B0503020204020204" pitchFamily="34" charset="0"/>
              </a:rPr>
              <a:t/>
            </a:r>
            <a:br>
              <a:rPr lang="hr-HR" sz="2800" b="0" i="1" dirty="0" smtClean="0">
                <a:effectLst/>
                <a:latin typeface="Corbel" panose="020B0503020204020204" pitchFamily="34" charset="0"/>
              </a:rPr>
            </a:br>
            <a:r>
              <a:rPr lang="hr-HR" sz="2800" b="0" i="1" dirty="0">
                <a:effectLst/>
                <a:latin typeface="Corbel" panose="020B0503020204020204" pitchFamily="34" charset="0"/>
              </a:rPr>
              <a:t/>
            </a:r>
            <a:br>
              <a:rPr lang="hr-HR" sz="2800" b="0" i="1" dirty="0">
                <a:effectLst/>
                <a:latin typeface="Corbel" panose="020B0503020204020204" pitchFamily="34" charset="0"/>
              </a:rPr>
            </a:br>
            <a:r>
              <a:rPr lang="hr-HR" sz="2800" b="0" i="1" dirty="0" smtClean="0">
                <a:effectLst/>
                <a:latin typeface="Corbel" panose="020B0503020204020204" pitchFamily="34" charset="0"/>
              </a:rPr>
              <a:t/>
            </a:r>
            <a:br>
              <a:rPr lang="hr-HR" sz="2800" b="0" i="1" dirty="0" smtClean="0">
                <a:effectLst/>
                <a:latin typeface="Corbel" panose="020B0503020204020204" pitchFamily="34" charset="0"/>
              </a:rPr>
            </a:br>
            <a:r>
              <a:rPr lang="en-US" sz="2800" b="0" i="1" dirty="0">
                <a:effectLst/>
                <a:latin typeface="Corbel" panose="020B0503020204020204" pitchFamily="34" charset="0"/>
              </a:rPr>
              <a:t>The major problems in the society – the first five ranked problems</a:t>
            </a:r>
            <a:endParaRPr lang="hr-HR" sz="2800" b="0" i="1" dirty="0">
              <a:effectLst/>
              <a:latin typeface="Corbel" panose="020B0503020204020204" pitchFamily="34" charset="0"/>
            </a:endParaRPr>
          </a:p>
        </p:txBody>
      </p:sp>
      <p:sp>
        <p:nvSpPr>
          <p:cNvPr id="3" name="Content Placeholder 2"/>
          <p:cNvSpPr>
            <a:spLocks noGrp="1"/>
          </p:cNvSpPr>
          <p:nvPr>
            <p:ph idx="1"/>
          </p:nvPr>
        </p:nvSpPr>
        <p:spPr>
          <a:xfrm>
            <a:off x="251520" y="1340768"/>
            <a:ext cx="8892480" cy="5112568"/>
          </a:xfrm>
        </p:spPr>
        <p:txBody>
          <a:bodyPr>
            <a:noAutofit/>
          </a:bodyPr>
          <a:lstStyle/>
          <a:p>
            <a:pPr marL="0" indent="0">
              <a:buNone/>
            </a:pPr>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smtClean="0"/>
          </a:p>
          <a:p>
            <a:pPr marL="0" indent="0">
              <a:buNone/>
            </a:pPr>
            <a:r>
              <a:rPr lang="en-GB" sz="2000" dirty="0" smtClean="0"/>
              <a:t>*</a:t>
            </a:r>
            <a:r>
              <a:rPr lang="en-GB" sz="2000" dirty="0"/>
              <a:t>Source: </a:t>
            </a:r>
            <a:r>
              <a:rPr lang="en-GB" sz="2000" u="sng" dirty="0">
                <a:hlinkClick r:id="rId2"/>
              </a:rPr>
              <a:t>Shell national surveys</a:t>
            </a:r>
            <a:endParaRPr lang="hr-HR" sz="2000" dirty="0"/>
          </a:p>
        </p:txBody>
      </p:sp>
      <p:graphicFrame>
        <p:nvGraphicFramePr>
          <p:cNvPr id="6" name="Table 5"/>
          <p:cNvGraphicFramePr>
            <a:graphicFrameLocks noGrp="1"/>
          </p:cNvGraphicFramePr>
          <p:nvPr>
            <p:extLst>
              <p:ext uri="{D42A27DB-BD31-4B8C-83A1-F6EECF244321}">
                <p14:modId xmlns:p14="http://schemas.microsoft.com/office/powerpoint/2010/main" val="122971980"/>
              </p:ext>
            </p:extLst>
          </p:nvPr>
        </p:nvGraphicFramePr>
        <p:xfrm>
          <a:off x="196928" y="1196752"/>
          <a:ext cx="8892481" cy="4424469"/>
        </p:xfrm>
        <a:graphic>
          <a:graphicData uri="http://schemas.openxmlformats.org/drawingml/2006/table">
            <a:tbl>
              <a:tblPr firstRow="1" firstCol="1" bandRow="1"/>
              <a:tblGrid>
                <a:gridCol w="360042"/>
                <a:gridCol w="1728192"/>
                <a:gridCol w="1728192"/>
                <a:gridCol w="1828521"/>
                <a:gridCol w="1623767"/>
                <a:gridCol w="1623767"/>
              </a:tblGrid>
              <a:tr h="423263">
                <a:tc>
                  <a:txBody>
                    <a:bodyPr/>
                    <a:lstStyle/>
                    <a:p>
                      <a:pPr>
                        <a:lnSpc>
                          <a:spcPct val="115000"/>
                        </a:lnSpc>
                        <a:spcAft>
                          <a:spcPts val="0"/>
                        </a:spcAft>
                      </a:pP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a:effectLst/>
                          <a:latin typeface="Corbel"/>
                          <a:ea typeface="Calibri"/>
                          <a:cs typeface="Times New Roman"/>
                        </a:rPr>
                        <a:t>AL</a:t>
                      </a:r>
                      <a:endParaRPr lang="hr-HR" sz="180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a:effectLst/>
                          <a:latin typeface="Corbel"/>
                          <a:ea typeface="Calibri"/>
                          <a:cs typeface="Times New Roman"/>
                        </a:rPr>
                        <a:t>BA</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a:effectLst/>
                          <a:latin typeface="Corbel"/>
                          <a:ea typeface="Calibri"/>
                          <a:cs typeface="Times New Roman"/>
                        </a:rPr>
                        <a:t>HR</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dirty="0">
                          <a:effectLst/>
                          <a:latin typeface="Corbel"/>
                          <a:ea typeface="Calibri"/>
                          <a:cs typeface="Times New Roman"/>
                        </a:rPr>
                        <a:t>XK</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a:effectLst/>
                          <a:latin typeface="Corbel"/>
                          <a:ea typeface="Calibri"/>
                          <a:cs typeface="Times New Roman"/>
                        </a:rPr>
                        <a:t>MK</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r h="423263">
                <a:tc>
                  <a:txBody>
                    <a:bodyPr/>
                    <a:lstStyle/>
                    <a:p>
                      <a:pPr>
                        <a:lnSpc>
                          <a:spcPct val="115000"/>
                        </a:lnSpc>
                        <a:spcAft>
                          <a:spcPts val="0"/>
                        </a:spcAft>
                      </a:pPr>
                      <a:r>
                        <a:rPr lang="en-GB" sz="1800">
                          <a:effectLst/>
                          <a:latin typeface="Corbel"/>
                          <a:ea typeface="Times New Roman"/>
                          <a:cs typeface="Times New Roman"/>
                        </a:rPr>
                        <a:t>1.</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effectLst/>
                          <a:latin typeface="Corbel"/>
                          <a:ea typeface="Times New Roman"/>
                          <a:cs typeface="Times New Roman"/>
                        </a:rPr>
                        <a:t>Unemployment</a:t>
                      </a:r>
                      <a:endParaRPr lang="hr-HR" sz="1800" dirty="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effectLst/>
                          <a:latin typeface="Corbel"/>
                          <a:ea typeface="Times New Roman"/>
                          <a:cs typeface="Times New Roman"/>
                        </a:rPr>
                        <a:t>Unemployment</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Unemployment</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Unemployment</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Unemployment</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263">
                <a:tc>
                  <a:txBody>
                    <a:bodyPr/>
                    <a:lstStyle/>
                    <a:p>
                      <a:pPr>
                        <a:lnSpc>
                          <a:spcPct val="115000"/>
                        </a:lnSpc>
                        <a:spcAft>
                          <a:spcPts val="0"/>
                        </a:spcAft>
                      </a:pPr>
                      <a:r>
                        <a:rPr lang="en-GB" sz="1800">
                          <a:effectLst/>
                          <a:latin typeface="Corbel"/>
                          <a:ea typeface="Times New Roman"/>
                          <a:cs typeface="Times New Roman"/>
                        </a:rPr>
                        <a:t>2.</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effectLst/>
                          <a:latin typeface="Corbel"/>
                          <a:ea typeface="Times New Roman"/>
                          <a:cs typeface="Times New Roman"/>
                        </a:rPr>
                        <a:t>Poverty</a:t>
                      </a:r>
                      <a:endParaRPr lang="hr-HR" sz="1800" dirty="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Poverty</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effectLst/>
                          <a:latin typeface="Corbel"/>
                          <a:ea typeface="Times New Roman"/>
                          <a:cs typeface="Times New Roman"/>
                        </a:rPr>
                        <a:t>Poverty</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Poverty</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Poverty</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90798">
                <a:tc>
                  <a:txBody>
                    <a:bodyPr/>
                    <a:lstStyle/>
                    <a:p>
                      <a:pPr>
                        <a:lnSpc>
                          <a:spcPct val="115000"/>
                        </a:lnSpc>
                        <a:spcAft>
                          <a:spcPts val="600"/>
                        </a:spcAft>
                      </a:pPr>
                      <a:r>
                        <a:rPr lang="en-GB" sz="1800">
                          <a:effectLst/>
                          <a:latin typeface="Corbel"/>
                          <a:ea typeface="Times New Roman"/>
                          <a:cs typeface="Times New Roman"/>
                        </a:rPr>
                        <a:t>3.</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200"/>
                        </a:spcAft>
                      </a:pPr>
                      <a:r>
                        <a:rPr lang="en-GB" sz="1800" dirty="0">
                          <a:effectLst/>
                          <a:latin typeface="Corbel"/>
                          <a:ea typeface="Times New Roman"/>
                          <a:cs typeface="Times New Roman"/>
                        </a:rPr>
                        <a:t>Job insecurity</a:t>
                      </a:r>
                      <a:endParaRPr lang="hr-HR" sz="1800" dirty="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200"/>
                        </a:spcAft>
                      </a:pPr>
                      <a:r>
                        <a:rPr lang="en-GB" sz="1800" dirty="0">
                          <a:effectLst/>
                          <a:latin typeface="Corbel"/>
                          <a:ea typeface="Times New Roman"/>
                          <a:cs typeface="Times New Roman"/>
                        </a:rPr>
                        <a:t>Job insecurity</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200"/>
                        </a:spcAft>
                      </a:pPr>
                      <a:r>
                        <a:rPr lang="en-GB" sz="1800" dirty="0">
                          <a:effectLst/>
                          <a:latin typeface="Corbel"/>
                          <a:ea typeface="Times New Roman"/>
                          <a:cs typeface="Times New Roman"/>
                        </a:rPr>
                        <a:t>Job insecurity</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200"/>
                        </a:spcAft>
                      </a:pPr>
                      <a:r>
                        <a:rPr lang="en-GB" sz="1800" dirty="0">
                          <a:effectLst/>
                          <a:latin typeface="Corbel"/>
                          <a:ea typeface="Times New Roman"/>
                          <a:cs typeface="Times New Roman"/>
                        </a:rPr>
                        <a:t>Kosovo territory</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effectLst/>
                          <a:latin typeface="Corbel"/>
                          <a:ea typeface="Times New Roman"/>
                          <a:cs typeface="Times New Roman"/>
                        </a:rPr>
                        <a:t>Increased incidence of chronic diseases</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9226">
                <a:tc>
                  <a:txBody>
                    <a:bodyPr/>
                    <a:lstStyle/>
                    <a:p>
                      <a:pPr>
                        <a:lnSpc>
                          <a:spcPct val="115000"/>
                        </a:lnSpc>
                        <a:spcAft>
                          <a:spcPts val="600"/>
                        </a:spcAft>
                      </a:pPr>
                      <a:r>
                        <a:rPr lang="en-GB" sz="1800">
                          <a:effectLst/>
                          <a:latin typeface="Corbel"/>
                          <a:ea typeface="Times New Roman"/>
                          <a:cs typeface="Times New Roman"/>
                        </a:rPr>
                        <a:t>4.</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a:effectLst/>
                          <a:latin typeface="Corbel"/>
                          <a:ea typeface="Times New Roman"/>
                          <a:cs typeface="Times New Roman"/>
                        </a:rPr>
                        <a:t>Environmental pollution</a:t>
                      </a:r>
                      <a:endParaRPr lang="hr-HR" sz="180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200"/>
                        </a:spcAft>
                      </a:pPr>
                      <a:r>
                        <a:rPr lang="en-GB" sz="1800">
                          <a:effectLst/>
                          <a:latin typeface="Corbel"/>
                          <a:ea typeface="Times New Roman"/>
                          <a:cs typeface="Times New Roman"/>
                        </a:rPr>
                        <a:t>Justice</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effectLst/>
                          <a:latin typeface="Corbel"/>
                          <a:ea typeface="Times New Roman"/>
                          <a:cs typeface="Times New Roman"/>
                        </a:rPr>
                        <a:t>Insufficient fight against corruption</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dirty="0">
                          <a:effectLst/>
                          <a:latin typeface="Corbel"/>
                          <a:ea typeface="Times New Roman"/>
                          <a:cs typeface="Times New Roman"/>
                        </a:rPr>
                        <a:t>Environmental pollution</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200"/>
                        </a:spcAft>
                      </a:pPr>
                      <a:r>
                        <a:rPr lang="en-GB" sz="1800" dirty="0">
                          <a:effectLst/>
                          <a:latin typeface="Corbel"/>
                          <a:ea typeface="Times New Roman"/>
                          <a:cs typeface="Times New Roman"/>
                        </a:rPr>
                        <a:t>Job insecurity</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8659">
                <a:tc>
                  <a:txBody>
                    <a:bodyPr/>
                    <a:lstStyle/>
                    <a:p>
                      <a:pPr>
                        <a:lnSpc>
                          <a:spcPct val="115000"/>
                        </a:lnSpc>
                        <a:spcAft>
                          <a:spcPts val="600"/>
                        </a:spcAft>
                      </a:pPr>
                      <a:r>
                        <a:rPr lang="en-GB" sz="1800" dirty="0">
                          <a:effectLst/>
                          <a:latin typeface="Corbel"/>
                          <a:ea typeface="Times New Roman"/>
                          <a:cs typeface="Times New Roman"/>
                        </a:rPr>
                        <a:t>5.</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effectLst/>
                          <a:latin typeface="Corbel"/>
                          <a:ea typeface="Times New Roman"/>
                          <a:cs typeface="Times New Roman"/>
                        </a:rPr>
                        <a:t>Increased incidence of chronic diseases</a:t>
                      </a:r>
                      <a:endParaRPr lang="hr-HR" sz="1800" dirty="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Insufficient fight against corruption</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200"/>
                        </a:spcAft>
                      </a:pPr>
                      <a:r>
                        <a:rPr lang="en-GB" sz="1800">
                          <a:effectLst/>
                          <a:latin typeface="Corbel"/>
                          <a:ea typeface="Times New Roman"/>
                          <a:cs typeface="Times New Roman"/>
                        </a:rPr>
                        <a:t>Justice</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200"/>
                        </a:spcAft>
                      </a:pPr>
                      <a:r>
                        <a:rPr lang="en-GB" sz="1800" dirty="0">
                          <a:effectLst/>
                          <a:latin typeface="Corbel"/>
                          <a:ea typeface="Times New Roman"/>
                          <a:cs typeface="Times New Roman"/>
                        </a:rPr>
                        <a:t>Job insecurity</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dirty="0">
                          <a:effectLst/>
                          <a:latin typeface="Corbel"/>
                          <a:ea typeface="Times New Roman"/>
                          <a:cs typeface="Times New Roman"/>
                        </a:rPr>
                        <a:t>Environmental pollution</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203650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7992888" cy="792088"/>
          </a:xfrm>
          <a:ln>
            <a:noFill/>
          </a:ln>
        </p:spPr>
        <p:style>
          <a:lnRef idx="2">
            <a:schemeClr val="accent6"/>
          </a:lnRef>
          <a:fillRef idx="1">
            <a:schemeClr val="lt1"/>
          </a:fillRef>
          <a:effectRef idx="0">
            <a:schemeClr val="accent6"/>
          </a:effectRef>
          <a:fontRef idx="minor">
            <a:schemeClr val="dk1"/>
          </a:fontRef>
        </p:style>
        <p:txBody>
          <a:bodyPr>
            <a:noAutofit/>
          </a:bodyPr>
          <a:lstStyle/>
          <a:p>
            <a:pPr algn="ctr"/>
            <a:r>
              <a:rPr lang="hr-HR" sz="2800" b="0" i="1" dirty="0" smtClean="0">
                <a:effectLst/>
                <a:latin typeface="Corbel" panose="020B0503020204020204" pitchFamily="34" charset="0"/>
              </a:rPr>
              <a:t/>
            </a:r>
            <a:br>
              <a:rPr lang="hr-HR" sz="2800" b="0" i="1" dirty="0" smtClean="0">
                <a:effectLst/>
                <a:latin typeface="Corbel" panose="020B0503020204020204" pitchFamily="34" charset="0"/>
              </a:rPr>
            </a:br>
            <a:r>
              <a:rPr lang="hr-HR" sz="2800" b="0" i="1" dirty="0">
                <a:effectLst/>
                <a:latin typeface="Corbel" panose="020B0503020204020204" pitchFamily="34" charset="0"/>
              </a:rPr>
              <a:t/>
            </a:r>
            <a:br>
              <a:rPr lang="hr-HR" sz="2800" b="0" i="1" dirty="0">
                <a:effectLst/>
                <a:latin typeface="Corbel" panose="020B0503020204020204" pitchFamily="34" charset="0"/>
              </a:rPr>
            </a:br>
            <a:r>
              <a:rPr lang="hr-HR" sz="2800" b="0" i="1" dirty="0" smtClean="0">
                <a:effectLst/>
                <a:latin typeface="Corbel" panose="020B0503020204020204" pitchFamily="34" charset="0"/>
              </a:rPr>
              <a:t/>
            </a:r>
            <a:br>
              <a:rPr lang="hr-HR" sz="2800" b="0" i="1" dirty="0" smtClean="0">
                <a:effectLst/>
                <a:latin typeface="Corbel" panose="020B0503020204020204" pitchFamily="34" charset="0"/>
              </a:rPr>
            </a:br>
            <a:r>
              <a:rPr lang="en-US" sz="2800" b="0" i="1" dirty="0">
                <a:effectLst/>
                <a:latin typeface="Corbel" panose="020B0503020204020204" pitchFamily="34" charset="0"/>
              </a:rPr>
              <a:t>Personal optimism – perception of changes on a personal plan </a:t>
            </a:r>
            <a:endParaRPr lang="hr-HR" sz="2800" b="0" i="1" dirty="0">
              <a:effectLst/>
              <a:latin typeface="Corbel" panose="020B0503020204020204" pitchFamily="34" charset="0"/>
            </a:endParaRPr>
          </a:p>
        </p:txBody>
      </p:sp>
      <p:sp>
        <p:nvSpPr>
          <p:cNvPr id="3" name="Content Placeholder 2"/>
          <p:cNvSpPr>
            <a:spLocks noGrp="1"/>
          </p:cNvSpPr>
          <p:nvPr>
            <p:ph idx="1"/>
          </p:nvPr>
        </p:nvSpPr>
        <p:spPr>
          <a:xfrm>
            <a:off x="251520" y="1340768"/>
            <a:ext cx="8892480" cy="5112568"/>
          </a:xfrm>
        </p:spPr>
        <p:txBody>
          <a:bodyPr>
            <a:noAutofit/>
          </a:bodyPr>
          <a:lstStyle/>
          <a:p>
            <a:pPr marL="0" indent="0">
              <a:buNone/>
            </a:pPr>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smtClean="0"/>
          </a:p>
          <a:p>
            <a:pPr marL="0" indent="0">
              <a:buNone/>
            </a:pPr>
            <a:r>
              <a:rPr lang="hr-HR" sz="2000" dirty="0"/>
              <a:t> </a:t>
            </a:r>
            <a:r>
              <a:rPr lang="hr-HR" sz="2000" dirty="0" smtClean="0"/>
              <a:t>      </a:t>
            </a:r>
            <a:r>
              <a:rPr lang="en-GB" sz="2000" dirty="0" smtClean="0"/>
              <a:t>*</a:t>
            </a:r>
            <a:r>
              <a:rPr lang="en-GB" sz="2000" dirty="0"/>
              <a:t>Source: </a:t>
            </a:r>
            <a:r>
              <a:rPr lang="en-GB" sz="2000" u="sng" dirty="0">
                <a:hlinkClick r:id="rId2"/>
              </a:rPr>
              <a:t>Shell national surveys</a:t>
            </a:r>
            <a:endParaRPr lang="hr-HR" sz="2000" dirty="0"/>
          </a:p>
        </p:txBody>
      </p:sp>
      <p:pic>
        <p:nvPicPr>
          <p:cNvPr id="10242" name="Picture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1556792"/>
            <a:ext cx="7793801" cy="41334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125989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344816" cy="504056"/>
          </a:xfrm>
          <a:ln>
            <a:noFill/>
          </a:ln>
        </p:spPr>
        <p:style>
          <a:lnRef idx="2">
            <a:schemeClr val="accent6"/>
          </a:lnRef>
          <a:fillRef idx="1">
            <a:schemeClr val="lt1"/>
          </a:fillRef>
          <a:effectRef idx="0">
            <a:schemeClr val="accent6"/>
          </a:effectRef>
          <a:fontRef idx="minor">
            <a:schemeClr val="dk1"/>
          </a:fontRef>
        </p:style>
        <p:txBody>
          <a:bodyPr>
            <a:noAutofit/>
          </a:bodyPr>
          <a:lstStyle/>
          <a:p>
            <a:pPr algn="ctr"/>
            <a:r>
              <a:rPr lang="en-GB" sz="2800" b="0" i="1" dirty="0" smtClean="0">
                <a:effectLst/>
                <a:latin typeface="Corbel" panose="020B0503020204020204" pitchFamily="34" charset="0"/>
              </a:rPr>
              <a:t>Youth in SEE: Data</a:t>
            </a:r>
            <a:endParaRPr lang="en-GB" sz="2800" b="0" i="1" dirty="0">
              <a:effectLst/>
              <a:latin typeface="Corbel" panose="020B0503020204020204" pitchFamily="34" charset="0"/>
            </a:endParaRPr>
          </a:p>
        </p:txBody>
      </p:sp>
      <p:sp>
        <p:nvSpPr>
          <p:cNvPr id="3" name="Content Placeholder 2"/>
          <p:cNvSpPr>
            <a:spLocks noGrp="1"/>
          </p:cNvSpPr>
          <p:nvPr>
            <p:ph idx="1"/>
          </p:nvPr>
        </p:nvSpPr>
        <p:spPr>
          <a:xfrm>
            <a:off x="251520" y="908720"/>
            <a:ext cx="8892480" cy="5544616"/>
          </a:xfrm>
        </p:spPr>
        <p:txBody>
          <a:bodyPr>
            <a:noAutofit/>
          </a:bodyPr>
          <a:lstStyle/>
          <a:p>
            <a:pPr algn="just"/>
            <a:endParaRPr lang="en-GB" sz="2000" u="sng" dirty="0" smtClean="0">
              <a:hlinkClick r:id="rId2"/>
            </a:endParaRPr>
          </a:p>
          <a:p>
            <a:pPr algn="just"/>
            <a:endParaRPr lang="en-GB" sz="2000" u="sng" dirty="0" smtClean="0">
              <a:hlinkClick r:id="rId2"/>
            </a:endParaRPr>
          </a:p>
          <a:p>
            <a:pPr algn="just"/>
            <a:endParaRPr lang="en-GB" sz="2000" dirty="0" smtClean="0">
              <a:solidFill>
                <a:schemeClr val="tx1"/>
              </a:solidFill>
            </a:endParaRPr>
          </a:p>
          <a:p>
            <a:pPr algn="just"/>
            <a:endParaRPr lang="en-GB" sz="2000" dirty="0" smtClean="0">
              <a:solidFill>
                <a:schemeClr val="tx1"/>
              </a:solidFill>
            </a:endParaRPr>
          </a:p>
          <a:p>
            <a:pPr algn="just"/>
            <a:r>
              <a:rPr lang="en-GB" sz="2000" dirty="0" smtClean="0">
                <a:solidFill>
                  <a:schemeClr val="tx1"/>
                </a:solidFill>
              </a:rPr>
              <a:t>State statistical offices – harmonisation with the European methodology (Eurostat) </a:t>
            </a:r>
          </a:p>
          <a:p>
            <a:pPr algn="just"/>
            <a:endParaRPr lang="en-GB" sz="2000" dirty="0" smtClean="0">
              <a:solidFill>
                <a:schemeClr val="tx1"/>
              </a:solidFill>
            </a:endParaRPr>
          </a:p>
          <a:p>
            <a:pPr algn="just"/>
            <a:endParaRPr lang="en-GB" sz="2000" dirty="0" smtClean="0">
              <a:solidFill>
                <a:schemeClr val="tx1"/>
              </a:solidFill>
            </a:endParaRPr>
          </a:p>
          <a:p>
            <a:pPr algn="just"/>
            <a:endParaRPr lang="en-GB" sz="2000" dirty="0" smtClean="0">
              <a:solidFill>
                <a:schemeClr val="tx1"/>
              </a:solidFill>
            </a:endParaRPr>
          </a:p>
          <a:p>
            <a:pPr algn="just"/>
            <a:r>
              <a:rPr lang="en-GB" sz="2000" b="1" dirty="0" smtClean="0">
                <a:solidFill>
                  <a:schemeClr val="tx1"/>
                </a:solidFill>
              </a:rPr>
              <a:t>Shell youth survey</a:t>
            </a:r>
            <a:r>
              <a:rPr lang="en-GB" sz="2000" dirty="0" smtClean="0">
                <a:solidFill>
                  <a:schemeClr val="tx1"/>
                </a:solidFill>
              </a:rPr>
              <a:t>: Albania, Bosnia and Herzegovina, Croatia, Kosovo, the Former Yugoslav Republic of Macedonia and </a:t>
            </a:r>
            <a:r>
              <a:rPr lang="en-GB" sz="2000" dirty="0" smtClean="0">
                <a:solidFill>
                  <a:schemeClr val="bg1">
                    <a:lumMod val="50000"/>
                  </a:schemeClr>
                </a:solidFill>
              </a:rPr>
              <a:t>Serbia</a:t>
            </a:r>
            <a:r>
              <a:rPr lang="en-GB" sz="2000" dirty="0" smtClean="0">
                <a:solidFill>
                  <a:schemeClr val="tx1"/>
                </a:solidFill>
              </a:rPr>
              <a:t>.</a:t>
            </a:r>
            <a:endParaRPr lang="en-GB" sz="2000" dirty="0" smtClean="0"/>
          </a:p>
          <a:p>
            <a:pPr algn="just"/>
            <a:endParaRPr lang="en-GB" sz="2000" dirty="0"/>
          </a:p>
        </p:txBody>
      </p:sp>
    </p:spTree>
    <p:extLst>
      <p:ext uri="{BB962C8B-B14F-4D97-AF65-F5344CB8AC3E}">
        <p14:creationId xmlns:p14="http://schemas.microsoft.com/office/powerpoint/2010/main" val="15688718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344816" cy="504056"/>
          </a:xfrm>
          <a:ln>
            <a:noFill/>
          </a:ln>
        </p:spPr>
        <p:style>
          <a:lnRef idx="2">
            <a:schemeClr val="accent6"/>
          </a:lnRef>
          <a:fillRef idx="1">
            <a:schemeClr val="lt1"/>
          </a:fillRef>
          <a:effectRef idx="0">
            <a:schemeClr val="accent6"/>
          </a:effectRef>
          <a:fontRef idx="minor">
            <a:schemeClr val="dk1"/>
          </a:fontRef>
        </p:style>
        <p:txBody>
          <a:bodyPr>
            <a:noAutofit/>
          </a:bodyPr>
          <a:lstStyle/>
          <a:p>
            <a:pPr algn="ctr"/>
            <a:r>
              <a:rPr lang="hr-HR" sz="2800" b="0" i="1" dirty="0">
                <a:effectLst/>
                <a:latin typeface="Corbel" panose="020B0503020204020204" pitchFamily="34" charset="0"/>
              </a:rPr>
              <a:t>GDP </a:t>
            </a:r>
            <a:r>
              <a:rPr lang="hr-HR" sz="2800" b="0" i="1" dirty="0" err="1">
                <a:effectLst/>
                <a:latin typeface="Corbel" panose="020B0503020204020204" pitchFamily="34" charset="0"/>
              </a:rPr>
              <a:t>per</a:t>
            </a:r>
            <a:r>
              <a:rPr lang="hr-HR" sz="2800" b="0" i="1" dirty="0">
                <a:effectLst/>
                <a:latin typeface="Corbel" panose="020B0503020204020204" pitchFamily="34" charset="0"/>
              </a:rPr>
              <a:t> </a:t>
            </a:r>
            <a:r>
              <a:rPr lang="hr-HR" sz="2800" b="0" i="1" dirty="0" err="1">
                <a:effectLst/>
                <a:latin typeface="Corbel" panose="020B0503020204020204" pitchFamily="34" charset="0"/>
              </a:rPr>
              <a:t>capita</a:t>
            </a:r>
            <a:r>
              <a:rPr lang="hr-HR" sz="2800" b="0" i="1" dirty="0">
                <a:effectLst/>
                <a:latin typeface="Corbel" panose="020B0503020204020204" pitchFamily="34" charset="0"/>
              </a:rPr>
              <a:t> 2010-2014 ($)</a:t>
            </a:r>
          </a:p>
        </p:txBody>
      </p:sp>
      <p:sp>
        <p:nvSpPr>
          <p:cNvPr id="3" name="Content Placeholder 2"/>
          <p:cNvSpPr>
            <a:spLocks noGrp="1"/>
          </p:cNvSpPr>
          <p:nvPr>
            <p:ph idx="1"/>
          </p:nvPr>
        </p:nvSpPr>
        <p:spPr>
          <a:xfrm>
            <a:off x="251520" y="908720"/>
            <a:ext cx="8892480" cy="5544616"/>
          </a:xfrm>
        </p:spPr>
        <p:txBody>
          <a:bodyPr>
            <a:noAutofit/>
          </a:bodyPr>
          <a:lstStyle/>
          <a:p>
            <a:pPr marL="0" indent="0">
              <a:buNone/>
            </a:pPr>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smtClean="0"/>
          </a:p>
          <a:p>
            <a:endParaRPr lang="hr-HR" sz="800" dirty="0" smtClean="0"/>
          </a:p>
          <a:p>
            <a:pPr marL="0" indent="0">
              <a:buNone/>
            </a:pPr>
            <a:endParaRPr lang="hr-HR" sz="2000" dirty="0" smtClean="0"/>
          </a:p>
          <a:p>
            <a:pPr marL="0" indent="0">
              <a:buNone/>
            </a:pPr>
            <a:r>
              <a:rPr lang="en-GB" sz="2000" dirty="0" smtClean="0"/>
              <a:t>*</a:t>
            </a:r>
            <a:r>
              <a:rPr lang="en-GB" sz="2000" dirty="0"/>
              <a:t>Source: </a:t>
            </a:r>
            <a:r>
              <a:rPr lang="en-GB" sz="2000" u="sng" dirty="0">
                <a:hlinkClick r:id="rId2"/>
              </a:rPr>
              <a:t>World Bank: World Development Indicators</a:t>
            </a:r>
            <a:endParaRPr lang="hr-HR" sz="2000" dirty="0" smtClean="0"/>
          </a:p>
          <a:p>
            <a:pPr algn="just"/>
            <a:endParaRPr lang="hr-HR" sz="2000" dirty="0"/>
          </a:p>
        </p:txBody>
      </p:sp>
      <p:pic>
        <p:nvPicPr>
          <p:cNvPr id="1026" name="Picture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813" y="1052735"/>
            <a:ext cx="8980187" cy="4680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344515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344816" cy="504056"/>
          </a:xfrm>
          <a:ln>
            <a:noFill/>
          </a:ln>
        </p:spPr>
        <p:style>
          <a:lnRef idx="2">
            <a:schemeClr val="accent6"/>
          </a:lnRef>
          <a:fillRef idx="1">
            <a:schemeClr val="lt1"/>
          </a:fillRef>
          <a:effectRef idx="0">
            <a:schemeClr val="accent6"/>
          </a:effectRef>
          <a:fontRef idx="minor">
            <a:schemeClr val="dk1"/>
          </a:fontRef>
        </p:style>
        <p:txBody>
          <a:bodyPr>
            <a:noAutofit/>
          </a:bodyPr>
          <a:lstStyle/>
          <a:p>
            <a:pPr algn="ctr"/>
            <a:r>
              <a:rPr lang="hr-HR" sz="2800" b="0" i="1" dirty="0" err="1" smtClean="0">
                <a:effectLst/>
                <a:latin typeface="Corbel" panose="020B0503020204020204" pitchFamily="34" charset="0"/>
              </a:rPr>
              <a:t>Youth</a:t>
            </a:r>
            <a:r>
              <a:rPr lang="hr-HR" sz="2800" b="0" i="1" dirty="0" smtClean="0">
                <a:effectLst/>
                <a:latin typeface="Corbel" panose="020B0503020204020204" pitchFamily="34" charset="0"/>
              </a:rPr>
              <a:t> </a:t>
            </a:r>
            <a:r>
              <a:rPr lang="hr-HR" sz="2800" b="0" i="1" dirty="0" err="1" smtClean="0">
                <a:effectLst/>
                <a:latin typeface="Corbel" panose="020B0503020204020204" pitchFamily="34" charset="0"/>
              </a:rPr>
              <a:t>unemployment</a:t>
            </a:r>
            <a:r>
              <a:rPr lang="hr-HR" sz="2800" b="0" i="1" dirty="0" smtClean="0">
                <a:effectLst/>
                <a:latin typeface="Corbel" panose="020B0503020204020204" pitchFamily="34" charset="0"/>
              </a:rPr>
              <a:t> rate (2010-2013)</a:t>
            </a:r>
            <a:endParaRPr lang="hr-HR" sz="2800" b="0" i="1" dirty="0">
              <a:effectLst/>
              <a:latin typeface="Corbel" panose="020B0503020204020204" pitchFamily="34" charset="0"/>
            </a:endParaRPr>
          </a:p>
        </p:txBody>
      </p:sp>
      <p:sp>
        <p:nvSpPr>
          <p:cNvPr id="3" name="Content Placeholder 2"/>
          <p:cNvSpPr>
            <a:spLocks noGrp="1"/>
          </p:cNvSpPr>
          <p:nvPr>
            <p:ph idx="1"/>
          </p:nvPr>
        </p:nvSpPr>
        <p:spPr>
          <a:xfrm>
            <a:off x="251520" y="908720"/>
            <a:ext cx="8892480" cy="5544616"/>
          </a:xfrm>
        </p:spPr>
        <p:txBody>
          <a:bodyPr>
            <a:noAutofit/>
          </a:bodyPr>
          <a:lstStyle/>
          <a:p>
            <a:pPr marL="0" indent="0">
              <a:buNone/>
            </a:pPr>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smtClean="0"/>
          </a:p>
          <a:p>
            <a:endParaRPr lang="hr-HR" sz="1400" dirty="0"/>
          </a:p>
          <a:p>
            <a:pPr marL="0" indent="0">
              <a:buNone/>
            </a:pPr>
            <a:r>
              <a:rPr lang="hr-HR" sz="2000" dirty="0" smtClean="0"/>
              <a:t>  </a:t>
            </a:r>
            <a:r>
              <a:rPr lang="en-GB" sz="2000" dirty="0" smtClean="0"/>
              <a:t>*</a:t>
            </a:r>
            <a:r>
              <a:rPr lang="en-GB" sz="2000" dirty="0"/>
              <a:t>Source: </a:t>
            </a:r>
            <a:r>
              <a:rPr lang="en-GB" sz="2000" u="sng" dirty="0">
                <a:hlinkClick r:id="rId2"/>
              </a:rPr>
              <a:t>World Bank: World Development </a:t>
            </a:r>
            <a:r>
              <a:rPr lang="en-GB" sz="2000" u="sng" dirty="0" smtClean="0">
                <a:hlinkClick r:id="rId2"/>
              </a:rPr>
              <a:t>Indicators</a:t>
            </a:r>
            <a:endParaRPr lang="hr-HR" sz="2000" u="sng" dirty="0" smtClean="0"/>
          </a:p>
          <a:p>
            <a:pPr marL="0" indent="0">
              <a:buNone/>
            </a:pPr>
            <a:r>
              <a:rPr lang="hr-HR" sz="2000" dirty="0" smtClean="0"/>
              <a:t>    Kosovo 2013: 55,9% (</a:t>
            </a:r>
            <a:r>
              <a:rPr lang="hr-HR" sz="2000" dirty="0" err="1" smtClean="0"/>
              <a:t>source</a:t>
            </a:r>
            <a:r>
              <a:rPr lang="hr-HR" sz="2000" dirty="0" smtClean="0"/>
              <a:t>: LFS)</a:t>
            </a:r>
            <a:endParaRPr lang="hr-HR" sz="2000" dirty="0"/>
          </a:p>
          <a:p>
            <a:pPr marL="0" indent="0">
              <a:buNone/>
            </a:pPr>
            <a:endParaRPr lang="hr-HR" sz="2000" dirty="0" smtClean="0"/>
          </a:p>
          <a:p>
            <a:pPr algn="just"/>
            <a:endParaRPr lang="hr-HR" sz="2000" dirty="0"/>
          </a:p>
        </p:txBody>
      </p:sp>
      <p:pic>
        <p:nvPicPr>
          <p:cNvPr id="2050" name="Picture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1163383"/>
            <a:ext cx="8496122" cy="4450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35398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344816" cy="504056"/>
          </a:xfrm>
          <a:ln>
            <a:noFill/>
          </a:ln>
        </p:spPr>
        <p:style>
          <a:lnRef idx="2">
            <a:schemeClr val="accent6"/>
          </a:lnRef>
          <a:fillRef idx="1">
            <a:schemeClr val="lt1"/>
          </a:fillRef>
          <a:effectRef idx="0">
            <a:schemeClr val="accent6"/>
          </a:effectRef>
          <a:fontRef idx="minor">
            <a:schemeClr val="dk1"/>
          </a:fontRef>
        </p:style>
        <p:txBody>
          <a:bodyPr>
            <a:noAutofit/>
          </a:bodyPr>
          <a:lstStyle/>
          <a:p>
            <a:pPr algn="ctr"/>
            <a:r>
              <a:rPr lang="hr-HR" sz="2800" b="0" i="1" dirty="0" err="1" smtClean="0">
                <a:effectLst/>
                <a:latin typeface="Corbel" panose="020B0503020204020204" pitchFamily="34" charset="0"/>
              </a:rPr>
              <a:t>Socio</a:t>
            </a:r>
            <a:r>
              <a:rPr lang="hr-HR" sz="2800" b="0" i="1" dirty="0" smtClean="0">
                <a:effectLst/>
                <a:latin typeface="Corbel" panose="020B0503020204020204" pitchFamily="34" charset="0"/>
              </a:rPr>
              <a:t>-</a:t>
            </a:r>
            <a:r>
              <a:rPr lang="hr-HR" sz="2800" b="0" i="1" dirty="0" err="1" smtClean="0">
                <a:effectLst/>
                <a:latin typeface="Corbel" panose="020B0503020204020204" pitchFamily="34" charset="0"/>
              </a:rPr>
              <a:t>professional</a:t>
            </a:r>
            <a:r>
              <a:rPr lang="hr-HR" sz="2800" b="0" i="1" dirty="0" smtClean="0">
                <a:effectLst/>
                <a:latin typeface="Corbel" panose="020B0503020204020204" pitchFamily="34" charset="0"/>
              </a:rPr>
              <a:t> status</a:t>
            </a:r>
            <a:endParaRPr lang="hr-HR" sz="2800" b="0" i="1" dirty="0">
              <a:effectLst/>
              <a:latin typeface="Corbel" panose="020B0503020204020204" pitchFamily="34" charset="0"/>
            </a:endParaRPr>
          </a:p>
        </p:txBody>
      </p:sp>
      <p:sp>
        <p:nvSpPr>
          <p:cNvPr id="3" name="Content Placeholder 2"/>
          <p:cNvSpPr>
            <a:spLocks noGrp="1"/>
          </p:cNvSpPr>
          <p:nvPr>
            <p:ph idx="1"/>
          </p:nvPr>
        </p:nvSpPr>
        <p:spPr>
          <a:xfrm>
            <a:off x="251520" y="908720"/>
            <a:ext cx="8892480" cy="5544616"/>
          </a:xfrm>
        </p:spPr>
        <p:txBody>
          <a:bodyPr>
            <a:noAutofit/>
          </a:bodyPr>
          <a:lstStyle/>
          <a:p>
            <a:pPr marL="0" indent="0">
              <a:buNone/>
            </a:pPr>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pPr marL="0" indent="0">
              <a:buNone/>
            </a:pPr>
            <a:r>
              <a:rPr lang="hr-HR" sz="2000" dirty="0"/>
              <a:t> </a:t>
            </a:r>
            <a:endParaRPr lang="hr-HR" sz="2000" dirty="0" smtClean="0"/>
          </a:p>
          <a:p>
            <a:pPr marL="0" indent="0">
              <a:buNone/>
            </a:pPr>
            <a:r>
              <a:rPr lang="hr-HR" sz="2000" dirty="0"/>
              <a:t> </a:t>
            </a:r>
            <a:r>
              <a:rPr lang="hr-HR" sz="2000" dirty="0" smtClean="0"/>
              <a:t>      </a:t>
            </a:r>
            <a:r>
              <a:rPr lang="en-GB" sz="2000" dirty="0" smtClean="0"/>
              <a:t>*</a:t>
            </a:r>
            <a:r>
              <a:rPr lang="en-GB" sz="2000" dirty="0"/>
              <a:t>Source: </a:t>
            </a:r>
            <a:r>
              <a:rPr lang="en-GB" sz="2000" u="sng" dirty="0">
                <a:hlinkClick r:id="rId2"/>
              </a:rPr>
              <a:t>Shell national surveys</a:t>
            </a:r>
            <a:endParaRPr lang="hr-HR" sz="2000" dirty="0"/>
          </a:p>
        </p:txBody>
      </p:sp>
      <p:pic>
        <p:nvPicPr>
          <p:cNvPr id="3074" name="Picture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052736"/>
            <a:ext cx="8136904" cy="4302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27175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344816" cy="504056"/>
          </a:xfrm>
          <a:ln>
            <a:noFill/>
          </a:ln>
        </p:spPr>
        <p:style>
          <a:lnRef idx="2">
            <a:schemeClr val="accent6"/>
          </a:lnRef>
          <a:fillRef idx="1">
            <a:schemeClr val="lt1"/>
          </a:fillRef>
          <a:effectRef idx="0">
            <a:schemeClr val="accent6"/>
          </a:effectRef>
          <a:fontRef idx="minor">
            <a:schemeClr val="dk1"/>
          </a:fontRef>
        </p:style>
        <p:txBody>
          <a:bodyPr>
            <a:noAutofit/>
          </a:bodyPr>
          <a:lstStyle/>
          <a:p>
            <a:pPr algn="ctr"/>
            <a:r>
              <a:rPr lang="hr-HR" sz="2800" b="0" i="1" dirty="0" err="1" smtClean="0">
                <a:effectLst/>
                <a:latin typeface="Corbel" panose="020B0503020204020204" pitchFamily="34" charset="0"/>
              </a:rPr>
              <a:t>Living</a:t>
            </a:r>
            <a:r>
              <a:rPr lang="hr-HR" sz="2800" b="0" i="1" dirty="0" smtClean="0">
                <a:effectLst/>
                <a:latin typeface="Corbel" panose="020B0503020204020204" pitchFamily="34" charset="0"/>
              </a:rPr>
              <a:t> </a:t>
            </a:r>
            <a:r>
              <a:rPr lang="hr-HR" sz="2800" b="0" i="1" dirty="0" err="1" smtClean="0">
                <a:effectLst/>
                <a:latin typeface="Corbel" panose="020B0503020204020204" pitchFamily="34" charset="0"/>
              </a:rPr>
              <a:t>arrangements</a:t>
            </a:r>
            <a:endParaRPr lang="hr-HR" sz="2800" b="0" i="1" dirty="0">
              <a:effectLst/>
              <a:latin typeface="Corbel" panose="020B0503020204020204" pitchFamily="34" charset="0"/>
            </a:endParaRPr>
          </a:p>
        </p:txBody>
      </p:sp>
      <p:sp>
        <p:nvSpPr>
          <p:cNvPr id="3" name="Content Placeholder 2"/>
          <p:cNvSpPr>
            <a:spLocks noGrp="1"/>
          </p:cNvSpPr>
          <p:nvPr>
            <p:ph idx="1"/>
          </p:nvPr>
        </p:nvSpPr>
        <p:spPr>
          <a:xfrm>
            <a:off x="251520" y="908720"/>
            <a:ext cx="8892480" cy="5544616"/>
          </a:xfrm>
        </p:spPr>
        <p:txBody>
          <a:bodyPr>
            <a:noAutofit/>
          </a:bodyPr>
          <a:lstStyle/>
          <a:p>
            <a:pPr marL="0" indent="0">
              <a:buNone/>
            </a:pPr>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smtClean="0"/>
          </a:p>
          <a:p>
            <a:endParaRPr lang="hr-HR" sz="2000" dirty="0"/>
          </a:p>
          <a:p>
            <a:pPr marL="0" indent="0">
              <a:buNone/>
            </a:pPr>
            <a:r>
              <a:rPr lang="en-GB" sz="2000" dirty="0" smtClean="0"/>
              <a:t>*</a:t>
            </a:r>
            <a:r>
              <a:rPr lang="en-GB" sz="2000" dirty="0"/>
              <a:t>Source: </a:t>
            </a:r>
            <a:r>
              <a:rPr lang="en-GB" sz="2000" u="sng" dirty="0">
                <a:hlinkClick r:id="rId2"/>
              </a:rPr>
              <a:t>Shell national surveys</a:t>
            </a:r>
            <a:endParaRPr lang="hr-HR" sz="2000" dirty="0"/>
          </a:p>
        </p:txBody>
      </p:sp>
      <p:pic>
        <p:nvPicPr>
          <p:cNvPr id="4098" name="Picture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276" y="1196752"/>
            <a:ext cx="8852159" cy="44577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913082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76672"/>
            <a:ext cx="7344816" cy="504056"/>
          </a:xfrm>
          <a:ln>
            <a:noFill/>
          </a:ln>
        </p:spPr>
        <p:style>
          <a:lnRef idx="2">
            <a:schemeClr val="accent6"/>
          </a:lnRef>
          <a:fillRef idx="1">
            <a:schemeClr val="lt1"/>
          </a:fillRef>
          <a:effectRef idx="0">
            <a:schemeClr val="accent6"/>
          </a:effectRef>
          <a:fontRef idx="minor">
            <a:schemeClr val="dk1"/>
          </a:fontRef>
        </p:style>
        <p:txBody>
          <a:bodyPr>
            <a:noAutofit/>
          </a:bodyPr>
          <a:lstStyle/>
          <a:p>
            <a:pPr algn="ctr"/>
            <a:r>
              <a:rPr lang="hr-HR" sz="2800" b="0" i="1" dirty="0" smtClean="0">
                <a:effectLst/>
                <a:latin typeface="Corbel" panose="020B0503020204020204" pitchFamily="34" charset="0"/>
              </a:rPr>
              <a:t/>
            </a:r>
            <a:br>
              <a:rPr lang="hr-HR" sz="2800" b="0" i="1" dirty="0" smtClean="0">
                <a:effectLst/>
                <a:latin typeface="Corbel" panose="020B0503020204020204" pitchFamily="34" charset="0"/>
              </a:rPr>
            </a:br>
            <a:r>
              <a:rPr lang="hr-HR" sz="2800" b="0" i="1" dirty="0">
                <a:effectLst/>
                <a:latin typeface="Corbel" panose="020B0503020204020204" pitchFamily="34" charset="0"/>
              </a:rPr>
              <a:t/>
            </a:r>
            <a:br>
              <a:rPr lang="hr-HR" sz="2800" b="0" i="1" dirty="0">
                <a:effectLst/>
                <a:latin typeface="Corbel" panose="020B0503020204020204" pitchFamily="34" charset="0"/>
              </a:rPr>
            </a:br>
            <a:r>
              <a:rPr lang="hr-HR" sz="2800" b="0" i="1" dirty="0" smtClean="0">
                <a:effectLst/>
                <a:latin typeface="Corbel" panose="020B0503020204020204" pitchFamily="34" charset="0"/>
              </a:rPr>
              <a:t/>
            </a:r>
            <a:br>
              <a:rPr lang="hr-HR" sz="2800" b="0" i="1" dirty="0" smtClean="0">
                <a:effectLst/>
                <a:latin typeface="Corbel" panose="020B0503020204020204" pitchFamily="34" charset="0"/>
              </a:rPr>
            </a:br>
            <a:r>
              <a:rPr lang="en-US" sz="2800" b="0" i="1" dirty="0" smtClean="0">
                <a:effectLst/>
                <a:latin typeface="Corbel" panose="020B0503020204020204" pitchFamily="34" charset="0"/>
              </a:rPr>
              <a:t>Rank </a:t>
            </a:r>
            <a:r>
              <a:rPr lang="en-US" sz="2800" b="0" i="1" dirty="0">
                <a:effectLst/>
                <a:latin typeface="Corbel" panose="020B0503020204020204" pitchFamily="34" charset="0"/>
              </a:rPr>
              <a:t>of the grounds of discrimination experienced by the youth (the first five ranked grounds)</a:t>
            </a:r>
            <a:endParaRPr lang="hr-HR" sz="2800" b="0" i="1" dirty="0">
              <a:effectLst/>
              <a:latin typeface="Corbel" panose="020B0503020204020204" pitchFamily="34" charset="0"/>
            </a:endParaRPr>
          </a:p>
        </p:txBody>
      </p:sp>
      <p:sp>
        <p:nvSpPr>
          <p:cNvPr id="3" name="Content Placeholder 2"/>
          <p:cNvSpPr>
            <a:spLocks noGrp="1"/>
          </p:cNvSpPr>
          <p:nvPr>
            <p:ph idx="1"/>
          </p:nvPr>
        </p:nvSpPr>
        <p:spPr>
          <a:xfrm>
            <a:off x="251520" y="1340768"/>
            <a:ext cx="8892480" cy="5112568"/>
          </a:xfrm>
        </p:spPr>
        <p:txBody>
          <a:bodyPr>
            <a:noAutofit/>
          </a:bodyPr>
          <a:lstStyle/>
          <a:p>
            <a:pPr marL="0" indent="0">
              <a:buNone/>
            </a:pPr>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800" dirty="0" smtClean="0"/>
          </a:p>
          <a:p>
            <a:pPr marL="0" indent="0">
              <a:buNone/>
            </a:pPr>
            <a:r>
              <a:rPr lang="hr-HR" sz="2000" dirty="0" smtClean="0"/>
              <a:t> </a:t>
            </a:r>
            <a:r>
              <a:rPr lang="en-GB" sz="2000" dirty="0" smtClean="0"/>
              <a:t>*</a:t>
            </a:r>
            <a:r>
              <a:rPr lang="en-GB" sz="2000" dirty="0"/>
              <a:t>Source: </a:t>
            </a:r>
            <a:r>
              <a:rPr lang="en-GB" sz="2000" u="sng" dirty="0">
                <a:hlinkClick r:id="rId2"/>
              </a:rPr>
              <a:t>Shell national surveys</a:t>
            </a:r>
            <a:endParaRPr lang="hr-HR" sz="2000" dirty="0"/>
          </a:p>
        </p:txBody>
      </p:sp>
      <p:graphicFrame>
        <p:nvGraphicFramePr>
          <p:cNvPr id="5" name="Table 4"/>
          <p:cNvGraphicFramePr>
            <a:graphicFrameLocks noGrp="1"/>
          </p:cNvGraphicFramePr>
          <p:nvPr>
            <p:extLst>
              <p:ext uri="{D42A27DB-BD31-4B8C-83A1-F6EECF244321}">
                <p14:modId xmlns:p14="http://schemas.microsoft.com/office/powerpoint/2010/main" val="3659891051"/>
              </p:ext>
            </p:extLst>
          </p:nvPr>
        </p:nvGraphicFramePr>
        <p:xfrm>
          <a:off x="395536" y="1484784"/>
          <a:ext cx="8424936" cy="3943765"/>
        </p:xfrm>
        <a:graphic>
          <a:graphicData uri="http://schemas.openxmlformats.org/drawingml/2006/table">
            <a:tbl>
              <a:tblPr firstRow="1" firstCol="1" bandRow="1"/>
              <a:tblGrid>
                <a:gridCol w="523265"/>
                <a:gridCol w="1420950"/>
                <a:gridCol w="1656184"/>
                <a:gridCol w="1728192"/>
                <a:gridCol w="1728192"/>
                <a:gridCol w="1368153"/>
              </a:tblGrid>
              <a:tr h="234871">
                <a:tc rowSpan="2">
                  <a:txBody>
                    <a:bodyPr/>
                    <a:lstStyle/>
                    <a:p>
                      <a:pPr>
                        <a:lnSpc>
                          <a:spcPct val="115000"/>
                        </a:lnSpc>
                        <a:spcAft>
                          <a:spcPts val="600"/>
                        </a:spcAft>
                      </a:pP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lnSpc>
                          <a:spcPct val="115000"/>
                        </a:lnSpc>
                        <a:spcBef>
                          <a:spcPts val="200"/>
                        </a:spcBef>
                        <a:spcAft>
                          <a:spcPts val="0"/>
                        </a:spcAft>
                      </a:pPr>
                      <a:r>
                        <a:rPr lang="en-GB" sz="1800" dirty="0">
                          <a:effectLst/>
                          <a:latin typeface="Corbel"/>
                          <a:ea typeface="Times New Roman"/>
                          <a:cs typeface="Times New Roman"/>
                        </a:rPr>
                        <a:t>COUNTRIES</a:t>
                      </a:r>
                      <a:endParaRPr lang="hr-HR" sz="1800" dirty="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tr>
              <a:tr h="510701">
                <a:tc vMerge="1">
                  <a:txBody>
                    <a:bodyPr/>
                    <a:lstStyle/>
                    <a:p>
                      <a:endParaRPr lang="hr-HR"/>
                    </a:p>
                  </a:txBody>
                  <a:tcPr/>
                </a:tc>
                <a:tc>
                  <a:txBody>
                    <a:bodyPr/>
                    <a:lstStyle/>
                    <a:p>
                      <a:pPr algn="ctr">
                        <a:lnSpc>
                          <a:spcPct val="115000"/>
                        </a:lnSpc>
                        <a:spcBef>
                          <a:spcPts val="200"/>
                        </a:spcBef>
                        <a:spcAft>
                          <a:spcPts val="0"/>
                        </a:spcAft>
                      </a:pPr>
                      <a:r>
                        <a:rPr lang="en-GB" sz="1800" dirty="0">
                          <a:effectLst/>
                          <a:latin typeface="Corbel"/>
                          <a:ea typeface="Times New Roman"/>
                          <a:cs typeface="Times New Roman"/>
                        </a:rPr>
                        <a:t>AL</a:t>
                      </a:r>
                      <a:endParaRPr lang="hr-HR" sz="1800" dirty="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200"/>
                        </a:spcBef>
                        <a:spcAft>
                          <a:spcPts val="0"/>
                        </a:spcAft>
                      </a:pPr>
                      <a:r>
                        <a:rPr lang="en-GB" sz="1800">
                          <a:effectLst/>
                          <a:latin typeface="Corbel"/>
                          <a:ea typeface="Times New Roman"/>
                          <a:cs typeface="Times New Roman"/>
                        </a:rPr>
                        <a:t>BA</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200"/>
                        </a:spcBef>
                        <a:spcAft>
                          <a:spcPts val="0"/>
                        </a:spcAft>
                      </a:pPr>
                      <a:r>
                        <a:rPr lang="en-GB" sz="1800">
                          <a:effectLst/>
                          <a:latin typeface="Corbel"/>
                          <a:ea typeface="Times New Roman"/>
                          <a:cs typeface="Times New Roman"/>
                        </a:rPr>
                        <a:t>HR</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200"/>
                        </a:spcBef>
                        <a:spcAft>
                          <a:spcPts val="0"/>
                        </a:spcAft>
                      </a:pPr>
                      <a:r>
                        <a:rPr lang="en-GB" sz="1800">
                          <a:effectLst/>
                          <a:latin typeface="Corbel"/>
                          <a:ea typeface="Times New Roman"/>
                          <a:cs typeface="Times New Roman"/>
                        </a:rPr>
                        <a:t>XK</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200"/>
                        </a:spcBef>
                        <a:spcAft>
                          <a:spcPts val="0"/>
                        </a:spcAft>
                      </a:pPr>
                      <a:r>
                        <a:rPr lang="en-GB" sz="1800">
                          <a:effectLst/>
                          <a:latin typeface="Corbel"/>
                          <a:ea typeface="Times New Roman"/>
                          <a:cs typeface="Times New Roman"/>
                        </a:rPr>
                        <a:t>MK</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8516">
                <a:tc>
                  <a:txBody>
                    <a:bodyPr/>
                    <a:lstStyle/>
                    <a:p>
                      <a:pPr>
                        <a:lnSpc>
                          <a:spcPct val="115000"/>
                        </a:lnSpc>
                        <a:spcAft>
                          <a:spcPts val="600"/>
                        </a:spcAft>
                      </a:pPr>
                      <a:r>
                        <a:rPr lang="en-GB" sz="1800" dirty="0">
                          <a:effectLst/>
                          <a:latin typeface="Corbel"/>
                          <a:ea typeface="Times New Roman"/>
                          <a:cs typeface="Times New Roman"/>
                        </a:rPr>
                        <a:t>1.</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0"/>
                        </a:spcAft>
                      </a:pPr>
                      <a:r>
                        <a:rPr lang="en-GB" sz="1800" dirty="0">
                          <a:effectLst/>
                          <a:latin typeface="Corbel"/>
                          <a:ea typeface="Times New Roman"/>
                          <a:cs typeface="Times New Roman"/>
                        </a:rPr>
                        <a:t>Political affiliation</a:t>
                      </a:r>
                      <a:endParaRPr lang="hr-HR" sz="1800" dirty="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dirty="0">
                          <a:effectLst/>
                          <a:latin typeface="Corbel"/>
                          <a:ea typeface="Times New Roman"/>
                          <a:cs typeface="Times New Roman"/>
                        </a:rPr>
                        <a:t>Religion</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a:effectLst/>
                          <a:latin typeface="Corbel"/>
                          <a:ea typeface="Times New Roman"/>
                          <a:cs typeface="Times New Roman"/>
                        </a:rPr>
                        <a:t>Economic status</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a:effectLst/>
                          <a:latin typeface="Corbel"/>
                          <a:ea typeface="Times New Roman"/>
                          <a:cs typeface="Times New Roman"/>
                        </a:rPr>
                        <a:t>Gender</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0"/>
                        </a:spcAft>
                      </a:pPr>
                      <a:r>
                        <a:rPr lang="en-GB" sz="1800">
                          <a:effectLst/>
                          <a:latin typeface="Corbel"/>
                          <a:ea typeface="Times New Roman"/>
                          <a:cs typeface="Times New Roman"/>
                        </a:rPr>
                        <a:t>Political affiliation</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0701">
                <a:tc>
                  <a:txBody>
                    <a:bodyPr/>
                    <a:lstStyle/>
                    <a:p>
                      <a:pPr>
                        <a:lnSpc>
                          <a:spcPct val="115000"/>
                        </a:lnSpc>
                        <a:spcAft>
                          <a:spcPts val="600"/>
                        </a:spcAft>
                      </a:pPr>
                      <a:r>
                        <a:rPr lang="en-GB" sz="1800">
                          <a:effectLst/>
                          <a:latin typeface="Corbel"/>
                          <a:ea typeface="Times New Roman"/>
                          <a:cs typeface="Times New Roman"/>
                        </a:rPr>
                        <a:t>2.</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0"/>
                        </a:spcAft>
                      </a:pPr>
                      <a:r>
                        <a:rPr lang="en-GB" sz="1800">
                          <a:effectLst/>
                          <a:latin typeface="Corbel"/>
                          <a:ea typeface="Times New Roman"/>
                          <a:cs typeface="Times New Roman"/>
                        </a:rPr>
                        <a:t>Economic status</a:t>
                      </a:r>
                      <a:endParaRPr lang="hr-HR" sz="180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0"/>
                        </a:spcAft>
                      </a:pPr>
                      <a:r>
                        <a:rPr lang="en-GB" sz="1800" dirty="0">
                          <a:effectLst/>
                          <a:latin typeface="Corbel"/>
                          <a:ea typeface="Times New Roman"/>
                          <a:cs typeface="Times New Roman"/>
                        </a:rPr>
                        <a:t>Economic status</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dirty="0">
                          <a:effectLst/>
                          <a:latin typeface="Corbel"/>
                          <a:ea typeface="Times New Roman"/>
                          <a:cs typeface="Times New Roman"/>
                        </a:rPr>
                        <a:t>Religion</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0"/>
                        </a:spcAft>
                      </a:pPr>
                      <a:r>
                        <a:rPr lang="en-GB" sz="1800">
                          <a:effectLst/>
                          <a:latin typeface="Corbel"/>
                          <a:ea typeface="Times New Roman"/>
                          <a:cs typeface="Times New Roman"/>
                        </a:rPr>
                        <a:t>Economic status</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a:effectLst/>
                          <a:latin typeface="Corbel"/>
                          <a:ea typeface="Times New Roman"/>
                          <a:cs typeface="Times New Roman"/>
                        </a:rPr>
                        <a:t>Ethnicity</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0701">
                <a:tc>
                  <a:txBody>
                    <a:bodyPr/>
                    <a:lstStyle/>
                    <a:p>
                      <a:pPr>
                        <a:lnSpc>
                          <a:spcPct val="115000"/>
                        </a:lnSpc>
                        <a:spcAft>
                          <a:spcPts val="600"/>
                        </a:spcAft>
                      </a:pPr>
                      <a:r>
                        <a:rPr lang="en-GB" sz="1800">
                          <a:effectLst/>
                          <a:latin typeface="Corbel"/>
                          <a:ea typeface="Times New Roman"/>
                          <a:cs typeface="Times New Roman"/>
                        </a:rPr>
                        <a:t>3.</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a:effectLst/>
                          <a:latin typeface="Corbel"/>
                          <a:ea typeface="Times New Roman"/>
                          <a:cs typeface="Times New Roman"/>
                        </a:rPr>
                        <a:t>Residence</a:t>
                      </a:r>
                      <a:endParaRPr lang="hr-HR" sz="180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0"/>
                        </a:spcAft>
                      </a:pPr>
                      <a:r>
                        <a:rPr lang="en-GB" sz="1800">
                          <a:effectLst/>
                          <a:latin typeface="Corbel"/>
                          <a:ea typeface="Times New Roman"/>
                          <a:cs typeface="Times New Roman"/>
                        </a:rPr>
                        <a:t>Educational level</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dirty="0">
                          <a:effectLst/>
                          <a:latin typeface="Corbel"/>
                          <a:ea typeface="Times New Roman"/>
                          <a:cs typeface="Times New Roman"/>
                        </a:rPr>
                        <a:t>Ethnicity</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a:effectLst/>
                          <a:latin typeface="Corbel"/>
                          <a:ea typeface="Times New Roman"/>
                          <a:cs typeface="Times New Roman"/>
                        </a:rPr>
                        <a:t>Religion</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a:effectLst/>
                          <a:latin typeface="Corbel"/>
                          <a:ea typeface="Times New Roman"/>
                          <a:cs typeface="Times New Roman"/>
                        </a:rPr>
                        <a:t>Gender</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0701">
                <a:tc>
                  <a:txBody>
                    <a:bodyPr/>
                    <a:lstStyle/>
                    <a:p>
                      <a:pPr>
                        <a:lnSpc>
                          <a:spcPct val="115000"/>
                        </a:lnSpc>
                        <a:spcAft>
                          <a:spcPts val="600"/>
                        </a:spcAft>
                      </a:pPr>
                      <a:r>
                        <a:rPr lang="en-GB" sz="1800">
                          <a:effectLst/>
                          <a:latin typeface="Corbel"/>
                          <a:ea typeface="Times New Roman"/>
                          <a:cs typeface="Times New Roman"/>
                        </a:rPr>
                        <a:t>4.</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dirty="0">
                          <a:effectLst/>
                          <a:latin typeface="Corbel"/>
                          <a:ea typeface="Times New Roman"/>
                          <a:cs typeface="Times New Roman"/>
                        </a:rPr>
                        <a:t>Ethnicity</a:t>
                      </a:r>
                      <a:endParaRPr lang="hr-HR" sz="1800" dirty="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a:effectLst/>
                          <a:latin typeface="Corbel"/>
                          <a:ea typeface="Times New Roman"/>
                          <a:cs typeface="Times New Roman"/>
                        </a:rPr>
                        <a:t>Ethnicity</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0"/>
                        </a:spcAft>
                      </a:pPr>
                      <a:r>
                        <a:rPr lang="en-GB" sz="1800" dirty="0">
                          <a:effectLst/>
                          <a:latin typeface="Corbel"/>
                          <a:ea typeface="Times New Roman"/>
                          <a:cs typeface="Times New Roman"/>
                        </a:rPr>
                        <a:t>Political affiliation</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dirty="0">
                          <a:effectLst/>
                          <a:latin typeface="Corbel"/>
                          <a:ea typeface="Times New Roman"/>
                          <a:cs typeface="Times New Roman"/>
                        </a:rPr>
                        <a:t>Ethnicity</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dirty="0">
                          <a:effectLst/>
                          <a:latin typeface="Corbel"/>
                          <a:ea typeface="Times New Roman"/>
                          <a:cs typeface="Times New Roman"/>
                        </a:rPr>
                        <a:t>Residence</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3044">
                <a:tc>
                  <a:txBody>
                    <a:bodyPr/>
                    <a:lstStyle/>
                    <a:p>
                      <a:pPr>
                        <a:lnSpc>
                          <a:spcPct val="115000"/>
                        </a:lnSpc>
                        <a:spcAft>
                          <a:spcPts val="600"/>
                        </a:spcAft>
                      </a:pPr>
                      <a:r>
                        <a:rPr lang="en-GB" sz="1800">
                          <a:effectLst/>
                          <a:latin typeface="Corbel"/>
                          <a:ea typeface="Times New Roman"/>
                          <a:cs typeface="Times New Roman"/>
                        </a:rPr>
                        <a:t>5.</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dirty="0">
                          <a:effectLst/>
                          <a:latin typeface="Corbel"/>
                          <a:ea typeface="Times New Roman"/>
                          <a:cs typeface="Times New Roman"/>
                        </a:rPr>
                        <a:t>Gender</a:t>
                      </a:r>
                      <a:endParaRPr lang="hr-HR" sz="1800" dirty="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600"/>
                        </a:spcAft>
                      </a:pPr>
                      <a:r>
                        <a:rPr lang="en-GB" sz="1800">
                          <a:effectLst/>
                          <a:latin typeface="Corbel"/>
                          <a:ea typeface="Times New Roman"/>
                          <a:cs typeface="Times New Roman"/>
                        </a:rPr>
                        <a:t>Residence</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0"/>
                        </a:spcAft>
                      </a:pPr>
                      <a:r>
                        <a:rPr lang="en-GB" sz="1800">
                          <a:effectLst/>
                          <a:latin typeface="Corbel"/>
                          <a:ea typeface="Times New Roman"/>
                          <a:cs typeface="Times New Roman"/>
                        </a:rPr>
                        <a:t>Educational level</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0"/>
                        </a:spcAft>
                      </a:pPr>
                      <a:r>
                        <a:rPr lang="en-GB" sz="1800" dirty="0">
                          <a:effectLst/>
                          <a:latin typeface="Corbel"/>
                          <a:ea typeface="Times New Roman"/>
                          <a:cs typeface="Times New Roman"/>
                        </a:rPr>
                        <a:t>Educational level</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0"/>
                        </a:spcAft>
                      </a:pPr>
                      <a:r>
                        <a:rPr lang="en-GB" sz="1800" dirty="0">
                          <a:effectLst/>
                          <a:latin typeface="Corbel"/>
                          <a:ea typeface="Times New Roman"/>
                          <a:cs typeface="Times New Roman"/>
                        </a:rPr>
                        <a:t>Sexual orientation</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618437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7992888" cy="792088"/>
          </a:xfrm>
          <a:ln>
            <a:noFill/>
          </a:ln>
        </p:spPr>
        <p:style>
          <a:lnRef idx="2">
            <a:schemeClr val="accent6"/>
          </a:lnRef>
          <a:fillRef idx="1">
            <a:schemeClr val="lt1"/>
          </a:fillRef>
          <a:effectRef idx="0">
            <a:schemeClr val="accent6"/>
          </a:effectRef>
          <a:fontRef idx="minor">
            <a:schemeClr val="dk1"/>
          </a:fontRef>
        </p:style>
        <p:txBody>
          <a:bodyPr>
            <a:noAutofit/>
          </a:bodyPr>
          <a:lstStyle/>
          <a:p>
            <a:pPr algn="ctr"/>
            <a:r>
              <a:rPr lang="hr-HR" sz="2800" b="0" i="1" dirty="0" smtClean="0">
                <a:effectLst/>
                <a:latin typeface="Corbel" panose="020B0503020204020204" pitchFamily="34" charset="0"/>
              </a:rPr>
              <a:t/>
            </a:r>
            <a:br>
              <a:rPr lang="hr-HR" sz="2800" b="0" i="1" dirty="0" smtClean="0">
                <a:effectLst/>
                <a:latin typeface="Corbel" panose="020B0503020204020204" pitchFamily="34" charset="0"/>
              </a:rPr>
            </a:br>
            <a:r>
              <a:rPr lang="hr-HR" sz="2800" b="0" i="1" dirty="0">
                <a:effectLst/>
                <a:latin typeface="Corbel" panose="020B0503020204020204" pitchFamily="34" charset="0"/>
              </a:rPr>
              <a:t/>
            </a:r>
            <a:br>
              <a:rPr lang="hr-HR" sz="2800" b="0" i="1" dirty="0">
                <a:effectLst/>
                <a:latin typeface="Corbel" panose="020B0503020204020204" pitchFamily="34" charset="0"/>
              </a:rPr>
            </a:br>
            <a:r>
              <a:rPr lang="hr-HR" sz="2800" b="0" i="1" dirty="0" smtClean="0">
                <a:effectLst/>
                <a:latin typeface="Corbel" panose="020B0503020204020204" pitchFamily="34" charset="0"/>
              </a:rPr>
              <a:t/>
            </a:r>
            <a:br>
              <a:rPr lang="hr-HR" sz="2800" b="0" i="1" dirty="0" smtClean="0">
                <a:effectLst/>
                <a:latin typeface="Corbel" panose="020B0503020204020204" pitchFamily="34" charset="0"/>
              </a:rPr>
            </a:br>
            <a:r>
              <a:rPr lang="en-US" sz="2800" b="0" i="1" dirty="0">
                <a:effectLst/>
                <a:latin typeface="Corbel" panose="020B0503020204020204" pitchFamily="34" charset="0"/>
              </a:rPr>
              <a:t>Share of young people engaged in voluntary activities in past 12 months prior to the surveys (%)</a:t>
            </a:r>
            <a:endParaRPr lang="hr-HR" sz="2800" b="0" i="1" dirty="0">
              <a:effectLst/>
              <a:latin typeface="Corbel" panose="020B0503020204020204" pitchFamily="34" charset="0"/>
            </a:endParaRPr>
          </a:p>
        </p:txBody>
      </p:sp>
      <p:sp>
        <p:nvSpPr>
          <p:cNvPr id="3" name="Content Placeholder 2"/>
          <p:cNvSpPr>
            <a:spLocks noGrp="1"/>
          </p:cNvSpPr>
          <p:nvPr>
            <p:ph idx="1"/>
          </p:nvPr>
        </p:nvSpPr>
        <p:spPr>
          <a:xfrm>
            <a:off x="251520" y="1340768"/>
            <a:ext cx="8892480" cy="5112568"/>
          </a:xfrm>
        </p:spPr>
        <p:txBody>
          <a:bodyPr>
            <a:noAutofit/>
          </a:bodyPr>
          <a:lstStyle/>
          <a:p>
            <a:pPr marL="0" indent="0">
              <a:buNone/>
            </a:pPr>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smtClean="0"/>
          </a:p>
          <a:p>
            <a:pPr marL="0" indent="0">
              <a:buNone/>
            </a:pPr>
            <a:r>
              <a:rPr lang="hr-HR" sz="2000" dirty="0" smtClean="0"/>
              <a:t>      </a:t>
            </a:r>
            <a:r>
              <a:rPr lang="en-GB" sz="2000" dirty="0" smtClean="0"/>
              <a:t>*</a:t>
            </a:r>
            <a:r>
              <a:rPr lang="en-GB" sz="2000" dirty="0"/>
              <a:t>Source: </a:t>
            </a:r>
            <a:r>
              <a:rPr lang="en-GB" sz="2000" u="sng" dirty="0">
                <a:hlinkClick r:id="rId2"/>
              </a:rPr>
              <a:t>Shell national surveys</a:t>
            </a:r>
            <a:endParaRPr lang="hr-HR" sz="2000" dirty="0"/>
          </a:p>
        </p:txBody>
      </p:sp>
      <p:pic>
        <p:nvPicPr>
          <p:cNvPr id="6146" name="Picture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1268760"/>
            <a:ext cx="7793801" cy="44090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79998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7992888" cy="792088"/>
          </a:xfrm>
          <a:ln>
            <a:noFill/>
          </a:ln>
        </p:spPr>
        <p:style>
          <a:lnRef idx="2">
            <a:schemeClr val="accent6"/>
          </a:lnRef>
          <a:fillRef idx="1">
            <a:schemeClr val="lt1"/>
          </a:fillRef>
          <a:effectRef idx="0">
            <a:schemeClr val="accent6"/>
          </a:effectRef>
          <a:fontRef idx="minor">
            <a:schemeClr val="dk1"/>
          </a:fontRef>
        </p:style>
        <p:txBody>
          <a:bodyPr>
            <a:noAutofit/>
          </a:bodyPr>
          <a:lstStyle/>
          <a:p>
            <a:pPr algn="ctr"/>
            <a:r>
              <a:rPr lang="hr-HR" sz="2800" b="0" i="1" dirty="0" smtClean="0">
                <a:effectLst/>
                <a:latin typeface="Corbel" panose="020B0503020204020204" pitchFamily="34" charset="0"/>
              </a:rPr>
              <a:t/>
            </a:r>
            <a:br>
              <a:rPr lang="hr-HR" sz="2800" b="0" i="1" dirty="0" smtClean="0">
                <a:effectLst/>
                <a:latin typeface="Corbel" panose="020B0503020204020204" pitchFamily="34" charset="0"/>
              </a:rPr>
            </a:br>
            <a:r>
              <a:rPr lang="hr-HR" sz="2800" b="0" i="1" dirty="0">
                <a:effectLst/>
                <a:latin typeface="Corbel" panose="020B0503020204020204" pitchFamily="34" charset="0"/>
              </a:rPr>
              <a:t/>
            </a:r>
            <a:br>
              <a:rPr lang="hr-HR" sz="2800" b="0" i="1" dirty="0">
                <a:effectLst/>
                <a:latin typeface="Corbel" panose="020B0503020204020204" pitchFamily="34" charset="0"/>
              </a:rPr>
            </a:br>
            <a:r>
              <a:rPr lang="hr-HR" sz="2800" b="0" i="1" dirty="0" smtClean="0">
                <a:effectLst/>
                <a:latin typeface="Corbel" panose="020B0503020204020204" pitchFamily="34" charset="0"/>
              </a:rPr>
              <a:t/>
            </a:r>
            <a:br>
              <a:rPr lang="hr-HR" sz="2800" b="0" i="1" dirty="0" smtClean="0">
                <a:effectLst/>
                <a:latin typeface="Corbel" panose="020B0503020204020204" pitchFamily="34" charset="0"/>
              </a:rPr>
            </a:br>
            <a:r>
              <a:rPr lang="en-US" sz="2800" b="0" i="1" dirty="0">
                <a:effectLst/>
                <a:latin typeface="Corbel" panose="020B0503020204020204" pitchFamily="34" charset="0"/>
              </a:rPr>
              <a:t>Trust towards institutions – the first five ranked institutions</a:t>
            </a:r>
            <a:endParaRPr lang="hr-HR" sz="2800" b="0" i="1" dirty="0">
              <a:effectLst/>
              <a:latin typeface="Corbel" panose="020B0503020204020204" pitchFamily="34" charset="0"/>
            </a:endParaRPr>
          </a:p>
        </p:txBody>
      </p:sp>
      <p:sp>
        <p:nvSpPr>
          <p:cNvPr id="3" name="Content Placeholder 2"/>
          <p:cNvSpPr>
            <a:spLocks noGrp="1"/>
          </p:cNvSpPr>
          <p:nvPr>
            <p:ph idx="1"/>
          </p:nvPr>
        </p:nvSpPr>
        <p:spPr>
          <a:xfrm>
            <a:off x="251520" y="1340768"/>
            <a:ext cx="8892480" cy="5112568"/>
          </a:xfrm>
        </p:spPr>
        <p:txBody>
          <a:bodyPr>
            <a:noAutofit/>
          </a:bodyPr>
          <a:lstStyle/>
          <a:p>
            <a:pPr marL="0" indent="0">
              <a:buNone/>
            </a:pPr>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endParaRPr lang="hr-HR" sz="2000" dirty="0"/>
          </a:p>
          <a:p>
            <a:endParaRPr lang="hr-HR" sz="2000" dirty="0" smtClean="0"/>
          </a:p>
          <a:p>
            <a:pPr marL="0" indent="0">
              <a:buNone/>
            </a:pPr>
            <a:r>
              <a:rPr lang="en-GB" sz="2000" dirty="0" smtClean="0"/>
              <a:t>*</a:t>
            </a:r>
            <a:r>
              <a:rPr lang="en-GB" sz="2000" dirty="0"/>
              <a:t>Source: </a:t>
            </a:r>
            <a:r>
              <a:rPr lang="en-GB" sz="2000" u="sng" dirty="0">
                <a:hlinkClick r:id="rId2"/>
              </a:rPr>
              <a:t>Shell national surveys</a:t>
            </a:r>
            <a:endParaRPr lang="hr-HR" sz="2000" dirty="0"/>
          </a:p>
        </p:txBody>
      </p:sp>
      <p:graphicFrame>
        <p:nvGraphicFramePr>
          <p:cNvPr id="5" name="Table 4"/>
          <p:cNvGraphicFramePr>
            <a:graphicFrameLocks noGrp="1"/>
          </p:cNvGraphicFramePr>
          <p:nvPr>
            <p:extLst>
              <p:ext uri="{D42A27DB-BD31-4B8C-83A1-F6EECF244321}">
                <p14:modId xmlns:p14="http://schemas.microsoft.com/office/powerpoint/2010/main" val="4178617079"/>
              </p:ext>
            </p:extLst>
          </p:nvPr>
        </p:nvGraphicFramePr>
        <p:xfrm>
          <a:off x="395536" y="1700808"/>
          <a:ext cx="8568954" cy="3564723"/>
        </p:xfrm>
        <a:graphic>
          <a:graphicData uri="http://schemas.openxmlformats.org/drawingml/2006/table">
            <a:tbl>
              <a:tblPr firstRow="1" firstCol="1" bandRow="1"/>
              <a:tblGrid>
                <a:gridCol w="648075"/>
                <a:gridCol w="1944216"/>
                <a:gridCol w="1944216"/>
                <a:gridCol w="2016224"/>
                <a:gridCol w="2016223"/>
              </a:tblGrid>
              <a:tr h="464052">
                <a:tc rowSpan="2">
                  <a:txBody>
                    <a:bodyPr/>
                    <a:lstStyle/>
                    <a:p>
                      <a:pPr>
                        <a:lnSpc>
                          <a:spcPct val="115000"/>
                        </a:lnSpc>
                        <a:spcAft>
                          <a:spcPts val="600"/>
                        </a:spcAft>
                      </a:pP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ctr">
                        <a:lnSpc>
                          <a:spcPct val="115000"/>
                        </a:lnSpc>
                        <a:spcAft>
                          <a:spcPts val="0"/>
                        </a:spcAft>
                      </a:pPr>
                      <a:r>
                        <a:rPr lang="en-GB" sz="1800">
                          <a:effectLst/>
                          <a:latin typeface="Corbel"/>
                          <a:ea typeface="Times New Roman"/>
                          <a:cs typeface="Times New Roman"/>
                        </a:rPr>
                        <a:t>COUNTRIES</a:t>
                      </a:r>
                      <a:endParaRPr lang="hr-HR" sz="180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hMerge="1">
                  <a:txBody>
                    <a:bodyPr/>
                    <a:lstStyle/>
                    <a:p>
                      <a:endParaRPr lang="hr-HR"/>
                    </a:p>
                  </a:txBody>
                  <a:tcPr/>
                </a:tc>
                <a:tc hMerge="1">
                  <a:txBody>
                    <a:bodyPr/>
                    <a:lstStyle/>
                    <a:p>
                      <a:endParaRPr lang="hr-HR"/>
                    </a:p>
                  </a:txBody>
                  <a:tcPr/>
                </a:tc>
                <a:tc hMerge="1">
                  <a:txBody>
                    <a:bodyPr/>
                    <a:lstStyle/>
                    <a:p>
                      <a:endParaRPr lang="hr-HR"/>
                    </a:p>
                  </a:txBody>
                  <a:tcPr/>
                </a:tc>
              </a:tr>
              <a:tr h="464052">
                <a:tc vMerge="1">
                  <a:txBody>
                    <a:bodyPr/>
                    <a:lstStyle/>
                    <a:p>
                      <a:endParaRPr lang="hr-HR"/>
                    </a:p>
                  </a:txBody>
                  <a:tcPr/>
                </a:tc>
                <a:tc>
                  <a:txBody>
                    <a:bodyPr/>
                    <a:lstStyle/>
                    <a:p>
                      <a:pPr algn="ctr">
                        <a:lnSpc>
                          <a:spcPct val="115000"/>
                        </a:lnSpc>
                        <a:spcAft>
                          <a:spcPts val="0"/>
                        </a:spcAft>
                      </a:pPr>
                      <a:r>
                        <a:rPr lang="en-GB" sz="1800" dirty="0">
                          <a:effectLst/>
                          <a:latin typeface="Corbel"/>
                          <a:ea typeface="Times New Roman"/>
                          <a:cs typeface="Times New Roman"/>
                        </a:rPr>
                        <a:t>BA</a:t>
                      </a:r>
                      <a:endParaRPr lang="hr-HR" sz="1800" dirty="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dirty="0">
                          <a:effectLst/>
                          <a:latin typeface="Corbel"/>
                          <a:ea typeface="Times New Roman"/>
                          <a:cs typeface="Times New Roman"/>
                        </a:rPr>
                        <a:t>HR</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dirty="0">
                          <a:effectLst/>
                          <a:latin typeface="Corbel"/>
                          <a:ea typeface="Times New Roman"/>
                          <a:cs typeface="Times New Roman"/>
                        </a:rPr>
                        <a:t>XK</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dirty="0">
                          <a:effectLst/>
                          <a:latin typeface="Corbel"/>
                          <a:ea typeface="Times New Roman"/>
                          <a:cs typeface="Times New Roman"/>
                        </a:rPr>
                        <a:t>MK</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4052">
                <a:tc>
                  <a:txBody>
                    <a:bodyPr/>
                    <a:lstStyle/>
                    <a:p>
                      <a:pPr>
                        <a:lnSpc>
                          <a:spcPct val="115000"/>
                        </a:lnSpc>
                        <a:spcAft>
                          <a:spcPts val="0"/>
                        </a:spcAft>
                      </a:pPr>
                      <a:r>
                        <a:rPr lang="en-GB" sz="1800">
                          <a:effectLst/>
                          <a:latin typeface="Corbel"/>
                          <a:ea typeface="Times New Roman"/>
                          <a:cs typeface="Times New Roman"/>
                        </a:rPr>
                        <a:t>1.</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effectLst/>
                          <a:latin typeface="Corbel"/>
                          <a:ea typeface="Times New Roman"/>
                          <a:cs typeface="Times New Roman"/>
                        </a:rPr>
                        <a:t>The police</a:t>
                      </a:r>
                      <a:endParaRPr lang="hr-HR" sz="1800" dirty="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The police</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Religious leaders</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NATO</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0053">
                <a:tc>
                  <a:txBody>
                    <a:bodyPr/>
                    <a:lstStyle/>
                    <a:p>
                      <a:pPr>
                        <a:lnSpc>
                          <a:spcPct val="115000"/>
                        </a:lnSpc>
                        <a:spcAft>
                          <a:spcPts val="0"/>
                        </a:spcAft>
                      </a:pPr>
                      <a:r>
                        <a:rPr lang="en-GB" sz="1800">
                          <a:effectLst/>
                          <a:latin typeface="Corbel"/>
                          <a:ea typeface="Times New Roman"/>
                          <a:cs typeface="Times New Roman"/>
                        </a:rPr>
                        <a:t>2.</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effectLst/>
                          <a:latin typeface="Corbel"/>
                          <a:ea typeface="Times New Roman"/>
                          <a:cs typeface="Times New Roman"/>
                        </a:rPr>
                        <a:t>Religious institutions</a:t>
                      </a:r>
                      <a:endParaRPr lang="hr-HR" sz="1800" dirty="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effectLst/>
                          <a:latin typeface="Corbel"/>
                          <a:ea typeface="Times New Roman"/>
                          <a:cs typeface="Times New Roman"/>
                        </a:rPr>
                        <a:t>Judiciary</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effectLst/>
                          <a:latin typeface="Corbel"/>
                          <a:ea typeface="Times New Roman"/>
                          <a:cs typeface="Times New Roman"/>
                        </a:rPr>
                        <a:t>The police</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Judiciary</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4052">
                <a:tc>
                  <a:txBody>
                    <a:bodyPr/>
                    <a:lstStyle/>
                    <a:p>
                      <a:pPr>
                        <a:lnSpc>
                          <a:spcPct val="115000"/>
                        </a:lnSpc>
                        <a:spcAft>
                          <a:spcPts val="0"/>
                        </a:spcAft>
                      </a:pPr>
                      <a:r>
                        <a:rPr lang="en-GB" sz="1800">
                          <a:effectLst/>
                          <a:latin typeface="Corbel"/>
                          <a:ea typeface="Times New Roman"/>
                          <a:cs typeface="Times New Roman"/>
                        </a:rPr>
                        <a:t>3.</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Media</a:t>
                      </a:r>
                      <a:endParaRPr lang="hr-HR" sz="180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NGOs</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effectLst/>
                          <a:latin typeface="Corbel"/>
                          <a:ea typeface="Times New Roman"/>
                          <a:cs typeface="Times New Roman"/>
                        </a:rPr>
                        <a:t>Media</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Army</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3727">
                <a:tc>
                  <a:txBody>
                    <a:bodyPr/>
                    <a:lstStyle/>
                    <a:p>
                      <a:pPr>
                        <a:lnSpc>
                          <a:spcPct val="115000"/>
                        </a:lnSpc>
                        <a:spcAft>
                          <a:spcPts val="0"/>
                        </a:spcAft>
                      </a:pPr>
                      <a:r>
                        <a:rPr lang="en-GB" sz="1800">
                          <a:effectLst/>
                          <a:latin typeface="Corbel"/>
                          <a:ea typeface="Times New Roman"/>
                          <a:cs typeface="Times New Roman"/>
                        </a:rPr>
                        <a:t>4.</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NGOs</a:t>
                      </a:r>
                      <a:endParaRPr lang="hr-HR" sz="180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Media</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effectLst/>
                          <a:latin typeface="Corbel"/>
                          <a:ea typeface="Times New Roman"/>
                          <a:cs typeface="Times New Roman"/>
                        </a:rPr>
                        <a:t>NGOs</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effectLst/>
                          <a:latin typeface="Corbel"/>
                          <a:ea typeface="Times New Roman"/>
                          <a:cs typeface="Times New Roman"/>
                        </a:rPr>
                        <a:t>The  police</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4052">
                <a:tc>
                  <a:txBody>
                    <a:bodyPr/>
                    <a:lstStyle/>
                    <a:p>
                      <a:pPr>
                        <a:lnSpc>
                          <a:spcPct val="115000"/>
                        </a:lnSpc>
                        <a:spcAft>
                          <a:spcPts val="0"/>
                        </a:spcAft>
                      </a:pPr>
                      <a:r>
                        <a:rPr lang="en-GB" sz="1800">
                          <a:effectLst/>
                          <a:latin typeface="Corbel"/>
                          <a:ea typeface="Times New Roman"/>
                          <a:cs typeface="Times New Roman"/>
                        </a:rPr>
                        <a:t>5.</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Labour unions</a:t>
                      </a:r>
                      <a:endParaRPr lang="hr-HR" sz="1800">
                        <a:effectLst/>
                        <a:latin typeface="Calibri"/>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effectLst/>
                          <a:latin typeface="Corbel"/>
                          <a:ea typeface="Times New Roman"/>
                          <a:cs typeface="Times New Roman"/>
                        </a:rPr>
                        <a:t>Religious institutions</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Corbel"/>
                          <a:ea typeface="Times New Roman"/>
                          <a:cs typeface="Times New Roman"/>
                        </a:rPr>
                        <a:t>Judiciary</a:t>
                      </a:r>
                      <a:endParaRPr lang="hr-HR" sz="18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effectLst/>
                          <a:latin typeface="Corbel"/>
                          <a:ea typeface="Times New Roman"/>
                          <a:cs typeface="Times New Roman"/>
                        </a:rPr>
                        <a:t>Banks</a:t>
                      </a:r>
                      <a:endParaRPr lang="hr-HR" sz="18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027002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235</TotalTime>
  <Words>292</Words>
  <Application>Microsoft Office PowerPoint</Application>
  <PresentationFormat>On-screen Show (4:3)</PresentationFormat>
  <Paragraphs>242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Thermal</vt:lpstr>
      <vt:lpstr>BEYOND BARRIERS A YOUTH POLICY SEMINAR ON SOCIAL INCLUSION OF YOUNG PEOPLE IN VULNERABLE SITUATIONS IN SOUTH EAST EUROPE    Snapshot on the situation of youth in  South East Europe    Dunja Potočnik, The Pool of the European Youth Researchers  Mostar, October 2015 </vt:lpstr>
      <vt:lpstr>Youth in SEE: Data</vt:lpstr>
      <vt:lpstr>GDP per capita 2010-2014 ($)</vt:lpstr>
      <vt:lpstr>Youth unemployment rate (2010-2013)</vt:lpstr>
      <vt:lpstr>Socio-professional status</vt:lpstr>
      <vt:lpstr>Living arrangements</vt:lpstr>
      <vt:lpstr>   Rank of the grounds of discrimination experienced by the youth (the first five ranked grounds)</vt:lpstr>
      <vt:lpstr>   Share of young people engaged in voluntary activities in past 12 months prior to the surveys (%)</vt:lpstr>
      <vt:lpstr>   Trust towards institutions – the first five ranked institutions</vt:lpstr>
      <vt:lpstr>   The major problems in the society – the first five ranked problems</vt:lpstr>
      <vt:lpstr>   Personal optimism – perception of changes on a personal plan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Beyond barriers A youth policy seminar on social inclusion of young people in vulnerable situations in South East Europe  Snapshot on the situation of youth, challenges to social inclusion and youth policies in South East Europe: information paper for the Seminar Beyond Barriers </dc:title>
  <dc:creator>DUNJA</dc:creator>
  <cp:lastModifiedBy>DUNJA</cp:lastModifiedBy>
  <cp:revision>44</cp:revision>
  <dcterms:created xsi:type="dcterms:W3CDTF">2015-10-23T12:15:58Z</dcterms:created>
  <dcterms:modified xsi:type="dcterms:W3CDTF">2015-10-23T16:12:27Z</dcterms:modified>
</cp:coreProperties>
</file>