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 id="259" r:id="rId3"/>
    <p:sldId id="260" r:id="rId4"/>
    <p:sldId id="261" r:id="rId5"/>
    <p:sldId id="262" r:id="rId6"/>
    <p:sldId id="263" r:id="rId7"/>
    <p:sldId id="264" r:id="rId8"/>
    <p:sldId id="265" r:id="rId9"/>
    <p:sldId id="266" r:id="rId10"/>
    <p:sldId id="268" r:id="rId11"/>
    <p:sldId id="269" r:id="rId12"/>
  </p:sldIdLst>
  <p:sldSz cx="9144000" cy="6858000" type="screen4x3"/>
  <p:notesSz cx="6858000" cy="9144000"/>
  <p:defaultTextStyle>
    <a:defPPr>
      <a:defRPr lang="sr-Latn-C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02"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 name="Rectangle 10"/>
          <p:cNvSpPr/>
          <p:nvPr/>
        </p:nvSpPr>
        <p:spPr>
          <a:xfrm>
            <a:off x="0" y="0"/>
            <a:ext cx="752475" cy="6858000"/>
          </a:xfrm>
          <a:prstGeom prst="rect">
            <a:avLst/>
          </a:prstGeom>
          <a:gradFill>
            <a:gsLst>
              <a:gs pos="0">
                <a:schemeClr val="accent1">
                  <a:lumMod val="60000"/>
                  <a:lumOff val="40000"/>
                </a:schemeClr>
              </a:gs>
              <a:gs pos="50000">
                <a:schemeClr val="accent1"/>
              </a:gs>
              <a:gs pos="100000">
                <a:schemeClr val="accent6">
                  <a:lumMod val="75000"/>
                </a:schemeClr>
              </a:gs>
            </a:gsLst>
            <a:lin ang="5400000" scaled="0"/>
          </a:gradFill>
          <a:ln>
            <a:noFill/>
          </a:ln>
          <a:effectLst>
            <a:innerShdw blurRad="190500" dist="25400">
              <a:prstClr val="black">
                <a:alpha val="6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effectLst>
                <a:innerShdw blurRad="63500" dist="50800" dir="18900000">
                  <a:prstClr val="black">
                    <a:alpha val="50000"/>
                  </a:prstClr>
                </a:innerShdw>
              </a:effectLst>
            </a:endParaRPr>
          </a:p>
        </p:txBody>
      </p:sp>
      <p:sp>
        <p:nvSpPr>
          <p:cNvPr id="2" name="Title 1"/>
          <p:cNvSpPr>
            <a:spLocks noGrp="1"/>
          </p:cNvSpPr>
          <p:nvPr>
            <p:ph type="ctrTitle"/>
          </p:nvPr>
        </p:nvSpPr>
        <p:spPr>
          <a:xfrm>
            <a:off x="1216152" y="1267485"/>
            <a:ext cx="7235981" cy="5133316"/>
          </a:xfrm>
        </p:spPr>
        <p:txBody>
          <a:bodyPr/>
          <a:lstStyle>
            <a:lvl1pPr>
              <a:defRPr sz="11500"/>
            </a:lvl1pPr>
          </a:lstStyle>
          <a:p>
            <a:r>
              <a:rPr lang="en-US" smtClean="0"/>
              <a:t>Click to edit Master title style</a:t>
            </a:r>
            <a:endParaRPr lang="en-US" dirty="0"/>
          </a:p>
        </p:txBody>
      </p:sp>
      <p:sp>
        <p:nvSpPr>
          <p:cNvPr id="3" name="Subtitle 2"/>
          <p:cNvSpPr>
            <a:spLocks noGrp="1"/>
          </p:cNvSpPr>
          <p:nvPr>
            <p:ph type="subTitle" idx="1"/>
          </p:nvPr>
        </p:nvSpPr>
        <p:spPr>
          <a:xfrm>
            <a:off x="1216151" y="201702"/>
            <a:ext cx="6189583" cy="949569"/>
          </a:xfrm>
        </p:spPr>
        <p:txBody>
          <a:bodyPr>
            <a:normAutofit/>
          </a:bodyPr>
          <a:lstStyle>
            <a:lvl1pPr marL="0" indent="0" algn="r">
              <a:buNone/>
              <a:defRPr sz="2400">
                <a:solidFill>
                  <a:schemeClr val="tx2">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1377C3D-7BB2-4D23-9D10-616807B37D36}" type="datetimeFigureOut">
              <a:rPr lang="sr-Latn-CS" smtClean="0"/>
              <a:t>23.10.2015</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a:xfrm>
            <a:off x="8150469" y="236415"/>
            <a:ext cx="785301" cy="365125"/>
          </a:xfrm>
        </p:spPr>
        <p:txBody>
          <a:bodyPr/>
          <a:lstStyle>
            <a:lvl1pPr>
              <a:defRPr sz="1400"/>
            </a:lvl1pPr>
          </a:lstStyle>
          <a:p>
            <a:fld id="{63C03A18-1BE2-487D-92D8-585057AF460F}" type="slidenum">
              <a:rPr lang="hr-HR" smtClean="0"/>
              <a:t>‹#›</a:t>
            </a:fld>
            <a:endParaRPr lang="hr-HR"/>
          </a:p>
        </p:txBody>
      </p:sp>
      <p:grpSp>
        <p:nvGrpSpPr>
          <p:cNvPr id="7" name="Group 6"/>
          <p:cNvGrpSpPr/>
          <p:nvPr/>
        </p:nvGrpSpPr>
        <p:grpSpPr>
          <a:xfrm>
            <a:off x="7467600" y="209550"/>
            <a:ext cx="657226" cy="431800"/>
            <a:chOff x="7467600" y="209550"/>
            <a:chExt cx="657226" cy="431800"/>
          </a:xfrm>
          <a:solidFill>
            <a:schemeClr val="tx2">
              <a:lumMod val="60000"/>
              <a:lumOff val="40000"/>
            </a:schemeClr>
          </a:solidFill>
        </p:grpSpPr>
        <p:sp>
          <p:nvSpPr>
            <p:cNvPr id="8" name="Freeform 5"/>
            <p:cNvSpPr>
              <a:spLocks/>
            </p:cNvSpPr>
            <p:nvPr/>
          </p:nvSpPr>
          <p:spPr bwMode="auto">
            <a:xfrm>
              <a:off x="7467600" y="209550"/>
              <a:ext cx="242887"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5"/>
            <p:cNvSpPr>
              <a:spLocks/>
            </p:cNvSpPr>
            <p:nvPr/>
          </p:nvSpPr>
          <p:spPr bwMode="auto">
            <a:xfrm>
              <a:off x="7677151" y="209550"/>
              <a:ext cx="242887"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5"/>
            <p:cNvSpPr>
              <a:spLocks/>
            </p:cNvSpPr>
            <p:nvPr/>
          </p:nvSpPr>
          <p:spPr bwMode="auto">
            <a:xfrm>
              <a:off x="7881939" y="209550"/>
              <a:ext cx="242887"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withEffect">
                                  <p:stCondLst>
                                    <p:cond delay="500"/>
                                  </p:stCondLst>
                                  <p:childTnLst>
                                    <p:animEffect transition="out" filter="fade">
                                      <p:cBhvr>
                                        <p:cTn id="6" dur="2000"/>
                                        <p:tgtEl>
                                          <p:spTgt spid="11"/>
                                        </p:tgtEl>
                                      </p:cBhvr>
                                    </p:animEffect>
                                    <p:set>
                                      <p:cBhvr>
                                        <p:cTn id="7" dur="1" fill="hold">
                                          <p:stCondLst>
                                            <p:cond delay="1999"/>
                                          </p:stCondLst>
                                        </p:cTn>
                                        <p:tgtEl>
                                          <p:spTgt spid="11"/>
                                        </p:tgtEl>
                                        <p:attrNameLst>
                                          <p:attrName>style.visibility</p:attrName>
                                        </p:attrNameLst>
                                      </p:cBhvr>
                                      <p:to>
                                        <p:strVal val="hidden"/>
                                      </p:to>
                                    </p:set>
                                  </p:childTnLst>
                                </p:cTn>
                              </p:par>
                            </p:childTnLst>
                          </p:cTn>
                        </p:par>
                        <p:par>
                          <p:cTn id="8" fill="hold">
                            <p:stCondLst>
                              <p:cond delay="2500"/>
                            </p:stCondLst>
                            <p:childTnLst>
                              <p:par>
                                <p:cTn id="9" presetID="10" presetClass="entr" presetSubtype="0" fill="hold" grpId="1"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1377C3D-7BB2-4D23-9D10-616807B37D36}" type="datetimeFigureOut">
              <a:rPr lang="sr-Latn-CS" smtClean="0"/>
              <a:t>23.10.2015</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63C03A18-1BE2-487D-92D8-585057AF460F}" type="slidenum">
              <a:rPr lang="hr-HR" smtClean="0"/>
              <a:t>‹#›</a:t>
            </a:fld>
            <a:endParaRPr lang="hr-HR"/>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1377C3D-7BB2-4D23-9D10-616807B37D36}" type="datetimeFigureOut">
              <a:rPr lang="sr-Latn-CS" smtClean="0"/>
              <a:t>23.10.2015</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63C03A18-1BE2-487D-92D8-585057AF460F}" type="slidenum">
              <a:rPr lang="hr-HR" smtClean="0"/>
              <a:t>‹#›</a:t>
            </a:fld>
            <a:endParaRPr lang="hr-HR"/>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19200" y="5257800"/>
            <a:ext cx="7239000" cy="1143000"/>
          </a:xfrm>
        </p:spPr>
        <p:txBody>
          <a:bodyPr>
            <a:noAutofit/>
          </a:bodyPr>
          <a:lstStyle>
            <a:lvl1pPr algn="l">
              <a:defRPr sz="7200" baseline="0">
                <a:ln w="12700">
                  <a:solidFill>
                    <a:schemeClr val="tx2"/>
                  </a:solidFill>
                </a:ln>
              </a:defRPr>
            </a:lvl1pPr>
          </a:lstStyle>
          <a:p>
            <a:r>
              <a:rPr lang="en-US" smtClean="0"/>
              <a:t>Click to edit Master title style</a:t>
            </a:r>
            <a:endParaRPr lang="en-US" dirty="0"/>
          </a:p>
        </p:txBody>
      </p:sp>
      <p:sp>
        <p:nvSpPr>
          <p:cNvPr id="3" name="Content Placeholder 2"/>
          <p:cNvSpPr>
            <a:spLocks noGrp="1"/>
          </p:cNvSpPr>
          <p:nvPr>
            <p:ph idx="1"/>
          </p:nvPr>
        </p:nvSpPr>
        <p:spPr>
          <a:xfrm>
            <a:off x="1219200" y="838200"/>
            <a:ext cx="7467600" cy="4419600"/>
          </a:xfrm>
        </p:spPr>
        <p:txBody>
          <a:bodyPr>
            <a:normAutofit/>
          </a:bodyPr>
          <a:lstStyle>
            <a:lvl1pPr>
              <a:defRPr sz="2800"/>
            </a:lvl1pPr>
            <a:lvl2pPr>
              <a:defRPr sz="1800">
                <a:solidFill>
                  <a:schemeClr val="tx1"/>
                </a:solidFill>
              </a:defRPr>
            </a:lvl2pPr>
            <a:lvl3pPr>
              <a:defRPr sz="1800">
                <a:solidFill>
                  <a:schemeClr val="tx1"/>
                </a:solidFill>
              </a:defRPr>
            </a:lvl3pPr>
            <a:lvl4pPr>
              <a:defRPr sz="1800">
                <a:solidFill>
                  <a:schemeClr val="tx1"/>
                </a:solidFill>
              </a:defRPr>
            </a:lvl4pPr>
            <a:lvl5pPr>
              <a:defRPr sz="1800">
                <a:solidFill>
                  <a:schemeClr val="tx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71377C3D-7BB2-4D23-9D10-616807B37D36}" type="datetimeFigureOut">
              <a:rPr lang="sr-Latn-CS" smtClean="0"/>
              <a:t>23.10.2015</a:t>
            </a:fld>
            <a:endParaRPr lang="hr-HR"/>
          </a:p>
        </p:txBody>
      </p:sp>
      <p:sp>
        <p:nvSpPr>
          <p:cNvPr id="10" name="Slide Number Placeholder 9"/>
          <p:cNvSpPr>
            <a:spLocks noGrp="1"/>
          </p:cNvSpPr>
          <p:nvPr>
            <p:ph type="sldNum" sz="quarter" idx="11"/>
          </p:nvPr>
        </p:nvSpPr>
        <p:spPr/>
        <p:txBody>
          <a:bodyPr/>
          <a:lstStyle/>
          <a:p>
            <a:fld id="{63C03A18-1BE2-487D-92D8-585057AF460F}" type="slidenum">
              <a:rPr lang="hr-HR" smtClean="0"/>
              <a:t>‹#›</a:t>
            </a:fld>
            <a:endParaRPr lang="hr-HR"/>
          </a:p>
        </p:txBody>
      </p:sp>
      <p:sp>
        <p:nvSpPr>
          <p:cNvPr id="12" name="Footer Placeholder 11"/>
          <p:cNvSpPr>
            <a:spLocks noGrp="1"/>
          </p:cNvSpPr>
          <p:nvPr>
            <p:ph type="ftr" sz="quarter" idx="12"/>
          </p:nvPr>
        </p:nvSpPr>
        <p:spPr/>
        <p:txBody>
          <a:bodyPr/>
          <a:lstStyle/>
          <a:p>
            <a:endParaRPr lang="hr-HR"/>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19199" y="4484080"/>
            <a:ext cx="7239001" cy="762000"/>
          </a:xfrm>
        </p:spPr>
        <p:txBody>
          <a:bodyPr bIns="0"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13" name="Title 1"/>
          <p:cNvSpPr>
            <a:spLocks noGrp="1"/>
          </p:cNvSpPr>
          <p:nvPr>
            <p:ph type="title"/>
          </p:nvPr>
        </p:nvSpPr>
        <p:spPr>
          <a:xfrm>
            <a:off x="1219200" y="5257800"/>
            <a:ext cx="7239000" cy="1143000"/>
          </a:xfrm>
        </p:spPr>
        <p:txBody>
          <a:bodyPr>
            <a:noAutofit/>
          </a:bodyPr>
          <a:lstStyle>
            <a:lvl1pPr algn="l">
              <a:defRPr sz="7200" baseline="0">
                <a:ln w="12700">
                  <a:solidFill>
                    <a:schemeClr val="tx2"/>
                  </a:solidFill>
                </a:ln>
              </a:defRPr>
            </a:lvl1pPr>
          </a:lstStyle>
          <a:p>
            <a:r>
              <a:rPr lang="en-US" smtClean="0"/>
              <a:t>Click to edit Master title style</a:t>
            </a:r>
            <a:endParaRPr lang="en-US" dirty="0"/>
          </a:p>
        </p:txBody>
      </p:sp>
      <p:sp>
        <p:nvSpPr>
          <p:cNvPr id="19" name="Date Placeholder 18"/>
          <p:cNvSpPr>
            <a:spLocks noGrp="1"/>
          </p:cNvSpPr>
          <p:nvPr>
            <p:ph type="dt" sz="half" idx="10"/>
          </p:nvPr>
        </p:nvSpPr>
        <p:spPr/>
        <p:txBody>
          <a:bodyPr/>
          <a:lstStyle/>
          <a:p>
            <a:fld id="{71377C3D-7BB2-4D23-9D10-616807B37D36}" type="datetimeFigureOut">
              <a:rPr lang="sr-Latn-CS" smtClean="0"/>
              <a:t>23.10.2015</a:t>
            </a:fld>
            <a:endParaRPr lang="hr-HR"/>
          </a:p>
        </p:txBody>
      </p:sp>
      <p:sp>
        <p:nvSpPr>
          <p:cNvPr id="20" name="Slide Number Placeholder 19"/>
          <p:cNvSpPr>
            <a:spLocks noGrp="1"/>
          </p:cNvSpPr>
          <p:nvPr>
            <p:ph type="sldNum" sz="quarter" idx="11"/>
          </p:nvPr>
        </p:nvSpPr>
        <p:spPr/>
        <p:txBody>
          <a:bodyPr/>
          <a:lstStyle/>
          <a:p>
            <a:fld id="{63C03A18-1BE2-487D-92D8-585057AF460F}" type="slidenum">
              <a:rPr lang="hr-HR" smtClean="0"/>
              <a:t>‹#›</a:t>
            </a:fld>
            <a:endParaRPr lang="hr-HR"/>
          </a:p>
        </p:txBody>
      </p:sp>
      <p:sp>
        <p:nvSpPr>
          <p:cNvPr id="21" name="Footer Placeholder 20"/>
          <p:cNvSpPr>
            <a:spLocks noGrp="1"/>
          </p:cNvSpPr>
          <p:nvPr>
            <p:ph type="ftr" sz="quarter" idx="12"/>
          </p:nvPr>
        </p:nvSpPr>
        <p:spPr/>
        <p:txBody>
          <a:bodyPr/>
          <a:lstStyle/>
          <a:p>
            <a:endParaRPr lang="hr-HR"/>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5" name="Date Placeholder 4"/>
          <p:cNvSpPr>
            <a:spLocks noGrp="1"/>
          </p:cNvSpPr>
          <p:nvPr>
            <p:ph type="dt" sz="half" idx="10"/>
          </p:nvPr>
        </p:nvSpPr>
        <p:spPr/>
        <p:txBody>
          <a:bodyPr/>
          <a:lstStyle/>
          <a:p>
            <a:fld id="{71377C3D-7BB2-4D23-9D10-616807B37D36}" type="datetimeFigureOut">
              <a:rPr lang="sr-Latn-CS" smtClean="0"/>
              <a:t>23.10.2015</a:t>
            </a:fld>
            <a:endParaRPr lang="hr-HR"/>
          </a:p>
        </p:txBody>
      </p:sp>
      <p:sp>
        <p:nvSpPr>
          <p:cNvPr id="6" name="Footer Placeholder 5"/>
          <p:cNvSpPr>
            <a:spLocks noGrp="1"/>
          </p:cNvSpPr>
          <p:nvPr>
            <p:ph type="ftr" sz="quarter" idx="11"/>
          </p:nvPr>
        </p:nvSpPr>
        <p:spPr/>
        <p:txBody>
          <a:bodyPr/>
          <a:lstStyle/>
          <a:p>
            <a:endParaRPr lang="hr-HR"/>
          </a:p>
        </p:txBody>
      </p:sp>
      <p:sp>
        <p:nvSpPr>
          <p:cNvPr id="7" name="Slide Number Placeholder 6"/>
          <p:cNvSpPr>
            <a:spLocks noGrp="1"/>
          </p:cNvSpPr>
          <p:nvPr>
            <p:ph type="sldNum" sz="quarter" idx="12"/>
          </p:nvPr>
        </p:nvSpPr>
        <p:spPr/>
        <p:txBody>
          <a:bodyPr/>
          <a:lstStyle/>
          <a:p>
            <a:fld id="{63C03A18-1BE2-487D-92D8-585057AF460F}" type="slidenum">
              <a:rPr lang="hr-HR" smtClean="0"/>
              <a:t>‹#›</a:t>
            </a:fld>
            <a:endParaRPr lang="hr-HR"/>
          </a:p>
        </p:txBody>
      </p:sp>
      <p:sp>
        <p:nvSpPr>
          <p:cNvPr id="9" name="Content Placeholder 8"/>
          <p:cNvSpPr>
            <a:spLocks noGrp="1"/>
          </p:cNvSpPr>
          <p:nvPr>
            <p:ph sz="quarter" idx="13"/>
          </p:nvPr>
        </p:nvSpPr>
        <p:spPr>
          <a:xfrm>
            <a:off x="1216152" y="841248"/>
            <a:ext cx="3730752" cy="43891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5102352" y="841248"/>
            <a:ext cx="3730752" cy="43891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19200" y="841248"/>
            <a:ext cx="3733800" cy="533400"/>
          </a:xfrm>
        </p:spPr>
        <p:txBody>
          <a:bodyPr anchor="t">
            <a:norm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5105400" y="841248"/>
            <a:ext cx="3735267" cy="533400"/>
          </a:xfrm>
        </p:spPr>
        <p:txBody>
          <a:bodyPr anchor="t">
            <a:norm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71377C3D-7BB2-4D23-9D10-616807B37D36}" type="datetimeFigureOut">
              <a:rPr lang="sr-Latn-CS" smtClean="0"/>
              <a:t>23.10.2015</a:t>
            </a:fld>
            <a:endParaRPr lang="hr-HR"/>
          </a:p>
        </p:txBody>
      </p:sp>
      <p:sp>
        <p:nvSpPr>
          <p:cNvPr id="8" name="Footer Placeholder 7"/>
          <p:cNvSpPr>
            <a:spLocks noGrp="1"/>
          </p:cNvSpPr>
          <p:nvPr>
            <p:ph type="ftr" sz="quarter" idx="11"/>
          </p:nvPr>
        </p:nvSpPr>
        <p:spPr/>
        <p:txBody>
          <a:bodyPr/>
          <a:lstStyle/>
          <a:p>
            <a:endParaRPr lang="hr-HR"/>
          </a:p>
        </p:txBody>
      </p:sp>
      <p:sp>
        <p:nvSpPr>
          <p:cNvPr id="9" name="Slide Number Placeholder 8"/>
          <p:cNvSpPr>
            <a:spLocks noGrp="1"/>
          </p:cNvSpPr>
          <p:nvPr>
            <p:ph type="sldNum" sz="quarter" idx="12"/>
          </p:nvPr>
        </p:nvSpPr>
        <p:spPr/>
        <p:txBody>
          <a:bodyPr/>
          <a:lstStyle/>
          <a:p>
            <a:fld id="{63C03A18-1BE2-487D-92D8-585057AF460F}" type="slidenum">
              <a:rPr lang="hr-HR" smtClean="0"/>
              <a:t>‹#›</a:t>
            </a:fld>
            <a:endParaRPr lang="hr-HR"/>
          </a:p>
        </p:txBody>
      </p:sp>
      <p:sp>
        <p:nvSpPr>
          <p:cNvPr id="11" name="Content Placeholder 10"/>
          <p:cNvSpPr>
            <a:spLocks noGrp="1"/>
          </p:cNvSpPr>
          <p:nvPr>
            <p:ph sz="quarter" idx="13"/>
          </p:nvPr>
        </p:nvSpPr>
        <p:spPr>
          <a:xfrm>
            <a:off x="1216152" y="1380744"/>
            <a:ext cx="3730752" cy="38404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Content Placeholder 12"/>
          <p:cNvSpPr>
            <a:spLocks noGrp="1"/>
          </p:cNvSpPr>
          <p:nvPr>
            <p:ph sz="quarter" idx="14"/>
          </p:nvPr>
        </p:nvSpPr>
        <p:spPr>
          <a:xfrm>
            <a:off x="5102352" y="1380743"/>
            <a:ext cx="3730752" cy="38404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71377C3D-7BB2-4D23-9D10-616807B37D36}" type="datetimeFigureOut">
              <a:rPr lang="sr-Latn-CS" smtClean="0"/>
              <a:t>23.10.2015</a:t>
            </a:fld>
            <a:endParaRPr lang="hr-HR"/>
          </a:p>
        </p:txBody>
      </p:sp>
      <p:sp>
        <p:nvSpPr>
          <p:cNvPr id="4" name="Footer Placeholder 3"/>
          <p:cNvSpPr>
            <a:spLocks noGrp="1"/>
          </p:cNvSpPr>
          <p:nvPr>
            <p:ph type="ftr" sz="quarter" idx="11"/>
          </p:nvPr>
        </p:nvSpPr>
        <p:spPr/>
        <p:txBody>
          <a:bodyPr/>
          <a:lstStyle/>
          <a:p>
            <a:endParaRPr lang="hr-HR"/>
          </a:p>
        </p:txBody>
      </p:sp>
      <p:sp>
        <p:nvSpPr>
          <p:cNvPr id="5" name="Slide Number Placeholder 4"/>
          <p:cNvSpPr>
            <a:spLocks noGrp="1"/>
          </p:cNvSpPr>
          <p:nvPr>
            <p:ph type="sldNum" sz="quarter" idx="12"/>
          </p:nvPr>
        </p:nvSpPr>
        <p:spPr/>
        <p:txBody>
          <a:bodyPr/>
          <a:lstStyle/>
          <a:p>
            <a:fld id="{63C03A18-1BE2-487D-92D8-585057AF460F}" type="slidenum">
              <a:rPr lang="hr-HR" smtClean="0"/>
              <a:t>‹#›</a:t>
            </a:fld>
            <a:endParaRPr lang="hr-HR"/>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71377C3D-7BB2-4D23-9D10-616807B37D36}" type="datetimeFigureOut">
              <a:rPr lang="sr-Latn-CS" smtClean="0"/>
              <a:t>23.10.2015</a:t>
            </a:fld>
            <a:endParaRPr lang="hr-HR"/>
          </a:p>
        </p:txBody>
      </p:sp>
      <p:sp>
        <p:nvSpPr>
          <p:cNvPr id="6" name="Slide Number Placeholder 5"/>
          <p:cNvSpPr>
            <a:spLocks noGrp="1"/>
          </p:cNvSpPr>
          <p:nvPr>
            <p:ph type="sldNum" sz="quarter" idx="11"/>
          </p:nvPr>
        </p:nvSpPr>
        <p:spPr/>
        <p:txBody>
          <a:bodyPr/>
          <a:lstStyle/>
          <a:p>
            <a:fld id="{63C03A18-1BE2-487D-92D8-585057AF460F}" type="slidenum">
              <a:rPr lang="hr-HR" smtClean="0"/>
              <a:t>‹#›</a:t>
            </a:fld>
            <a:endParaRPr lang="hr-HR"/>
          </a:p>
        </p:txBody>
      </p:sp>
      <p:sp>
        <p:nvSpPr>
          <p:cNvPr id="7" name="Footer Placeholder 6"/>
          <p:cNvSpPr>
            <a:spLocks noGrp="1"/>
          </p:cNvSpPr>
          <p:nvPr>
            <p:ph type="ftr" sz="quarter" idx="12"/>
          </p:nvPr>
        </p:nvSpPr>
        <p:spPr/>
        <p:txBody>
          <a:bodyPr/>
          <a:lstStyle/>
          <a:p>
            <a:endParaRPr lang="hr-HR"/>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715000" y="395287"/>
            <a:ext cx="3008313" cy="1162050"/>
          </a:xfrm>
        </p:spPr>
        <p:txBody>
          <a:bodyPr anchor="b"/>
          <a:lstStyle>
            <a:lvl1pPr algn="l">
              <a:defRPr sz="2000" b="1">
                <a:ln>
                  <a:noFill/>
                </a:ln>
                <a:solidFill>
                  <a:srgbClr val="FF7605"/>
                </a:solidFill>
                <a:effectLst/>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5715000" y="1557337"/>
            <a:ext cx="3008313" cy="4386263"/>
          </a:xfrm>
        </p:spPr>
        <p:txBody>
          <a:bodyPr/>
          <a:lstStyle>
            <a:lvl1pPr marL="0" indent="0">
              <a:buNone/>
              <a:defRPr sz="1400">
                <a:solidFill>
                  <a:schemeClr val="tx1">
                    <a:lumMod val="50000"/>
                    <a:lumOff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Content Placeholder 13"/>
          <p:cNvSpPr>
            <a:spLocks noGrp="1"/>
          </p:cNvSpPr>
          <p:nvPr>
            <p:ph sz="quarter" idx="13"/>
          </p:nvPr>
        </p:nvSpPr>
        <p:spPr>
          <a:xfrm>
            <a:off x="914400" y="381000"/>
            <a:ext cx="4800600" cy="5943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Date Placeholder 8"/>
          <p:cNvSpPr>
            <a:spLocks noGrp="1"/>
          </p:cNvSpPr>
          <p:nvPr>
            <p:ph type="dt" sz="half" idx="14"/>
          </p:nvPr>
        </p:nvSpPr>
        <p:spPr/>
        <p:txBody>
          <a:bodyPr/>
          <a:lstStyle/>
          <a:p>
            <a:fld id="{71377C3D-7BB2-4D23-9D10-616807B37D36}" type="datetimeFigureOut">
              <a:rPr lang="sr-Latn-CS" smtClean="0"/>
              <a:t>23.10.2015</a:t>
            </a:fld>
            <a:endParaRPr lang="hr-HR"/>
          </a:p>
        </p:txBody>
      </p:sp>
      <p:sp>
        <p:nvSpPr>
          <p:cNvPr id="10" name="Slide Number Placeholder 9"/>
          <p:cNvSpPr>
            <a:spLocks noGrp="1"/>
          </p:cNvSpPr>
          <p:nvPr>
            <p:ph type="sldNum" sz="quarter" idx="15"/>
          </p:nvPr>
        </p:nvSpPr>
        <p:spPr/>
        <p:txBody>
          <a:bodyPr/>
          <a:lstStyle/>
          <a:p>
            <a:fld id="{63C03A18-1BE2-487D-92D8-585057AF460F}" type="slidenum">
              <a:rPr lang="hr-HR" smtClean="0"/>
              <a:t>‹#›</a:t>
            </a:fld>
            <a:endParaRPr lang="hr-HR"/>
          </a:p>
        </p:txBody>
      </p:sp>
      <p:sp>
        <p:nvSpPr>
          <p:cNvPr id="13" name="Footer Placeholder 12"/>
          <p:cNvSpPr>
            <a:spLocks noGrp="1"/>
          </p:cNvSpPr>
          <p:nvPr>
            <p:ph type="ftr" sz="quarter" idx="16"/>
          </p:nvPr>
        </p:nvSpPr>
        <p:spPr/>
        <p:txBody>
          <a:bodyPr/>
          <a:lstStyle/>
          <a:p>
            <a:endParaRPr lang="hr-HR"/>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19200" y="4624754"/>
            <a:ext cx="5486400" cy="404446"/>
          </a:xfrm>
        </p:spPr>
        <p:txBody>
          <a:bodyPr bIns="0" anchor="b"/>
          <a:lstStyle>
            <a:lvl1pPr algn="l">
              <a:defRPr sz="2000" b="1">
                <a:ln w="12700">
                  <a:noFill/>
                </a:ln>
                <a:solidFill>
                  <a:schemeClr val="tx1"/>
                </a:solidFill>
                <a:effectLst/>
              </a:defRPr>
            </a:lvl1pPr>
          </a:lstStyle>
          <a:p>
            <a:r>
              <a:rPr lang="en-US" smtClean="0"/>
              <a:t>Click to edit Master title style</a:t>
            </a:r>
            <a:endParaRPr lang="en-US" dirty="0"/>
          </a:p>
        </p:txBody>
      </p:sp>
      <p:sp>
        <p:nvSpPr>
          <p:cNvPr id="3" name="Picture Placeholder 2"/>
          <p:cNvSpPr>
            <a:spLocks noGrp="1"/>
          </p:cNvSpPr>
          <p:nvPr>
            <p:ph type="pic" idx="1"/>
          </p:nvPr>
        </p:nvSpPr>
        <p:spPr>
          <a:xfrm>
            <a:off x="1323975" y="381000"/>
            <a:ext cx="5867400" cy="408146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219200" y="5029200"/>
            <a:ext cx="4038600" cy="1371600"/>
          </a:xfrm>
        </p:spPr>
        <p:txBody>
          <a:bodyPr/>
          <a:lstStyle>
            <a:lvl1pPr marL="0" indent="0">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1377C3D-7BB2-4D23-9D10-616807B37D36}" type="datetimeFigureOut">
              <a:rPr lang="sr-Latn-CS" smtClean="0"/>
              <a:t>23.10.2015</a:t>
            </a:fld>
            <a:endParaRPr lang="hr-HR"/>
          </a:p>
        </p:txBody>
      </p:sp>
      <p:sp>
        <p:nvSpPr>
          <p:cNvPr id="6" name="Footer Placeholder 5"/>
          <p:cNvSpPr>
            <a:spLocks noGrp="1"/>
          </p:cNvSpPr>
          <p:nvPr>
            <p:ph type="ftr" sz="quarter" idx="11"/>
          </p:nvPr>
        </p:nvSpPr>
        <p:spPr/>
        <p:txBody>
          <a:bodyPr/>
          <a:lstStyle/>
          <a:p>
            <a:endParaRPr lang="hr-HR"/>
          </a:p>
        </p:txBody>
      </p:sp>
      <p:sp>
        <p:nvSpPr>
          <p:cNvPr id="7" name="Slide Number Placeholder 6"/>
          <p:cNvSpPr>
            <a:spLocks noGrp="1"/>
          </p:cNvSpPr>
          <p:nvPr>
            <p:ph type="sldNum" sz="quarter" idx="12"/>
          </p:nvPr>
        </p:nvSpPr>
        <p:spPr/>
        <p:txBody>
          <a:bodyPr/>
          <a:lstStyle/>
          <a:p>
            <a:fld id="{63C03A18-1BE2-487D-92D8-585057AF460F}" type="slidenum">
              <a:rPr lang="hr-HR" smtClean="0"/>
              <a:t>‹#›</a:t>
            </a:fld>
            <a:endParaRPr lang="hr-HR"/>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Rectangle 11"/>
          <p:cNvSpPr/>
          <p:nvPr/>
        </p:nvSpPr>
        <p:spPr>
          <a:xfrm>
            <a:off x="0" y="0"/>
            <a:ext cx="228600" cy="6858000"/>
          </a:xfrm>
          <a:prstGeom prst="rect">
            <a:avLst/>
          </a:prstGeom>
          <a:gradFill>
            <a:gsLst>
              <a:gs pos="0">
                <a:schemeClr val="accent1"/>
              </a:gs>
              <a:gs pos="52000">
                <a:schemeClr val="accent6">
                  <a:lumMod val="75000"/>
                </a:schemeClr>
              </a:gs>
              <a:gs pos="100000">
                <a:schemeClr val="accent6">
                  <a:lumMod val="50000"/>
                </a:schemeClr>
              </a:gs>
            </a:gsLst>
            <a:lin ang="5400000" scaled="0"/>
          </a:gradFill>
          <a:ln>
            <a:noFill/>
          </a:ln>
          <a:effectLst>
            <a:innerShdw blurRad="190500" dist="25400">
              <a:prstClr val="black">
                <a:alpha val="6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effectLst>
                <a:innerShdw blurRad="63500" dist="50800" dir="18900000">
                  <a:prstClr val="black">
                    <a:alpha val="50000"/>
                  </a:prstClr>
                </a:innerShdw>
              </a:effectLst>
            </a:endParaRPr>
          </a:p>
        </p:txBody>
      </p:sp>
      <p:sp>
        <p:nvSpPr>
          <p:cNvPr id="13" name="Rectangle 12"/>
          <p:cNvSpPr/>
          <p:nvPr/>
        </p:nvSpPr>
        <p:spPr>
          <a:xfrm>
            <a:off x="0" y="0"/>
            <a:ext cx="228600" cy="6858000"/>
          </a:xfrm>
          <a:prstGeom prst="rect">
            <a:avLst/>
          </a:prstGeom>
          <a:gradFill>
            <a:gsLst>
              <a:gs pos="0">
                <a:schemeClr val="accent1">
                  <a:lumMod val="60000"/>
                  <a:lumOff val="40000"/>
                </a:schemeClr>
              </a:gs>
              <a:gs pos="50000">
                <a:schemeClr val="accent1"/>
              </a:gs>
              <a:gs pos="100000">
                <a:schemeClr val="accent6">
                  <a:lumMod val="75000"/>
                </a:schemeClr>
              </a:gs>
            </a:gsLst>
            <a:lin ang="5400000" scaled="0"/>
          </a:gradFill>
          <a:ln>
            <a:noFill/>
          </a:ln>
          <a:effectLst>
            <a:innerShdw blurRad="190500" dist="25400">
              <a:prstClr val="black">
                <a:alpha val="6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effectLst>
                <a:innerShdw blurRad="63500" dist="50800" dir="18900000">
                  <a:prstClr val="black">
                    <a:alpha val="50000"/>
                  </a:prstClr>
                </a:innerShdw>
              </a:effectLst>
            </a:endParaRPr>
          </a:p>
        </p:txBody>
      </p:sp>
      <p:sp>
        <p:nvSpPr>
          <p:cNvPr id="2" name="Title Placeholder 1"/>
          <p:cNvSpPr>
            <a:spLocks noGrp="1"/>
          </p:cNvSpPr>
          <p:nvPr>
            <p:ph type="title"/>
          </p:nvPr>
        </p:nvSpPr>
        <p:spPr>
          <a:xfrm>
            <a:off x="1219200" y="5257800"/>
            <a:ext cx="7239000" cy="1143000"/>
          </a:xfrm>
          <a:prstGeom prst="rect">
            <a:avLst/>
          </a:prstGeom>
        </p:spPr>
        <p:txBody>
          <a:bodyPr vert="horz" lIns="91440" tIns="45720" rIns="91440" bIns="45720" rtlCol="0" anchor="b">
            <a:noAutofit/>
          </a:bodyPr>
          <a:lstStyle/>
          <a:p>
            <a:endParaRPr lang="en-US" dirty="0"/>
          </a:p>
        </p:txBody>
      </p:sp>
      <p:sp>
        <p:nvSpPr>
          <p:cNvPr id="3" name="Text Placeholder 2"/>
          <p:cNvSpPr>
            <a:spLocks noGrp="1"/>
          </p:cNvSpPr>
          <p:nvPr>
            <p:ph type="body" idx="1"/>
          </p:nvPr>
        </p:nvSpPr>
        <p:spPr>
          <a:xfrm>
            <a:off x="1219200" y="838200"/>
            <a:ext cx="7467600" cy="4419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4"/>
          <p:cNvSpPr>
            <a:spLocks noGrp="1"/>
          </p:cNvSpPr>
          <p:nvPr>
            <p:ph type="ftr" sz="quarter" idx="3"/>
          </p:nvPr>
        </p:nvSpPr>
        <p:spPr>
          <a:xfrm>
            <a:off x="1259680" y="6553200"/>
            <a:ext cx="7162800" cy="228600"/>
          </a:xfrm>
          <a:prstGeom prst="rect">
            <a:avLst/>
          </a:prstGeom>
        </p:spPr>
        <p:txBody>
          <a:bodyPr vert="horz" lIns="91440" tIns="45720" rIns="91440" bIns="45720" rtlCol="0" anchor="ctr"/>
          <a:lstStyle>
            <a:lvl1pPr algn="l">
              <a:defRPr sz="1200">
                <a:solidFill>
                  <a:schemeClr val="tx1">
                    <a:lumMod val="60000"/>
                    <a:lumOff val="40000"/>
                  </a:schemeClr>
                </a:solidFill>
              </a:defRPr>
            </a:lvl1pPr>
          </a:lstStyle>
          <a:p>
            <a:endParaRPr lang="hr-HR"/>
          </a:p>
        </p:txBody>
      </p:sp>
      <p:sp>
        <p:nvSpPr>
          <p:cNvPr id="6" name="Slide Number Placeholder 5"/>
          <p:cNvSpPr>
            <a:spLocks noGrp="1"/>
          </p:cNvSpPr>
          <p:nvPr>
            <p:ph type="sldNum" sz="quarter" idx="4"/>
          </p:nvPr>
        </p:nvSpPr>
        <p:spPr>
          <a:xfrm>
            <a:off x="8686800" y="5740400"/>
            <a:ext cx="381000" cy="365125"/>
          </a:xfrm>
          <a:prstGeom prst="rect">
            <a:avLst/>
          </a:prstGeom>
        </p:spPr>
        <p:txBody>
          <a:bodyPr vert="horz" lIns="91440" tIns="45720" rIns="91440" bIns="45720" rtlCol="0" anchor="ctr"/>
          <a:lstStyle>
            <a:lvl1pPr algn="l">
              <a:defRPr sz="1200" b="0">
                <a:solidFill>
                  <a:schemeClr val="tx2">
                    <a:lumMod val="60000"/>
                    <a:lumOff val="40000"/>
                  </a:schemeClr>
                </a:solidFill>
              </a:defRPr>
            </a:lvl1pPr>
          </a:lstStyle>
          <a:p>
            <a:fld id="{63C03A18-1BE2-487D-92D8-585057AF460F}" type="slidenum">
              <a:rPr lang="hr-HR" smtClean="0"/>
              <a:t>‹#›</a:t>
            </a:fld>
            <a:endParaRPr lang="hr-HR"/>
          </a:p>
        </p:txBody>
      </p:sp>
      <p:sp>
        <p:nvSpPr>
          <p:cNvPr id="16" name="Freeform 5"/>
          <p:cNvSpPr>
            <a:spLocks/>
          </p:cNvSpPr>
          <p:nvPr/>
        </p:nvSpPr>
        <p:spPr bwMode="auto">
          <a:xfrm>
            <a:off x="8453438" y="5715000"/>
            <a:ext cx="242887" cy="431800"/>
          </a:xfrm>
          <a:custGeom>
            <a:avLst/>
            <a:gdLst/>
            <a:ahLst/>
            <a:cxnLst>
              <a:cxn ang="0">
                <a:pos x="62" y="0"/>
              </a:cxn>
              <a:cxn ang="0">
                <a:pos x="0" y="0"/>
              </a:cxn>
              <a:cxn ang="0">
                <a:pos x="89" y="136"/>
              </a:cxn>
              <a:cxn ang="0">
                <a:pos x="89" y="136"/>
              </a:cxn>
              <a:cxn ang="0">
                <a:pos x="0" y="272"/>
              </a:cxn>
              <a:cxn ang="0">
                <a:pos x="62" y="272"/>
              </a:cxn>
              <a:cxn ang="0">
                <a:pos x="153" y="136"/>
              </a:cxn>
              <a:cxn ang="0">
                <a:pos x="62" y="0"/>
              </a:cxn>
            </a:cxnLst>
            <a:rect l="0" t="0" r="r" b="b"/>
            <a:pathLst>
              <a:path w="153" h="272">
                <a:moveTo>
                  <a:pt x="62" y="0"/>
                </a:moveTo>
                <a:lnTo>
                  <a:pt x="0" y="0"/>
                </a:lnTo>
                <a:lnTo>
                  <a:pt x="89" y="136"/>
                </a:lnTo>
                <a:lnTo>
                  <a:pt x="89" y="136"/>
                </a:lnTo>
                <a:lnTo>
                  <a:pt x="0" y="272"/>
                </a:lnTo>
                <a:lnTo>
                  <a:pt x="62" y="272"/>
                </a:lnTo>
                <a:lnTo>
                  <a:pt x="153" y="136"/>
                </a:lnTo>
                <a:lnTo>
                  <a:pt x="62" y="0"/>
                </a:lnTo>
                <a:close/>
              </a:path>
            </a:pathLst>
          </a:custGeom>
          <a:solidFill>
            <a:schemeClr val="tx2">
              <a:lumMod val="60000"/>
              <a:lumOff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 name="Date Placeholder 3"/>
          <p:cNvSpPr>
            <a:spLocks noGrp="1"/>
          </p:cNvSpPr>
          <p:nvPr>
            <p:ph type="dt" sz="half" idx="2"/>
          </p:nvPr>
        </p:nvSpPr>
        <p:spPr>
          <a:xfrm rot="16200000">
            <a:off x="-1198682" y="4821116"/>
            <a:ext cx="2625969" cy="228600"/>
          </a:xfrm>
          <a:prstGeom prst="rect">
            <a:avLst/>
          </a:prstGeom>
        </p:spPr>
        <p:txBody>
          <a:bodyPr vert="horz" lIns="91440" tIns="45720" rIns="91440" bIns="45720" rtlCol="0" anchor="ctr"/>
          <a:lstStyle>
            <a:lvl1pPr algn="l">
              <a:defRPr sz="1200">
                <a:solidFill>
                  <a:srgbClr val="FFFFFF"/>
                </a:solidFill>
              </a:defRPr>
            </a:lvl1pPr>
          </a:lstStyle>
          <a:p>
            <a:fld id="{71377C3D-7BB2-4D23-9D10-616807B37D36}" type="datetimeFigureOut">
              <a:rPr lang="sr-Latn-CS" smtClean="0"/>
              <a:t>23.10.2015</a:t>
            </a:fld>
            <a:endParaRPr lang="hr-HR"/>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withEffect">
                                  <p:stCondLst>
                                    <p:cond delay="500"/>
                                  </p:stCondLst>
                                  <p:childTnLst>
                                    <p:animEffect transition="out" filter="fade">
                                      <p:cBhvr>
                                        <p:cTn id="6" dur="2000"/>
                                        <p:tgtEl>
                                          <p:spTgt spid="13"/>
                                        </p:tgtEl>
                                      </p:cBhvr>
                                    </p:animEffect>
                                    <p:set>
                                      <p:cBhvr>
                                        <p:cTn id="7" dur="1" fill="hold">
                                          <p:stCondLst>
                                            <p:cond delay="1999"/>
                                          </p:stCondLst>
                                        </p:cTn>
                                        <p:tgtEl>
                                          <p:spTgt spid="13"/>
                                        </p:tgtEl>
                                        <p:attrNameLst>
                                          <p:attrName>style.visibility</p:attrName>
                                        </p:attrNameLst>
                                      </p:cBhvr>
                                      <p:to>
                                        <p:strVal val="hidden"/>
                                      </p:to>
                                    </p:set>
                                  </p:childTnLst>
                                </p:cTn>
                              </p:par>
                            </p:childTnLst>
                          </p:cTn>
                        </p:par>
                        <p:par>
                          <p:cTn id="8" fill="hold">
                            <p:stCondLst>
                              <p:cond delay="2500"/>
                            </p:stCondLst>
                            <p:childTnLst>
                              <p:par>
                                <p:cTn id="9" presetID="10" presetClass="entr" presetSubtype="0" fill="hold" grpId="1"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Lst>
  </p:timing>
  <p:txStyles>
    <p:titleStyle>
      <a:lvl1pPr algn="l" defTabSz="914400" rtl="0" eaLnBrk="1" latinLnBrk="0" hangingPunct="1">
        <a:spcBef>
          <a:spcPct val="0"/>
        </a:spcBef>
        <a:buNone/>
        <a:defRPr sz="7200" b="1" kern="1200">
          <a:ln w="12700">
            <a:solidFill>
              <a:schemeClr val="tx2"/>
            </a:solidFill>
          </a:ln>
          <a:solidFill>
            <a:schemeClr val="bg1"/>
          </a:solidFill>
          <a:effectLst>
            <a:outerShdw blurRad="50800" dist="38100" dir="8100000" algn="tr" rotWithShape="0">
              <a:prstClr val="black">
                <a:alpha val="40000"/>
              </a:prstClr>
            </a:outerShdw>
          </a:effectLst>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2800" kern="1200">
          <a:solidFill>
            <a:schemeClr val="tx2"/>
          </a:solidFill>
          <a:latin typeface="+mn-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Font typeface="Calibri"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Clr>
          <a:schemeClr val="tx1"/>
        </a:buClr>
        <a:buFont typeface="Calibri" pitchFamily="34" charset="0"/>
        <a:buChar char="&gt;"/>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Calibri"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Clr>
          <a:schemeClr val="tx1"/>
        </a:buClr>
        <a:buFont typeface="Calibri"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Clr>
          <a:schemeClr val="tx1"/>
        </a:buClr>
        <a:buFont typeface="Calibri"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projects.ff.uni-mb.si/cepss/index.php/youth-studies"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projects.ff.uni-mb.si/cepss/index.php/youth-studies"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www.erasmusplus.nl/stream.aspx?file=/downloads/Jeugd/Publicaties/InclusionAtoZ.pdf."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data.worldbank.org/data-catalog/world-development-indicators"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data.worldbank.org/data-catalog/world-development-indicators"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projects.ff.uni-mb.si/cepss/index.php/youth-studies"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projects.ff.uni-mb.si/cepss/index.php/youth-studies"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projects.ff.uni-mb.si/cepss/index.php/youth-studies"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projects.ff.uni-mb.si/cepss/index.php/youth-studies"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projects.ff.uni-mb.si/cepss/index.php/youth-studies"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827584" y="836712"/>
            <a:ext cx="7992888" cy="5564089"/>
          </a:xfrm>
        </p:spPr>
        <p:style>
          <a:lnRef idx="2">
            <a:schemeClr val="accent6"/>
          </a:lnRef>
          <a:fillRef idx="1">
            <a:schemeClr val="lt1"/>
          </a:fillRef>
          <a:effectRef idx="0">
            <a:schemeClr val="accent6"/>
          </a:effectRef>
          <a:fontRef idx="minor">
            <a:schemeClr val="dk1"/>
          </a:fontRef>
        </p:style>
        <p:txBody>
          <a:bodyPr/>
          <a:lstStyle/>
          <a:p>
            <a:pPr algn="ctr"/>
            <a:r>
              <a:rPr lang="en-US" sz="2400" b="0" dirty="0" smtClean="0">
                <a:effectLst/>
                <a:latin typeface="Corbel" panose="020B0503020204020204" pitchFamily="34" charset="0"/>
              </a:rPr>
              <a:t>BEYOND BARRIERS</a:t>
            </a:r>
            <a:br>
              <a:rPr lang="en-US" sz="2400" b="0" dirty="0" smtClean="0">
                <a:effectLst/>
                <a:latin typeface="Corbel" panose="020B0503020204020204" pitchFamily="34" charset="0"/>
              </a:rPr>
            </a:br>
            <a:r>
              <a:rPr lang="en-US" sz="2400" b="0" dirty="0" smtClean="0">
                <a:effectLst/>
                <a:latin typeface="Corbel" panose="020B0503020204020204" pitchFamily="34" charset="0"/>
              </a:rPr>
              <a:t>A YOUTH POLICY SEMINAR ON SOCIAL INCLUSION OF YOUNG PEOPLE IN VULNERABLE SITUATIONS IN SOUTH EAST EUROPE</a:t>
            </a:r>
            <a:r>
              <a:rPr lang="hr-HR" sz="2400" b="0" dirty="0" smtClean="0">
                <a:effectLst/>
                <a:latin typeface="Corbel" panose="020B0503020204020204" pitchFamily="34" charset="0"/>
              </a:rPr>
              <a:t/>
            </a:r>
            <a:br>
              <a:rPr lang="hr-HR" sz="2400" b="0" dirty="0" smtClean="0">
                <a:effectLst/>
                <a:latin typeface="Corbel" panose="020B0503020204020204" pitchFamily="34" charset="0"/>
              </a:rPr>
            </a:br>
            <a:r>
              <a:rPr lang="hr-HR" sz="2000" b="0" dirty="0">
                <a:effectLst/>
                <a:latin typeface="Corbel" panose="020B0503020204020204" pitchFamily="34" charset="0"/>
              </a:rPr>
              <a:t/>
            </a:r>
            <a:br>
              <a:rPr lang="hr-HR" sz="2000" b="0" dirty="0">
                <a:effectLst/>
                <a:latin typeface="Corbel" panose="020B0503020204020204" pitchFamily="34" charset="0"/>
              </a:rPr>
            </a:br>
            <a:r>
              <a:rPr lang="hr-HR" sz="2000" b="0" dirty="0" smtClean="0">
                <a:effectLst/>
                <a:latin typeface="Corbel" panose="020B0503020204020204" pitchFamily="34" charset="0"/>
              </a:rPr>
              <a:t/>
            </a:r>
            <a:br>
              <a:rPr lang="hr-HR" sz="2000" b="0" dirty="0" smtClean="0">
                <a:effectLst/>
                <a:latin typeface="Corbel" panose="020B0503020204020204" pitchFamily="34" charset="0"/>
              </a:rPr>
            </a:br>
            <a:r>
              <a:rPr lang="hr-HR" sz="2000" b="0" dirty="0">
                <a:effectLst/>
                <a:latin typeface="Corbel" panose="020B0503020204020204" pitchFamily="34" charset="0"/>
              </a:rPr>
              <a:t/>
            </a:r>
            <a:br>
              <a:rPr lang="hr-HR" sz="2000" b="0" dirty="0">
                <a:effectLst/>
                <a:latin typeface="Corbel" panose="020B0503020204020204" pitchFamily="34" charset="0"/>
              </a:rPr>
            </a:br>
            <a:r>
              <a:rPr lang="en-GB" sz="2800" b="0" i="1" dirty="0">
                <a:effectLst/>
                <a:latin typeface="Corbel" panose="020B0503020204020204" pitchFamily="34" charset="0"/>
              </a:rPr>
              <a:t>Snapshot on the situation of </a:t>
            </a:r>
            <a:r>
              <a:rPr lang="en-GB" sz="2800" b="0" i="1" dirty="0" smtClean="0">
                <a:effectLst/>
                <a:latin typeface="Corbel" panose="020B0503020204020204" pitchFamily="34" charset="0"/>
              </a:rPr>
              <a:t>youth</a:t>
            </a:r>
            <a:r>
              <a:rPr lang="hr-HR" sz="2800" b="0" i="1" dirty="0" smtClean="0">
                <a:effectLst/>
                <a:latin typeface="Corbel" panose="020B0503020204020204" pitchFamily="34" charset="0"/>
              </a:rPr>
              <a:t> </a:t>
            </a:r>
            <a:r>
              <a:rPr lang="hr-HR" sz="2800" b="0" i="1" dirty="0" err="1" smtClean="0">
                <a:effectLst/>
                <a:latin typeface="Corbel" panose="020B0503020204020204" pitchFamily="34" charset="0"/>
              </a:rPr>
              <a:t>in</a:t>
            </a:r>
            <a:r>
              <a:rPr lang="hr-HR" sz="2800" b="0" i="1" dirty="0" smtClean="0">
                <a:effectLst/>
                <a:latin typeface="Corbel" panose="020B0503020204020204" pitchFamily="34" charset="0"/>
              </a:rPr>
              <a:t> </a:t>
            </a:r>
            <a:br>
              <a:rPr lang="hr-HR" sz="2800" b="0" i="1" dirty="0" smtClean="0">
                <a:effectLst/>
                <a:latin typeface="Corbel" panose="020B0503020204020204" pitchFamily="34" charset="0"/>
              </a:rPr>
            </a:br>
            <a:r>
              <a:rPr lang="en-GB" sz="2800" b="0" i="1" dirty="0" smtClean="0">
                <a:effectLst/>
                <a:latin typeface="Corbel" panose="020B0503020204020204" pitchFamily="34" charset="0"/>
              </a:rPr>
              <a:t>South </a:t>
            </a:r>
            <a:r>
              <a:rPr lang="en-GB" sz="2800" b="0" i="1" dirty="0">
                <a:effectLst/>
                <a:latin typeface="Corbel" panose="020B0503020204020204" pitchFamily="34" charset="0"/>
              </a:rPr>
              <a:t>East </a:t>
            </a:r>
            <a:r>
              <a:rPr lang="en-GB" sz="2800" b="0" i="1" dirty="0" smtClean="0">
                <a:effectLst/>
                <a:latin typeface="Corbel" panose="020B0503020204020204" pitchFamily="34" charset="0"/>
              </a:rPr>
              <a:t>Europe</a:t>
            </a:r>
            <a:r>
              <a:rPr lang="hr-HR" sz="2000" b="0" i="1" dirty="0" smtClean="0">
                <a:effectLst/>
                <a:latin typeface="Corbel" panose="020B0503020204020204" pitchFamily="34" charset="0"/>
              </a:rPr>
              <a:t/>
            </a:r>
            <a:br>
              <a:rPr lang="hr-HR" sz="2000" b="0" i="1" dirty="0" smtClean="0">
                <a:effectLst/>
                <a:latin typeface="Corbel" panose="020B0503020204020204" pitchFamily="34" charset="0"/>
              </a:rPr>
            </a:br>
            <a:r>
              <a:rPr lang="hr-HR" sz="2000" b="0" i="1" dirty="0">
                <a:effectLst/>
                <a:latin typeface="Corbel" panose="020B0503020204020204" pitchFamily="34" charset="0"/>
              </a:rPr>
              <a:t/>
            </a:r>
            <a:br>
              <a:rPr lang="hr-HR" sz="2000" b="0" i="1" dirty="0">
                <a:effectLst/>
                <a:latin typeface="Corbel" panose="020B0503020204020204" pitchFamily="34" charset="0"/>
              </a:rPr>
            </a:br>
            <a:r>
              <a:rPr lang="hr-HR" sz="2000" b="0" i="1" dirty="0">
                <a:effectLst/>
                <a:latin typeface="Corbel" panose="020B0503020204020204" pitchFamily="34" charset="0"/>
              </a:rPr>
              <a:t/>
            </a:r>
            <a:br>
              <a:rPr lang="hr-HR" sz="2000" b="0" i="1" dirty="0">
                <a:effectLst/>
                <a:latin typeface="Corbel" panose="020B0503020204020204" pitchFamily="34" charset="0"/>
              </a:rPr>
            </a:br>
            <a:r>
              <a:rPr lang="hr-HR" sz="2000" b="0" i="1" dirty="0" smtClean="0">
                <a:effectLst/>
                <a:latin typeface="Corbel" panose="020B0503020204020204" pitchFamily="34" charset="0"/>
              </a:rPr>
              <a:t/>
            </a:r>
            <a:br>
              <a:rPr lang="hr-HR" sz="2000" b="0" i="1" dirty="0" smtClean="0">
                <a:effectLst/>
                <a:latin typeface="Corbel" panose="020B0503020204020204" pitchFamily="34" charset="0"/>
              </a:rPr>
            </a:br>
            <a:r>
              <a:rPr lang="hr-HR" sz="1800" b="0" dirty="0" smtClean="0">
                <a:effectLst/>
                <a:latin typeface="Corbel" panose="020B0503020204020204" pitchFamily="34" charset="0"/>
              </a:rPr>
              <a:t>Dunja </a:t>
            </a:r>
            <a:r>
              <a:rPr lang="hr-HR" sz="1800" b="0" dirty="0" err="1" smtClean="0">
                <a:effectLst/>
                <a:latin typeface="Corbel" panose="020B0503020204020204" pitchFamily="34" charset="0"/>
              </a:rPr>
              <a:t>Potočnik</a:t>
            </a:r>
            <a:r>
              <a:rPr lang="hr-HR" sz="1800" b="0" dirty="0" smtClean="0">
                <a:effectLst/>
                <a:latin typeface="Corbel" panose="020B0503020204020204" pitchFamily="34" charset="0"/>
              </a:rPr>
              <a:t>, </a:t>
            </a:r>
            <a:r>
              <a:rPr lang="hr-HR" sz="1800" b="0" dirty="0" err="1" smtClean="0">
                <a:effectLst/>
                <a:latin typeface="Corbel" panose="020B0503020204020204" pitchFamily="34" charset="0"/>
              </a:rPr>
              <a:t>The</a:t>
            </a:r>
            <a:r>
              <a:rPr lang="hr-HR" sz="1800" b="0" dirty="0" smtClean="0">
                <a:effectLst/>
                <a:latin typeface="Corbel" panose="020B0503020204020204" pitchFamily="34" charset="0"/>
              </a:rPr>
              <a:t> </a:t>
            </a:r>
            <a:r>
              <a:rPr lang="hr-HR" sz="1800" b="0" dirty="0" err="1" smtClean="0">
                <a:effectLst/>
                <a:latin typeface="Corbel" panose="020B0503020204020204" pitchFamily="34" charset="0"/>
              </a:rPr>
              <a:t>Pool</a:t>
            </a:r>
            <a:r>
              <a:rPr lang="hr-HR" sz="1800" b="0" dirty="0" smtClean="0">
                <a:effectLst/>
                <a:latin typeface="Corbel" panose="020B0503020204020204" pitchFamily="34" charset="0"/>
              </a:rPr>
              <a:t> </a:t>
            </a:r>
            <a:r>
              <a:rPr lang="hr-HR" sz="1800" b="0" dirty="0" err="1" smtClean="0">
                <a:effectLst/>
                <a:latin typeface="Corbel" panose="020B0503020204020204" pitchFamily="34" charset="0"/>
              </a:rPr>
              <a:t>of</a:t>
            </a:r>
            <a:r>
              <a:rPr lang="hr-HR" sz="1800" b="0" dirty="0" smtClean="0">
                <a:effectLst/>
                <a:latin typeface="Corbel" panose="020B0503020204020204" pitchFamily="34" charset="0"/>
              </a:rPr>
              <a:t> </a:t>
            </a:r>
            <a:r>
              <a:rPr lang="hr-HR" sz="1800" b="0" dirty="0" err="1" smtClean="0">
                <a:effectLst/>
                <a:latin typeface="Corbel" panose="020B0503020204020204" pitchFamily="34" charset="0"/>
              </a:rPr>
              <a:t>the</a:t>
            </a:r>
            <a:r>
              <a:rPr lang="hr-HR" sz="1800" b="0" dirty="0" smtClean="0">
                <a:effectLst/>
                <a:latin typeface="Corbel" panose="020B0503020204020204" pitchFamily="34" charset="0"/>
              </a:rPr>
              <a:t> </a:t>
            </a:r>
            <a:r>
              <a:rPr lang="hr-HR" sz="1800" b="0" dirty="0" err="1" smtClean="0">
                <a:effectLst/>
                <a:latin typeface="Corbel" panose="020B0503020204020204" pitchFamily="34" charset="0"/>
              </a:rPr>
              <a:t>European</a:t>
            </a:r>
            <a:r>
              <a:rPr lang="hr-HR" sz="1800" b="0" dirty="0" smtClean="0">
                <a:effectLst/>
                <a:latin typeface="Corbel" panose="020B0503020204020204" pitchFamily="34" charset="0"/>
              </a:rPr>
              <a:t> </a:t>
            </a:r>
            <a:r>
              <a:rPr lang="hr-HR" sz="1800" b="0" dirty="0" err="1" smtClean="0">
                <a:effectLst/>
                <a:latin typeface="Corbel" panose="020B0503020204020204" pitchFamily="34" charset="0"/>
              </a:rPr>
              <a:t>Youth</a:t>
            </a:r>
            <a:r>
              <a:rPr lang="hr-HR" sz="1800" b="0" dirty="0" smtClean="0">
                <a:effectLst/>
                <a:latin typeface="Corbel" panose="020B0503020204020204" pitchFamily="34" charset="0"/>
              </a:rPr>
              <a:t> </a:t>
            </a:r>
            <a:r>
              <a:rPr lang="hr-HR" sz="1800" b="0" dirty="0" err="1" smtClean="0">
                <a:effectLst/>
                <a:latin typeface="Corbel" panose="020B0503020204020204" pitchFamily="34" charset="0"/>
              </a:rPr>
              <a:t>Researchers</a:t>
            </a:r>
            <a:r>
              <a:rPr lang="hr-HR" sz="1800" b="0" dirty="0" smtClean="0">
                <a:effectLst/>
                <a:latin typeface="Corbel" panose="020B0503020204020204" pitchFamily="34" charset="0"/>
              </a:rPr>
              <a:t/>
            </a:r>
            <a:br>
              <a:rPr lang="hr-HR" sz="1800" b="0" dirty="0" smtClean="0">
                <a:effectLst/>
                <a:latin typeface="Corbel" panose="020B0503020204020204" pitchFamily="34" charset="0"/>
              </a:rPr>
            </a:br>
            <a:r>
              <a:rPr lang="hr-HR" sz="1800" b="0" dirty="0" smtClean="0">
                <a:effectLst/>
                <a:latin typeface="Corbel" panose="020B0503020204020204" pitchFamily="34" charset="0"/>
              </a:rPr>
              <a:t/>
            </a:r>
            <a:br>
              <a:rPr lang="hr-HR" sz="1800" b="0" dirty="0" smtClean="0">
                <a:effectLst/>
                <a:latin typeface="Corbel" panose="020B0503020204020204" pitchFamily="34" charset="0"/>
              </a:rPr>
            </a:br>
            <a:r>
              <a:rPr lang="hr-HR" sz="1800" b="0" dirty="0" smtClean="0">
                <a:effectLst/>
                <a:latin typeface="Corbel" panose="020B0503020204020204" pitchFamily="34" charset="0"/>
              </a:rPr>
              <a:t>Mostar, </a:t>
            </a:r>
            <a:r>
              <a:rPr lang="hr-HR" sz="1800" b="0" dirty="0" err="1" smtClean="0">
                <a:effectLst/>
                <a:latin typeface="Corbel" panose="020B0503020204020204" pitchFamily="34" charset="0"/>
              </a:rPr>
              <a:t>October</a:t>
            </a:r>
            <a:r>
              <a:rPr lang="hr-HR" sz="1800" b="0" dirty="0" smtClean="0">
                <a:effectLst/>
                <a:latin typeface="Corbel" panose="020B0503020204020204" pitchFamily="34" charset="0"/>
              </a:rPr>
              <a:t> 2015</a:t>
            </a:r>
            <a:r>
              <a:rPr lang="hr-HR" sz="1800" b="0" dirty="0">
                <a:effectLst/>
                <a:latin typeface="Corbel" panose="020B0503020204020204" pitchFamily="34" charset="0"/>
              </a:rPr>
              <a:t/>
            </a:r>
            <a:br>
              <a:rPr lang="hr-HR" sz="1800" b="0" dirty="0">
                <a:effectLst/>
                <a:latin typeface="Corbel" panose="020B0503020204020204" pitchFamily="34" charset="0"/>
              </a:rPr>
            </a:br>
            <a:endParaRPr lang="hr-HR" sz="1800" b="0" dirty="0">
              <a:effectLst/>
              <a:latin typeface="Corbel" panose="020B0503020204020204" pitchFamily="34" charset="0"/>
            </a:endParaRPr>
          </a:p>
        </p:txBody>
      </p:sp>
    </p:spTree>
    <p:extLst>
      <p:ext uri="{BB962C8B-B14F-4D97-AF65-F5344CB8AC3E}">
        <p14:creationId xmlns:p14="http://schemas.microsoft.com/office/powerpoint/2010/main" val="42700382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88640"/>
            <a:ext cx="7992888" cy="792088"/>
          </a:xfrm>
          <a:ln>
            <a:noFill/>
          </a:ln>
        </p:spPr>
        <p:style>
          <a:lnRef idx="2">
            <a:schemeClr val="accent6"/>
          </a:lnRef>
          <a:fillRef idx="1">
            <a:schemeClr val="lt1"/>
          </a:fillRef>
          <a:effectRef idx="0">
            <a:schemeClr val="accent6"/>
          </a:effectRef>
          <a:fontRef idx="minor">
            <a:schemeClr val="dk1"/>
          </a:fontRef>
        </p:style>
        <p:txBody>
          <a:bodyPr>
            <a:noAutofit/>
          </a:bodyPr>
          <a:lstStyle/>
          <a:p>
            <a:pPr algn="ctr"/>
            <a:r>
              <a:rPr lang="hr-HR" sz="2800" b="0" i="1" dirty="0" smtClean="0">
                <a:effectLst/>
                <a:latin typeface="Corbel" panose="020B0503020204020204" pitchFamily="34" charset="0"/>
              </a:rPr>
              <a:t/>
            </a:r>
            <a:br>
              <a:rPr lang="hr-HR" sz="2800" b="0" i="1" dirty="0" smtClean="0">
                <a:effectLst/>
                <a:latin typeface="Corbel" panose="020B0503020204020204" pitchFamily="34" charset="0"/>
              </a:rPr>
            </a:br>
            <a:r>
              <a:rPr lang="hr-HR" sz="2800" b="0" i="1" dirty="0">
                <a:effectLst/>
                <a:latin typeface="Corbel" panose="020B0503020204020204" pitchFamily="34" charset="0"/>
              </a:rPr>
              <a:t/>
            </a:r>
            <a:br>
              <a:rPr lang="hr-HR" sz="2800" b="0" i="1" dirty="0">
                <a:effectLst/>
                <a:latin typeface="Corbel" panose="020B0503020204020204" pitchFamily="34" charset="0"/>
              </a:rPr>
            </a:br>
            <a:r>
              <a:rPr lang="hr-HR" sz="2800" b="0" i="1" dirty="0" smtClean="0">
                <a:effectLst/>
                <a:latin typeface="Corbel" panose="020B0503020204020204" pitchFamily="34" charset="0"/>
              </a:rPr>
              <a:t/>
            </a:r>
            <a:br>
              <a:rPr lang="hr-HR" sz="2800" b="0" i="1" dirty="0" smtClean="0">
                <a:effectLst/>
                <a:latin typeface="Corbel" panose="020B0503020204020204" pitchFamily="34" charset="0"/>
              </a:rPr>
            </a:br>
            <a:r>
              <a:rPr lang="en-US" sz="2800" b="0" i="1" dirty="0">
                <a:effectLst/>
                <a:latin typeface="Corbel" panose="020B0503020204020204" pitchFamily="34" charset="0"/>
              </a:rPr>
              <a:t>The major problems in the society – the first five ranked problems</a:t>
            </a:r>
            <a:endParaRPr lang="hr-HR" sz="2800" b="0" i="1" dirty="0">
              <a:effectLst/>
              <a:latin typeface="Corbel" panose="020B0503020204020204" pitchFamily="34" charset="0"/>
            </a:endParaRPr>
          </a:p>
        </p:txBody>
      </p:sp>
      <p:sp>
        <p:nvSpPr>
          <p:cNvPr id="3" name="Content Placeholder 2"/>
          <p:cNvSpPr>
            <a:spLocks noGrp="1"/>
          </p:cNvSpPr>
          <p:nvPr>
            <p:ph idx="1"/>
          </p:nvPr>
        </p:nvSpPr>
        <p:spPr>
          <a:xfrm>
            <a:off x="251520" y="1340768"/>
            <a:ext cx="8892480" cy="5112568"/>
          </a:xfrm>
        </p:spPr>
        <p:txBody>
          <a:bodyPr>
            <a:noAutofit/>
          </a:bodyPr>
          <a:lstStyle/>
          <a:p>
            <a:pPr marL="0" indent="0">
              <a:buNone/>
            </a:pPr>
            <a:endParaRPr lang="hr-HR" sz="2000" dirty="0" smtClean="0"/>
          </a:p>
          <a:p>
            <a:endParaRPr lang="hr-HR" sz="2000" dirty="0"/>
          </a:p>
          <a:p>
            <a:endParaRPr lang="hr-HR" sz="2000" dirty="0" smtClean="0"/>
          </a:p>
          <a:p>
            <a:endParaRPr lang="hr-HR" sz="2000" dirty="0"/>
          </a:p>
          <a:p>
            <a:endParaRPr lang="hr-HR" sz="2000" dirty="0" smtClean="0"/>
          </a:p>
          <a:p>
            <a:endParaRPr lang="hr-HR" sz="2000" dirty="0"/>
          </a:p>
          <a:p>
            <a:endParaRPr lang="hr-HR" sz="2000" dirty="0" smtClean="0"/>
          </a:p>
          <a:p>
            <a:endParaRPr lang="hr-HR" sz="2000" dirty="0"/>
          </a:p>
          <a:p>
            <a:endParaRPr lang="hr-HR" sz="2000" dirty="0" smtClean="0"/>
          </a:p>
          <a:p>
            <a:endParaRPr lang="hr-HR" sz="2000" dirty="0"/>
          </a:p>
          <a:p>
            <a:endParaRPr lang="hr-HR" sz="2000" dirty="0" smtClean="0"/>
          </a:p>
          <a:p>
            <a:endParaRPr lang="hr-HR" sz="2000" dirty="0" smtClean="0"/>
          </a:p>
          <a:p>
            <a:pPr marL="0" indent="0">
              <a:buNone/>
            </a:pPr>
            <a:r>
              <a:rPr lang="en-GB" sz="2000" dirty="0" smtClean="0"/>
              <a:t>*</a:t>
            </a:r>
            <a:r>
              <a:rPr lang="en-GB" sz="2000" dirty="0"/>
              <a:t>Source: </a:t>
            </a:r>
            <a:r>
              <a:rPr lang="en-GB" sz="2000" u="sng" dirty="0">
                <a:hlinkClick r:id="rId2"/>
              </a:rPr>
              <a:t>Shell national surveys</a:t>
            </a:r>
            <a:endParaRPr lang="hr-HR" sz="2000" dirty="0"/>
          </a:p>
        </p:txBody>
      </p:sp>
      <p:graphicFrame>
        <p:nvGraphicFramePr>
          <p:cNvPr id="6" name="Table 5"/>
          <p:cNvGraphicFramePr>
            <a:graphicFrameLocks noGrp="1"/>
          </p:cNvGraphicFramePr>
          <p:nvPr>
            <p:extLst>
              <p:ext uri="{D42A27DB-BD31-4B8C-83A1-F6EECF244321}">
                <p14:modId xmlns:p14="http://schemas.microsoft.com/office/powerpoint/2010/main" val="122971980"/>
              </p:ext>
            </p:extLst>
          </p:nvPr>
        </p:nvGraphicFramePr>
        <p:xfrm>
          <a:off x="196928" y="1196752"/>
          <a:ext cx="8892481" cy="4424469"/>
        </p:xfrm>
        <a:graphic>
          <a:graphicData uri="http://schemas.openxmlformats.org/drawingml/2006/table">
            <a:tbl>
              <a:tblPr firstRow="1" firstCol="1" bandRow="1"/>
              <a:tblGrid>
                <a:gridCol w="360042"/>
                <a:gridCol w="1728192"/>
                <a:gridCol w="1728192"/>
                <a:gridCol w="1828521"/>
                <a:gridCol w="1623767"/>
                <a:gridCol w="1623767"/>
              </a:tblGrid>
              <a:tr h="423263">
                <a:tc>
                  <a:txBody>
                    <a:bodyPr/>
                    <a:lstStyle/>
                    <a:p>
                      <a:pPr>
                        <a:lnSpc>
                          <a:spcPct val="115000"/>
                        </a:lnSpc>
                        <a:spcAft>
                          <a:spcPts val="0"/>
                        </a:spcAft>
                      </a:pPr>
                      <a:endParaRPr lang="hr-HR" sz="1800" dirty="0">
                        <a:effectLst/>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800">
                          <a:effectLst/>
                          <a:latin typeface="Corbel"/>
                          <a:ea typeface="Calibri"/>
                          <a:cs typeface="Times New Roman"/>
                        </a:rPr>
                        <a:t>AL</a:t>
                      </a:r>
                      <a:endParaRPr lang="hr-HR" sz="1800">
                        <a:effectLst/>
                        <a:latin typeface="Calibri"/>
                        <a:ea typeface="Calibri"/>
                        <a:cs typeface="Times New Roman"/>
                      </a:endParaRPr>
                    </a:p>
                  </a:txBody>
                  <a:tcPr marL="68580" marR="68580" marT="0" marB="0" anchor="b">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800">
                          <a:effectLst/>
                          <a:latin typeface="Corbel"/>
                          <a:ea typeface="Calibri"/>
                          <a:cs typeface="Times New Roman"/>
                        </a:rPr>
                        <a:t>BA</a:t>
                      </a:r>
                      <a:endParaRPr lang="hr-HR" sz="1800">
                        <a:effectLst/>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800">
                          <a:effectLst/>
                          <a:latin typeface="Corbel"/>
                          <a:ea typeface="Calibri"/>
                          <a:cs typeface="Times New Roman"/>
                        </a:rPr>
                        <a:t>HR</a:t>
                      </a:r>
                      <a:endParaRPr lang="hr-HR" sz="1800">
                        <a:effectLst/>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800" dirty="0">
                          <a:effectLst/>
                          <a:latin typeface="Corbel"/>
                          <a:ea typeface="Calibri"/>
                          <a:cs typeface="Times New Roman"/>
                        </a:rPr>
                        <a:t>XK</a:t>
                      </a:r>
                      <a:endParaRPr lang="hr-HR" sz="1800" dirty="0">
                        <a:effectLst/>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800">
                          <a:effectLst/>
                          <a:latin typeface="Corbel"/>
                          <a:ea typeface="Calibri"/>
                          <a:cs typeface="Times New Roman"/>
                        </a:rPr>
                        <a:t>MK</a:t>
                      </a:r>
                      <a:endParaRPr lang="hr-HR" sz="1800">
                        <a:effectLst/>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423263">
                <a:tc>
                  <a:txBody>
                    <a:bodyPr/>
                    <a:lstStyle/>
                    <a:p>
                      <a:pPr>
                        <a:lnSpc>
                          <a:spcPct val="115000"/>
                        </a:lnSpc>
                        <a:spcAft>
                          <a:spcPts val="0"/>
                        </a:spcAft>
                      </a:pPr>
                      <a:r>
                        <a:rPr lang="en-GB" sz="1800">
                          <a:effectLst/>
                          <a:latin typeface="Corbel"/>
                          <a:ea typeface="Times New Roman"/>
                          <a:cs typeface="Times New Roman"/>
                        </a:rPr>
                        <a:t>1.</a:t>
                      </a:r>
                      <a:endParaRPr lang="hr-HR" sz="1800">
                        <a:effectLst/>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800" dirty="0">
                          <a:effectLst/>
                          <a:latin typeface="Corbel"/>
                          <a:ea typeface="Times New Roman"/>
                          <a:cs typeface="Times New Roman"/>
                        </a:rPr>
                        <a:t>Unemployment</a:t>
                      </a:r>
                      <a:endParaRPr lang="hr-HR" sz="1800" dirty="0">
                        <a:effectLst/>
                        <a:latin typeface="Calibri"/>
                        <a:ea typeface="Calibri"/>
                        <a:cs typeface="Times New Roman"/>
                      </a:endParaRPr>
                    </a:p>
                  </a:txBody>
                  <a:tcPr marL="68580" marR="68580" marT="0" marB="0" anchor="b">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800" dirty="0">
                          <a:effectLst/>
                          <a:latin typeface="Corbel"/>
                          <a:ea typeface="Times New Roman"/>
                          <a:cs typeface="Times New Roman"/>
                        </a:rPr>
                        <a:t>Unemployment</a:t>
                      </a:r>
                      <a:endParaRPr lang="hr-HR" sz="1800" dirty="0">
                        <a:effectLst/>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800">
                          <a:effectLst/>
                          <a:latin typeface="Corbel"/>
                          <a:ea typeface="Times New Roman"/>
                          <a:cs typeface="Times New Roman"/>
                        </a:rPr>
                        <a:t>Unemployment</a:t>
                      </a:r>
                      <a:endParaRPr lang="hr-HR" sz="1800">
                        <a:effectLst/>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800">
                          <a:effectLst/>
                          <a:latin typeface="Corbel"/>
                          <a:ea typeface="Times New Roman"/>
                          <a:cs typeface="Times New Roman"/>
                        </a:rPr>
                        <a:t>Unemployment</a:t>
                      </a:r>
                      <a:endParaRPr lang="hr-HR" sz="1800">
                        <a:effectLst/>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800">
                          <a:effectLst/>
                          <a:latin typeface="Corbel"/>
                          <a:ea typeface="Times New Roman"/>
                          <a:cs typeface="Times New Roman"/>
                        </a:rPr>
                        <a:t>Unemployment</a:t>
                      </a:r>
                      <a:endParaRPr lang="hr-HR" sz="1800">
                        <a:effectLst/>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3263">
                <a:tc>
                  <a:txBody>
                    <a:bodyPr/>
                    <a:lstStyle/>
                    <a:p>
                      <a:pPr>
                        <a:lnSpc>
                          <a:spcPct val="115000"/>
                        </a:lnSpc>
                        <a:spcAft>
                          <a:spcPts val="0"/>
                        </a:spcAft>
                      </a:pPr>
                      <a:r>
                        <a:rPr lang="en-GB" sz="1800">
                          <a:effectLst/>
                          <a:latin typeface="Corbel"/>
                          <a:ea typeface="Times New Roman"/>
                          <a:cs typeface="Times New Roman"/>
                        </a:rPr>
                        <a:t>2.</a:t>
                      </a:r>
                      <a:endParaRPr lang="hr-HR" sz="1800">
                        <a:effectLst/>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800" dirty="0">
                          <a:effectLst/>
                          <a:latin typeface="Corbel"/>
                          <a:ea typeface="Times New Roman"/>
                          <a:cs typeface="Times New Roman"/>
                        </a:rPr>
                        <a:t>Poverty</a:t>
                      </a:r>
                      <a:endParaRPr lang="hr-HR" sz="1800" dirty="0">
                        <a:effectLst/>
                        <a:latin typeface="Calibri"/>
                        <a:ea typeface="Calibri"/>
                        <a:cs typeface="Times New Roman"/>
                      </a:endParaRPr>
                    </a:p>
                  </a:txBody>
                  <a:tcPr marL="68580" marR="68580" marT="0" marB="0" anchor="b">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800">
                          <a:effectLst/>
                          <a:latin typeface="Corbel"/>
                          <a:ea typeface="Times New Roman"/>
                          <a:cs typeface="Times New Roman"/>
                        </a:rPr>
                        <a:t>Poverty</a:t>
                      </a:r>
                      <a:endParaRPr lang="hr-HR" sz="1800">
                        <a:effectLst/>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800" dirty="0">
                          <a:effectLst/>
                          <a:latin typeface="Corbel"/>
                          <a:ea typeface="Times New Roman"/>
                          <a:cs typeface="Times New Roman"/>
                        </a:rPr>
                        <a:t>Poverty</a:t>
                      </a:r>
                      <a:endParaRPr lang="hr-HR" sz="1800" dirty="0">
                        <a:effectLst/>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800">
                          <a:effectLst/>
                          <a:latin typeface="Corbel"/>
                          <a:ea typeface="Times New Roman"/>
                          <a:cs typeface="Times New Roman"/>
                        </a:rPr>
                        <a:t>Poverty</a:t>
                      </a:r>
                      <a:endParaRPr lang="hr-HR" sz="1800">
                        <a:effectLst/>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800">
                          <a:effectLst/>
                          <a:latin typeface="Corbel"/>
                          <a:ea typeface="Times New Roman"/>
                          <a:cs typeface="Times New Roman"/>
                        </a:rPr>
                        <a:t>Poverty</a:t>
                      </a:r>
                      <a:endParaRPr lang="hr-HR" sz="1800">
                        <a:effectLst/>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90798">
                <a:tc>
                  <a:txBody>
                    <a:bodyPr/>
                    <a:lstStyle/>
                    <a:p>
                      <a:pPr>
                        <a:lnSpc>
                          <a:spcPct val="115000"/>
                        </a:lnSpc>
                        <a:spcAft>
                          <a:spcPts val="600"/>
                        </a:spcAft>
                      </a:pPr>
                      <a:r>
                        <a:rPr lang="en-GB" sz="1800">
                          <a:effectLst/>
                          <a:latin typeface="Corbel"/>
                          <a:ea typeface="Times New Roman"/>
                          <a:cs typeface="Times New Roman"/>
                        </a:rPr>
                        <a:t>3.</a:t>
                      </a:r>
                      <a:endParaRPr lang="hr-HR" sz="1800">
                        <a:effectLst/>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200"/>
                        </a:spcAft>
                      </a:pPr>
                      <a:r>
                        <a:rPr lang="en-GB" sz="1800" dirty="0">
                          <a:effectLst/>
                          <a:latin typeface="Corbel"/>
                          <a:ea typeface="Times New Roman"/>
                          <a:cs typeface="Times New Roman"/>
                        </a:rPr>
                        <a:t>Job insecurity</a:t>
                      </a:r>
                      <a:endParaRPr lang="hr-HR" sz="1800" dirty="0">
                        <a:effectLst/>
                        <a:latin typeface="Calibri"/>
                        <a:ea typeface="Calibri"/>
                        <a:cs typeface="Times New Roman"/>
                      </a:endParaRPr>
                    </a:p>
                  </a:txBody>
                  <a:tcPr marL="68580" marR="68580" marT="0" marB="0" anchor="b">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200"/>
                        </a:spcAft>
                      </a:pPr>
                      <a:r>
                        <a:rPr lang="en-GB" sz="1800" dirty="0">
                          <a:effectLst/>
                          <a:latin typeface="Corbel"/>
                          <a:ea typeface="Times New Roman"/>
                          <a:cs typeface="Times New Roman"/>
                        </a:rPr>
                        <a:t>Job insecurity</a:t>
                      </a:r>
                      <a:endParaRPr lang="hr-HR" sz="1800" dirty="0">
                        <a:effectLst/>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200"/>
                        </a:spcAft>
                      </a:pPr>
                      <a:r>
                        <a:rPr lang="en-GB" sz="1800" dirty="0">
                          <a:effectLst/>
                          <a:latin typeface="Corbel"/>
                          <a:ea typeface="Times New Roman"/>
                          <a:cs typeface="Times New Roman"/>
                        </a:rPr>
                        <a:t>Job insecurity</a:t>
                      </a:r>
                      <a:endParaRPr lang="hr-HR" sz="1800" dirty="0">
                        <a:effectLst/>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200"/>
                        </a:spcAft>
                      </a:pPr>
                      <a:r>
                        <a:rPr lang="en-GB" sz="1800" dirty="0">
                          <a:effectLst/>
                          <a:latin typeface="Corbel"/>
                          <a:ea typeface="Times New Roman"/>
                          <a:cs typeface="Times New Roman"/>
                        </a:rPr>
                        <a:t>Kosovo territory</a:t>
                      </a:r>
                      <a:endParaRPr lang="hr-HR" sz="1800" dirty="0">
                        <a:effectLst/>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800" dirty="0">
                          <a:effectLst/>
                          <a:latin typeface="Corbel"/>
                          <a:ea typeface="Times New Roman"/>
                          <a:cs typeface="Times New Roman"/>
                        </a:rPr>
                        <a:t>Increased incidence of chronic diseases</a:t>
                      </a:r>
                      <a:endParaRPr lang="hr-HR" sz="1800" dirty="0">
                        <a:effectLst/>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99226">
                <a:tc>
                  <a:txBody>
                    <a:bodyPr/>
                    <a:lstStyle/>
                    <a:p>
                      <a:pPr>
                        <a:lnSpc>
                          <a:spcPct val="115000"/>
                        </a:lnSpc>
                        <a:spcAft>
                          <a:spcPts val="600"/>
                        </a:spcAft>
                      </a:pPr>
                      <a:r>
                        <a:rPr lang="en-GB" sz="1800">
                          <a:effectLst/>
                          <a:latin typeface="Corbel"/>
                          <a:ea typeface="Times New Roman"/>
                          <a:cs typeface="Times New Roman"/>
                        </a:rPr>
                        <a:t>4.</a:t>
                      </a:r>
                      <a:endParaRPr lang="hr-HR" sz="1800">
                        <a:effectLst/>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600"/>
                        </a:spcAft>
                      </a:pPr>
                      <a:r>
                        <a:rPr lang="en-GB" sz="1800">
                          <a:effectLst/>
                          <a:latin typeface="Corbel"/>
                          <a:ea typeface="Times New Roman"/>
                          <a:cs typeface="Times New Roman"/>
                        </a:rPr>
                        <a:t>Environmental pollution</a:t>
                      </a:r>
                      <a:endParaRPr lang="hr-HR" sz="1800">
                        <a:effectLst/>
                        <a:latin typeface="Calibri"/>
                        <a:ea typeface="Calibri"/>
                        <a:cs typeface="Times New Roman"/>
                      </a:endParaRPr>
                    </a:p>
                  </a:txBody>
                  <a:tcPr marL="68580" marR="68580" marT="0" marB="0" anchor="b">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200"/>
                        </a:spcAft>
                      </a:pPr>
                      <a:r>
                        <a:rPr lang="en-GB" sz="1800">
                          <a:effectLst/>
                          <a:latin typeface="Corbel"/>
                          <a:ea typeface="Times New Roman"/>
                          <a:cs typeface="Times New Roman"/>
                        </a:rPr>
                        <a:t>Justice</a:t>
                      </a:r>
                      <a:endParaRPr lang="hr-HR" sz="1800">
                        <a:effectLst/>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800" dirty="0">
                          <a:effectLst/>
                          <a:latin typeface="Corbel"/>
                          <a:ea typeface="Times New Roman"/>
                          <a:cs typeface="Times New Roman"/>
                        </a:rPr>
                        <a:t>Insufficient fight against corruption</a:t>
                      </a:r>
                      <a:endParaRPr lang="hr-HR" sz="1800" dirty="0">
                        <a:effectLst/>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600"/>
                        </a:spcAft>
                      </a:pPr>
                      <a:r>
                        <a:rPr lang="en-GB" sz="1800" dirty="0">
                          <a:effectLst/>
                          <a:latin typeface="Corbel"/>
                          <a:ea typeface="Times New Roman"/>
                          <a:cs typeface="Times New Roman"/>
                        </a:rPr>
                        <a:t>Environmental pollution</a:t>
                      </a:r>
                      <a:endParaRPr lang="hr-HR" sz="1800" dirty="0">
                        <a:effectLst/>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200"/>
                        </a:spcAft>
                      </a:pPr>
                      <a:r>
                        <a:rPr lang="en-GB" sz="1800" dirty="0">
                          <a:effectLst/>
                          <a:latin typeface="Corbel"/>
                          <a:ea typeface="Times New Roman"/>
                          <a:cs typeface="Times New Roman"/>
                        </a:rPr>
                        <a:t>Job insecurity</a:t>
                      </a:r>
                      <a:endParaRPr lang="hr-HR" sz="1800" dirty="0">
                        <a:effectLst/>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88659">
                <a:tc>
                  <a:txBody>
                    <a:bodyPr/>
                    <a:lstStyle/>
                    <a:p>
                      <a:pPr>
                        <a:lnSpc>
                          <a:spcPct val="115000"/>
                        </a:lnSpc>
                        <a:spcAft>
                          <a:spcPts val="600"/>
                        </a:spcAft>
                      </a:pPr>
                      <a:r>
                        <a:rPr lang="en-GB" sz="1800" dirty="0">
                          <a:effectLst/>
                          <a:latin typeface="Corbel"/>
                          <a:ea typeface="Times New Roman"/>
                          <a:cs typeface="Times New Roman"/>
                        </a:rPr>
                        <a:t>5.</a:t>
                      </a:r>
                      <a:endParaRPr lang="hr-HR" sz="1800" dirty="0">
                        <a:effectLst/>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800" dirty="0">
                          <a:effectLst/>
                          <a:latin typeface="Corbel"/>
                          <a:ea typeface="Times New Roman"/>
                          <a:cs typeface="Times New Roman"/>
                        </a:rPr>
                        <a:t>Increased incidence of chronic diseases</a:t>
                      </a:r>
                      <a:endParaRPr lang="hr-HR" sz="1800" dirty="0">
                        <a:effectLst/>
                        <a:latin typeface="Calibri"/>
                        <a:ea typeface="Calibri"/>
                        <a:cs typeface="Times New Roman"/>
                      </a:endParaRPr>
                    </a:p>
                  </a:txBody>
                  <a:tcPr marL="68580" marR="68580" marT="0" marB="0" anchor="b">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800">
                          <a:effectLst/>
                          <a:latin typeface="Corbel"/>
                          <a:ea typeface="Times New Roman"/>
                          <a:cs typeface="Times New Roman"/>
                        </a:rPr>
                        <a:t>Insufficient fight against corruption</a:t>
                      </a:r>
                      <a:endParaRPr lang="hr-HR" sz="1800">
                        <a:effectLst/>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200"/>
                        </a:spcAft>
                      </a:pPr>
                      <a:r>
                        <a:rPr lang="en-GB" sz="1800">
                          <a:effectLst/>
                          <a:latin typeface="Corbel"/>
                          <a:ea typeface="Times New Roman"/>
                          <a:cs typeface="Times New Roman"/>
                        </a:rPr>
                        <a:t>Justice</a:t>
                      </a:r>
                      <a:endParaRPr lang="hr-HR" sz="1800">
                        <a:effectLst/>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200"/>
                        </a:spcAft>
                      </a:pPr>
                      <a:r>
                        <a:rPr lang="en-GB" sz="1800" dirty="0">
                          <a:effectLst/>
                          <a:latin typeface="Corbel"/>
                          <a:ea typeface="Times New Roman"/>
                          <a:cs typeface="Times New Roman"/>
                        </a:rPr>
                        <a:t>Job insecurity</a:t>
                      </a:r>
                      <a:endParaRPr lang="hr-HR" sz="1800" dirty="0">
                        <a:effectLst/>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600"/>
                        </a:spcAft>
                      </a:pPr>
                      <a:r>
                        <a:rPr lang="en-GB" sz="1800" dirty="0">
                          <a:effectLst/>
                          <a:latin typeface="Corbel"/>
                          <a:ea typeface="Times New Roman"/>
                          <a:cs typeface="Times New Roman"/>
                        </a:rPr>
                        <a:t>Environmental pollution</a:t>
                      </a:r>
                      <a:endParaRPr lang="hr-HR" sz="1800" dirty="0">
                        <a:effectLst/>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420365030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88640"/>
            <a:ext cx="7992888" cy="792088"/>
          </a:xfrm>
          <a:ln>
            <a:noFill/>
          </a:ln>
        </p:spPr>
        <p:style>
          <a:lnRef idx="2">
            <a:schemeClr val="accent6"/>
          </a:lnRef>
          <a:fillRef idx="1">
            <a:schemeClr val="lt1"/>
          </a:fillRef>
          <a:effectRef idx="0">
            <a:schemeClr val="accent6"/>
          </a:effectRef>
          <a:fontRef idx="minor">
            <a:schemeClr val="dk1"/>
          </a:fontRef>
        </p:style>
        <p:txBody>
          <a:bodyPr>
            <a:noAutofit/>
          </a:bodyPr>
          <a:lstStyle/>
          <a:p>
            <a:pPr algn="ctr"/>
            <a:r>
              <a:rPr lang="hr-HR" sz="2800" b="0" i="1" dirty="0" smtClean="0">
                <a:effectLst/>
                <a:latin typeface="Corbel" panose="020B0503020204020204" pitchFamily="34" charset="0"/>
              </a:rPr>
              <a:t/>
            </a:r>
            <a:br>
              <a:rPr lang="hr-HR" sz="2800" b="0" i="1" dirty="0" smtClean="0">
                <a:effectLst/>
                <a:latin typeface="Corbel" panose="020B0503020204020204" pitchFamily="34" charset="0"/>
              </a:rPr>
            </a:br>
            <a:r>
              <a:rPr lang="hr-HR" sz="2800" b="0" i="1" dirty="0">
                <a:effectLst/>
                <a:latin typeface="Corbel" panose="020B0503020204020204" pitchFamily="34" charset="0"/>
              </a:rPr>
              <a:t/>
            </a:r>
            <a:br>
              <a:rPr lang="hr-HR" sz="2800" b="0" i="1" dirty="0">
                <a:effectLst/>
                <a:latin typeface="Corbel" panose="020B0503020204020204" pitchFamily="34" charset="0"/>
              </a:rPr>
            </a:br>
            <a:r>
              <a:rPr lang="hr-HR" sz="2800" b="0" i="1" dirty="0" smtClean="0">
                <a:effectLst/>
                <a:latin typeface="Corbel" panose="020B0503020204020204" pitchFamily="34" charset="0"/>
              </a:rPr>
              <a:t/>
            </a:r>
            <a:br>
              <a:rPr lang="hr-HR" sz="2800" b="0" i="1" dirty="0" smtClean="0">
                <a:effectLst/>
                <a:latin typeface="Corbel" panose="020B0503020204020204" pitchFamily="34" charset="0"/>
              </a:rPr>
            </a:br>
            <a:r>
              <a:rPr lang="en-US" sz="2800" b="0" i="1" dirty="0">
                <a:effectLst/>
                <a:latin typeface="Corbel" panose="020B0503020204020204" pitchFamily="34" charset="0"/>
              </a:rPr>
              <a:t>Personal optimism – perception of changes on a personal plan </a:t>
            </a:r>
            <a:endParaRPr lang="hr-HR" sz="2800" b="0" i="1" dirty="0">
              <a:effectLst/>
              <a:latin typeface="Corbel" panose="020B0503020204020204" pitchFamily="34" charset="0"/>
            </a:endParaRPr>
          </a:p>
        </p:txBody>
      </p:sp>
      <p:sp>
        <p:nvSpPr>
          <p:cNvPr id="3" name="Content Placeholder 2"/>
          <p:cNvSpPr>
            <a:spLocks noGrp="1"/>
          </p:cNvSpPr>
          <p:nvPr>
            <p:ph idx="1"/>
          </p:nvPr>
        </p:nvSpPr>
        <p:spPr>
          <a:xfrm>
            <a:off x="251520" y="1340768"/>
            <a:ext cx="8892480" cy="5112568"/>
          </a:xfrm>
        </p:spPr>
        <p:txBody>
          <a:bodyPr>
            <a:noAutofit/>
          </a:bodyPr>
          <a:lstStyle/>
          <a:p>
            <a:pPr marL="0" indent="0">
              <a:buNone/>
            </a:pPr>
            <a:endParaRPr lang="hr-HR" sz="2000" dirty="0" smtClean="0"/>
          </a:p>
          <a:p>
            <a:endParaRPr lang="hr-HR" sz="2000" dirty="0"/>
          </a:p>
          <a:p>
            <a:endParaRPr lang="hr-HR" sz="2000" dirty="0" smtClean="0"/>
          </a:p>
          <a:p>
            <a:endParaRPr lang="hr-HR" sz="2000" dirty="0"/>
          </a:p>
          <a:p>
            <a:endParaRPr lang="hr-HR" sz="2000" dirty="0" smtClean="0"/>
          </a:p>
          <a:p>
            <a:endParaRPr lang="hr-HR" sz="2000" dirty="0"/>
          </a:p>
          <a:p>
            <a:endParaRPr lang="hr-HR" sz="2000" dirty="0" smtClean="0"/>
          </a:p>
          <a:p>
            <a:endParaRPr lang="hr-HR" sz="2000" dirty="0"/>
          </a:p>
          <a:p>
            <a:endParaRPr lang="hr-HR" sz="2000" dirty="0" smtClean="0"/>
          </a:p>
          <a:p>
            <a:endParaRPr lang="hr-HR" sz="2000" dirty="0"/>
          </a:p>
          <a:p>
            <a:endParaRPr lang="hr-HR" sz="2000" dirty="0" smtClean="0"/>
          </a:p>
          <a:p>
            <a:endParaRPr lang="hr-HR" sz="2000" dirty="0" smtClean="0"/>
          </a:p>
          <a:p>
            <a:pPr marL="0" indent="0">
              <a:buNone/>
            </a:pPr>
            <a:r>
              <a:rPr lang="hr-HR" sz="2000" dirty="0"/>
              <a:t> </a:t>
            </a:r>
            <a:r>
              <a:rPr lang="hr-HR" sz="2000" dirty="0" smtClean="0"/>
              <a:t>      </a:t>
            </a:r>
            <a:r>
              <a:rPr lang="en-GB" sz="2000" dirty="0" smtClean="0"/>
              <a:t>*</a:t>
            </a:r>
            <a:r>
              <a:rPr lang="en-GB" sz="2000" dirty="0"/>
              <a:t>Source: </a:t>
            </a:r>
            <a:r>
              <a:rPr lang="en-GB" sz="2000" u="sng" dirty="0">
                <a:hlinkClick r:id="rId2"/>
              </a:rPr>
              <a:t>Shell national surveys</a:t>
            </a:r>
            <a:endParaRPr lang="hr-HR" sz="2000" dirty="0"/>
          </a:p>
        </p:txBody>
      </p:sp>
      <p:pic>
        <p:nvPicPr>
          <p:cNvPr id="10242" name="Picture 2"/>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576" y="1556792"/>
            <a:ext cx="7793801" cy="41334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125989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116632"/>
            <a:ext cx="7344816" cy="504056"/>
          </a:xfrm>
          <a:ln>
            <a:noFill/>
          </a:ln>
        </p:spPr>
        <p:style>
          <a:lnRef idx="2">
            <a:schemeClr val="accent6"/>
          </a:lnRef>
          <a:fillRef idx="1">
            <a:schemeClr val="lt1"/>
          </a:fillRef>
          <a:effectRef idx="0">
            <a:schemeClr val="accent6"/>
          </a:effectRef>
          <a:fontRef idx="minor">
            <a:schemeClr val="dk1"/>
          </a:fontRef>
        </p:style>
        <p:txBody>
          <a:bodyPr>
            <a:noAutofit/>
          </a:bodyPr>
          <a:lstStyle/>
          <a:p>
            <a:pPr algn="ctr"/>
            <a:r>
              <a:rPr lang="en-GB" sz="2800" b="0" i="1" dirty="0" smtClean="0">
                <a:effectLst/>
                <a:latin typeface="Corbel" panose="020B0503020204020204" pitchFamily="34" charset="0"/>
              </a:rPr>
              <a:t>Youth in SEE: Data</a:t>
            </a:r>
            <a:endParaRPr lang="en-GB" sz="2800" b="0" i="1" dirty="0">
              <a:effectLst/>
              <a:latin typeface="Corbel" panose="020B0503020204020204" pitchFamily="34" charset="0"/>
            </a:endParaRPr>
          </a:p>
        </p:txBody>
      </p:sp>
      <p:sp>
        <p:nvSpPr>
          <p:cNvPr id="3" name="Content Placeholder 2"/>
          <p:cNvSpPr>
            <a:spLocks noGrp="1"/>
          </p:cNvSpPr>
          <p:nvPr>
            <p:ph idx="1"/>
          </p:nvPr>
        </p:nvSpPr>
        <p:spPr>
          <a:xfrm>
            <a:off x="251520" y="908720"/>
            <a:ext cx="8892480" cy="5544616"/>
          </a:xfrm>
        </p:spPr>
        <p:txBody>
          <a:bodyPr>
            <a:noAutofit/>
          </a:bodyPr>
          <a:lstStyle/>
          <a:p>
            <a:pPr algn="just"/>
            <a:endParaRPr lang="en-GB" sz="2000" u="sng" dirty="0" smtClean="0">
              <a:hlinkClick r:id="rId2"/>
            </a:endParaRPr>
          </a:p>
          <a:p>
            <a:pPr algn="just"/>
            <a:endParaRPr lang="en-GB" sz="2000" u="sng" dirty="0" smtClean="0">
              <a:hlinkClick r:id="rId2"/>
            </a:endParaRPr>
          </a:p>
          <a:p>
            <a:pPr algn="just"/>
            <a:endParaRPr lang="en-GB" sz="2000" dirty="0" smtClean="0">
              <a:solidFill>
                <a:schemeClr val="tx1"/>
              </a:solidFill>
            </a:endParaRPr>
          </a:p>
          <a:p>
            <a:pPr algn="just"/>
            <a:endParaRPr lang="en-GB" sz="2000" dirty="0" smtClean="0">
              <a:solidFill>
                <a:schemeClr val="tx1"/>
              </a:solidFill>
            </a:endParaRPr>
          </a:p>
          <a:p>
            <a:pPr algn="just"/>
            <a:r>
              <a:rPr lang="en-GB" sz="2000" dirty="0" smtClean="0">
                <a:solidFill>
                  <a:schemeClr val="tx1"/>
                </a:solidFill>
              </a:rPr>
              <a:t>State statistical offices – harmonisation with the European methodology (Eurostat) </a:t>
            </a:r>
          </a:p>
          <a:p>
            <a:pPr algn="just"/>
            <a:endParaRPr lang="en-GB" sz="2000" dirty="0" smtClean="0">
              <a:solidFill>
                <a:schemeClr val="tx1"/>
              </a:solidFill>
            </a:endParaRPr>
          </a:p>
          <a:p>
            <a:pPr algn="just"/>
            <a:endParaRPr lang="en-GB" sz="2000" dirty="0" smtClean="0">
              <a:solidFill>
                <a:schemeClr val="tx1"/>
              </a:solidFill>
            </a:endParaRPr>
          </a:p>
          <a:p>
            <a:pPr algn="just"/>
            <a:endParaRPr lang="en-GB" sz="2000" dirty="0" smtClean="0">
              <a:solidFill>
                <a:schemeClr val="tx1"/>
              </a:solidFill>
            </a:endParaRPr>
          </a:p>
          <a:p>
            <a:pPr algn="just"/>
            <a:r>
              <a:rPr lang="en-GB" sz="2000" b="1" dirty="0" smtClean="0">
                <a:solidFill>
                  <a:schemeClr val="tx1"/>
                </a:solidFill>
              </a:rPr>
              <a:t>Shell youth survey</a:t>
            </a:r>
            <a:r>
              <a:rPr lang="en-GB" sz="2000" dirty="0" smtClean="0">
                <a:solidFill>
                  <a:schemeClr val="tx1"/>
                </a:solidFill>
              </a:rPr>
              <a:t>: Albania, Bosnia and Herzegovina, Croatia, Kosovo, the Former Yugoslav Republic of Macedonia and </a:t>
            </a:r>
            <a:r>
              <a:rPr lang="en-GB" sz="2000" dirty="0" smtClean="0">
                <a:solidFill>
                  <a:schemeClr val="bg1">
                    <a:lumMod val="50000"/>
                  </a:schemeClr>
                </a:solidFill>
              </a:rPr>
              <a:t>Serbia</a:t>
            </a:r>
            <a:r>
              <a:rPr lang="en-GB" sz="2000" dirty="0" smtClean="0">
                <a:solidFill>
                  <a:schemeClr val="tx1"/>
                </a:solidFill>
              </a:rPr>
              <a:t>.</a:t>
            </a:r>
            <a:endParaRPr lang="en-GB" sz="2000" dirty="0" smtClean="0"/>
          </a:p>
          <a:p>
            <a:pPr algn="just"/>
            <a:endParaRPr lang="en-GB" sz="2000" dirty="0"/>
          </a:p>
        </p:txBody>
      </p:sp>
    </p:spTree>
    <p:extLst>
      <p:ext uri="{BB962C8B-B14F-4D97-AF65-F5344CB8AC3E}">
        <p14:creationId xmlns:p14="http://schemas.microsoft.com/office/powerpoint/2010/main" val="156887185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116632"/>
            <a:ext cx="7344816" cy="504056"/>
          </a:xfrm>
          <a:ln>
            <a:noFill/>
          </a:ln>
        </p:spPr>
        <p:style>
          <a:lnRef idx="2">
            <a:schemeClr val="accent6"/>
          </a:lnRef>
          <a:fillRef idx="1">
            <a:schemeClr val="lt1"/>
          </a:fillRef>
          <a:effectRef idx="0">
            <a:schemeClr val="accent6"/>
          </a:effectRef>
          <a:fontRef idx="minor">
            <a:schemeClr val="dk1"/>
          </a:fontRef>
        </p:style>
        <p:txBody>
          <a:bodyPr>
            <a:noAutofit/>
          </a:bodyPr>
          <a:lstStyle/>
          <a:p>
            <a:pPr algn="ctr"/>
            <a:r>
              <a:rPr lang="hr-HR" sz="2800" b="0" i="1" dirty="0">
                <a:effectLst/>
                <a:latin typeface="Corbel" panose="020B0503020204020204" pitchFamily="34" charset="0"/>
              </a:rPr>
              <a:t>GDP </a:t>
            </a:r>
            <a:r>
              <a:rPr lang="hr-HR" sz="2800" b="0" i="1" dirty="0" err="1">
                <a:effectLst/>
                <a:latin typeface="Corbel" panose="020B0503020204020204" pitchFamily="34" charset="0"/>
              </a:rPr>
              <a:t>per</a:t>
            </a:r>
            <a:r>
              <a:rPr lang="hr-HR" sz="2800" b="0" i="1" dirty="0">
                <a:effectLst/>
                <a:latin typeface="Corbel" panose="020B0503020204020204" pitchFamily="34" charset="0"/>
              </a:rPr>
              <a:t> </a:t>
            </a:r>
            <a:r>
              <a:rPr lang="hr-HR" sz="2800" b="0" i="1" dirty="0" err="1">
                <a:effectLst/>
                <a:latin typeface="Corbel" panose="020B0503020204020204" pitchFamily="34" charset="0"/>
              </a:rPr>
              <a:t>capita</a:t>
            </a:r>
            <a:r>
              <a:rPr lang="hr-HR" sz="2800" b="0" i="1" dirty="0">
                <a:effectLst/>
                <a:latin typeface="Corbel" panose="020B0503020204020204" pitchFamily="34" charset="0"/>
              </a:rPr>
              <a:t> 2010-2014 ($)</a:t>
            </a:r>
          </a:p>
        </p:txBody>
      </p:sp>
      <p:sp>
        <p:nvSpPr>
          <p:cNvPr id="3" name="Content Placeholder 2"/>
          <p:cNvSpPr>
            <a:spLocks noGrp="1"/>
          </p:cNvSpPr>
          <p:nvPr>
            <p:ph idx="1"/>
          </p:nvPr>
        </p:nvSpPr>
        <p:spPr>
          <a:xfrm>
            <a:off x="251520" y="908720"/>
            <a:ext cx="8892480" cy="5544616"/>
          </a:xfrm>
        </p:spPr>
        <p:txBody>
          <a:bodyPr>
            <a:noAutofit/>
          </a:bodyPr>
          <a:lstStyle/>
          <a:p>
            <a:pPr marL="0" indent="0">
              <a:buNone/>
            </a:pPr>
            <a:endParaRPr lang="hr-HR" sz="2000" dirty="0" smtClean="0"/>
          </a:p>
          <a:p>
            <a:endParaRPr lang="hr-HR" sz="2000" dirty="0"/>
          </a:p>
          <a:p>
            <a:endParaRPr lang="hr-HR" sz="2000" dirty="0" smtClean="0"/>
          </a:p>
          <a:p>
            <a:endParaRPr lang="hr-HR" sz="2000" dirty="0"/>
          </a:p>
          <a:p>
            <a:endParaRPr lang="hr-HR" sz="2000" dirty="0" smtClean="0"/>
          </a:p>
          <a:p>
            <a:endParaRPr lang="hr-HR" sz="2000" dirty="0"/>
          </a:p>
          <a:p>
            <a:endParaRPr lang="hr-HR" sz="2000" dirty="0" smtClean="0"/>
          </a:p>
          <a:p>
            <a:endParaRPr lang="hr-HR" sz="2000" dirty="0"/>
          </a:p>
          <a:p>
            <a:endParaRPr lang="hr-HR" sz="2000" dirty="0" smtClean="0"/>
          </a:p>
          <a:p>
            <a:endParaRPr lang="hr-HR" sz="2000" dirty="0"/>
          </a:p>
          <a:p>
            <a:endParaRPr lang="hr-HR" sz="2000" dirty="0" smtClean="0"/>
          </a:p>
          <a:p>
            <a:endParaRPr lang="hr-HR" sz="2000" dirty="0" smtClean="0"/>
          </a:p>
          <a:p>
            <a:endParaRPr lang="hr-HR" sz="800" dirty="0" smtClean="0"/>
          </a:p>
          <a:p>
            <a:pPr marL="0" indent="0">
              <a:buNone/>
            </a:pPr>
            <a:endParaRPr lang="hr-HR" sz="2000" dirty="0" smtClean="0"/>
          </a:p>
          <a:p>
            <a:pPr marL="0" indent="0">
              <a:buNone/>
            </a:pPr>
            <a:r>
              <a:rPr lang="en-GB" sz="2000" dirty="0" smtClean="0"/>
              <a:t>*</a:t>
            </a:r>
            <a:r>
              <a:rPr lang="en-GB" sz="2000" dirty="0"/>
              <a:t>Source: </a:t>
            </a:r>
            <a:r>
              <a:rPr lang="en-GB" sz="2000" u="sng" dirty="0">
                <a:hlinkClick r:id="rId2"/>
              </a:rPr>
              <a:t>World Bank: World Development Indicators</a:t>
            </a:r>
            <a:endParaRPr lang="hr-HR" sz="2000" dirty="0" smtClean="0"/>
          </a:p>
          <a:p>
            <a:pPr algn="just"/>
            <a:endParaRPr lang="hr-HR" sz="2000" dirty="0"/>
          </a:p>
        </p:txBody>
      </p:sp>
      <p:pic>
        <p:nvPicPr>
          <p:cNvPr id="1026" name="Picture 2"/>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3813" y="1052735"/>
            <a:ext cx="8980187" cy="46805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344515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116632"/>
            <a:ext cx="7344816" cy="504056"/>
          </a:xfrm>
          <a:ln>
            <a:noFill/>
          </a:ln>
        </p:spPr>
        <p:style>
          <a:lnRef idx="2">
            <a:schemeClr val="accent6"/>
          </a:lnRef>
          <a:fillRef idx="1">
            <a:schemeClr val="lt1"/>
          </a:fillRef>
          <a:effectRef idx="0">
            <a:schemeClr val="accent6"/>
          </a:effectRef>
          <a:fontRef idx="minor">
            <a:schemeClr val="dk1"/>
          </a:fontRef>
        </p:style>
        <p:txBody>
          <a:bodyPr>
            <a:noAutofit/>
          </a:bodyPr>
          <a:lstStyle/>
          <a:p>
            <a:pPr algn="ctr"/>
            <a:r>
              <a:rPr lang="hr-HR" sz="2800" b="0" i="1" dirty="0" err="1" smtClean="0">
                <a:effectLst/>
                <a:latin typeface="Corbel" panose="020B0503020204020204" pitchFamily="34" charset="0"/>
              </a:rPr>
              <a:t>Youth</a:t>
            </a:r>
            <a:r>
              <a:rPr lang="hr-HR" sz="2800" b="0" i="1" dirty="0" smtClean="0">
                <a:effectLst/>
                <a:latin typeface="Corbel" panose="020B0503020204020204" pitchFamily="34" charset="0"/>
              </a:rPr>
              <a:t> </a:t>
            </a:r>
            <a:r>
              <a:rPr lang="hr-HR" sz="2800" b="0" i="1" dirty="0" err="1" smtClean="0">
                <a:effectLst/>
                <a:latin typeface="Corbel" panose="020B0503020204020204" pitchFamily="34" charset="0"/>
              </a:rPr>
              <a:t>unemployment</a:t>
            </a:r>
            <a:r>
              <a:rPr lang="hr-HR" sz="2800" b="0" i="1" dirty="0" smtClean="0">
                <a:effectLst/>
                <a:latin typeface="Corbel" panose="020B0503020204020204" pitchFamily="34" charset="0"/>
              </a:rPr>
              <a:t> rate (2010-2013)</a:t>
            </a:r>
            <a:endParaRPr lang="hr-HR" sz="2800" b="0" i="1" dirty="0">
              <a:effectLst/>
              <a:latin typeface="Corbel" panose="020B0503020204020204" pitchFamily="34" charset="0"/>
            </a:endParaRPr>
          </a:p>
        </p:txBody>
      </p:sp>
      <p:sp>
        <p:nvSpPr>
          <p:cNvPr id="3" name="Content Placeholder 2"/>
          <p:cNvSpPr>
            <a:spLocks noGrp="1"/>
          </p:cNvSpPr>
          <p:nvPr>
            <p:ph idx="1"/>
          </p:nvPr>
        </p:nvSpPr>
        <p:spPr>
          <a:xfrm>
            <a:off x="251520" y="908720"/>
            <a:ext cx="8892480" cy="5544616"/>
          </a:xfrm>
        </p:spPr>
        <p:txBody>
          <a:bodyPr>
            <a:noAutofit/>
          </a:bodyPr>
          <a:lstStyle/>
          <a:p>
            <a:pPr marL="0" indent="0">
              <a:buNone/>
            </a:pPr>
            <a:endParaRPr lang="hr-HR" sz="2000" dirty="0" smtClean="0"/>
          </a:p>
          <a:p>
            <a:endParaRPr lang="hr-HR" sz="2000" dirty="0"/>
          </a:p>
          <a:p>
            <a:endParaRPr lang="hr-HR" sz="2000" dirty="0" smtClean="0"/>
          </a:p>
          <a:p>
            <a:endParaRPr lang="hr-HR" sz="2000" dirty="0"/>
          </a:p>
          <a:p>
            <a:endParaRPr lang="hr-HR" sz="2000" dirty="0" smtClean="0"/>
          </a:p>
          <a:p>
            <a:endParaRPr lang="hr-HR" sz="2000" dirty="0"/>
          </a:p>
          <a:p>
            <a:endParaRPr lang="hr-HR" sz="2000" dirty="0" smtClean="0"/>
          </a:p>
          <a:p>
            <a:endParaRPr lang="hr-HR" sz="2000" dirty="0"/>
          </a:p>
          <a:p>
            <a:endParaRPr lang="hr-HR" sz="2000" dirty="0" smtClean="0"/>
          </a:p>
          <a:p>
            <a:endParaRPr lang="hr-HR" sz="2000" dirty="0"/>
          </a:p>
          <a:p>
            <a:endParaRPr lang="hr-HR" sz="2000" dirty="0" smtClean="0"/>
          </a:p>
          <a:p>
            <a:endParaRPr lang="hr-HR" sz="2000" dirty="0" smtClean="0"/>
          </a:p>
          <a:p>
            <a:endParaRPr lang="hr-HR" sz="1400" dirty="0"/>
          </a:p>
          <a:p>
            <a:pPr marL="0" indent="0">
              <a:buNone/>
            </a:pPr>
            <a:r>
              <a:rPr lang="hr-HR" sz="2000" dirty="0" smtClean="0"/>
              <a:t>  </a:t>
            </a:r>
            <a:r>
              <a:rPr lang="en-GB" sz="2000" dirty="0" smtClean="0"/>
              <a:t>*</a:t>
            </a:r>
            <a:r>
              <a:rPr lang="en-GB" sz="2000" dirty="0"/>
              <a:t>Source: </a:t>
            </a:r>
            <a:r>
              <a:rPr lang="en-GB" sz="2000" u="sng" dirty="0">
                <a:hlinkClick r:id="rId2"/>
              </a:rPr>
              <a:t>World Bank: World Development </a:t>
            </a:r>
            <a:r>
              <a:rPr lang="en-GB" sz="2000" u="sng" dirty="0" smtClean="0">
                <a:hlinkClick r:id="rId2"/>
              </a:rPr>
              <a:t>Indicators</a:t>
            </a:r>
            <a:endParaRPr lang="hr-HR" sz="2000" u="sng" dirty="0" smtClean="0"/>
          </a:p>
          <a:p>
            <a:pPr marL="0" indent="0">
              <a:buNone/>
            </a:pPr>
            <a:r>
              <a:rPr lang="hr-HR" sz="2000" dirty="0" smtClean="0"/>
              <a:t>    Kosovo 2013: 55,9% (</a:t>
            </a:r>
            <a:r>
              <a:rPr lang="hr-HR" sz="2000" dirty="0" err="1" smtClean="0"/>
              <a:t>source</a:t>
            </a:r>
            <a:r>
              <a:rPr lang="hr-HR" sz="2000" dirty="0" smtClean="0"/>
              <a:t>: LFS)</a:t>
            </a:r>
            <a:endParaRPr lang="hr-HR" sz="2000" dirty="0"/>
          </a:p>
          <a:p>
            <a:pPr marL="0" indent="0">
              <a:buNone/>
            </a:pPr>
            <a:endParaRPr lang="hr-HR" sz="2000" dirty="0" smtClean="0"/>
          </a:p>
          <a:p>
            <a:pPr algn="just"/>
            <a:endParaRPr lang="hr-HR" sz="2000" dirty="0"/>
          </a:p>
        </p:txBody>
      </p:sp>
      <p:pic>
        <p:nvPicPr>
          <p:cNvPr id="2050" name="Picture 2"/>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1163383"/>
            <a:ext cx="8496122" cy="44507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1353988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116632"/>
            <a:ext cx="7344816" cy="504056"/>
          </a:xfrm>
          <a:ln>
            <a:noFill/>
          </a:ln>
        </p:spPr>
        <p:style>
          <a:lnRef idx="2">
            <a:schemeClr val="accent6"/>
          </a:lnRef>
          <a:fillRef idx="1">
            <a:schemeClr val="lt1"/>
          </a:fillRef>
          <a:effectRef idx="0">
            <a:schemeClr val="accent6"/>
          </a:effectRef>
          <a:fontRef idx="minor">
            <a:schemeClr val="dk1"/>
          </a:fontRef>
        </p:style>
        <p:txBody>
          <a:bodyPr>
            <a:noAutofit/>
          </a:bodyPr>
          <a:lstStyle/>
          <a:p>
            <a:pPr algn="ctr"/>
            <a:r>
              <a:rPr lang="hr-HR" sz="2800" b="0" i="1" dirty="0" err="1" smtClean="0">
                <a:effectLst/>
                <a:latin typeface="Corbel" panose="020B0503020204020204" pitchFamily="34" charset="0"/>
              </a:rPr>
              <a:t>Socio</a:t>
            </a:r>
            <a:r>
              <a:rPr lang="hr-HR" sz="2800" b="0" i="1" dirty="0" smtClean="0">
                <a:effectLst/>
                <a:latin typeface="Corbel" panose="020B0503020204020204" pitchFamily="34" charset="0"/>
              </a:rPr>
              <a:t>-</a:t>
            </a:r>
            <a:r>
              <a:rPr lang="hr-HR" sz="2800" b="0" i="1" dirty="0" err="1" smtClean="0">
                <a:effectLst/>
                <a:latin typeface="Corbel" panose="020B0503020204020204" pitchFamily="34" charset="0"/>
              </a:rPr>
              <a:t>professional</a:t>
            </a:r>
            <a:r>
              <a:rPr lang="hr-HR" sz="2800" b="0" i="1" dirty="0" smtClean="0">
                <a:effectLst/>
                <a:latin typeface="Corbel" panose="020B0503020204020204" pitchFamily="34" charset="0"/>
              </a:rPr>
              <a:t> status</a:t>
            </a:r>
            <a:endParaRPr lang="hr-HR" sz="2800" b="0" i="1" dirty="0">
              <a:effectLst/>
              <a:latin typeface="Corbel" panose="020B0503020204020204" pitchFamily="34" charset="0"/>
            </a:endParaRPr>
          </a:p>
        </p:txBody>
      </p:sp>
      <p:sp>
        <p:nvSpPr>
          <p:cNvPr id="3" name="Content Placeholder 2"/>
          <p:cNvSpPr>
            <a:spLocks noGrp="1"/>
          </p:cNvSpPr>
          <p:nvPr>
            <p:ph idx="1"/>
          </p:nvPr>
        </p:nvSpPr>
        <p:spPr>
          <a:xfrm>
            <a:off x="251520" y="908720"/>
            <a:ext cx="8892480" cy="5544616"/>
          </a:xfrm>
        </p:spPr>
        <p:txBody>
          <a:bodyPr>
            <a:noAutofit/>
          </a:bodyPr>
          <a:lstStyle/>
          <a:p>
            <a:pPr marL="0" indent="0">
              <a:buNone/>
            </a:pPr>
            <a:endParaRPr lang="hr-HR" sz="2000" dirty="0" smtClean="0"/>
          </a:p>
          <a:p>
            <a:endParaRPr lang="hr-HR" sz="2000" dirty="0"/>
          </a:p>
          <a:p>
            <a:endParaRPr lang="hr-HR" sz="2000" dirty="0" smtClean="0"/>
          </a:p>
          <a:p>
            <a:endParaRPr lang="hr-HR" sz="2000" dirty="0"/>
          </a:p>
          <a:p>
            <a:endParaRPr lang="hr-HR" sz="2000" dirty="0" smtClean="0"/>
          </a:p>
          <a:p>
            <a:endParaRPr lang="hr-HR" sz="2000" dirty="0"/>
          </a:p>
          <a:p>
            <a:endParaRPr lang="hr-HR" sz="2000" dirty="0" smtClean="0"/>
          </a:p>
          <a:p>
            <a:endParaRPr lang="hr-HR" sz="2000" dirty="0"/>
          </a:p>
          <a:p>
            <a:endParaRPr lang="hr-HR" sz="2000" dirty="0" smtClean="0"/>
          </a:p>
          <a:p>
            <a:endParaRPr lang="hr-HR" sz="2000" dirty="0"/>
          </a:p>
          <a:p>
            <a:endParaRPr lang="hr-HR" sz="2000" dirty="0" smtClean="0"/>
          </a:p>
          <a:p>
            <a:pPr marL="0" indent="0">
              <a:buNone/>
            </a:pPr>
            <a:r>
              <a:rPr lang="hr-HR" sz="2000" dirty="0"/>
              <a:t> </a:t>
            </a:r>
            <a:endParaRPr lang="hr-HR" sz="2000" dirty="0" smtClean="0"/>
          </a:p>
          <a:p>
            <a:pPr marL="0" indent="0">
              <a:buNone/>
            </a:pPr>
            <a:r>
              <a:rPr lang="hr-HR" sz="2000" dirty="0"/>
              <a:t> </a:t>
            </a:r>
            <a:r>
              <a:rPr lang="hr-HR" sz="2000" dirty="0" smtClean="0"/>
              <a:t>      </a:t>
            </a:r>
            <a:r>
              <a:rPr lang="en-GB" sz="2000" dirty="0" smtClean="0"/>
              <a:t>*</a:t>
            </a:r>
            <a:r>
              <a:rPr lang="en-GB" sz="2000" dirty="0"/>
              <a:t>Source: </a:t>
            </a:r>
            <a:r>
              <a:rPr lang="en-GB" sz="2000" u="sng" dirty="0">
                <a:hlinkClick r:id="rId2"/>
              </a:rPr>
              <a:t>Shell national surveys</a:t>
            </a:r>
            <a:endParaRPr lang="hr-HR" sz="2000" dirty="0"/>
          </a:p>
        </p:txBody>
      </p:sp>
      <p:pic>
        <p:nvPicPr>
          <p:cNvPr id="3074" name="Picture 2"/>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1052736"/>
            <a:ext cx="8136904" cy="43025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8271753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116632"/>
            <a:ext cx="7344816" cy="504056"/>
          </a:xfrm>
          <a:ln>
            <a:noFill/>
          </a:ln>
        </p:spPr>
        <p:style>
          <a:lnRef idx="2">
            <a:schemeClr val="accent6"/>
          </a:lnRef>
          <a:fillRef idx="1">
            <a:schemeClr val="lt1"/>
          </a:fillRef>
          <a:effectRef idx="0">
            <a:schemeClr val="accent6"/>
          </a:effectRef>
          <a:fontRef idx="minor">
            <a:schemeClr val="dk1"/>
          </a:fontRef>
        </p:style>
        <p:txBody>
          <a:bodyPr>
            <a:noAutofit/>
          </a:bodyPr>
          <a:lstStyle/>
          <a:p>
            <a:pPr algn="ctr"/>
            <a:r>
              <a:rPr lang="hr-HR" sz="2800" b="0" i="1" dirty="0" err="1" smtClean="0">
                <a:effectLst/>
                <a:latin typeface="Corbel" panose="020B0503020204020204" pitchFamily="34" charset="0"/>
              </a:rPr>
              <a:t>Living</a:t>
            </a:r>
            <a:r>
              <a:rPr lang="hr-HR" sz="2800" b="0" i="1" dirty="0" smtClean="0">
                <a:effectLst/>
                <a:latin typeface="Corbel" panose="020B0503020204020204" pitchFamily="34" charset="0"/>
              </a:rPr>
              <a:t> </a:t>
            </a:r>
            <a:r>
              <a:rPr lang="hr-HR" sz="2800" b="0" i="1" dirty="0" err="1" smtClean="0">
                <a:effectLst/>
                <a:latin typeface="Corbel" panose="020B0503020204020204" pitchFamily="34" charset="0"/>
              </a:rPr>
              <a:t>arrangements</a:t>
            </a:r>
            <a:endParaRPr lang="hr-HR" sz="2800" b="0" i="1" dirty="0">
              <a:effectLst/>
              <a:latin typeface="Corbel" panose="020B0503020204020204" pitchFamily="34" charset="0"/>
            </a:endParaRPr>
          </a:p>
        </p:txBody>
      </p:sp>
      <p:sp>
        <p:nvSpPr>
          <p:cNvPr id="3" name="Content Placeholder 2"/>
          <p:cNvSpPr>
            <a:spLocks noGrp="1"/>
          </p:cNvSpPr>
          <p:nvPr>
            <p:ph idx="1"/>
          </p:nvPr>
        </p:nvSpPr>
        <p:spPr>
          <a:xfrm>
            <a:off x="251520" y="908720"/>
            <a:ext cx="8892480" cy="5544616"/>
          </a:xfrm>
        </p:spPr>
        <p:txBody>
          <a:bodyPr>
            <a:noAutofit/>
          </a:bodyPr>
          <a:lstStyle/>
          <a:p>
            <a:pPr marL="0" indent="0">
              <a:buNone/>
            </a:pPr>
            <a:endParaRPr lang="hr-HR" sz="2000" dirty="0" smtClean="0"/>
          </a:p>
          <a:p>
            <a:endParaRPr lang="hr-HR" sz="2000" dirty="0"/>
          </a:p>
          <a:p>
            <a:endParaRPr lang="hr-HR" sz="2000" dirty="0" smtClean="0"/>
          </a:p>
          <a:p>
            <a:endParaRPr lang="hr-HR" sz="2000" dirty="0"/>
          </a:p>
          <a:p>
            <a:endParaRPr lang="hr-HR" sz="2000" dirty="0" smtClean="0"/>
          </a:p>
          <a:p>
            <a:endParaRPr lang="hr-HR" sz="2000" dirty="0"/>
          </a:p>
          <a:p>
            <a:endParaRPr lang="hr-HR" sz="2000" dirty="0" smtClean="0"/>
          </a:p>
          <a:p>
            <a:endParaRPr lang="hr-HR" sz="2000" dirty="0"/>
          </a:p>
          <a:p>
            <a:endParaRPr lang="hr-HR" sz="2000" dirty="0" smtClean="0"/>
          </a:p>
          <a:p>
            <a:endParaRPr lang="hr-HR" sz="2000" dirty="0"/>
          </a:p>
          <a:p>
            <a:endParaRPr lang="hr-HR" sz="2000" dirty="0" smtClean="0"/>
          </a:p>
          <a:p>
            <a:endParaRPr lang="hr-HR" sz="2000" dirty="0" smtClean="0"/>
          </a:p>
          <a:p>
            <a:endParaRPr lang="hr-HR" sz="2000" dirty="0"/>
          </a:p>
          <a:p>
            <a:pPr marL="0" indent="0">
              <a:buNone/>
            </a:pPr>
            <a:r>
              <a:rPr lang="en-GB" sz="2000" dirty="0" smtClean="0"/>
              <a:t>*</a:t>
            </a:r>
            <a:r>
              <a:rPr lang="en-GB" sz="2000" dirty="0"/>
              <a:t>Source: </a:t>
            </a:r>
            <a:r>
              <a:rPr lang="en-GB" sz="2000" u="sng" dirty="0">
                <a:hlinkClick r:id="rId2"/>
              </a:rPr>
              <a:t>Shell national surveys</a:t>
            </a:r>
            <a:endParaRPr lang="hr-HR" sz="2000" dirty="0"/>
          </a:p>
        </p:txBody>
      </p:sp>
      <p:pic>
        <p:nvPicPr>
          <p:cNvPr id="4098" name="Picture 2"/>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4276" y="1196752"/>
            <a:ext cx="8852159" cy="44577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9130821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476672"/>
            <a:ext cx="7344816" cy="504056"/>
          </a:xfrm>
          <a:ln>
            <a:noFill/>
          </a:ln>
        </p:spPr>
        <p:style>
          <a:lnRef idx="2">
            <a:schemeClr val="accent6"/>
          </a:lnRef>
          <a:fillRef idx="1">
            <a:schemeClr val="lt1"/>
          </a:fillRef>
          <a:effectRef idx="0">
            <a:schemeClr val="accent6"/>
          </a:effectRef>
          <a:fontRef idx="minor">
            <a:schemeClr val="dk1"/>
          </a:fontRef>
        </p:style>
        <p:txBody>
          <a:bodyPr>
            <a:noAutofit/>
          </a:bodyPr>
          <a:lstStyle/>
          <a:p>
            <a:pPr algn="ctr"/>
            <a:r>
              <a:rPr lang="hr-HR" sz="2800" b="0" i="1" dirty="0" smtClean="0">
                <a:effectLst/>
                <a:latin typeface="Corbel" panose="020B0503020204020204" pitchFamily="34" charset="0"/>
              </a:rPr>
              <a:t/>
            </a:r>
            <a:br>
              <a:rPr lang="hr-HR" sz="2800" b="0" i="1" dirty="0" smtClean="0">
                <a:effectLst/>
                <a:latin typeface="Corbel" panose="020B0503020204020204" pitchFamily="34" charset="0"/>
              </a:rPr>
            </a:br>
            <a:r>
              <a:rPr lang="hr-HR" sz="2800" b="0" i="1" dirty="0">
                <a:effectLst/>
                <a:latin typeface="Corbel" panose="020B0503020204020204" pitchFamily="34" charset="0"/>
              </a:rPr>
              <a:t/>
            </a:r>
            <a:br>
              <a:rPr lang="hr-HR" sz="2800" b="0" i="1" dirty="0">
                <a:effectLst/>
                <a:latin typeface="Corbel" panose="020B0503020204020204" pitchFamily="34" charset="0"/>
              </a:rPr>
            </a:br>
            <a:r>
              <a:rPr lang="hr-HR" sz="2800" b="0" i="1" dirty="0" smtClean="0">
                <a:effectLst/>
                <a:latin typeface="Corbel" panose="020B0503020204020204" pitchFamily="34" charset="0"/>
              </a:rPr>
              <a:t/>
            </a:r>
            <a:br>
              <a:rPr lang="hr-HR" sz="2800" b="0" i="1" dirty="0" smtClean="0">
                <a:effectLst/>
                <a:latin typeface="Corbel" panose="020B0503020204020204" pitchFamily="34" charset="0"/>
              </a:rPr>
            </a:br>
            <a:r>
              <a:rPr lang="en-US" sz="2800" b="0" i="1" dirty="0" smtClean="0">
                <a:effectLst/>
                <a:latin typeface="Corbel" panose="020B0503020204020204" pitchFamily="34" charset="0"/>
              </a:rPr>
              <a:t>Rank </a:t>
            </a:r>
            <a:r>
              <a:rPr lang="en-US" sz="2800" b="0" i="1" dirty="0">
                <a:effectLst/>
                <a:latin typeface="Corbel" panose="020B0503020204020204" pitchFamily="34" charset="0"/>
              </a:rPr>
              <a:t>of the grounds of discrimination experienced by the youth (the first five ranked grounds)</a:t>
            </a:r>
            <a:endParaRPr lang="hr-HR" sz="2800" b="0" i="1" dirty="0">
              <a:effectLst/>
              <a:latin typeface="Corbel" panose="020B0503020204020204" pitchFamily="34" charset="0"/>
            </a:endParaRPr>
          </a:p>
        </p:txBody>
      </p:sp>
      <p:sp>
        <p:nvSpPr>
          <p:cNvPr id="3" name="Content Placeholder 2"/>
          <p:cNvSpPr>
            <a:spLocks noGrp="1"/>
          </p:cNvSpPr>
          <p:nvPr>
            <p:ph idx="1"/>
          </p:nvPr>
        </p:nvSpPr>
        <p:spPr>
          <a:xfrm>
            <a:off x="251520" y="1340768"/>
            <a:ext cx="8892480" cy="5112568"/>
          </a:xfrm>
        </p:spPr>
        <p:txBody>
          <a:bodyPr>
            <a:noAutofit/>
          </a:bodyPr>
          <a:lstStyle/>
          <a:p>
            <a:pPr marL="0" indent="0">
              <a:buNone/>
            </a:pPr>
            <a:endParaRPr lang="hr-HR" sz="2000" dirty="0" smtClean="0"/>
          </a:p>
          <a:p>
            <a:endParaRPr lang="hr-HR" sz="2000" dirty="0"/>
          </a:p>
          <a:p>
            <a:endParaRPr lang="hr-HR" sz="2000" dirty="0" smtClean="0"/>
          </a:p>
          <a:p>
            <a:endParaRPr lang="hr-HR" sz="2000" dirty="0"/>
          </a:p>
          <a:p>
            <a:endParaRPr lang="hr-HR" sz="2000" dirty="0" smtClean="0"/>
          </a:p>
          <a:p>
            <a:endParaRPr lang="hr-HR" sz="2000" dirty="0"/>
          </a:p>
          <a:p>
            <a:endParaRPr lang="hr-HR" sz="2000" dirty="0" smtClean="0"/>
          </a:p>
          <a:p>
            <a:endParaRPr lang="hr-HR" sz="2000" dirty="0"/>
          </a:p>
          <a:p>
            <a:endParaRPr lang="hr-HR" sz="2000" dirty="0" smtClean="0"/>
          </a:p>
          <a:p>
            <a:endParaRPr lang="hr-HR" sz="2000" dirty="0"/>
          </a:p>
          <a:p>
            <a:endParaRPr lang="hr-HR" sz="2000" dirty="0" smtClean="0"/>
          </a:p>
          <a:p>
            <a:endParaRPr lang="hr-HR" sz="800" dirty="0" smtClean="0"/>
          </a:p>
          <a:p>
            <a:pPr marL="0" indent="0">
              <a:buNone/>
            </a:pPr>
            <a:r>
              <a:rPr lang="hr-HR" sz="2000" dirty="0" smtClean="0"/>
              <a:t> </a:t>
            </a:r>
            <a:r>
              <a:rPr lang="en-GB" sz="2000" dirty="0" smtClean="0"/>
              <a:t>*</a:t>
            </a:r>
            <a:r>
              <a:rPr lang="en-GB" sz="2000" dirty="0"/>
              <a:t>Source: </a:t>
            </a:r>
            <a:r>
              <a:rPr lang="en-GB" sz="2000" u="sng" dirty="0">
                <a:hlinkClick r:id="rId2"/>
              </a:rPr>
              <a:t>Shell national surveys</a:t>
            </a:r>
            <a:endParaRPr lang="hr-HR" sz="2000" dirty="0"/>
          </a:p>
        </p:txBody>
      </p:sp>
      <p:graphicFrame>
        <p:nvGraphicFramePr>
          <p:cNvPr id="5" name="Table 4"/>
          <p:cNvGraphicFramePr>
            <a:graphicFrameLocks noGrp="1"/>
          </p:cNvGraphicFramePr>
          <p:nvPr>
            <p:extLst>
              <p:ext uri="{D42A27DB-BD31-4B8C-83A1-F6EECF244321}">
                <p14:modId xmlns:p14="http://schemas.microsoft.com/office/powerpoint/2010/main" val="3659891051"/>
              </p:ext>
            </p:extLst>
          </p:nvPr>
        </p:nvGraphicFramePr>
        <p:xfrm>
          <a:off x="395536" y="1484784"/>
          <a:ext cx="8424936" cy="3943765"/>
        </p:xfrm>
        <a:graphic>
          <a:graphicData uri="http://schemas.openxmlformats.org/drawingml/2006/table">
            <a:tbl>
              <a:tblPr firstRow="1" firstCol="1" bandRow="1"/>
              <a:tblGrid>
                <a:gridCol w="523265"/>
                <a:gridCol w="1420950"/>
                <a:gridCol w="1656184"/>
                <a:gridCol w="1728192"/>
                <a:gridCol w="1728192"/>
                <a:gridCol w="1368153"/>
              </a:tblGrid>
              <a:tr h="234871">
                <a:tc rowSpan="2">
                  <a:txBody>
                    <a:bodyPr/>
                    <a:lstStyle/>
                    <a:p>
                      <a:pPr>
                        <a:lnSpc>
                          <a:spcPct val="115000"/>
                        </a:lnSpc>
                        <a:spcAft>
                          <a:spcPts val="600"/>
                        </a:spcAft>
                      </a:pPr>
                      <a:endParaRPr lang="hr-HR" sz="1800" dirty="0">
                        <a:effectLst/>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5">
                  <a:txBody>
                    <a:bodyPr/>
                    <a:lstStyle/>
                    <a:p>
                      <a:pPr algn="ctr">
                        <a:lnSpc>
                          <a:spcPct val="115000"/>
                        </a:lnSpc>
                        <a:spcBef>
                          <a:spcPts val="200"/>
                        </a:spcBef>
                        <a:spcAft>
                          <a:spcPts val="0"/>
                        </a:spcAft>
                      </a:pPr>
                      <a:r>
                        <a:rPr lang="en-GB" sz="1800" dirty="0">
                          <a:effectLst/>
                          <a:latin typeface="Corbel"/>
                          <a:ea typeface="Times New Roman"/>
                          <a:cs typeface="Times New Roman"/>
                        </a:rPr>
                        <a:t>COUNTRIES</a:t>
                      </a:r>
                      <a:endParaRPr lang="hr-HR" sz="1800" dirty="0">
                        <a:effectLst/>
                        <a:latin typeface="Calibri"/>
                        <a:ea typeface="Calibri"/>
                        <a:cs typeface="Times New Roman"/>
                      </a:endParaRPr>
                    </a:p>
                  </a:txBody>
                  <a:tcPr marL="68580" marR="68580" marT="0" marB="0" anchor="b">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hMerge="1">
                  <a:txBody>
                    <a:bodyPr/>
                    <a:lstStyle/>
                    <a:p>
                      <a:endParaRPr lang="hr-HR"/>
                    </a:p>
                  </a:txBody>
                  <a:tcPr/>
                </a:tc>
                <a:tc hMerge="1">
                  <a:txBody>
                    <a:bodyPr/>
                    <a:lstStyle/>
                    <a:p>
                      <a:endParaRPr lang="hr-HR"/>
                    </a:p>
                  </a:txBody>
                  <a:tcPr/>
                </a:tc>
                <a:tc hMerge="1">
                  <a:txBody>
                    <a:bodyPr/>
                    <a:lstStyle/>
                    <a:p>
                      <a:endParaRPr lang="hr-HR"/>
                    </a:p>
                  </a:txBody>
                  <a:tcPr/>
                </a:tc>
                <a:tc hMerge="1">
                  <a:txBody>
                    <a:bodyPr/>
                    <a:lstStyle/>
                    <a:p>
                      <a:endParaRPr lang="hr-HR"/>
                    </a:p>
                  </a:txBody>
                  <a:tcPr/>
                </a:tc>
              </a:tr>
              <a:tr h="510701">
                <a:tc vMerge="1">
                  <a:txBody>
                    <a:bodyPr/>
                    <a:lstStyle/>
                    <a:p>
                      <a:endParaRPr lang="hr-HR"/>
                    </a:p>
                  </a:txBody>
                  <a:tcPr/>
                </a:tc>
                <a:tc>
                  <a:txBody>
                    <a:bodyPr/>
                    <a:lstStyle/>
                    <a:p>
                      <a:pPr algn="ctr">
                        <a:lnSpc>
                          <a:spcPct val="115000"/>
                        </a:lnSpc>
                        <a:spcBef>
                          <a:spcPts val="200"/>
                        </a:spcBef>
                        <a:spcAft>
                          <a:spcPts val="0"/>
                        </a:spcAft>
                      </a:pPr>
                      <a:r>
                        <a:rPr lang="en-GB" sz="1800" dirty="0">
                          <a:effectLst/>
                          <a:latin typeface="Corbel"/>
                          <a:ea typeface="Times New Roman"/>
                          <a:cs typeface="Times New Roman"/>
                        </a:rPr>
                        <a:t>AL</a:t>
                      </a:r>
                      <a:endParaRPr lang="hr-HR" sz="1800" dirty="0">
                        <a:effectLst/>
                        <a:latin typeface="Calibri"/>
                        <a:ea typeface="Calibri"/>
                        <a:cs typeface="Times New Roman"/>
                      </a:endParaRPr>
                    </a:p>
                  </a:txBody>
                  <a:tcPr marL="68580" marR="68580" marT="0" marB="0" anchor="b">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200"/>
                        </a:spcBef>
                        <a:spcAft>
                          <a:spcPts val="0"/>
                        </a:spcAft>
                      </a:pPr>
                      <a:r>
                        <a:rPr lang="en-GB" sz="1800">
                          <a:effectLst/>
                          <a:latin typeface="Corbel"/>
                          <a:ea typeface="Times New Roman"/>
                          <a:cs typeface="Times New Roman"/>
                        </a:rPr>
                        <a:t>BA</a:t>
                      </a:r>
                      <a:endParaRPr lang="hr-HR" sz="1800">
                        <a:effectLst/>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200"/>
                        </a:spcBef>
                        <a:spcAft>
                          <a:spcPts val="0"/>
                        </a:spcAft>
                      </a:pPr>
                      <a:r>
                        <a:rPr lang="en-GB" sz="1800">
                          <a:effectLst/>
                          <a:latin typeface="Corbel"/>
                          <a:ea typeface="Times New Roman"/>
                          <a:cs typeface="Times New Roman"/>
                        </a:rPr>
                        <a:t>HR</a:t>
                      </a:r>
                      <a:endParaRPr lang="hr-HR" sz="1800">
                        <a:effectLst/>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200"/>
                        </a:spcBef>
                        <a:spcAft>
                          <a:spcPts val="0"/>
                        </a:spcAft>
                      </a:pPr>
                      <a:r>
                        <a:rPr lang="en-GB" sz="1800">
                          <a:effectLst/>
                          <a:latin typeface="Corbel"/>
                          <a:ea typeface="Times New Roman"/>
                          <a:cs typeface="Times New Roman"/>
                        </a:rPr>
                        <a:t>XK</a:t>
                      </a:r>
                      <a:endParaRPr lang="hr-HR" sz="1800">
                        <a:effectLst/>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200"/>
                        </a:spcBef>
                        <a:spcAft>
                          <a:spcPts val="0"/>
                        </a:spcAft>
                      </a:pPr>
                      <a:r>
                        <a:rPr lang="en-GB" sz="1800">
                          <a:effectLst/>
                          <a:latin typeface="Corbel"/>
                          <a:ea typeface="Times New Roman"/>
                          <a:cs typeface="Times New Roman"/>
                        </a:rPr>
                        <a:t>MK</a:t>
                      </a:r>
                      <a:endParaRPr lang="hr-HR" sz="1800">
                        <a:effectLst/>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88516">
                <a:tc>
                  <a:txBody>
                    <a:bodyPr/>
                    <a:lstStyle/>
                    <a:p>
                      <a:pPr>
                        <a:lnSpc>
                          <a:spcPct val="115000"/>
                        </a:lnSpc>
                        <a:spcAft>
                          <a:spcPts val="600"/>
                        </a:spcAft>
                      </a:pPr>
                      <a:r>
                        <a:rPr lang="en-GB" sz="1800" dirty="0">
                          <a:effectLst/>
                          <a:latin typeface="Corbel"/>
                          <a:ea typeface="Times New Roman"/>
                          <a:cs typeface="Times New Roman"/>
                        </a:rPr>
                        <a:t>1.</a:t>
                      </a:r>
                      <a:endParaRPr lang="hr-HR" sz="1800" dirty="0">
                        <a:effectLst/>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Bef>
                          <a:spcPts val="200"/>
                        </a:spcBef>
                        <a:spcAft>
                          <a:spcPts val="0"/>
                        </a:spcAft>
                      </a:pPr>
                      <a:r>
                        <a:rPr lang="en-GB" sz="1800" dirty="0">
                          <a:effectLst/>
                          <a:latin typeface="Corbel"/>
                          <a:ea typeface="Times New Roman"/>
                          <a:cs typeface="Times New Roman"/>
                        </a:rPr>
                        <a:t>Political affiliation</a:t>
                      </a:r>
                      <a:endParaRPr lang="hr-HR" sz="1800" dirty="0">
                        <a:effectLst/>
                        <a:latin typeface="Calibri"/>
                        <a:ea typeface="Calibri"/>
                        <a:cs typeface="Times New Roman"/>
                      </a:endParaRPr>
                    </a:p>
                  </a:txBody>
                  <a:tcPr marL="68580" marR="68580" marT="0" marB="0" anchor="b">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600"/>
                        </a:spcAft>
                      </a:pPr>
                      <a:r>
                        <a:rPr lang="en-GB" sz="1800" dirty="0">
                          <a:effectLst/>
                          <a:latin typeface="Corbel"/>
                          <a:ea typeface="Times New Roman"/>
                          <a:cs typeface="Times New Roman"/>
                        </a:rPr>
                        <a:t>Religion</a:t>
                      </a:r>
                      <a:endParaRPr lang="hr-HR" sz="1800" dirty="0">
                        <a:effectLst/>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600"/>
                        </a:spcAft>
                      </a:pPr>
                      <a:r>
                        <a:rPr lang="en-GB" sz="1800">
                          <a:effectLst/>
                          <a:latin typeface="Corbel"/>
                          <a:ea typeface="Times New Roman"/>
                          <a:cs typeface="Times New Roman"/>
                        </a:rPr>
                        <a:t>Economic status</a:t>
                      </a:r>
                      <a:endParaRPr lang="hr-HR" sz="1800">
                        <a:effectLst/>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600"/>
                        </a:spcAft>
                      </a:pPr>
                      <a:r>
                        <a:rPr lang="en-GB" sz="1800">
                          <a:effectLst/>
                          <a:latin typeface="Corbel"/>
                          <a:ea typeface="Times New Roman"/>
                          <a:cs typeface="Times New Roman"/>
                        </a:rPr>
                        <a:t>Gender</a:t>
                      </a:r>
                      <a:endParaRPr lang="hr-HR" sz="1800">
                        <a:effectLst/>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Bef>
                          <a:spcPts val="200"/>
                        </a:spcBef>
                        <a:spcAft>
                          <a:spcPts val="0"/>
                        </a:spcAft>
                      </a:pPr>
                      <a:r>
                        <a:rPr lang="en-GB" sz="1800">
                          <a:effectLst/>
                          <a:latin typeface="Corbel"/>
                          <a:ea typeface="Times New Roman"/>
                          <a:cs typeface="Times New Roman"/>
                        </a:rPr>
                        <a:t>Political affiliation</a:t>
                      </a:r>
                      <a:endParaRPr lang="hr-HR" sz="1800">
                        <a:effectLst/>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10701">
                <a:tc>
                  <a:txBody>
                    <a:bodyPr/>
                    <a:lstStyle/>
                    <a:p>
                      <a:pPr>
                        <a:lnSpc>
                          <a:spcPct val="115000"/>
                        </a:lnSpc>
                        <a:spcAft>
                          <a:spcPts val="600"/>
                        </a:spcAft>
                      </a:pPr>
                      <a:r>
                        <a:rPr lang="en-GB" sz="1800">
                          <a:effectLst/>
                          <a:latin typeface="Corbel"/>
                          <a:ea typeface="Times New Roman"/>
                          <a:cs typeface="Times New Roman"/>
                        </a:rPr>
                        <a:t>2.</a:t>
                      </a:r>
                      <a:endParaRPr lang="hr-HR" sz="1800">
                        <a:effectLst/>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Bef>
                          <a:spcPts val="200"/>
                        </a:spcBef>
                        <a:spcAft>
                          <a:spcPts val="0"/>
                        </a:spcAft>
                      </a:pPr>
                      <a:r>
                        <a:rPr lang="en-GB" sz="1800">
                          <a:effectLst/>
                          <a:latin typeface="Corbel"/>
                          <a:ea typeface="Times New Roman"/>
                          <a:cs typeface="Times New Roman"/>
                        </a:rPr>
                        <a:t>Economic status</a:t>
                      </a:r>
                      <a:endParaRPr lang="hr-HR" sz="1800">
                        <a:effectLst/>
                        <a:latin typeface="Calibri"/>
                        <a:ea typeface="Calibri"/>
                        <a:cs typeface="Times New Roman"/>
                      </a:endParaRPr>
                    </a:p>
                  </a:txBody>
                  <a:tcPr marL="68580" marR="68580" marT="0" marB="0" anchor="b">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Bef>
                          <a:spcPts val="200"/>
                        </a:spcBef>
                        <a:spcAft>
                          <a:spcPts val="0"/>
                        </a:spcAft>
                      </a:pPr>
                      <a:r>
                        <a:rPr lang="en-GB" sz="1800" dirty="0">
                          <a:effectLst/>
                          <a:latin typeface="Corbel"/>
                          <a:ea typeface="Times New Roman"/>
                          <a:cs typeface="Times New Roman"/>
                        </a:rPr>
                        <a:t>Economic status</a:t>
                      </a:r>
                      <a:endParaRPr lang="hr-HR" sz="1800" dirty="0">
                        <a:effectLst/>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600"/>
                        </a:spcAft>
                      </a:pPr>
                      <a:r>
                        <a:rPr lang="en-GB" sz="1800" dirty="0">
                          <a:effectLst/>
                          <a:latin typeface="Corbel"/>
                          <a:ea typeface="Times New Roman"/>
                          <a:cs typeface="Times New Roman"/>
                        </a:rPr>
                        <a:t>Religion</a:t>
                      </a:r>
                      <a:endParaRPr lang="hr-HR" sz="1800" dirty="0">
                        <a:effectLst/>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Bef>
                          <a:spcPts val="200"/>
                        </a:spcBef>
                        <a:spcAft>
                          <a:spcPts val="0"/>
                        </a:spcAft>
                      </a:pPr>
                      <a:r>
                        <a:rPr lang="en-GB" sz="1800">
                          <a:effectLst/>
                          <a:latin typeface="Corbel"/>
                          <a:ea typeface="Times New Roman"/>
                          <a:cs typeface="Times New Roman"/>
                        </a:rPr>
                        <a:t>Economic status</a:t>
                      </a:r>
                      <a:endParaRPr lang="hr-HR" sz="1800">
                        <a:effectLst/>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600"/>
                        </a:spcAft>
                      </a:pPr>
                      <a:r>
                        <a:rPr lang="en-GB" sz="1800">
                          <a:effectLst/>
                          <a:latin typeface="Corbel"/>
                          <a:ea typeface="Times New Roman"/>
                          <a:cs typeface="Times New Roman"/>
                        </a:rPr>
                        <a:t>Ethnicity</a:t>
                      </a:r>
                      <a:endParaRPr lang="hr-HR" sz="1800">
                        <a:effectLst/>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10701">
                <a:tc>
                  <a:txBody>
                    <a:bodyPr/>
                    <a:lstStyle/>
                    <a:p>
                      <a:pPr>
                        <a:lnSpc>
                          <a:spcPct val="115000"/>
                        </a:lnSpc>
                        <a:spcAft>
                          <a:spcPts val="600"/>
                        </a:spcAft>
                      </a:pPr>
                      <a:r>
                        <a:rPr lang="en-GB" sz="1800">
                          <a:effectLst/>
                          <a:latin typeface="Corbel"/>
                          <a:ea typeface="Times New Roman"/>
                          <a:cs typeface="Times New Roman"/>
                        </a:rPr>
                        <a:t>3.</a:t>
                      </a:r>
                      <a:endParaRPr lang="hr-HR" sz="1800">
                        <a:effectLst/>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600"/>
                        </a:spcAft>
                      </a:pPr>
                      <a:r>
                        <a:rPr lang="en-GB" sz="1800">
                          <a:effectLst/>
                          <a:latin typeface="Corbel"/>
                          <a:ea typeface="Times New Roman"/>
                          <a:cs typeface="Times New Roman"/>
                        </a:rPr>
                        <a:t>Residence</a:t>
                      </a:r>
                      <a:endParaRPr lang="hr-HR" sz="1800">
                        <a:effectLst/>
                        <a:latin typeface="Calibri"/>
                        <a:ea typeface="Calibri"/>
                        <a:cs typeface="Times New Roman"/>
                      </a:endParaRPr>
                    </a:p>
                  </a:txBody>
                  <a:tcPr marL="68580" marR="68580" marT="0" marB="0" anchor="b">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Bef>
                          <a:spcPts val="200"/>
                        </a:spcBef>
                        <a:spcAft>
                          <a:spcPts val="0"/>
                        </a:spcAft>
                      </a:pPr>
                      <a:r>
                        <a:rPr lang="en-GB" sz="1800">
                          <a:effectLst/>
                          <a:latin typeface="Corbel"/>
                          <a:ea typeface="Times New Roman"/>
                          <a:cs typeface="Times New Roman"/>
                        </a:rPr>
                        <a:t>Educational level</a:t>
                      </a:r>
                      <a:endParaRPr lang="hr-HR" sz="1800">
                        <a:effectLst/>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600"/>
                        </a:spcAft>
                      </a:pPr>
                      <a:r>
                        <a:rPr lang="en-GB" sz="1800" dirty="0">
                          <a:effectLst/>
                          <a:latin typeface="Corbel"/>
                          <a:ea typeface="Times New Roman"/>
                          <a:cs typeface="Times New Roman"/>
                        </a:rPr>
                        <a:t>Ethnicity</a:t>
                      </a:r>
                      <a:endParaRPr lang="hr-HR" sz="1800" dirty="0">
                        <a:effectLst/>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600"/>
                        </a:spcAft>
                      </a:pPr>
                      <a:r>
                        <a:rPr lang="en-GB" sz="1800">
                          <a:effectLst/>
                          <a:latin typeface="Corbel"/>
                          <a:ea typeface="Times New Roman"/>
                          <a:cs typeface="Times New Roman"/>
                        </a:rPr>
                        <a:t>Religion</a:t>
                      </a:r>
                      <a:endParaRPr lang="hr-HR" sz="1800">
                        <a:effectLst/>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600"/>
                        </a:spcAft>
                      </a:pPr>
                      <a:r>
                        <a:rPr lang="en-GB" sz="1800">
                          <a:effectLst/>
                          <a:latin typeface="Corbel"/>
                          <a:ea typeface="Times New Roman"/>
                          <a:cs typeface="Times New Roman"/>
                        </a:rPr>
                        <a:t>Gender</a:t>
                      </a:r>
                      <a:endParaRPr lang="hr-HR" sz="1800">
                        <a:effectLst/>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10701">
                <a:tc>
                  <a:txBody>
                    <a:bodyPr/>
                    <a:lstStyle/>
                    <a:p>
                      <a:pPr>
                        <a:lnSpc>
                          <a:spcPct val="115000"/>
                        </a:lnSpc>
                        <a:spcAft>
                          <a:spcPts val="600"/>
                        </a:spcAft>
                      </a:pPr>
                      <a:r>
                        <a:rPr lang="en-GB" sz="1800">
                          <a:effectLst/>
                          <a:latin typeface="Corbel"/>
                          <a:ea typeface="Times New Roman"/>
                          <a:cs typeface="Times New Roman"/>
                        </a:rPr>
                        <a:t>4.</a:t>
                      </a:r>
                      <a:endParaRPr lang="hr-HR" sz="1800">
                        <a:effectLst/>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600"/>
                        </a:spcAft>
                      </a:pPr>
                      <a:r>
                        <a:rPr lang="en-GB" sz="1800" dirty="0">
                          <a:effectLst/>
                          <a:latin typeface="Corbel"/>
                          <a:ea typeface="Times New Roman"/>
                          <a:cs typeface="Times New Roman"/>
                        </a:rPr>
                        <a:t>Ethnicity</a:t>
                      </a:r>
                      <a:endParaRPr lang="hr-HR" sz="1800" dirty="0">
                        <a:effectLst/>
                        <a:latin typeface="Calibri"/>
                        <a:ea typeface="Calibri"/>
                        <a:cs typeface="Times New Roman"/>
                      </a:endParaRPr>
                    </a:p>
                  </a:txBody>
                  <a:tcPr marL="68580" marR="68580" marT="0" marB="0" anchor="b">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600"/>
                        </a:spcAft>
                      </a:pPr>
                      <a:r>
                        <a:rPr lang="en-GB" sz="1800">
                          <a:effectLst/>
                          <a:latin typeface="Corbel"/>
                          <a:ea typeface="Times New Roman"/>
                          <a:cs typeface="Times New Roman"/>
                        </a:rPr>
                        <a:t>Ethnicity</a:t>
                      </a:r>
                      <a:endParaRPr lang="hr-HR" sz="1800">
                        <a:effectLst/>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Bef>
                          <a:spcPts val="200"/>
                        </a:spcBef>
                        <a:spcAft>
                          <a:spcPts val="0"/>
                        </a:spcAft>
                      </a:pPr>
                      <a:r>
                        <a:rPr lang="en-GB" sz="1800" dirty="0">
                          <a:effectLst/>
                          <a:latin typeface="Corbel"/>
                          <a:ea typeface="Times New Roman"/>
                          <a:cs typeface="Times New Roman"/>
                        </a:rPr>
                        <a:t>Political affiliation</a:t>
                      </a:r>
                      <a:endParaRPr lang="hr-HR" sz="1800" dirty="0">
                        <a:effectLst/>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600"/>
                        </a:spcAft>
                      </a:pPr>
                      <a:r>
                        <a:rPr lang="en-GB" sz="1800" dirty="0">
                          <a:effectLst/>
                          <a:latin typeface="Corbel"/>
                          <a:ea typeface="Times New Roman"/>
                          <a:cs typeface="Times New Roman"/>
                        </a:rPr>
                        <a:t>Ethnicity</a:t>
                      </a:r>
                      <a:endParaRPr lang="hr-HR" sz="1800" dirty="0">
                        <a:effectLst/>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600"/>
                        </a:spcAft>
                      </a:pPr>
                      <a:r>
                        <a:rPr lang="en-GB" sz="1800" dirty="0">
                          <a:effectLst/>
                          <a:latin typeface="Corbel"/>
                          <a:ea typeface="Times New Roman"/>
                          <a:cs typeface="Times New Roman"/>
                        </a:rPr>
                        <a:t>Residence</a:t>
                      </a:r>
                      <a:endParaRPr lang="hr-HR" sz="1800" dirty="0">
                        <a:effectLst/>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3044">
                <a:tc>
                  <a:txBody>
                    <a:bodyPr/>
                    <a:lstStyle/>
                    <a:p>
                      <a:pPr>
                        <a:lnSpc>
                          <a:spcPct val="115000"/>
                        </a:lnSpc>
                        <a:spcAft>
                          <a:spcPts val="600"/>
                        </a:spcAft>
                      </a:pPr>
                      <a:r>
                        <a:rPr lang="en-GB" sz="1800">
                          <a:effectLst/>
                          <a:latin typeface="Corbel"/>
                          <a:ea typeface="Times New Roman"/>
                          <a:cs typeface="Times New Roman"/>
                        </a:rPr>
                        <a:t>5.</a:t>
                      </a:r>
                      <a:endParaRPr lang="hr-HR" sz="1800">
                        <a:effectLst/>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600"/>
                        </a:spcAft>
                      </a:pPr>
                      <a:r>
                        <a:rPr lang="en-GB" sz="1800" dirty="0">
                          <a:effectLst/>
                          <a:latin typeface="Corbel"/>
                          <a:ea typeface="Times New Roman"/>
                          <a:cs typeface="Times New Roman"/>
                        </a:rPr>
                        <a:t>Gender</a:t>
                      </a:r>
                      <a:endParaRPr lang="hr-HR" sz="1800" dirty="0">
                        <a:effectLst/>
                        <a:latin typeface="Calibri"/>
                        <a:ea typeface="Calibri"/>
                        <a:cs typeface="Times New Roman"/>
                      </a:endParaRPr>
                    </a:p>
                  </a:txBody>
                  <a:tcPr marL="68580" marR="68580" marT="0" marB="0" anchor="b">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600"/>
                        </a:spcAft>
                      </a:pPr>
                      <a:r>
                        <a:rPr lang="en-GB" sz="1800">
                          <a:effectLst/>
                          <a:latin typeface="Corbel"/>
                          <a:ea typeface="Times New Roman"/>
                          <a:cs typeface="Times New Roman"/>
                        </a:rPr>
                        <a:t>Residence</a:t>
                      </a:r>
                      <a:endParaRPr lang="hr-HR" sz="1800">
                        <a:effectLst/>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Bef>
                          <a:spcPts val="200"/>
                        </a:spcBef>
                        <a:spcAft>
                          <a:spcPts val="0"/>
                        </a:spcAft>
                      </a:pPr>
                      <a:r>
                        <a:rPr lang="en-GB" sz="1800">
                          <a:effectLst/>
                          <a:latin typeface="Corbel"/>
                          <a:ea typeface="Times New Roman"/>
                          <a:cs typeface="Times New Roman"/>
                        </a:rPr>
                        <a:t>Educational level</a:t>
                      </a:r>
                      <a:endParaRPr lang="hr-HR" sz="1800">
                        <a:effectLst/>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Bef>
                          <a:spcPts val="200"/>
                        </a:spcBef>
                        <a:spcAft>
                          <a:spcPts val="0"/>
                        </a:spcAft>
                      </a:pPr>
                      <a:r>
                        <a:rPr lang="en-GB" sz="1800" dirty="0">
                          <a:effectLst/>
                          <a:latin typeface="Corbel"/>
                          <a:ea typeface="Times New Roman"/>
                          <a:cs typeface="Times New Roman"/>
                        </a:rPr>
                        <a:t>Educational level</a:t>
                      </a:r>
                      <a:endParaRPr lang="hr-HR" sz="1800" dirty="0">
                        <a:effectLst/>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Bef>
                          <a:spcPts val="200"/>
                        </a:spcBef>
                        <a:spcAft>
                          <a:spcPts val="0"/>
                        </a:spcAft>
                      </a:pPr>
                      <a:r>
                        <a:rPr lang="en-GB" sz="1800" dirty="0">
                          <a:effectLst/>
                          <a:latin typeface="Corbel"/>
                          <a:ea typeface="Times New Roman"/>
                          <a:cs typeface="Times New Roman"/>
                        </a:rPr>
                        <a:t>Sexual orientation</a:t>
                      </a:r>
                      <a:endParaRPr lang="hr-HR" sz="1800" dirty="0">
                        <a:effectLst/>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76184379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88640"/>
            <a:ext cx="7992888" cy="792088"/>
          </a:xfrm>
          <a:ln>
            <a:noFill/>
          </a:ln>
        </p:spPr>
        <p:style>
          <a:lnRef idx="2">
            <a:schemeClr val="accent6"/>
          </a:lnRef>
          <a:fillRef idx="1">
            <a:schemeClr val="lt1"/>
          </a:fillRef>
          <a:effectRef idx="0">
            <a:schemeClr val="accent6"/>
          </a:effectRef>
          <a:fontRef idx="minor">
            <a:schemeClr val="dk1"/>
          </a:fontRef>
        </p:style>
        <p:txBody>
          <a:bodyPr>
            <a:noAutofit/>
          </a:bodyPr>
          <a:lstStyle/>
          <a:p>
            <a:pPr algn="ctr"/>
            <a:r>
              <a:rPr lang="hr-HR" sz="2800" b="0" i="1" dirty="0" smtClean="0">
                <a:effectLst/>
                <a:latin typeface="Corbel" panose="020B0503020204020204" pitchFamily="34" charset="0"/>
              </a:rPr>
              <a:t/>
            </a:r>
            <a:br>
              <a:rPr lang="hr-HR" sz="2800" b="0" i="1" dirty="0" smtClean="0">
                <a:effectLst/>
                <a:latin typeface="Corbel" panose="020B0503020204020204" pitchFamily="34" charset="0"/>
              </a:rPr>
            </a:br>
            <a:r>
              <a:rPr lang="hr-HR" sz="2800" b="0" i="1" dirty="0">
                <a:effectLst/>
                <a:latin typeface="Corbel" panose="020B0503020204020204" pitchFamily="34" charset="0"/>
              </a:rPr>
              <a:t/>
            </a:r>
            <a:br>
              <a:rPr lang="hr-HR" sz="2800" b="0" i="1" dirty="0">
                <a:effectLst/>
                <a:latin typeface="Corbel" panose="020B0503020204020204" pitchFamily="34" charset="0"/>
              </a:rPr>
            </a:br>
            <a:r>
              <a:rPr lang="hr-HR" sz="2800" b="0" i="1" dirty="0" smtClean="0">
                <a:effectLst/>
                <a:latin typeface="Corbel" panose="020B0503020204020204" pitchFamily="34" charset="0"/>
              </a:rPr>
              <a:t/>
            </a:r>
            <a:br>
              <a:rPr lang="hr-HR" sz="2800" b="0" i="1" dirty="0" smtClean="0">
                <a:effectLst/>
                <a:latin typeface="Corbel" panose="020B0503020204020204" pitchFamily="34" charset="0"/>
              </a:rPr>
            </a:br>
            <a:r>
              <a:rPr lang="en-US" sz="2800" b="0" i="1" dirty="0">
                <a:effectLst/>
                <a:latin typeface="Corbel" panose="020B0503020204020204" pitchFamily="34" charset="0"/>
              </a:rPr>
              <a:t>Share of young people engaged in voluntary activities in past 12 months prior to the surveys (%)</a:t>
            </a:r>
            <a:endParaRPr lang="hr-HR" sz="2800" b="0" i="1" dirty="0">
              <a:effectLst/>
              <a:latin typeface="Corbel" panose="020B0503020204020204" pitchFamily="34" charset="0"/>
            </a:endParaRPr>
          </a:p>
        </p:txBody>
      </p:sp>
      <p:sp>
        <p:nvSpPr>
          <p:cNvPr id="3" name="Content Placeholder 2"/>
          <p:cNvSpPr>
            <a:spLocks noGrp="1"/>
          </p:cNvSpPr>
          <p:nvPr>
            <p:ph idx="1"/>
          </p:nvPr>
        </p:nvSpPr>
        <p:spPr>
          <a:xfrm>
            <a:off x="251520" y="1340768"/>
            <a:ext cx="8892480" cy="5112568"/>
          </a:xfrm>
        </p:spPr>
        <p:txBody>
          <a:bodyPr>
            <a:noAutofit/>
          </a:bodyPr>
          <a:lstStyle/>
          <a:p>
            <a:pPr marL="0" indent="0">
              <a:buNone/>
            </a:pPr>
            <a:endParaRPr lang="hr-HR" sz="2000" dirty="0" smtClean="0"/>
          </a:p>
          <a:p>
            <a:endParaRPr lang="hr-HR" sz="2000" dirty="0"/>
          </a:p>
          <a:p>
            <a:endParaRPr lang="hr-HR" sz="2000" dirty="0" smtClean="0"/>
          </a:p>
          <a:p>
            <a:endParaRPr lang="hr-HR" sz="2000" dirty="0"/>
          </a:p>
          <a:p>
            <a:endParaRPr lang="hr-HR" sz="2000" dirty="0" smtClean="0"/>
          </a:p>
          <a:p>
            <a:endParaRPr lang="hr-HR" sz="2000" dirty="0"/>
          </a:p>
          <a:p>
            <a:endParaRPr lang="hr-HR" sz="2000" dirty="0" smtClean="0"/>
          </a:p>
          <a:p>
            <a:endParaRPr lang="hr-HR" sz="2000" dirty="0"/>
          </a:p>
          <a:p>
            <a:endParaRPr lang="hr-HR" sz="2000" dirty="0" smtClean="0"/>
          </a:p>
          <a:p>
            <a:endParaRPr lang="hr-HR" sz="2000" dirty="0"/>
          </a:p>
          <a:p>
            <a:endParaRPr lang="hr-HR" sz="2000" dirty="0" smtClean="0"/>
          </a:p>
          <a:p>
            <a:endParaRPr lang="hr-HR" sz="2000" dirty="0" smtClean="0"/>
          </a:p>
          <a:p>
            <a:pPr marL="0" indent="0">
              <a:buNone/>
            </a:pPr>
            <a:r>
              <a:rPr lang="hr-HR" sz="2000" dirty="0" smtClean="0"/>
              <a:t>      </a:t>
            </a:r>
            <a:r>
              <a:rPr lang="en-GB" sz="2000" dirty="0" smtClean="0"/>
              <a:t>*</a:t>
            </a:r>
            <a:r>
              <a:rPr lang="en-GB" sz="2000" dirty="0"/>
              <a:t>Source: </a:t>
            </a:r>
            <a:r>
              <a:rPr lang="en-GB" sz="2000" u="sng" dirty="0">
                <a:hlinkClick r:id="rId2"/>
              </a:rPr>
              <a:t>Shell national surveys</a:t>
            </a:r>
            <a:endParaRPr lang="hr-HR" sz="2000" dirty="0"/>
          </a:p>
        </p:txBody>
      </p:sp>
      <p:pic>
        <p:nvPicPr>
          <p:cNvPr id="6146" name="Picture 2"/>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568" y="1268760"/>
            <a:ext cx="7793801" cy="44090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9799984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88640"/>
            <a:ext cx="7992888" cy="792088"/>
          </a:xfrm>
          <a:ln>
            <a:noFill/>
          </a:ln>
        </p:spPr>
        <p:style>
          <a:lnRef idx="2">
            <a:schemeClr val="accent6"/>
          </a:lnRef>
          <a:fillRef idx="1">
            <a:schemeClr val="lt1"/>
          </a:fillRef>
          <a:effectRef idx="0">
            <a:schemeClr val="accent6"/>
          </a:effectRef>
          <a:fontRef idx="minor">
            <a:schemeClr val="dk1"/>
          </a:fontRef>
        </p:style>
        <p:txBody>
          <a:bodyPr>
            <a:noAutofit/>
          </a:bodyPr>
          <a:lstStyle/>
          <a:p>
            <a:pPr algn="ctr"/>
            <a:r>
              <a:rPr lang="hr-HR" sz="2800" b="0" i="1" dirty="0" smtClean="0">
                <a:effectLst/>
                <a:latin typeface="Corbel" panose="020B0503020204020204" pitchFamily="34" charset="0"/>
              </a:rPr>
              <a:t/>
            </a:r>
            <a:br>
              <a:rPr lang="hr-HR" sz="2800" b="0" i="1" dirty="0" smtClean="0">
                <a:effectLst/>
                <a:latin typeface="Corbel" panose="020B0503020204020204" pitchFamily="34" charset="0"/>
              </a:rPr>
            </a:br>
            <a:r>
              <a:rPr lang="hr-HR" sz="2800" b="0" i="1" dirty="0">
                <a:effectLst/>
                <a:latin typeface="Corbel" panose="020B0503020204020204" pitchFamily="34" charset="0"/>
              </a:rPr>
              <a:t/>
            </a:r>
            <a:br>
              <a:rPr lang="hr-HR" sz="2800" b="0" i="1" dirty="0">
                <a:effectLst/>
                <a:latin typeface="Corbel" panose="020B0503020204020204" pitchFamily="34" charset="0"/>
              </a:rPr>
            </a:br>
            <a:r>
              <a:rPr lang="hr-HR" sz="2800" b="0" i="1" dirty="0" smtClean="0">
                <a:effectLst/>
                <a:latin typeface="Corbel" panose="020B0503020204020204" pitchFamily="34" charset="0"/>
              </a:rPr>
              <a:t/>
            </a:r>
            <a:br>
              <a:rPr lang="hr-HR" sz="2800" b="0" i="1" dirty="0" smtClean="0">
                <a:effectLst/>
                <a:latin typeface="Corbel" panose="020B0503020204020204" pitchFamily="34" charset="0"/>
              </a:rPr>
            </a:br>
            <a:r>
              <a:rPr lang="en-US" sz="2800" b="0" i="1" dirty="0">
                <a:effectLst/>
                <a:latin typeface="Corbel" panose="020B0503020204020204" pitchFamily="34" charset="0"/>
              </a:rPr>
              <a:t>Trust towards institutions – the first five ranked institutions</a:t>
            </a:r>
            <a:endParaRPr lang="hr-HR" sz="2800" b="0" i="1" dirty="0">
              <a:effectLst/>
              <a:latin typeface="Corbel" panose="020B0503020204020204" pitchFamily="34" charset="0"/>
            </a:endParaRPr>
          </a:p>
        </p:txBody>
      </p:sp>
      <p:sp>
        <p:nvSpPr>
          <p:cNvPr id="3" name="Content Placeholder 2"/>
          <p:cNvSpPr>
            <a:spLocks noGrp="1"/>
          </p:cNvSpPr>
          <p:nvPr>
            <p:ph idx="1"/>
          </p:nvPr>
        </p:nvSpPr>
        <p:spPr>
          <a:xfrm>
            <a:off x="251520" y="1340768"/>
            <a:ext cx="8892480" cy="5112568"/>
          </a:xfrm>
        </p:spPr>
        <p:txBody>
          <a:bodyPr>
            <a:noAutofit/>
          </a:bodyPr>
          <a:lstStyle/>
          <a:p>
            <a:pPr marL="0" indent="0">
              <a:buNone/>
            </a:pPr>
            <a:endParaRPr lang="hr-HR" sz="2000" dirty="0" smtClean="0"/>
          </a:p>
          <a:p>
            <a:endParaRPr lang="hr-HR" sz="2000" dirty="0"/>
          </a:p>
          <a:p>
            <a:endParaRPr lang="hr-HR" sz="2000" dirty="0" smtClean="0"/>
          </a:p>
          <a:p>
            <a:endParaRPr lang="hr-HR" sz="2000" dirty="0"/>
          </a:p>
          <a:p>
            <a:endParaRPr lang="hr-HR" sz="2000" dirty="0" smtClean="0"/>
          </a:p>
          <a:p>
            <a:endParaRPr lang="hr-HR" sz="2000" dirty="0"/>
          </a:p>
          <a:p>
            <a:endParaRPr lang="hr-HR" sz="2000" dirty="0" smtClean="0"/>
          </a:p>
          <a:p>
            <a:endParaRPr lang="hr-HR" sz="2000" dirty="0"/>
          </a:p>
          <a:p>
            <a:endParaRPr lang="hr-HR" sz="2000" dirty="0" smtClean="0"/>
          </a:p>
          <a:p>
            <a:endParaRPr lang="hr-HR" sz="2000" dirty="0"/>
          </a:p>
          <a:p>
            <a:endParaRPr lang="hr-HR" sz="2000" dirty="0" smtClean="0"/>
          </a:p>
          <a:p>
            <a:pPr marL="0" indent="0">
              <a:buNone/>
            </a:pPr>
            <a:r>
              <a:rPr lang="en-GB" sz="2000" dirty="0" smtClean="0"/>
              <a:t>*</a:t>
            </a:r>
            <a:r>
              <a:rPr lang="en-GB" sz="2000" dirty="0"/>
              <a:t>Source: </a:t>
            </a:r>
            <a:r>
              <a:rPr lang="en-GB" sz="2000" u="sng" dirty="0">
                <a:hlinkClick r:id="rId2"/>
              </a:rPr>
              <a:t>Shell national surveys</a:t>
            </a:r>
            <a:endParaRPr lang="hr-HR" sz="2000" dirty="0"/>
          </a:p>
        </p:txBody>
      </p:sp>
      <p:graphicFrame>
        <p:nvGraphicFramePr>
          <p:cNvPr id="5" name="Table 4"/>
          <p:cNvGraphicFramePr>
            <a:graphicFrameLocks noGrp="1"/>
          </p:cNvGraphicFramePr>
          <p:nvPr>
            <p:extLst>
              <p:ext uri="{D42A27DB-BD31-4B8C-83A1-F6EECF244321}">
                <p14:modId xmlns:p14="http://schemas.microsoft.com/office/powerpoint/2010/main" val="4178617079"/>
              </p:ext>
            </p:extLst>
          </p:nvPr>
        </p:nvGraphicFramePr>
        <p:xfrm>
          <a:off x="395536" y="1700808"/>
          <a:ext cx="8568954" cy="3564723"/>
        </p:xfrm>
        <a:graphic>
          <a:graphicData uri="http://schemas.openxmlformats.org/drawingml/2006/table">
            <a:tbl>
              <a:tblPr firstRow="1" firstCol="1" bandRow="1"/>
              <a:tblGrid>
                <a:gridCol w="648075"/>
                <a:gridCol w="1944216"/>
                <a:gridCol w="1944216"/>
                <a:gridCol w="2016224"/>
                <a:gridCol w="2016223"/>
              </a:tblGrid>
              <a:tr h="464052">
                <a:tc rowSpan="2">
                  <a:txBody>
                    <a:bodyPr/>
                    <a:lstStyle/>
                    <a:p>
                      <a:pPr>
                        <a:lnSpc>
                          <a:spcPct val="115000"/>
                        </a:lnSpc>
                        <a:spcAft>
                          <a:spcPts val="600"/>
                        </a:spcAft>
                      </a:pPr>
                      <a:endParaRPr lang="hr-HR" sz="1800" dirty="0">
                        <a:effectLst/>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gn="ctr">
                        <a:lnSpc>
                          <a:spcPct val="115000"/>
                        </a:lnSpc>
                        <a:spcAft>
                          <a:spcPts val="0"/>
                        </a:spcAft>
                      </a:pPr>
                      <a:r>
                        <a:rPr lang="en-GB" sz="1800">
                          <a:effectLst/>
                          <a:latin typeface="Corbel"/>
                          <a:ea typeface="Times New Roman"/>
                          <a:cs typeface="Times New Roman"/>
                        </a:rPr>
                        <a:t>COUNTRIES</a:t>
                      </a:r>
                      <a:endParaRPr lang="hr-HR" sz="1800">
                        <a:effectLst/>
                        <a:latin typeface="Calibri"/>
                        <a:ea typeface="Calibri"/>
                        <a:cs typeface="Times New Roman"/>
                      </a:endParaRPr>
                    </a:p>
                  </a:txBody>
                  <a:tcPr marL="68580" marR="68580" marT="0" marB="0" anchor="b">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hMerge="1">
                  <a:txBody>
                    <a:bodyPr/>
                    <a:lstStyle/>
                    <a:p>
                      <a:endParaRPr lang="hr-HR"/>
                    </a:p>
                  </a:txBody>
                  <a:tcPr/>
                </a:tc>
                <a:tc hMerge="1">
                  <a:txBody>
                    <a:bodyPr/>
                    <a:lstStyle/>
                    <a:p>
                      <a:endParaRPr lang="hr-HR"/>
                    </a:p>
                  </a:txBody>
                  <a:tcPr/>
                </a:tc>
                <a:tc hMerge="1">
                  <a:txBody>
                    <a:bodyPr/>
                    <a:lstStyle/>
                    <a:p>
                      <a:endParaRPr lang="hr-HR"/>
                    </a:p>
                  </a:txBody>
                  <a:tcPr/>
                </a:tc>
              </a:tr>
              <a:tr h="464052">
                <a:tc vMerge="1">
                  <a:txBody>
                    <a:bodyPr/>
                    <a:lstStyle/>
                    <a:p>
                      <a:endParaRPr lang="hr-HR"/>
                    </a:p>
                  </a:txBody>
                  <a:tcPr/>
                </a:tc>
                <a:tc>
                  <a:txBody>
                    <a:bodyPr/>
                    <a:lstStyle/>
                    <a:p>
                      <a:pPr algn="ctr">
                        <a:lnSpc>
                          <a:spcPct val="115000"/>
                        </a:lnSpc>
                        <a:spcAft>
                          <a:spcPts val="0"/>
                        </a:spcAft>
                      </a:pPr>
                      <a:r>
                        <a:rPr lang="en-GB" sz="1800" dirty="0">
                          <a:effectLst/>
                          <a:latin typeface="Corbel"/>
                          <a:ea typeface="Times New Roman"/>
                          <a:cs typeface="Times New Roman"/>
                        </a:rPr>
                        <a:t>BA</a:t>
                      </a:r>
                      <a:endParaRPr lang="hr-HR" sz="1800" dirty="0">
                        <a:effectLst/>
                        <a:latin typeface="Calibri"/>
                        <a:ea typeface="Calibri"/>
                        <a:cs typeface="Times New Roman"/>
                      </a:endParaRPr>
                    </a:p>
                  </a:txBody>
                  <a:tcPr marL="68580" marR="68580" marT="0" marB="0" anchor="b">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800" dirty="0">
                          <a:effectLst/>
                          <a:latin typeface="Corbel"/>
                          <a:ea typeface="Times New Roman"/>
                          <a:cs typeface="Times New Roman"/>
                        </a:rPr>
                        <a:t>HR</a:t>
                      </a:r>
                      <a:endParaRPr lang="hr-HR" sz="1800" dirty="0">
                        <a:effectLst/>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800" dirty="0">
                          <a:effectLst/>
                          <a:latin typeface="Corbel"/>
                          <a:ea typeface="Times New Roman"/>
                          <a:cs typeface="Times New Roman"/>
                        </a:rPr>
                        <a:t>XK</a:t>
                      </a:r>
                      <a:endParaRPr lang="hr-HR" sz="1800" dirty="0">
                        <a:effectLst/>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800" dirty="0">
                          <a:effectLst/>
                          <a:latin typeface="Corbel"/>
                          <a:ea typeface="Times New Roman"/>
                          <a:cs typeface="Times New Roman"/>
                        </a:rPr>
                        <a:t>MK</a:t>
                      </a:r>
                      <a:endParaRPr lang="hr-HR" sz="1800" dirty="0">
                        <a:effectLst/>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4052">
                <a:tc>
                  <a:txBody>
                    <a:bodyPr/>
                    <a:lstStyle/>
                    <a:p>
                      <a:pPr>
                        <a:lnSpc>
                          <a:spcPct val="115000"/>
                        </a:lnSpc>
                        <a:spcAft>
                          <a:spcPts val="0"/>
                        </a:spcAft>
                      </a:pPr>
                      <a:r>
                        <a:rPr lang="en-GB" sz="1800">
                          <a:effectLst/>
                          <a:latin typeface="Corbel"/>
                          <a:ea typeface="Times New Roman"/>
                          <a:cs typeface="Times New Roman"/>
                        </a:rPr>
                        <a:t>1.</a:t>
                      </a:r>
                      <a:endParaRPr lang="hr-HR" sz="1800">
                        <a:effectLst/>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800" dirty="0">
                          <a:effectLst/>
                          <a:latin typeface="Corbel"/>
                          <a:ea typeface="Times New Roman"/>
                          <a:cs typeface="Times New Roman"/>
                        </a:rPr>
                        <a:t>The police</a:t>
                      </a:r>
                      <a:endParaRPr lang="hr-HR" sz="1800" dirty="0">
                        <a:effectLst/>
                        <a:latin typeface="Calibri"/>
                        <a:ea typeface="Calibri"/>
                        <a:cs typeface="Times New Roman"/>
                      </a:endParaRPr>
                    </a:p>
                  </a:txBody>
                  <a:tcPr marL="68580" marR="68580" marT="0" marB="0" anchor="b">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800">
                          <a:effectLst/>
                          <a:latin typeface="Corbel"/>
                          <a:ea typeface="Times New Roman"/>
                          <a:cs typeface="Times New Roman"/>
                        </a:rPr>
                        <a:t>The police</a:t>
                      </a:r>
                      <a:endParaRPr lang="hr-HR" sz="1800">
                        <a:effectLst/>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800">
                          <a:effectLst/>
                          <a:latin typeface="Corbel"/>
                          <a:ea typeface="Times New Roman"/>
                          <a:cs typeface="Times New Roman"/>
                        </a:rPr>
                        <a:t>Religious leaders</a:t>
                      </a:r>
                      <a:endParaRPr lang="hr-HR" sz="1800">
                        <a:effectLst/>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800">
                          <a:effectLst/>
                          <a:latin typeface="Corbel"/>
                          <a:ea typeface="Times New Roman"/>
                          <a:cs typeface="Times New Roman"/>
                        </a:rPr>
                        <a:t>NATO</a:t>
                      </a:r>
                      <a:endParaRPr lang="hr-HR" sz="1800">
                        <a:effectLst/>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80053">
                <a:tc>
                  <a:txBody>
                    <a:bodyPr/>
                    <a:lstStyle/>
                    <a:p>
                      <a:pPr>
                        <a:lnSpc>
                          <a:spcPct val="115000"/>
                        </a:lnSpc>
                        <a:spcAft>
                          <a:spcPts val="0"/>
                        </a:spcAft>
                      </a:pPr>
                      <a:r>
                        <a:rPr lang="en-GB" sz="1800">
                          <a:effectLst/>
                          <a:latin typeface="Corbel"/>
                          <a:ea typeface="Times New Roman"/>
                          <a:cs typeface="Times New Roman"/>
                        </a:rPr>
                        <a:t>2.</a:t>
                      </a:r>
                      <a:endParaRPr lang="hr-HR" sz="1800">
                        <a:effectLst/>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800" dirty="0">
                          <a:effectLst/>
                          <a:latin typeface="Corbel"/>
                          <a:ea typeface="Times New Roman"/>
                          <a:cs typeface="Times New Roman"/>
                        </a:rPr>
                        <a:t>Religious institutions</a:t>
                      </a:r>
                      <a:endParaRPr lang="hr-HR" sz="1800" dirty="0">
                        <a:effectLst/>
                        <a:latin typeface="Calibri"/>
                        <a:ea typeface="Calibri"/>
                        <a:cs typeface="Times New Roman"/>
                      </a:endParaRPr>
                    </a:p>
                  </a:txBody>
                  <a:tcPr marL="68580" marR="68580" marT="0" marB="0" anchor="b">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800" dirty="0">
                          <a:effectLst/>
                          <a:latin typeface="Corbel"/>
                          <a:ea typeface="Times New Roman"/>
                          <a:cs typeface="Times New Roman"/>
                        </a:rPr>
                        <a:t>Judiciary</a:t>
                      </a:r>
                      <a:endParaRPr lang="hr-HR" sz="1800" dirty="0">
                        <a:effectLst/>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800" dirty="0">
                          <a:effectLst/>
                          <a:latin typeface="Corbel"/>
                          <a:ea typeface="Times New Roman"/>
                          <a:cs typeface="Times New Roman"/>
                        </a:rPr>
                        <a:t>The police</a:t>
                      </a:r>
                      <a:endParaRPr lang="hr-HR" sz="1800" dirty="0">
                        <a:effectLst/>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800">
                          <a:effectLst/>
                          <a:latin typeface="Corbel"/>
                          <a:ea typeface="Times New Roman"/>
                          <a:cs typeface="Times New Roman"/>
                        </a:rPr>
                        <a:t>Judiciary</a:t>
                      </a:r>
                      <a:endParaRPr lang="hr-HR" sz="1800">
                        <a:effectLst/>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4052">
                <a:tc>
                  <a:txBody>
                    <a:bodyPr/>
                    <a:lstStyle/>
                    <a:p>
                      <a:pPr>
                        <a:lnSpc>
                          <a:spcPct val="115000"/>
                        </a:lnSpc>
                        <a:spcAft>
                          <a:spcPts val="0"/>
                        </a:spcAft>
                      </a:pPr>
                      <a:r>
                        <a:rPr lang="en-GB" sz="1800">
                          <a:effectLst/>
                          <a:latin typeface="Corbel"/>
                          <a:ea typeface="Times New Roman"/>
                          <a:cs typeface="Times New Roman"/>
                        </a:rPr>
                        <a:t>3.</a:t>
                      </a:r>
                      <a:endParaRPr lang="hr-HR" sz="1800">
                        <a:effectLst/>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800">
                          <a:effectLst/>
                          <a:latin typeface="Corbel"/>
                          <a:ea typeface="Times New Roman"/>
                          <a:cs typeface="Times New Roman"/>
                        </a:rPr>
                        <a:t>Media</a:t>
                      </a:r>
                      <a:endParaRPr lang="hr-HR" sz="1800">
                        <a:effectLst/>
                        <a:latin typeface="Calibri"/>
                        <a:ea typeface="Calibri"/>
                        <a:cs typeface="Times New Roman"/>
                      </a:endParaRPr>
                    </a:p>
                  </a:txBody>
                  <a:tcPr marL="68580" marR="68580" marT="0" marB="0" anchor="b">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800">
                          <a:effectLst/>
                          <a:latin typeface="Corbel"/>
                          <a:ea typeface="Times New Roman"/>
                          <a:cs typeface="Times New Roman"/>
                        </a:rPr>
                        <a:t>NGOs</a:t>
                      </a:r>
                      <a:endParaRPr lang="hr-HR" sz="1800">
                        <a:effectLst/>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800" dirty="0">
                          <a:effectLst/>
                          <a:latin typeface="Corbel"/>
                          <a:ea typeface="Times New Roman"/>
                          <a:cs typeface="Times New Roman"/>
                        </a:rPr>
                        <a:t>Media</a:t>
                      </a:r>
                      <a:endParaRPr lang="hr-HR" sz="1800" dirty="0">
                        <a:effectLst/>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800">
                          <a:effectLst/>
                          <a:latin typeface="Corbel"/>
                          <a:ea typeface="Times New Roman"/>
                          <a:cs typeface="Times New Roman"/>
                        </a:rPr>
                        <a:t>Army</a:t>
                      </a:r>
                      <a:endParaRPr lang="hr-HR" sz="1800">
                        <a:effectLst/>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83727">
                <a:tc>
                  <a:txBody>
                    <a:bodyPr/>
                    <a:lstStyle/>
                    <a:p>
                      <a:pPr>
                        <a:lnSpc>
                          <a:spcPct val="115000"/>
                        </a:lnSpc>
                        <a:spcAft>
                          <a:spcPts val="0"/>
                        </a:spcAft>
                      </a:pPr>
                      <a:r>
                        <a:rPr lang="en-GB" sz="1800">
                          <a:effectLst/>
                          <a:latin typeface="Corbel"/>
                          <a:ea typeface="Times New Roman"/>
                          <a:cs typeface="Times New Roman"/>
                        </a:rPr>
                        <a:t>4.</a:t>
                      </a:r>
                      <a:endParaRPr lang="hr-HR" sz="1800">
                        <a:effectLst/>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800">
                          <a:effectLst/>
                          <a:latin typeface="Corbel"/>
                          <a:ea typeface="Times New Roman"/>
                          <a:cs typeface="Times New Roman"/>
                        </a:rPr>
                        <a:t>NGOs</a:t>
                      </a:r>
                      <a:endParaRPr lang="hr-HR" sz="1800">
                        <a:effectLst/>
                        <a:latin typeface="Calibri"/>
                        <a:ea typeface="Calibri"/>
                        <a:cs typeface="Times New Roman"/>
                      </a:endParaRPr>
                    </a:p>
                  </a:txBody>
                  <a:tcPr marL="68580" marR="68580" marT="0" marB="0" anchor="b">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800">
                          <a:effectLst/>
                          <a:latin typeface="Corbel"/>
                          <a:ea typeface="Times New Roman"/>
                          <a:cs typeface="Times New Roman"/>
                        </a:rPr>
                        <a:t>Media</a:t>
                      </a:r>
                      <a:endParaRPr lang="hr-HR" sz="1800">
                        <a:effectLst/>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800" dirty="0">
                          <a:effectLst/>
                          <a:latin typeface="Corbel"/>
                          <a:ea typeface="Times New Roman"/>
                          <a:cs typeface="Times New Roman"/>
                        </a:rPr>
                        <a:t>NGOs</a:t>
                      </a:r>
                      <a:endParaRPr lang="hr-HR" sz="1800" dirty="0">
                        <a:effectLst/>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800" dirty="0">
                          <a:effectLst/>
                          <a:latin typeface="Corbel"/>
                          <a:ea typeface="Times New Roman"/>
                          <a:cs typeface="Times New Roman"/>
                        </a:rPr>
                        <a:t>The  police</a:t>
                      </a:r>
                      <a:endParaRPr lang="hr-HR" sz="1800" dirty="0">
                        <a:effectLst/>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4052">
                <a:tc>
                  <a:txBody>
                    <a:bodyPr/>
                    <a:lstStyle/>
                    <a:p>
                      <a:pPr>
                        <a:lnSpc>
                          <a:spcPct val="115000"/>
                        </a:lnSpc>
                        <a:spcAft>
                          <a:spcPts val="0"/>
                        </a:spcAft>
                      </a:pPr>
                      <a:r>
                        <a:rPr lang="en-GB" sz="1800">
                          <a:effectLst/>
                          <a:latin typeface="Corbel"/>
                          <a:ea typeface="Times New Roman"/>
                          <a:cs typeface="Times New Roman"/>
                        </a:rPr>
                        <a:t>5.</a:t>
                      </a:r>
                      <a:endParaRPr lang="hr-HR" sz="1800">
                        <a:effectLst/>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800">
                          <a:effectLst/>
                          <a:latin typeface="Corbel"/>
                          <a:ea typeface="Times New Roman"/>
                          <a:cs typeface="Times New Roman"/>
                        </a:rPr>
                        <a:t>Labour unions</a:t>
                      </a:r>
                      <a:endParaRPr lang="hr-HR" sz="1800">
                        <a:effectLst/>
                        <a:latin typeface="Calibri"/>
                        <a:ea typeface="Calibri"/>
                        <a:cs typeface="Times New Roman"/>
                      </a:endParaRPr>
                    </a:p>
                  </a:txBody>
                  <a:tcPr marL="68580" marR="68580" marT="0" marB="0" anchor="b">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800" dirty="0">
                          <a:effectLst/>
                          <a:latin typeface="Corbel"/>
                          <a:ea typeface="Times New Roman"/>
                          <a:cs typeface="Times New Roman"/>
                        </a:rPr>
                        <a:t>Religious institutions</a:t>
                      </a:r>
                      <a:endParaRPr lang="hr-HR" sz="1800" dirty="0">
                        <a:effectLst/>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800">
                          <a:effectLst/>
                          <a:latin typeface="Corbel"/>
                          <a:ea typeface="Times New Roman"/>
                          <a:cs typeface="Times New Roman"/>
                        </a:rPr>
                        <a:t>Judiciary</a:t>
                      </a:r>
                      <a:endParaRPr lang="hr-HR" sz="1800">
                        <a:effectLst/>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800" dirty="0">
                          <a:effectLst/>
                          <a:latin typeface="Corbel"/>
                          <a:ea typeface="Times New Roman"/>
                          <a:cs typeface="Times New Roman"/>
                        </a:rPr>
                        <a:t>Banks</a:t>
                      </a:r>
                      <a:endParaRPr lang="hr-HR" sz="1800" dirty="0">
                        <a:effectLst/>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40270021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hermal">
  <a:themeElements>
    <a:clrScheme name="Elemental">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Thermal">
      <a:maj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ermal">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15875" cap="flat" cmpd="sng" algn="ctr">
          <a:solidFill>
            <a:schemeClr val="phClr"/>
          </a:solidFill>
          <a:prstDash val="solid"/>
        </a:ln>
        <a:ln w="3175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63500" dist="38100" dir="8100000" rotWithShape="0">
              <a:srgbClr val="000000">
                <a:alpha val="45000"/>
              </a:srgbClr>
            </a:outerShdw>
          </a:effectLst>
        </a:effectStyle>
        <a:effectStyle>
          <a:effectLst>
            <a:outerShdw blurRad="101600" dist="63500" dir="8100000" rotWithShape="0">
              <a:srgbClr val="000000">
                <a:alpha val="40000"/>
              </a:srgbClr>
            </a:outerShdw>
          </a:effectLst>
          <a:scene3d>
            <a:camera prst="orthographicFront">
              <a:rot lat="0" lon="0" rev="0"/>
            </a:camera>
            <a:lightRig rig="threePt" dir="t">
              <a:rot lat="0" lon="0" rev="3000000"/>
            </a:lightRig>
          </a:scene3d>
          <a:sp3d>
            <a:bevelT h="19050"/>
          </a:sp3d>
        </a:effectStyle>
      </a:effectStyleLst>
      <a:bgFillStyleLst>
        <a:solidFill>
          <a:schemeClr val="phClr"/>
        </a:solidFill>
        <a:gradFill rotWithShape="1">
          <a:gsLst>
            <a:gs pos="0">
              <a:schemeClr val="phClr">
                <a:tint val="100000"/>
                <a:lumMod val="125000"/>
              </a:schemeClr>
            </a:gs>
            <a:gs pos="55000">
              <a:schemeClr val="phClr">
                <a:shade val="100000"/>
                <a:satMod val="100000"/>
                <a:lumMod val="100000"/>
              </a:schemeClr>
            </a:gs>
            <a:gs pos="100000">
              <a:schemeClr val="phClr">
                <a:shade val="90000"/>
                <a:satMod val="300000"/>
                <a:lumMod val="95000"/>
              </a:schemeClr>
            </a:gs>
          </a:gsLst>
          <a:lin ang="5400000" scaled="0"/>
        </a:gradFill>
        <a:blipFill>
          <a:blip xmlns:r="http://schemas.openxmlformats.org/officeDocument/2006/relationships" r:embed="rId1">
            <a:duotone>
              <a:schemeClr val="phClr">
                <a:shade val="80000"/>
              </a:schemeClr>
              <a:schemeClr val="phClr">
                <a:tint val="98000"/>
                <a:satMod val="13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235</TotalTime>
  <Words>292</Words>
  <Application>Microsoft Office PowerPoint</Application>
  <PresentationFormat>On-screen Show (4:3)</PresentationFormat>
  <Paragraphs>242</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Thermal</vt:lpstr>
      <vt:lpstr>BEYOND BARRIERS A YOUTH POLICY SEMINAR ON SOCIAL INCLUSION OF YOUNG PEOPLE IN VULNERABLE SITUATIONS IN SOUTH EAST EUROPE    Snapshot on the situation of youth in  South East Europe    Dunja Potočnik, The Pool of the European Youth Researchers  Mostar, October 2015 </vt:lpstr>
      <vt:lpstr>Youth in SEE: Data</vt:lpstr>
      <vt:lpstr>GDP per capita 2010-2014 ($)</vt:lpstr>
      <vt:lpstr>Youth unemployment rate (2010-2013)</vt:lpstr>
      <vt:lpstr>Socio-professional status</vt:lpstr>
      <vt:lpstr>Living arrangements</vt:lpstr>
      <vt:lpstr>   Rank of the grounds of discrimination experienced by the youth (the first five ranked grounds)</vt:lpstr>
      <vt:lpstr>   Share of young people engaged in voluntary activities in past 12 months prior to the surveys (%)</vt:lpstr>
      <vt:lpstr>   Trust towards institutions – the first five ranked institutions</vt:lpstr>
      <vt:lpstr>   The major problems in the society – the first five ranked problems</vt:lpstr>
      <vt:lpstr>   Personal optimism – perception of changes on a personal plan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Beyond barriers A youth policy seminar on social inclusion of young people in vulnerable situations in South East Europe  Snapshot on the situation of youth, challenges to social inclusion and youth policies in South East Europe: information paper for the Seminar Beyond Barriers </dc:title>
  <dc:creator>DUNJA</dc:creator>
  <cp:lastModifiedBy>DUNJA</cp:lastModifiedBy>
  <cp:revision>44</cp:revision>
  <dcterms:created xsi:type="dcterms:W3CDTF">2015-10-23T12:15:58Z</dcterms:created>
  <dcterms:modified xsi:type="dcterms:W3CDTF">2015-10-23T16:12:27Z</dcterms:modified>
</cp:coreProperties>
</file>