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5" r:id="rId5"/>
    <p:sldId id="266" r:id="rId6"/>
    <p:sldId id="259" r:id="rId7"/>
    <p:sldId id="260" r:id="rId8"/>
    <p:sldId id="261" r:id="rId9"/>
    <p:sldId id="263" r:id="rId10"/>
    <p:sldId id="264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ro-RO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ro-RO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o-RO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o-RO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o-RO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ro-RO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ro-RO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o-RO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ro-RO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o-RO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o-RO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ro-RO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ro-RO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ro-R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ro-RO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ro-RO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o-RO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o-RO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Angle – Youth workers &amp; Young people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i="1" dirty="0" smtClean="0"/>
              <a:t>Adina Marina </a:t>
            </a:r>
            <a:r>
              <a:rPr lang="en-US" i="1" dirty="0" err="1" smtClean="0"/>
              <a:t>Calafateanu</a:t>
            </a:r>
            <a:r>
              <a:rPr lang="en-US" i="1" dirty="0" smtClean="0"/>
              <a:t>,</a:t>
            </a:r>
          </a:p>
          <a:p>
            <a:pPr algn="r"/>
            <a:r>
              <a:rPr lang="en-US" i="1" dirty="0" smtClean="0"/>
              <a:t>Center for Sustainable Community Development, Romania</a:t>
            </a:r>
          </a:p>
          <a:p>
            <a:pPr algn="r"/>
            <a:r>
              <a:rPr lang="en-US" i="1" dirty="0" smtClean="0"/>
              <a:t>Pool of European Youth Researchers – PEYR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385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Youth Policies:</a:t>
            </a:r>
            <a:endParaRPr lang="en-US" dirty="0"/>
          </a:p>
        </p:txBody>
      </p:sp>
      <p:pic>
        <p:nvPicPr>
          <p:cNvPr id="4" name="Content Placeholder 3" descr="10410998_654153011368163_7704080026381362440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6" b="84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594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Nothing FOR youth, WITHOUT Youth!</a:t>
            </a:r>
            <a:endParaRPr lang="en-US" dirty="0"/>
          </a:p>
        </p:txBody>
      </p:sp>
      <p:pic>
        <p:nvPicPr>
          <p:cNvPr id="4" name="Content Placeholder 3" descr="triangl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13027"/>
          <a:stretch>
            <a:fillRect/>
          </a:stretch>
        </p:blipFill>
        <p:spPr>
          <a:xfrm>
            <a:off x="914400" y="2107672"/>
            <a:ext cx="7313613" cy="4056062"/>
          </a:xfrm>
        </p:spPr>
      </p:pic>
    </p:spTree>
    <p:extLst>
      <p:ext uri="{BB962C8B-B14F-4D97-AF65-F5344CB8AC3E}">
        <p14:creationId xmlns:p14="http://schemas.microsoft.com/office/powerpoint/2010/main" val="199353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Do you work with REAL Young People? - </a:t>
            </a:r>
            <a:r>
              <a:rPr lang="en-US" sz="4000" dirty="0" err="1" smtClean="0"/>
              <a:t>Mostar</a:t>
            </a:r>
            <a:r>
              <a:rPr lang="en-US" sz="4000" dirty="0" smtClean="0"/>
              <a:t> to Malta:</a:t>
            </a:r>
            <a:endParaRPr lang="en-US" sz="4000" dirty="0"/>
          </a:p>
        </p:txBody>
      </p:sp>
      <p:pic>
        <p:nvPicPr>
          <p:cNvPr id="4" name="Content Placeholder 3" descr="caution-triangles-ahead-geek-funny-shirt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130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545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for THE OTHERS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“The other ones” - beneficiaries and </a:t>
            </a:r>
            <a:r>
              <a:rPr lang="en-US" sz="2800" dirty="0" err="1"/>
              <a:t>programmes</a:t>
            </a:r>
            <a:r>
              <a:rPr lang="en-US" sz="2800" dirty="0"/>
              <a:t> designed FOR them </a:t>
            </a:r>
            <a:endParaRPr lang="en-US" sz="2800" dirty="0" smtClean="0"/>
          </a:p>
          <a:p>
            <a:pPr algn="just"/>
            <a:r>
              <a:rPr lang="en-US" sz="2800" dirty="0" smtClean="0"/>
              <a:t>Political, Social and Economic </a:t>
            </a:r>
            <a:r>
              <a:rPr lang="en-US" sz="2800" dirty="0" smtClean="0"/>
              <a:t>Exclusion &amp; MULTIPLE EXCLUSION! – Cocktail 2.0!</a:t>
            </a:r>
            <a:endParaRPr lang="en-US" sz="2800" dirty="0" smtClean="0"/>
          </a:p>
          <a:p>
            <a:pPr algn="just"/>
            <a:r>
              <a:rPr lang="en-US" sz="2800" dirty="0" smtClean="0"/>
              <a:t>Do young people AUTEHTNICALLY participate? Tokenism and Decoration vs. real participation.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550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La Dolce Vita</a:t>
            </a:r>
            <a:r>
              <a:rPr lang="en-US" dirty="0" smtClean="0"/>
              <a:t>” – Not again!</a:t>
            </a:r>
            <a:endParaRPr lang="en-US" dirty="0"/>
          </a:p>
        </p:txBody>
      </p:sp>
      <p:pic>
        <p:nvPicPr>
          <p:cNvPr id="4" name="Content Placeholder 3" descr="11038724_750546421728821_7149355755220329667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130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765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young people – they know better!</a:t>
            </a:r>
            <a:endParaRPr lang="en-US" dirty="0"/>
          </a:p>
        </p:txBody>
      </p:sp>
      <p:pic>
        <p:nvPicPr>
          <p:cNvPr id="4" name="Content Placeholder 3" descr="11219243_740709826045814_3048156647852183333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5" b="85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973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YW – Social Recognition: ‘I’ve got work to do!’</a:t>
            </a:r>
            <a:endParaRPr lang="en-US" dirty="0"/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87" r="-76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748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Who is working with young people? – Youth workers, youth leaders, project managers, educators? – RECOGNITION!</a:t>
            </a:r>
          </a:p>
          <a:p>
            <a:pPr lvl="0"/>
            <a:r>
              <a:rPr lang="en-US" dirty="0"/>
              <a:t>Constructive </a:t>
            </a:r>
            <a:r>
              <a:rPr lang="en-US" dirty="0" smtClean="0"/>
              <a:t>dialogue – WHO will initiate it? – Both sides – NGOs and/or  Authorities.</a:t>
            </a:r>
          </a:p>
          <a:p>
            <a:pPr lvl="0"/>
            <a:r>
              <a:rPr lang="en-US" dirty="0" smtClean="0"/>
              <a:t>Young people as resource – not looking at them through ‘the problem eye’</a:t>
            </a:r>
          </a:p>
          <a:p>
            <a:pPr lvl="0"/>
            <a:r>
              <a:rPr lang="en-US" dirty="0"/>
              <a:t>Cross-sectorial inclusive youth policies </a:t>
            </a:r>
            <a:r>
              <a:rPr lang="en-US" dirty="0" smtClean="0"/>
              <a:t>– </a:t>
            </a:r>
            <a:r>
              <a:rPr lang="en-US" b="1" u="sng" dirty="0" smtClean="0"/>
              <a:t>local</a:t>
            </a:r>
            <a:r>
              <a:rPr lang="en-US" dirty="0" smtClean="0"/>
              <a:t>, national, regional, European level.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597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workers’ perspective: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/>
              <a:t>Participation </a:t>
            </a:r>
            <a:r>
              <a:rPr lang="en-US" dirty="0"/>
              <a:t>– one of the eleven guiding principles for effective national youth </a:t>
            </a:r>
            <a:r>
              <a:rPr lang="en-US" dirty="0" smtClean="0"/>
              <a:t>policy</a:t>
            </a:r>
            <a:r>
              <a:rPr lang="en-US" dirty="0"/>
              <a:t> </a:t>
            </a:r>
            <a:r>
              <a:rPr lang="en-US" dirty="0" smtClean="0"/>
              <a:t>(European </a:t>
            </a:r>
            <a:r>
              <a:rPr lang="en-US" dirty="0"/>
              <a:t>Youth </a:t>
            </a:r>
            <a:r>
              <a:rPr lang="en-US" dirty="0" smtClean="0"/>
              <a:t>Forum) </a:t>
            </a:r>
            <a:r>
              <a:rPr lang="en-US" dirty="0"/>
              <a:t>- Eleven Principles of a National Youth Policy </a:t>
            </a:r>
            <a:r>
              <a:rPr lang="en-US" dirty="0" smtClean="0"/>
              <a:t>–</a:t>
            </a:r>
            <a:r>
              <a:rPr lang="en-US" i="1" dirty="0" smtClean="0"/>
              <a:t>Structures adapted to to the local realities! </a:t>
            </a:r>
          </a:p>
          <a:p>
            <a:pPr algn="just"/>
            <a:r>
              <a:rPr lang="en-US" dirty="0"/>
              <a:t>A multidimensional youth policy is needed to reduce barriers but reformulated through </a:t>
            </a:r>
            <a:r>
              <a:rPr lang="en-US" b="1" u="sng" dirty="0"/>
              <a:t>participatory</a:t>
            </a:r>
            <a:r>
              <a:rPr lang="en-US" dirty="0"/>
              <a:t> </a:t>
            </a:r>
            <a:r>
              <a:rPr lang="en-US" dirty="0" smtClean="0"/>
              <a:t>mechanisms.</a:t>
            </a:r>
          </a:p>
          <a:p>
            <a:pPr algn="just"/>
            <a:r>
              <a:rPr lang="en-US" dirty="0"/>
              <a:t>Youth-friendly services at the local level </a:t>
            </a:r>
            <a:endParaRPr lang="en-US" dirty="0" smtClean="0"/>
          </a:p>
          <a:p>
            <a:pPr algn="just"/>
            <a:r>
              <a:rPr lang="en-US" dirty="0"/>
              <a:t>Access to economic opportunities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6281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Multidimensional Policy for Youth Inclusion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r="675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64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22</TotalTime>
  <Words>273</Words>
  <Application>Microsoft Macintosh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Inkwell</vt:lpstr>
      <vt:lpstr>The 3rd Angle – Youth workers &amp; Young people</vt:lpstr>
      <vt:lpstr>Do you work with REAL Young People? - Mostar to Malta:</vt:lpstr>
      <vt:lpstr>Policies for THE OTHERS </vt:lpstr>
      <vt:lpstr>“La Dolce Vita” – Not again!</vt:lpstr>
      <vt:lpstr>Ask young people – they know better!</vt:lpstr>
      <vt:lpstr>YW – Social Recognition: ‘I’ve got work to do!’</vt:lpstr>
      <vt:lpstr>What do we need?</vt:lpstr>
      <vt:lpstr>Youth workers’ perspective:</vt:lpstr>
      <vt:lpstr>Multidimensional Policy for Youth Inclusion</vt:lpstr>
      <vt:lpstr>Inclusive Youth Policies:</vt:lpstr>
      <vt:lpstr>Nothing FOR youth, WITHOUT Youth!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MacBookAir</dc:creator>
  <cp:lastModifiedBy>MacBookAir</cp:lastModifiedBy>
  <cp:revision>5</cp:revision>
  <dcterms:created xsi:type="dcterms:W3CDTF">2015-10-28T16:49:21Z</dcterms:created>
  <dcterms:modified xsi:type="dcterms:W3CDTF">2015-10-29T13:08:42Z</dcterms:modified>
</cp:coreProperties>
</file>