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62" r:id="rId4"/>
    <p:sldId id="339" r:id="rId5"/>
    <p:sldId id="324" r:id="rId6"/>
    <p:sldId id="265" r:id="rId7"/>
    <p:sldId id="304" r:id="rId8"/>
    <p:sldId id="268" r:id="rId9"/>
    <p:sldId id="270" r:id="rId10"/>
    <p:sldId id="284" r:id="rId11"/>
    <p:sldId id="341" r:id="rId12"/>
    <p:sldId id="308" r:id="rId13"/>
    <p:sldId id="319" r:id="rId14"/>
    <p:sldId id="334" r:id="rId15"/>
    <p:sldId id="300" r:id="rId16"/>
    <p:sldId id="288" r:id="rId17"/>
    <p:sldId id="282" r:id="rId18"/>
    <p:sldId id="277" r:id="rId19"/>
    <p:sldId id="338" r:id="rId20"/>
    <p:sldId id="333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45" autoAdjust="0"/>
  </p:normalViewPr>
  <p:slideViewPr>
    <p:cSldViewPr snapToGrid="0" snapToObjects="1">
      <p:cViewPr varScale="1">
        <p:scale>
          <a:sx n="56" d="100"/>
          <a:sy n="56" d="100"/>
        </p:scale>
        <p:origin x="-19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1883C-EEF1-894B-A69E-FB908EF9ACA1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AA7B9-9642-A549-83BE-8D332F37A158}">
      <dgm:prSet custT="1"/>
      <dgm:spPr/>
      <dgm:t>
        <a:bodyPr/>
        <a:lstStyle/>
        <a:p>
          <a:pPr rtl="0"/>
          <a:r>
            <a:rPr lang="en-US" sz="2000" i="1" dirty="0" smtClean="0"/>
            <a:t>“Digital Literacy as the range of skills, knowledge and understanding that young people need in order to participate fully and fairly in an increasingly digital landscape</a:t>
          </a:r>
          <a:r>
            <a:rPr lang="en-US" sz="1200" i="1" dirty="0" smtClean="0"/>
            <a:t>”</a:t>
          </a:r>
          <a:endParaRPr lang="en-US" sz="1200" dirty="0"/>
        </a:p>
      </dgm:t>
    </dgm:pt>
    <dgm:pt modelId="{39DE3CBB-EAFA-6E42-8380-8693AA0201CB}" type="parTrans" cxnId="{2F59C04D-3AE7-304F-AAD1-BB4F8DD3C546}">
      <dgm:prSet/>
      <dgm:spPr/>
      <dgm:t>
        <a:bodyPr/>
        <a:lstStyle/>
        <a:p>
          <a:endParaRPr lang="en-US"/>
        </a:p>
      </dgm:t>
    </dgm:pt>
    <dgm:pt modelId="{D05C52F6-9937-AF43-8F52-1CBB49C8A5A2}" type="sibTrans" cxnId="{2F59C04D-3AE7-304F-AAD1-BB4F8DD3C546}">
      <dgm:prSet/>
      <dgm:spPr/>
      <dgm:t>
        <a:bodyPr/>
        <a:lstStyle/>
        <a:p>
          <a:endParaRPr lang="en-US"/>
        </a:p>
      </dgm:t>
    </dgm:pt>
    <dgm:pt modelId="{60313358-5A26-F046-A120-9E6A932337E3}">
      <dgm:prSet custT="1"/>
      <dgm:spPr/>
      <dgm:t>
        <a:bodyPr/>
        <a:lstStyle/>
        <a:p>
          <a:pPr rtl="0"/>
          <a:r>
            <a:rPr lang="en-US" sz="2000" i="1" dirty="0" smtClean="0"/>
            <a:t>“Digital Participation </a:t>
          </a:r>
          <a:r>
            <a:rPr lang="en-US" sz="2000" i="1" dirty="0" err="1" smtClean="0"/>
            <a:t>recognises</a:t>
          </a:r>
          <a:r>
            <a:rPr lang="en-US" sz="2000" i="1" dirty="0" smtClean="0"/>
            <a:t> how technology and media offer opportunities for people to participate in new kinds of social activities, civic life, learning and work, and it also means </a:t>
          </a:r>
          <a:r>
            <a:rPr lang="en-US" sz="2000" i="1" dirty="0" err="1" smtClean="0"/>
            <a:t>recognising</a:t>
          </a:r>
          <a:r>
            <a:rPr lang="en-US" sz="2000" i="1" dirty="0" smtClean="0"/>
            <a:t> that technology and media must be challenged and questioned rather than accepted passively”</a:t>
          </a:r>
          <a:r>
            <a:rPr lang="en-US" sz="2000" dirty="0" smtClean="0"/>
            <a:t>	</a:t>
          </a:r>
          <a:r>
            <a:rPr lang="en-US" sz="1700" dirty="0" smtClean="0"/>
            <a:t>										</a:t>
          </a:r>
          <a:endParaRPr lang="en-US" sz="1700" dirty="0"/>
        </a:p>
      </dgm:t>
    </dgm:pt>
    <dgm:pt modelId="{92DFF86F-6179-3448-AF19-C8DA6548ADB4}" type="parTrans" cxnId="{41CD2047-0E06-E547-A7C7-025283AD6C14}">
      <dgm:prSet/>
      <dgm:spPr/>
      <dgm:t>
        <a:bodyPr/>
        <a:lstStyle/>
        <a:p>
          <a:endParaRPr lang="en-US"/>
        </a:p>
      </dgm:t>
    </dgm:pt>
    <dgm:pt modelId="{4AE5BD7A-B2BA-9B48-8A0F-6A8E8A5A437B}" type="sibTrans" cxnId="{41CD2047-0E06-E547-A7C7-025283AD6C14}">
      <dgm:prSet/>
      <dgm:spPr/>
      <dgm:t>
        <a:bodyPr/>
        <a:lstStyle/>
        <a:p>
          <a:endParaRPr lang="en-US"/>
        </a:p>
      </dgm:t>
    </dgm:pt>
    <dgm:pt modelId="{0F83B0E0-CC13-F049-AF70-3A7E72A4C253}" type="pres">
      <dgm:prSet presAssocID="{5601883C-EEF1-894B-A69E-FB908EF9A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63283-EE7A-B145-A6C5-88DE69562B5F}" type="pres">
      <dgm:prSet presAssocID="{ECEAA7B9-9642-A549-83BE-8D332F37A158}" presName="arrow" presStyleLbl="node1" presStyleIdx="0" presStyleCnt="2" custScaleX="109494" custScaleY="97631" custRadScaleRad="113145" custRadScaleInc="1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EF64-021B-D44A-85E3-9CF5AF8DAFBB}" type="pres">
      <dgm:prSet presAssocID="{60313358-5A26-F046-A120-9E6A932337E3}" presName="arrow" presStyleLbl="node1" presStyleIdx="1" presStyleCnt="2" custScaleX="121284" custScaleY="139017" custRadScaleRad="72542" custRadScaleInc="9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1E850-C3DE-EA4C-AF00-979D86CF9E62}" type="presOf" srcId="{5601883C-EEF1-894B-A69E-FB908EF9ACA1}" destId="{0F83B0E0-CC13-F049-AF70-3A7E72A4C253}" srcOrd="0" destOrd="0" presId="urn:microsoft.com/office/officeart/2005/8/layout/arrow5"/>
    <dgm:cxn modelId="{77D9A73D-A374-0148-9D39-14E1D777EDD5}" type="presOf" srcId="{60313358-5A26-F046-A120-9E6A932337E3}" destId="{F42DEF64-021B-D44A-85E3-9CF5AF8DAFBB}" srcOrd="0" destOrd="0" presId="urn:microsoft.com/office/officeart/2005/8/layout/arrow5"/>
    <dgm:cxn modelId="{41CD2047-0E06-E547-A7C7-025283AD6C14}" srcId="{5601883C-EEF1-894B-A69E-FB908EF9ACA1}" destId="{60313358-5A26-F046-A120-9E6A932337E3}" srcOrd="1" destOrd="0" parTransId="{92DFF86F-6179-3448-AF19-C8DA6548ADB4}" sibTransId="{4AE5BD7A-B2BA-9B48-8A0F-6A8E8A5A437B}"/>
    <dgm:cxn modelId="{E2AEF678-12D8-9F40-9DF0-6EDC0B2F9886}" type="presOf" srcId="{ECEAA7B9-9642-A549-83BE-8D332F37A158}" destId="{2C563283-EE7A-B145-A6C5-88DE69562B5F}" srcOrd="0" destOrd="0" presId="urn:microsoft.com/office/officeart/2005/8/layout/arrow5"/>
    <dgm:cxn modelId="{2F59C04D-3AE7-304F-AAD1-BB4F8DD3C546}" srcId="{5601883C-EEF1-894B-A69E-FB908EF9ACA1}" destId="{ECEAA7B9-9642-A549-83BE-8D332F37A158}" srcOrd="0" destOrd="0" parTransId="{39DE3CBB-EAFA-6E42-8380-8693AA0201CB}" sibTransId="{D05C52F6-9937-AF43-8F52-1CBB49C8A5A2}"/>
    <dgm:cxn modelId="{0DC98944-2723-F943-807B-7D62B42D71EE}" type="presParOf" srcId="{0F83B0E0-CC13-F049-AF70-3A7E72A4C253}" destId="{2C563283-EE7A-B145-A6C5-88DE69562B5F}" srcOrd="0" destOrd="0" presId="urn:microsoft.com/office/officeart/2005/8/layout/arrow5"/>
    <dgm:cxn modelId="{D857C1B0-245F-2842-90D2-66BFE912A2C3}" type="presParOf" srcId="{0F83B0E0-CC13-F049-AF70-3A7E72A4C253}" destId="{F42DEF64-021B-D44A-85E3-9CF5AF8DAF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EF2CF-728F-2349-A247-1C2A5DE1A85F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8064D1ED-3355-204D-B6C0-730406A67438}">
      <dgm:prSet phldrT="[Text]" custT="1"/>
      <dgm:spPr/>
      <dgm:t>
        <a:bodyPr/>
        <a:lstStyle/>
        <a:p>
          <a:r>
            <a:rPr lang="en-US" sz="2400" dirty="0" smtClean="0"/>
            <a:t>Identity</a:t>
          </a:r>
          <a:endParaRPr lang="en-US" sz="2400" dirty="0"/>
        </a:p>
      </dgm:t>
    </dgm:pt>
    <dgm:pt modelId="{23C7EE52-E6CA-AA46-B913-B0D1979B8778}" type="parTrans" cxnId="{47DEDF12-8E6A-C241-AD8E-D10215A15133}">
      <dgm:prSet/>
      <dgm:spPr/>
      <dgm:t>
        <a:bodyPr/>
        <a:lstStyle/>
        <a:p>
          <a:endParaRPr lang="en-US"/>
        </a:p>
      </dgm:t>
    </dgm:pt>
    <dgm:pt modelId="{B39CD15A-D46D-3F4F-8B74-D5A62F1A3324}" type="sibTrans" cxnId="{47DEDF12-8E6A-C241-AD8E-D10215A15133}">
      <dgm:prSet/>
      <dgm:spPr/>
      <dgm:t>
        <a:bodyPr/>
        <a:lstStyle/>
        <a:p>
          <a:endParaRPr lang="en-US"/>
        </a:p>
      </dgm:t>
    </dgm:pt>
    <dgm:pt modelId="{0AA1581B-A699-F547-9087-4584A6AC68A6}">
      <dgm:prSet phldrT="[Text]" custT="1"/>
      <dgm:spPr/>
      <dgm:t>
        <a:bodyPr/>
        <a:lstStyle/>
        <a:p>
          <a:r>
            <a:rPr lang="en-US" sz="2800" dirty="0" smtClean="0"/>
            <a:t>Practices</a:t>
          </a:r>
          <a:endParaRPr lang="en-US" sz="2800" dirty="0"/>
        </a:p>
      </dgm:t>
    </dgm:pt>
    <dgm:pt modelId="{FEB3E4C3-D0A3-864D-8A4B-FEB0831252A2}" type="parTrans" cxnId="{1A015BAF-42B4-134B-A999-4C4AAD03848C}">
      <dgm:prSet/>
      <dgm:spPr/>
      <dgm:t>
        <a:bodyPr/>
        <a:lstStyle/>
        <a:p>
          <a:endParaRPr lang="en-US"/>
        </a:p>
      </dgm:t>
    </dgm:pt>
    <dgm:pt modelId="{649AEFEA-01E1-2147-BEAD-7BDE522E6967}" type="sibTrans" cxnId="{1A015BAF-42B4-134B-A999-4C4AAD03848C}">
      <dgm:prSet/>
      <dgm:spPr/>
      <dgm:t>
        <a:bodyPr/>
        <a:lstStyle/>
        <a:p>
          <a:endParaRPr lang="en-US"/>
        </a:p>
      </dgm:t>
    </dgm:pt>
    <dgm:pt modelId="{5C9DD43E-9F37-524B-A59A-1ED19443E59B}">
      <dgm:prSet phldrT="[Text]" custT="1"/>
      <dgm:spPr/>
      <dgm:t>
        <a:bodyPr/>
        <a:lstStyle/>
        <a:p>
          <a:r>
            <a:rPr lang="en-US" sz="2800" dirty="0" smtClean="0"/>
            <a:t>Skills</a:t>
          </a:r>
          <a:endParaRPr lang="en-US" sz="2800" dirty="0"/>
        </a:p>
      </dgm:t>
    </dgm:pt>
    <dgm:pt modelId="{6D5281E2-C6E2-C74B-85C6-AD7AB72A9D03}" type="parTrans" cxnId="{17998EA8-8081-C342-A2BE-4B7FE2764233}">
      <dgm:prSet/>
      <dgm:spPr/>
      <dgm:t>
        <a:bodyPr/>
        <a:lstStyle/>
        <a:p>
          <a:endParaRPr lang="en-US"/>
        </a:p>
      </dgm:t>
    </dgm:pt>
    <dgm:pt modelId="{6E7223DB-F9CE-F947-8B8E-1E33ABB96E37}" type="sibTrans" cxnId="{17998EA8-8081-C342-A2BE-4B7FE2764233}">
      <dgm:prSet/>
      <dgm:spPr/>
      <dgm:t>
        <a:bodyPr/>
        <a:lstStyle/>
        <a:p>
          <a:endParaRPr lang="en-US"/>
        </a:p>
      </dgm:t>
    </dgm:pt>
    <dgm:pt modelId="{0FC1A74F-4AA4-A140-A966-50B1EBDFDA3B}">
      <dgm:prSet custT="1"/>
      <dgm:spPr/>
      <dgm:t>
        <a:bodyPr/>
        <a:lstStyle/>
        <a:p>
          <a:r>
            <a:rPr lang="en-US" sz="2800" dirty="0" smtClean="0"/>
            <a:t>Access and Awareness</a:t>
          </a:r>
          <a:endParaRPr lang="en-US" sz="2800" dirty="0"/>
        </a:p>
      </dgm:t>
    </dgm:pt>
    <dgm:pt modelId="{47B535D8-80DF-A24F-9A4D-91397D15CD15}" type="parTrans" cxnId="{6C199126-B4F4-9941-881D-5FC07A791479}">
      <dgm:prSet/>
      <dgm:spPr/>
      <dgm:t>
        <a:bodyPr/>
        <a:lstStyle/>
        <a:p>
          <a:endParaRPr lang="en-US"/>
        </a:p>
      </dgm:t>
    </dgm:pt>
    <dgm:pt modelId="{5076BE4A-DA0C-F440-8497-1705DFE0125D}" type="sibTrans" cxnId="{6C199126-B4F4-9941-881D-5FC07A791479}">
      <dgm:prSet/>
      <dgm:spPr/>
      <dgm:t>
        <a:bodyPr/>
        <a:lstStyle/>
        <a:p>
          <a:endParaRPr lang="en-US"/>
        </a:p>
      </dgm:t>
    </dgm:pt>
    <dgm:pt modelId="{92A3AE02-5543-2445-97A4-F93C814EF2E2}" type="pres">
      <dgm:prSet presAssocID="{AB4EF2CF-728F-2349-A247-1C2A5DE1A85F}" presName="Name0" presStyleCnt="0">
        <dgm:presLayoutVars>
          <dgm:dir/>
          <dgm:animLvl val="lvl"/>
          <dgm:resizeHandles val="exact"/>
        </dgm:presLayoutVars>
      </dgm:prSet>
      <dgm:spPr/>
    </dgm:pt>
    <dgm:pt modelId="{99F0E99B-5CA8-1743-ADA1-6ED2C3353A91}" type="pres">
      <dgm:prSet presAssocID="{8064D1ED-3355-204D-B6C0-730406A67438}" presName="Name8" presStyleCnt="0"/>
      <dgm:spPr/>
    </dgm:pt>
    <dgm:pt modelId="{C24ECBE2-B076-C34D-9B16-1F66A83BC184}" type="pres">
      <dgm:prSet presAssocID="{8064D1ED-3355-204D-B6C0-730406A67438}" presName="level" presStyleLbl="node1" presStyleIdx="0" presStyleCnt="4" custLinFactNeighborX="-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7390E-C225-1D48-84DE-20072D1D00FA}" type="pres">
      <dgm:prSet presAssocID="{8064D1ED-3355-204D-B6C0-730406A674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FD20B-9AED-2445-A2DE-9E3F622465BF}" type="pres">
      <dgm:prSet presAssocID="{0AA1581B-A699-F547-9087-4584A6AC68A6}" presName="Name8" presStyleCnt="0"/>
      <dgm:spPr/>
    </dgm:pt>
    <dgm:pt modelId="{1133D2A9-9B95-7240-B758-6276B11F5D6B}" type="pres">
      <dgm:prSet presAssocID="{0AA1581B-A699-F547-9087-4584A6AC68A6}" presName="level" presStyleLbl="node1" presStyleIdx="1" presStyleCnt="4" custLinFactNeighborX="-829" custLinFactNeighborY="11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5EA14-FF22-F949-AB59-903E81A9AA14}" type="pres">
      <dgm:prSet presAssocID="{0AA1581B-A699-F547-9087-4584A6AC68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C624-94C4-3D4D-80DC-0A77C4ABF96B}" type="pres">
      <dgm:prSet presAssocID="{5C9DD43E-9F37-524B-A59A-1ED19443E59B}" presName="Name8" presStyleCnt="0"/>
      <dgm:spPr/>
    </dgm:pt>
    <dgm:pt modelId="{92CD3495-27A3-ED48-9943-503DB7147EB7}" type="pres">
      <dgm:prSet presAssocID="{5C9DD43E-9F37-524B-A59A-1ED19443E59B}" presName="level" presStyleLbl="node1" presStyleIdx="2" presStyleCnt="4" custLinFactNeighborX="-277" custLinFactNeighborY="15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76290-095A-5B46-9545-C6561DD62A33}" type="pres">
      <dgm:prSet presAssocID="{5C9DD43E-9F37-524B-A59A-1ED19443E5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4147-8B27-F045-931B-5A55365D3416}" type="pres">
      <dgm:prSet presAssocID="{0FC1A74F-4AA4-A140-A966-50B1EBDFDA3B}" presName="Name8" presStyleCnt="0"/>
      <dgm:spPr/>
    </dgm:pt>
    <dgm:pt modelId="{AB9F7E6F-A07E-CF4B-8029-6DA36EB8E9BC}" type="pres">
      <dgm:prSet presAssocID="{0FC1A74F-4AA4-A140-A966-50B1EBDFDA3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8B29F-68B1-7144-A941-C3F10C88459A}" type="pres">
      <dgm:prSet presAssocID="{0FC1A74F-4AA4-A140-A966-50B1EBDFDA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8886E-8408-5641-83C1-BA5E520B85B3}" type="presOf" srcId="{0AA1581B-A699-F547-9087-4584A6AC68A6}" destId="{1265EA14-FF22-F949-AB59-903E81A9AA14}" srcOrd="1" destOrd="0" presId="urn:microsoft.com/office/officeart/2005/8/layout/pyramid1"/>
    <dgm:cxn modelId="{1A015BAF-42B4-134B-A999-4C4AAD03848C}" srcId="{AB4EF2CF-728F-2349-A247-1C2A5DE1A85F}" destId="{0AA1581B-A699-F547-9087-4584A6AC68A6}" srcOrd="1" destOrd="0" parTransId="{FEB3E4C3-D0A3-864D-8A4B-FEB0831252A2}" sibTransId="{649AEFEA-01E1-2147-BEAD-7BDE522E6967}"/>
    <dgm:cxn modelId="{17998EA8-8081-C342-A2BE-4B7FE2764233}" srcId="{AB4EF2CF-728F-2349-A247-1C2A5DE1A85F}" destId="{5C9DD43E-9F37-524B-A59A-1ED19443E59B}" srcOrd="2" destOrd="0" parTransId="{6D5281E2-C6E2-C74B-85C6-AD7AB72A9D03}" sibTransId="{6E7223DB-F9CE-F947-8B8E-1E33ABB96E37}"/>
    <dgm:cxn modelId="{6C199126-B4F4-9941-881D-5FC07A791479}" srcId="{AB4EF2CF-728F-2349-A247-1C2A5DE1A85F}" destId="{0FC1A74F-4AA4-A140-A966-50B1EBDFDA3B}" srcOrd="3" destOrd="0" parTransId="{47B535D8-80DF-A24F-9A4D-91397D15CD15}" sibTransId="{5076BE4A-DA0C-F440-8497-1705DFE0125D}"/>
    <dgm:cxn modelId="{CDE211BC-B239-7D49-8FDC-EB98F28170DB}" type="presOf" srcId="{AB4EF2CF-728F-2349-A247-1C2A5DE1A85F}" destId="{92A3AE02-5543-2445-97A4-F93C814EF2E2}" srcOrd="0" destOrd="0" presId="urn:microsoft.com/office/officeart/2005/8/layout/pyramid1"/>
    <dgm:cxn modelId="{F9BD1FC9-3070-7347-9A10-5922B6EC4130}" type="presOf" srcId="{8064D1ED-3355-204D-B6C0-730406A67438}" destId="{51D7390E-C225-1D48-84DE-20072D1D00FA}" srcOrd="1" destOrd="0" presId="urn:microsoft.com/office/officeart/2005/8/layout/pyramid1"/>
    <dgm:cxn modelId="{47DEDF12-8E6A-C241-AD8E-D10215A15133}" srcId="{AB4EF2CF-728F-2349-A247-1C2A5DE1A85F}" destId="{8064D1ED-3355-204D-B6C0-730406A67438}" srcOrd="0" destOrd="0" parTransId="{23C7EE52-E6CA-AA46-B913-B0D1979B8778}" sibTransId="{B39CD15A-D46D-3F4F-8B74-D5A62F1A3324}"/>
    <dgm:cxn modelId="{024DD649-40CD-C742-98F1-D4055E63F909}" type="presOf" srcId="{0FC1A74F-4AA4-A140-A966-50B1EBDFDA3B}" destId="{AB9F7E6F-A07E-CF4B-8029-6DA36EB8E9BC}" srcOrd="0" destOrd="0" presId="urn:microsoft.com/office/officeart/2005/8/layout/pyramid1"/>
    <dgm:cxn modelId="{33561684-E4AF-8542-970C-193CD11AE60B}" type="presOf" srcId="{5C9DD43E-9F37-524B-A59A-1ED19443E59B}" destId="{07776290-095A-5B46-9545-C6561DD62A33}" srcOrd="1" destOrd="0" presId="urn:microsoft.com/office/officeart/2005/8/layout/pyramid1"/>
    <dgm:cxn modelId="{49F0852C-CFDC-9A4F-8863-644900A23BDE}" type="presOf" srcId="{0FC1A74F-4AA4-A140-A966-50B1EBDFDA3B}" destId="{FF78B29F-68B1-7144-A941-C3F10C88459A}" srcOrd="1" destOrd="0" presId="urn:microsoft.com/office/officeart/2005/8/layout/pyramid1"/>
    <dgm:cxn modelId="{0C159D3C-651F-9E49-904F-F226A0263D2A}" type="presOf" srcId="{5C9DD43E-9F37-524B-A59A-1ED19443E59B}" destId="{92CD3495-27A3-ED48-9943-503DB7147EB7}" srcOrd="0" destOrd="0" presId="urn:microsoft.com/office/officeart/2005/8/layout/pyramid1"/>
    <dgm:cxn modelId="{28F0BA46-920E-8A4B-A1B7-B14CE01073A8}" type="presOf" srcId="{0AA1581B-A699-F547-9087-4584A6AC68A6}" destId="{1133D2A9-9B95-7240-B758-6276B11F5D6B}" srcOrd="0" destOrd="0" presId="urn:microsoft.com/office/officeart/2005/8/layout/pyramid1"/>
    <dgm:cxn modelId="{7DF62EEA-1EE8-6E4B-BAB0-8F5FB882C49C}" type="presOf" srcId="{8064D1ED-3355-204D-B6C0-730406A67438}" destId="{C24ECBE2-B076-C34D-9B16-1F66A83BC184}" srcOrd="0" destOrd="0" presId="urn:microsoft.com/office/officeart/2005/8/layout/pyramid1"/>
    <dgm:cxn modelId="{9DD4DC40-405C-5A4E-8BF5-57C885AA8D82}" type="presParOf" srcId="{92A3AE02-5543-2445-97A4-F93C814EF2E2}" destId="{99F0E99B-5CA8-1743-ADA1-6ED2C3353A91}" srcOrd="0" destOrd="0" presId="urn:microsoft.com/office/officeart/2005/8/layout/pyramid1"/>
    <dgm:cxn modelId="{15FF7254-2F9C-3E4F-93D7-906865180011}" type="presParOf" srcId="{99F0E99B-5CA8-1743-ADA1-6ED2C3353A91}" destId="{C24ECBE2-B076-C34D-9B16-1F66A83BC184}" srcOrd="0" destOrd="0" presId="urn:microsoft.com/office/officeart/2005/8/layout/pyramid1"/>
    <dgm:cxn modelId="{ED233A02-D3B5-A547-AB21-846418781BBD}" type="presParOf" srcId="{99F0E99B-5CA8-1743-ADA1-6ED2C3353A91}" destId="{51D7390E-C225-1D48-84DE-20072D1D00FA}" srcOrd="1" destOrd="0" presId="urn:microsoft.com/office/officeart/2005/8/layout/pyramid1"/>
    <dgm:cxn modelId="{33D445FE-868C-DF42-8DDD-111627B53C4B}" type="presParOf" srcId="{92A3AE02-5543-2445-97A4-F93C814EF2E2}" destId="{92AFD20B-9AED-2445-A2DE-9E3F622465BF}" srcOrd="1" destOrd="0" presId="urn:microsoft.com/office/officeart/2005/8/layout/pyramid1"/>
    <dgm:cxn modelId="{355E007D-E06A-2344-A10E-DA5010992B75}" type="presParOf" srcId="{92AFD20B-9AED-2445-A2DE-9E3F622465BF}" destId="{1133D2A9-9B95-7240-B758-6276B11F5D6B}" srcOrd="0" destOrd="0" presId="urn:microsoft.com/office/officeart/2005/8/layout/pyramid1"/>
    <dgm:cxn modelId="{2847CAFC-DBEB-8C4C-98CF-473489B1D280}" type="presParOf" srcId="{92AFD20B-9AED-2445-A2DE-9E3F622465BF}" destId="{1265EA14-FF22-F949-AB59-903E81A9AA14}" srcOrd="1" destOrd="0" presId="urn:microsoft.com/office/officeart/2005/8/layout/pyramid1"/>
    <dgm:cxn modelId="{61B4240C-604A-1047-89D2-F37026DABADF}" type="presParOf" srcId="{92A3AE02-5543-2445-97A4-F93C814EF2E2}" destId="{9C46C624-94C4-3D4D-80DC-0A77C4ABF96B}" srcOrd="2" destOrd="0" presId="urn:microsoft.com/office/officeart/2005/8/layout/pyramid1"/>
    <dgm:cxn modelId="{26A39F1F-78EB-E049-A9E1-97D9DBC840BE}" type="presParOf" srcId="{9C46C624-94C4-3D4D-80DC-0A77C4ABF96B}" destId="{92CD3495-27A3-ED48-9943-503DB7147EB7}" srcOrd="0" destOrd="0" presId="urn:microsoft.com/office/officeart/2005/8/layout/pyramid1"/>
    <dgm:cxn modelId="{BAD97038-9714-2745-B6FE-05AC45FC215C}" type="presParOf" srcId="{9C46C624-94C4-3D4D-80DC-0A77C4ABF96B}" destId="{07776290-095A-5B46-9545-C6561DD62A33}" srcOrd="1" destOrd="0" presId="urn:microsoft.com/office/officeart/2005/8/layout/pyramid1"/>
    <dgm:cxn modelId="{BCD5BD02-808E-2845-8CF0-BC44DB9E0ABA}" type="presParOf" srcId="{92A3AE02-5543-2445-97A4-F93C814EF2E2}" destId="{2AE24147-8B27-F045-931B-5A55365D3416}" srcOrd="3" destOrd="0" presId="urn:microsoft.com/office/officeart/2005/8/layout/pyramid1"/>
    <dgm:cxn modelId="{BA3C6EBB-429C-9F4D-AEA3-63706BAFD8A2}" type="presParOf" srcId="{2AE24147-8B27-F045-931B-5A55365D3416}" destId="{AB9F7E6F-A07E-CF4B-8029-6DA36EB8E9BC}" srcOrd="0" destOrd="0" presId="urn:microsoft.com/office/officeart/2005/8/layout/pyramid1"/>
    <dgm:cxn modelId="{6D9415E5-29E6-CA44-BF53-2545EFED1B97}" type="presParOf" srcId="{2AE24147-8B27-F045-931B-5A55365D3416}" destId="{FF78B29F-68B1-7144-A941-C3F10C8845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207547-7C35-F249-B282-D06AAFD4DE2B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9E2F1-ECAB-5E4C-9036-AA797B42922F}">
      <dgm:prSet phldrT="[Text]"/>
      <dgm:spPr/>
      <dgm:t>
        <a:bodyPr/>
        <a:lstStyle/>
        <a:p>
          <a:r>
            <a:rPr lang="en-US" dirty="0" smtClean="0"/>
            <a:t>#</a:t>
          </a:r>
          <a:r>
            <a:rPr lang="en-US" dirty="0" err="1" smtClean="0"/>
            <a:t>MakeGráTheLaw</a:t>
          </a:r>
          <a:endParaRPr lang="en-US" dirty="0"/>
        </a:p>
      </dgm:t>
    </dgm:pt>
    <dgm:pt modelId="{EDA0B0E5-3F77-B64C-97B8-A9AFF4F4CE0B}" type="parTrans" cxnId="{277223A6-301F-CF4A-B098-B87A77BA9B0F}">
      <dgm:prSet/>
      <dgm:spPr/>
      <dgm:t>
        <a:bodyPr/>
        <a:lstStyle/>
        <a:p>
          <a:endParaRPr lang="en-US"/>
        </a:p>
      </dgm:t>
    </dgm:pt>
    <dgm:pt modelId="{440CE198-B784-2F4F-9FBD-3A3988B8E9D0}" type="sibTrans" cxnId="{277223A6-301F-CF4A-B098-B87A77BA9B0F}">
      <dgm:prSet/>
      <dgm:spPr/>
      <dgm:t>
        <a:bodyPr/>
        <a:lstStyle/>
        <a:p>
          <a:endParaRPr lang="en-US"/>
        </a:p>
      </dgm:t>
    </dgm:pt>
    <dgm:pt modelId="{E0AEA241-51E8-4C41-9E4C-4AEE6C1E4667}">
      <dgm:prSet phldrT="[Text]"/>
      <dgm:spPr/>
      <dgm:t>
        <a:bodyPr/>
        <a:lstStyle/>
        <a:p>
          <a:r>
            <a:rPr lang="en-US" dirty="0" smtClean="0"/>
            <a:t>#</a:t>
          </a:r>
          <a:r>
            <a:rPr lang="en-US" dirty="0" err="1" smtClean="0"/>
            <a:t>HomeToVote</a:t>
          </a:r>
          <a:endParaRPr lang="en-US" dirty="0"/>
        </a:p>
      </dgm:t>
    </dgm:pt>
    <dgm:pt modelId="{0E7B45F5-E975-1D49-9D5E-DDE3A56EE664}" type="parTrans" cxnId="{23619009-ED19-E040-AB45-6787A59DEB55}">
      <dgm:prSet/>
      <dgm:spPr/>
      <dgm:t>
        <a:bodyPr/>
        <a:lstStyle/>
        <a:p>
          <a:endParaRPr lang="en-US"/>
        </a:p>
      </dgm:t>
    </dgm:pt>
    <dgm:pt modelId="{E02D2ED2-F97A-5247-92E6-FCAC4335BBEA}" type="sibTrans" cxnId="{23619009-ED19-E040-AB45-6787A59DEB55}">
      <dgm:prSet/>
      <dgm:spPr/>
      <dgm:t>
        <a:bodyPr/>
        <a:lstStyle/>
        <a:p>
          <a:endParaRPr lang="en-US"/>
        </a:p>
      </dgm:t>
    </dgm:pt>
    <dgm:pt modelId="{F15B328A-8893-CD46-B187-FA9A6A6D2120}">
      <dgm:prSet phldrT="[Text]"/>
      <dgm:spPr/>
      <dgm:t>
        <a:bodyPr/>
        <a:lstStyle/>
        <a:p>
          <a:r>
            <a:rPr lang="en-US" dirty="0" smtClean="0"/>
            <a:t>#</a:t>
          </a:r>
          <a:r>
            <a:rPr lang="en-US" dirty="0" err="1" smtClean="0"/>
            <a:t>RegisterToVote</a:t>
          </a:r>
          <a:endParaRPr lang="en-US" dirty="0"/>
        </a:p>
      </dgm:t>
    </dgm:pt>
    <dgm:pt modelId="{742C39E1-1A59-9447-85AA-C10229E740F5}" type="parTrans" cxnId="{50FBDEF4-581C-4448-85C1-273B0CA204B9}">
      <dgm:prSet/>
      <dgm:spPr/>
      <dgm:t>
        <a:bodyPr/>
        <a:lstStyle/>
        <a:p>
          <a:endParaRPr lang="en-US"/>
        </a:p>
      </dgm:t>
    </dgm:pt>
    <dgm:pt modelId="{24E0E94D-5FA5-444D-B30A-D2D094805CBE}" type="sibTrans" cxnId="{50FBDEF4-581C-4448-85C1-273B0CA204B9}">
      <dgm:prSet/>
      <dgm:spPr/>
      <dgm:t>
        <a:bodyPr/>
        <a:lstStyle/>
        <a:p>
          <a:endParaRPr lang="en-US"/>
        </a:p>
      </dgm:t>
    </dgm:pt>
    <dgm:pt modelId="{1216ECDD-5624-3C40-8E59-D3A45AFA9DE6}" type="pres">
      <dgm:prSet presAssocID="{21207547-7C35-F249-B282-D06AAFD4DE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3C128-9D64-E24D-A6B8-5B8DAC76E357}" type="pres">
      <dgm:prSet presAssocID="{5359E2F1-ECAB-5E4C-9036-AA797B42922F}" presName="composite" presStyleCnt="0"/>
      <dgm:spPr/>
    </dgm:pt>
    <dgm:pt modelId="{3BAEB1F7-F54C-C143-A3C4-824F678BD3CB}" type="pres">
      <dgm:prSet presAssocID="{5359E2F1-ECAB-5E4C-9036-AA797B42922F}" presName="rect1" presStyleLbl="bgImgPlace1" presStyleIdx="0" presStyleCnt="3" custScaleX="100605" custScaleY="78380" custLinFactNeighborX="-17165" custLinFactNeighborY="24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0B0A962-E23D-B047-B91F-FA22393B090E}" type="pres">
      <dgm:prSet presAssocID="{5359E2F1-ECAB-5E4C-9036-AA797B42922F}" presName="wedgeRectCallout1" presStyleLbl="node1" presStyleIdx="0" presStyleCnt="3" custLinFactNeighborX="16470" custLinFactNeighborY="-1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57BC7-5276-154E-ACD5-279387D56E93}" type="pres">
      <dgm:prSet presAssocID="{440CE198-B784-2F4F-9FBD-3A3988B8E9D0}" presName="sibTrans" presStyleCnt="0"/>
      <dgm:spPr/>
    </dgm:pt>
    <dgm:pt modelId="{CC6985AF-6F5F-264A-81AD-81AEF8046BD1}" type="pres">
      <dgm:prSet presAssocID="{E0AEA241-51E8-4C41-9E4C-4AEE6C1E4667}" presName="composite" presStyleCnt="0"/>
      <dgm:spPr/>
    </dgm:pt>
    <dgm:pt modelId="{EED2E835-3232-EA42-B081-5CDD487E7D76}" type="pres">
      <dgm:prSet presAssocID="{E0AEA241-51E8-4C41-9E4C-4AEE6C1E4667}" presName="rect1" presStyleLbl="bgImgPlace1" presStyleIdx="1" presStyleCnt="3" custScaleX="132004" custScaleY="115737" custLinFactNeighborX="26034" custLinFactNeighborY="64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FE9131-F5B4-6D4B-8BED-F8137CE080BA}" type="pres">
      <dgm:prSet presAssocID="{E0AEA241-51E8-4C41-9E4C-4AEE6C1E4667}" presName="wedgeRectCallout1" presStyleLbl="node1" presStyleIdx="1" presStyleCnt="3" custLinFactNeighborX="31439" custLinFactNeighborY="16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739C3-2DF1-E84C-8C36-9713E645D388}" type="pres">
      <dgm:prSet presAssocID="{E02D2ED2-F97A-5247-92E6-FCAC4335BBEA}" presName="sibTrans" presStyleCnt="0"/>
      <dgm:spPr/>
    </dgm:pt>
    <dgm:pt modelId="{44E4F9C1-D9D6-F741-A34B-5F16FF59C138}" type="pres">
      <dgm:prSet presAssocID="{F15B328A-8893-CD46-B187-FA9A6A6D2120}" presName="composite" presStyleCnt="0"/>
      <dgm:spPr/>
    </dgm:pt>
    <dgm:pt modelId="{E76770AB-4B69-C84E-92BD-35AA659D7DC8}" type="pres">
      <dgm:prSet presAssocID="{F15B328A-8893-CD46-B187-FA9A6A6D2120}" presName="rect1" presStyleLbl="bgImgPlace1" presStyleIdx="2" presStyleCnt="3" custScaleX="150418" custScaleY="129043" custLinFactNeighborX="-65126" custLinFactNeighborY="-124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6F2721-EC38-4746-ABB5-45C8FD3149A6}" type="pres">
      <dgm:prSet presAssocID="{F15B328A-8893-CD46-B187-FA9A6A6D2120}" presName="wedgeRectCallout1" presStyleLbl="node1" presStyleIdx="2" presStyleCnt="3" custLinFactNeighborX="-35924" custLinFactNeighborY="-1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1B6B4-8D54-4847-8B2C-30CC622B85A3}" type="presOf" srcId="{E0AEA241-51E8-4C41-9E4C-4AEE6C1E4667}" destId="{13FE9131-F5B4-6D4B-8BED-F8137CE080BA}" srcOrd="0" destOrd="0" presId="urn:microsoft.com/office/officeart/2008/layout/BendingPictureCaptionList"/>
    <dgm:cxn modelId="{23619009-ED19-E040-AB45-6787A59DEB55}" srcId="{21207547-7C35-F249-B282-D06AAFD4DE2B}" destId="{E0AEA241-51E8-4C41-9E4C-4AEE6C1E4667}" srcOrd="1" destOrd="0" parTransId="{0E7B45F5-E975-1D49-9D5E-DDE3A56EE664}" sibTransId="{E02D2ED2-F97A-5247-92E6-FCAC4335BBEA}"/>
    <dgm:cxn modelId="{9560391C-806F-F841-A917-26805C4965B4}" type="presOf" srcId="{21207547-7C35-F249-B282-D06AAFD4DE2B}" destId="{1216ECDD-5624-3C40-8E59-D3A45AFA9DE6}" srcOrd="0" destOrd="0" presId="urn:microsoft.com/office/officeart/2008/layout/BendingPictureCaptionList"/>
    <dgm:cxn modelId="{50FBDEF4-581C-4448-85C1-273B0CA204B9}" srcId="{21207547-7C35-F249-B282-D06AAFD4DE2B}" destId="{F15B328A-8893-CD46-B187-FA9A6A6D2120}" srcOrd="2" destOrd="0" parTransId="{742C39E1-1A59-9447-85AA-C10229E740F5}" sibTransId="{24E0E94D-5FA5-444D-B30A-D2D094805CBE}"/>
    <dgm:cxn modelId="{277223A6-301F-CF4A-B098-B87A77BA9B0F}" srcId="{21207547-7C35-F249-B282-D06AAFD4DE2B}" destId="{5359E2F1-ECAB-5E4C-9036-AA797B42922F}" srcOrd="0" destOrd="0" parTransId="{EDA0B0E5-3F77-B64C-97B8-A9AFF4F4CE0B}" sibTransId="{440CE198-B784-2F4F-9FBD-3A3988B8E9D0}"/>
    <dgm:cxn modelId="{858F00AB-312C-0A48-BDEC-E8EB9CEC00C5}" type="presOf" srcId="{5359E2F1-ECAB-5E4C-9036-AA797B42922F}" destId="{30B0A962-E23D-B047-B91F-FA22393B090E}" srcOrd="0" destOrd="0" presId="urn:microsoft.com/office/officeart/2008/layout/BendingPictureCaptionList"/>
    <dgm:cxn modelId="{C37E6493-7EC8-7A40-9059-4E3D7E6CFA76}" type="presOf" srcId="{F15B328A-8893-CD46-B187-FA9A6A6D2120}" destId="{706F2721-EC38-4746-ABB5-45C8FD3149A6}" srcOrd="0" destOrd="0" presId="urn:microsoft.com/office/officeart/2008/layout/BendingPictureCaptionList"/>
    <dgm:cxn modelId="{DE655B47-5C45-9B42-98CC-29C2C1949901}" type="presParOf" srcId="{1216ECDD-5624-3C40-8E59-D3A45AFA9DE6}" destId="{8F83C128-9D64-E24D-A6B8-5B8DAC76E357}" srcOrd="0" destOrd="0" presId="urn:microsoft.com/office/officeart/2008/layout/BendingPictureCaptionList"/>
    <dgm:cxn modelId="{8D454F30-4827-764A-A8A5-CAAB02F9174D}" type="presParOf" srcId="{8F83C128-9D64-E24D-A6B8-5B8DAC76E357}" destId="{3BAEB1F7-F54C-C143-A3C4-824F678BD3CB}" srcOrd="0" destOrd="0" presId="urn:microsoft.com/office/officeart/2008/layout/BendingPictureCaptionList"/>
    <dgm:cxn modelId="{CF37120C-F6BA-A94C-9A0D-1A5AAAAF4755}" type="presParOf" srcId="{8F83C128-9D64-E24D-A6B8-5B8DAC76E357}" destId="{30B0A962-E23D-B047-B91F-FA22393B090E}" srcOrd="1" destOrd="0" presId="urn:microsoft.com/office/officeart/2008/layout/BendingPictureCaptionList"/>
    <dgm:cxn modelId="{6C3D9287-9E93-D04A-B64B-E124C5770FF6}" type="presParOf" srcId="{1216ECDD-5624-3C40-8E59-D3A45AFA9DE6}" destId="{44B57BC7-5276-154E-ACD5-279387D56E93}" srcOrd="1" destOrd="0" presId="urn:microsoft.com/office/officeart/2008/layout/BendingPictureCaptionList"/>
    <dgm:cxn modelId="{4AB73A9F-1AF0-2540-B13A-F9BE47D5FCD6}" type="presParOf" srcId="{1216ECDD-5624-3C40-8E59-D3A45AFA9DE6}" destId="{CC6985AF-6F5F-264A-81AD-81AEF8046BD1}" srcOrd="2" destOrd="0" presId="urn:microsoft.com/office/officeart/2008/layout/BendingPictureCaptionList"/>
    <dgm:cxn modelId="{527D9DC6-DB8B-7947-8FC2-5F928ACB0FD7}" type="presParOf" srcId="{CC6985AF-6F5F-264A-81AD-81AEF8046BD1}" destId="{EED2E835-3232-EA42-B081-5CDD487E7D76}" srcOrd="0" destOrd="0" presId="urn:microsoft.com/office/officeart/2008/layout/BendingPictureCaptionList"/>
    <dgm:cxn modelId="{233C83D4-ABBB-2E44-8D85-1303C1BF04C8}" type="presParOf" srcId="{CC6985AF-6F5F-264A-81AD-81AEF8046BD1}" destId="{13FE9131-F5B4-6D4B-8BED-F8137CE080BA}" srcOrd="1" destOrd="0" presId="urn:microsoft.com/office/officeart/2008/layout/BendingPictureCaptionList"/>
    <dgm:cxn modelId="{249F0DFA-FD9C-4F40-BD88-71D8821FC690}" type="presParOf" srcId="{1216ECDD-5624-3C40-8E59-D3A45AFA9DE6}" destId="{B3D739C3-2DF1-E84C-8C36-9713E645D388}" srcOrd="3" destOrd="0" presId="urn:microsoft.com/office/officeart/2008/layout/BendingPictureCaptionList"/>
    <dgm:cxn modelId="{7766C62B-2905-4044-83A7-A6071ADDA862}" type="presParOf" srcId="{1216ECDD-5624-3C40-8E59-D3A45AFA9DE6}" destId="{44E4F9C1-D9D6-F741-A34B-5F16FF59C138}" srcOrd="4" destOrd="0" presId="urn:microsoft.com/office/officeart/2008/layout/BendingPictureCaptionList"/>
    <dgm:cxn modelId="{1CEE9592-BD9D-4145-9396-2E00F8C07209}" type="presParOf" srcId="{44E4F9C1-D9D6-F741-A34B-5F16FF59C138}" destId="{E76770AB-4B69-C84E-92BD-35AA659D7DC8}" srcOrd="0" destOrd="0" presId="urn:microsoft.com/office/officeart/2008/layout/BendingPictureCaptionList"/>
    <dgm:cxn modelId="{E3D03223-2308-634C-A3F7-C3F8F6590B35}" type="presParOf" srcId="{44E4F9C1-D9D6-F741-A34B-5F16FF59C138}" destId="{706F2721-EC38-4746-ABB5-45C8FD3149A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63283-EE7A-B145-A6C5-88DE69562B5F}">
      <dsp:nvSpPr>
        <dsp:cNvPr id="0" name=""/>
        <dsp:cNvSpPr/>
      </dsp:nvSpPr>
      <dsp:spPr>
        <a:xfrm rot="16200000">
          <a:off x="-336644" y="260917"/>
          <a:ext cx="4816473" cy="42946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“Digital Literacy as the range of skills, knowledge and understanding that young people need in order to participate fully and fairly in an increasingly digital landscape</a:t>
          </a:r>
          <a:r>
            <a:rPr lang="en-US" sz="1200" i="1" kern="1200" dirty="0" smtClean="0"/>
            <a:t>”</a:t>
          </a:r>
          <a:endParaRPr lang="en-US" sz="1200" kern="1200" dirty="0"/>
        </a:p>
      </dsp:txBody>
      <dsp:txXfrm rot="5400000">
        <a:off x="-75726" y="1204117"/>
        <a:ext cx="3543076" cy="2408237"/>
      </dsp:txXfrm>
    </dsp:sp>
    <dsp:sp modelId="{F42DEF64-021B-D44A-85E3-9CF5AF8DAFBB}">
      <dsp:nvSpPr>
        <dsp:cNvPr id="0" name=""/>
        <dsp:cNvSpPr/>
      </dsp:nvSpPr>
      <dsp:spPr>
        <a:xfrm rot="5400000">
          <a:off x="3393119" y="646009"/>
          <a:ext cx="5335097" cy="61151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“Digital Participation </a:t>
          </a:r>
          <a:r>
            <a:rPr lang="en-US" sz="2000" i="1" kern="1200" dirty="0" err="1" smtClean="0"/>
            <a:t>recognises</a:t>
          </a:r>
          <a:r>
            <a:rPr lang="en-US" sz="2000" i="1" kern="1200" dirty="0" smtClean="0"/>
            <a:t> how technology and media offer opportunities for people to participate in new kinds of social activities, civic life, learning and work, and it also means </a:t>
          </a:r>
          <a:r>
            <a:rPr lang="en-US" sz="2000" i="1" kern="1200" dirty="0" err="1" smtClean="0"/>
            <a:t>recognising</a:t>
          </a:r>
          <a:r>
            <a:rPr lang="en-US" sz="2000" i="1" kern="1200" dirty="0" smtClean="0"/>
            <a:t> that technology and media must be challenged and questioned rather than accepted passively”</a:t>
          </a:r>
          <a:r>
            <a:rPr lang="en-US" sz="2000" kern="1200" dirty="0" smtClean="0"/>
            <a:t>	</a:t>
          </a:r>
          <a:r>
            <a:rPr lang="en-US" sz="1700" kern="1200" dirty="0" smtClean="0"/>
            <a:t>										</a:t>
          </a:r>
          <a:endParaRPr lang="en-US" sz="1700" kern="1200" dirty="0"/>
        </a:p>
      </dsp:txBody>
      <dsp:txXfrm rot="-5400000">
        <a:off x="3936737" y="2369807"/>
        <a:ext cx="5181503" cy="2667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CBE2-B076-C34D-9B16-1F66A83BC184}">
      <dsp:nvSpPr>
        <dsp:cNvPr id="0" name=""/>
        <dsp:cNvSpPr/>
      </dsp:nvSpPr>
      <dsp:spPr>
        <a:xfrm>
          <a:off x="2299072" y="0"/>
          <a:ext cx="1541243" cy="1226127"/>
        </a:xfrm>
        <a:prstGeom prst="trapezoid">
          <a:avLst>
            <a:gd name="adj" fmla="val 628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Identity</a:t>
          </a:r>
          <a:endParaRPr lang="en-US" sz="2400" kern="1200" dirty="0"/>
        </a:p>
      </dsp:txBody>
      <dsp:txXfrm>
        <a:off x="2299072" y="0"/>
        <a:ext cx="1541243" cy="1226127"/>
      </dsp:txXfrm>
    </dsp:sp>
    <dsp:sp modelId="{1133D2A9-9B95-7240-B758-6276B11F5D6B}">
      <dsp:nvSpPr>
        <dsp:cNvPr id="0" name=""/>
        <dsp:cNvSpPr/>
      </dsp:nvSpPr>
      <dsp:spPr>
        <a:xfrm>
          <a:off x="1515689" y="1240400"/>
          <a:ext cx="3082486" cy="1226127"/>
        </a:xfrm>
        <a:prstGeom prst="trapezoid">
          <a:avLst>
            <a:gd name="adj" fmla="val 628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Practices</a:t>
          </a:r>
          <a:endParaRPr lang="en-US" sz="2800" kern="1200" dirty="0"/>
        </a:p>
      </dsp:txBody>
      <dsp:txXfrm>
        <a:off x="2055124" y="1240400"/>
        <a:ext cx="2003616" cy="1226127"/>
      </dsp:txXfrm>
    </dsp:sp>
    <dsp:sp modelId="{92CD3495-27A3-ED48-9943-503DB7147EB7}">
      <dsp:nvSpPr>
        <dsp:cNvPr id="0" name=""/>
        <dsp:cNvSpPr/>
      </dsp:nvSpPr>
      <dsp:spPr>
        <a:xfrm>
          <a:off x="757814" y="2471187"/>
          <a:ext cx="4623730" cy="1226127"/>
        </a:xfrm>
        <a:prstGeom prst="trapezoid">
          <a:avLst>
            <a:gd name="adj" fmla="val 628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Skills</a:t>
          </a:r>
          <a:endParaRPr lang="en-US" sz="2800" kern="1200" dirty="0"/>
        </a:p>
      </dsp:txBody>
      <dsp:txXfrm>
        <a:off x="1566966" y="2471187"/>
        <a:ext cx="3005424" cy="1226127"/>
      </dsp:txXfrm>
    </dsp:sp>
    <dsp:sp modelId="{AB9F7E6F-A07E-CF4B-8029-6DA36EB8E9BC}">
      <dsp:nvSpPr>
        <dsp:cNvPr id="0" name=""/>
        <dsp:cNvSpPr/>
      </dsp:nvSpPr>
      <dsp:spPr>
        <a:xfrm>
          <a:off x="0" y="3678383"/>
          <a:ext cx="6164973" cy="1226127"/>
        </a:xfrm>
        <a:prstGeom prst="trapezoid">
          <a:avLst>
            <a:gd name="adj" fmla="val 628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Access and Awareness</a:t>
          </a:r>
          <a:endParaRPr lang="en-US" sz="2800" kern="1200" dirty="0"/>
        </a:p>
      </dsp:txBody>
      <dsp:txXfrm>
        <a:off x="1078870" y="3678383"/>
        <a:ext cx="4007233" cy="1226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EB1F7-F54C-C143-A3C4-824F678BD3CB}">
      <dsp:nvSpPr>
        <dsp:cNvPr id="0" name=""/>
        <dsp:cNvSpPr/>
      </dsp:nvSpPr>
      <dsp:spPr>
        <a:xfrm>
          <a:off x="259162" y="278743"/>
          <a:ext cx="2939922" cy="18323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B0A962-E23D-B047-B91F-FA22393B090E}">
      <dsp:nvSpPr>
        <dsp:cNvPr id="0" name=""/>
        <dsp:cNvSpPr/>
      </dsp:nvSpPr>
      <dsp:spPr>
        <a:xfrm>
          <a:off x="1460958" y="1975614"/>
          <a:ext cx="2600796" cy="81822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#</a:t>
          </a:r>
          <a:r>
            <a:rPr lang="en-US" sz="2200" kern="1200" dirty="0" err="1" smtClean="0"/>
            <a:t>MakeGráTheLaw</a:t>
          </a:r>
          <a:endParaRPr lang="en-US" sz="2200" kern="1200" dirty="0"/>
        </a:p>
      </dsp:txBody>
      <dsp:txXfrm>
        <a:off x="1460958" y="1975614"/>
        <a:ext cx="2600796" cy="818228"/>
      </dsp:txXfrm>
    </dsp:sp>
    <dsp:sp modelId="{EED2E835-3232-EA42-B081-5CDD487E7D76}">
      <dsp:nvSpPr>
        <dsp:cNvPr id="0" name=""/>
        <dsp:cNvSpPr/>
      </dsp:nvSpPr>
      <dsp:spPr>
        <a:xfrm>
          <a:off x="4753679" y="154647"/>
          <a:ext cx="3857477" cy="27056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E9131-F5B4-6D4B-8BED-F8137CE080BA}">
      <dsp:nvSpPr>
        <dsp:cNvPr id="0" name=""/>
        <dsp:cNvSpPr/>
      </dsp:nvSpPr>
      <dsp:spPr>
        <a:xfrm>
          <a:off x="5541196" y="2426814"/>
          <a:ext cx="2600796" cy="81822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#</a:t>
          </a:r>
          <a:r>
            <a:rPr lang="en-US" sz="2200" kern="1200" dirty="0" err="1" smtClean="0"/>
            <a:t>HomeToVote</a:t>
          </a:r>
          <a:endParaRPr lang="en-US" sz="2200" kern="1200" dirty="0"/>
        </a:p>
      </dsp:txBody>
      <dsp:txXfrm>
        <a:off x="5541196" y="2426814"/>
        <a:ext cx="2600796" cy="818228"/>
      </dsp:txXfrm>
    </dsp:sp>
    <dsp:sp modelId="{E76770AB-4B69-C84E-92BD-35AA659D7DC8}">
      <dsp:nvSpPr>
        <dsp:cNvPr id="0" name=""/>
        <dsp:cNvSpPr/>
      </dsp:nvSpPr>
      <dsp:spPr>
        <a:xfrm>
          <a:off x="204648" y="3111502"/>
          <a:ext cx="4395579" cy="30167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F2721-EC38-4746-ABB5-45C8FD3149A6}">
      <dsp:nvSpPr>
        <dsp:cNvPr id="0" name=""/>
        <dsp:cNvSpPr/>
      </dsp:nvSpPr>
      <dsp:spPr>
        <a:xfrm>
          <a:off x="2173148" y="5746309"/>
          <a:ext cx="2600796" cy="81822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#</a:t>
          </a:r>
          <a:r>
            <a:rPr lang="en-US" sz="2200" kern="1200" dirty="0" err="1" smtClean="0"/>
            <a:t>RegisterToVote</a:t>
          </a:r>
          <a:endParaRPr lang="en-US" sz="2200" kern="1200" dirty="0"/>
        </a:p>
      </dsp:txBody>
      <dsp:txXfrm>
        <a:off x="2173148" y="5746309"/>
        <a:ext cx="2600796" cy="818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26F6-5BC7-D04C-9CD7-FFC5F23C189D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93275-7ADE-BF45-A1DD-4721E8CB3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65DA-206F-8E40-AE66-581299AF393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23BDB-AB15-5A40-946A-5D0EBF65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Livingstone, Sonia and </a:t>
            </a:r>
            <a:r>
              <a:rPr lang="en-IE" dirty="0" err="1" smtClean="0"/>
              <a:t>Helsper</a:t>
            </a:r>
            <a:r>
              <a:rPr lang="en-IE" dirty="0" smtClean="0"/>
              <a:t>, Ellen (2010) Balancing opportunities and risks in teenagers' use of the internet: the role of online skills and internet self-efficacy. New media &amp; society, 12 (2). pp. 309-329.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0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Livingstone, Sonia and </a:t>
            </a:r>
            <a:r>
              <a:rPr lang="en-IE" dirty="0" err="1" smtClean="0"/>
              <a:t>Helsper</a:t>
            </a:r>
            <a:r>
              <a:rPr lang="en-IE" dirty="0" smtClean="0"/>
              <a:t>, Ellen (2010) Balancing opportunities and risks in teenagers' use of the internet: the role of online skills and internet self-efficacy. New media &amp; society, 12 (2). pp. 309-329.</a:t>
            </a:r>
          </a:p>
          <a:p>
            <a:endParaRPr lang="en-IE" dirty="0" smtClean="0"/>
          </a:p>
          <a:p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Eynon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&amp;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Geniets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(2015). The digital skills paradox: how do digitally excluded youth develop skills to use the internet?. </a:t>
            </a:r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Learning, Media and Technology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(ahead-of-print), 1-17.</a:t>
            </a:r>
            <a:endParaRPr lang="en-I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5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Christophides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Muise, A.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Desmarais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(2010) Privacy and Disclosure on Facebook: Youth and Adults’ Information; Disclosure and Perceptions of Privacy Risks, Paper for the Office of the Privacy Commissioner of Canada, [Online], Available at: http://www.psychology.uoguelph.ca/faculty/desmarais/files/OPC_Final_Report-Facebook_Privacy.pdf.</a:t>
            </a:r>
          </a:p>
          <a:p>
            <a:endParaRPr lang="en-US" dirty="0" smtClean="0"/>
          </a:p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Hague, C., &amp; Williamson, B. (2009). </a:t>
            </a:r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participation, digital literacy, and school subjects: A review of the policies, literature and evidence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Futurelab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Dijk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(2013) A theory of the digital divide. in</a:t>
            </a:r>
            <a:r>
              <a:rPr lang="en-I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Ragnedda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&amp;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Muschert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G. W. (2013). </a:t>
            </a:r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digital divide: The internet and social inequality in international perspective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(Vol. 73). Routledge.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Lenhart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Madden, M. (2007). </a:t>
            </a:r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Teens, privacy &amp; online social networks: How teens manage their online identities and personal information in the age of </a:t>
            </a:r>
            <a:r>
              <a:rPr lang="en-I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MySpace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Pew Internet &amp; American Life Project.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Hoofnagle, C.J, King, J., Li, S. &amp;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Turrow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(2010) How Different Are Young Adults from Older Adults When it Comes to Privacy Attitudes and Policy?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Science Research Network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[Online], Available at: http://ssrn.com/abstract=1589864.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Christophides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Muise, A.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Desmarais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(2010) Privacy and Disclosure on Facebook: Youth and Adults’ Information; Disclosure and Perceptions of Privacy Risks, Paper for the Office of the Privacy Commissioner of Canada, [Online], Available at: http://www.psychology.uoguelph.ca/faculty/desmarais/files/OPC_Final_Report-Facebook_Privacy.pdf.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and Gross, R. (2009) ‘Predicting Social Security Numbers from public data’,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National Academy of Sciences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[PNAS],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106 (27), pp. 10975-10980.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3BDB-AB15-5A40-946A-5D0EBF655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ga-IE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7CCDA5-590B-6547-AD3C-F999A5263BE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D2CFBBE-91B8-AE45-AA02-59255F3837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l.org/media/TheFallacyofthe'DigitalNative'PositionPaper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netchildrengomobile.eu/repor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epositireland.ie/bitstream/handle/2262/74539/The_Library_Association_of_Ireland_Task_Force_on_Information_Literacy.pdf?sequence=1&amp;isAllowed=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rach.com/blog/2014/10/coding-kid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79" y="1089115"/>
            <a:ext cx="4038600" cy="9334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Towards Digital </a:t>
            </a:r>
            <a:r>
              <a:rPr lang="en-US" sz="3600" dirty="0">
                <a:solidFill>
                  <a:schemeClr val="bg1"/>
                </a:solidFill>
              </a:rPr>
              <a:t>L</a:t>
            </a:r>
            <a:r>
              <a:rPr lang="en-US" sz="3600" dirty="0" smtClean="0">
                <a:solidFill>
                  <a:schemeClr val="bg1"/>
                </a:solidFill>
              </a:rPr>
              <a:t>iteracy for the Participation of Young </a:t>
            </a:r>
            <a:r>
              <a:rPr lang="en-US" sz="3600" dirty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eople in a Digital </a:t>
            </a:r>
            <a:r>
              <a:rPr lang="en-US" sz="3600" dirty="0">
                <a:solidFill>
                  <a:schemeClr val="bg1"/>
                </a:solidFill>
              </a:rPr>
              <a:t>W</a:t>
            </a:r>
            <a:r>
              <a:rPr lang="en-US" sz="3600" dirty="0" smtClean="0">
                <a:solidFill>
                  <a:schemeClr val="bg1"/>
                </a:solidFill>
              </a:rPr>
              <a:t>orld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373" y="4702628"/>
            <a:ext cx="4690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Dr. </a:t>
            </a:r>
            <a:r>
              <a:rPr lang="en-US" sz="1600" dirty="0" err="1" smtClean="0"/>
              <a:t>Nuala</a:t>
            </a:r>
            <a:r>
              <a:rPr lang="en-US" sz="1600" dirty="0" smtClean="0"/>
              <a:t> Connolly, UNESCO Child and Family Research Centre, National University of Ireland, Galway</a:t>
            </a:r>
          </a:p>
          <a:p>
            <a:endParaRPr lang="en-US" sz="1600" dirty="0" smtClean="0"/>
          </a:p>
          <a:p>
            <a:r>
              <a:rPr lang="en-US" sz="1600" dirty="0" smtClean="0"/>
              <a:t>Dr. Claire </a:t>
            </a:r>
            <a:r>
              <a:rPr lang="en-US" sz="1600" dirty="0" err="1" smtClean="0"/>
              <a:t>McGuinness</a:t>
            </a:r>
            <a:r>
              <a:rPr lang="en-US" sz="1600" dirty="0" smtClean="0"/>
              <a:t>, School of Information and Communication Studies, </a:t>
            </a:r>
          </a:p>
          <a:p>
            <a:r>
              <a:rPr lang="en-US" sz="1600" dirty="0" smtClean="0"/>
              <a:t>University College Dublin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53" y="4702628"/>
            <a:ext cx="2141120" cy="65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26" y="5738506"/>
            <a:ext cx="995447" cy="9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52031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Having physical and material access does not automatically lead to appropriation, as one has to develop several skills to use the medium concerned (Van </a:t>
            </a:r>
            <a:r>
              <a:rPr lang="en-US" dirty="0" err="1"/>
              <a:t>Dijk</a:t>
            </a:r>
            <a:r>
              <a:rPr lang="en-US" dirty="0"/>
              <a:t>, </a:t>
            </a:r>
            <a:r>
              <a:rPr lang="en-US" dirty="0" smtClean="0"/>
              <a:t>2013)</a:t>
            </a:r>
            <a:endParaRPr lang="en-US" dirty="0" smtClean="0"/>
          </a:p>
          <a:p>
            <a:r>
              <a:rPr lang="en-GB" dirty="0" smtClean="0"/>
              <a:t>While </a:t>
            </a:r>
            <a:r>
              <a:rPr lang="en-GB" dirty="0"/>
              <a:t>young people are conscious of and concerned about privacy (</a:t>
            </a:r>
            <a:r>
              <a:rPr lang="en-GB" dirty="0" err="1"/>
              <a:t>Lenhart</a:t>
            </a:r>
            <a:r>
              <a:rPr lang="en-GB" dirty="0"/>
              <a:t> et al., 2007), the “savvy” or know-how attributed to young people in the online environment often fails to translate to privacy knowledge (</a:t>
            </a:r>
            <a:r>
              <a:rPr lang="en-GB" dirty="0" err="1"/>
              <a:t>Hoofnagle</a:t>
            </a:r>
            <a:r>
              <a:rPr lang="en-GB" dirty="0"/>
              <a:t> et al., </a:t>
            </a:r>
            <a:r>
              <a:rPr lang="en-GB" dirty="0" smtClean="0"/>
              <a:t>2010</a:t>
            </a:r>
            <a:r>
              <a:rPr lang="en-GB" dirty="0"/>
              <a:t>)</a:t>
            </a:r>
          </a:p>
          <a:p>
            <a:r>
              <a:rPr lang="en-GB" dirty="0"/>
              <a:t>Research identifies a growing disparity between young people’s information behaviour online and their perceptions of the risks associated with information disclosure (</a:t>
            </a:r>
            <a:r>
              <a:rPr lang="en-GB" dirty="0" err="1"/>
              <a:t>Acquisiti</a:t>
            </a:r>
            <a:r>
              <a:rPr lang="en-GB" dirty="0"/>
              <a:t> and Gross, </a:t>
            </a:r>
            <a:r>
              <a:rPr lang="en-GB" dirty="0" smtClean="0"/>
              <a:t>2009, </a:t>
            </a:r>
            <a:r>
              <a:rPr lang="en-GB" dirty="0" err="1"/>
              <a:t>Christophides</a:t>
            </a:r>
            <a:r>
              <a:rPr lang="en-GB" dirty="0"/>
              <a:t> et al., </a:t>
            </a:r>
            <a:r>
              <a:rPr lang="en-GB" dirty="0" smtClean="0"/>
              <a:t>2010) </a:t>
            </a:r>
            <a:endParaRPr lang="en-GB" dirty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60500"/>
            <a:ext cx="8375651" cy="5211233"/>
          </a:xfrm>
        </p:spPr>
        <p:txBody>
          <a:bodyPr>
            <a:normAutofit/>
          </a:bodyPr>
          <a:lstStyle/>
          <a:p>
            <a:r>
              <a:rPr lang="en-US" dirty="0" smtClean="0"/>
              <a:t>Young people</a:t>
            </a:r>
          </a:p>
          <a:p>
            <a:pPr lvl="1"/>
            <a:r>
              <a:rPr lang="en-US" dirty="0" smtClean="0"/>
              <a:t>tend to overestimate their skills</a:t>
            </a:r>
          </a:p>
          <a:p>
            <a:pPr lvl="1"/>
            <a:r>
              <a:rPr lang="en-US" dirty="0" smtClean="0"/>
              <a:t>are not aware of their skills gaps</a:t>
            </a:r>
          </a:p>
          <a:p>
            <a:pPr lvl="1"/>
            <a:r>
              <a:rPr lang="en-US" dirty="0" smtClean="0"/>
              <a:t>are spending more time in engaged in digital lifestyle skills and not ‘workplace’ skills</a:t>
            </a:r>
          </a:p>
          <a:p>
            <a:pPr lvl="1"/>
            <a:r>
              <a:rPr lang="en-US" dirty="0" smtClean="0"/>
              <a:t>do not have access to digital literacy education in a formal, structured manner</a:t>
            </a:r>
          </a:p>
          <a:p>
            <a:pPr marL="228600" lvl="1" indent="0">
              <a:buNone/>
            </a:pPr>
            <a:r>
              <a:rPr lang="en-US" dirty="0" smtClean="0"/>
              <a:t>						(ECDL, </a:t>
            </a:r>
            <a:r>
              <a:rPr lang="en-US" dirty="0" smtClean="0"/>
              <a:t>2014)</a:t>
            </a:r>
            <a:endParaRPr lang="en-US" dirty="0" smtClean="0"/>
          </a:p>
          <a:p>
            <a:pPr lvl="1"/>
            <a:r>
              <a:rPr lang="en-US" dirty="0"/>
              <a:t>20% young people having encountered things online they wish they hadn’t seen</a:t>
            </a:r>
          </a:p>
          <a:p>
            <a:pPr lvl="1"/>
            <a:r>
              <a:rPr lang="en-US" dirty="0"/>
              <a:t>43% young people unable to report abuse when they came across disturbing or negative </a:t>
            </a:r>
            <a:r>
              <a:rPr lang="en-US" dirty="0" smtClean="0"/>
              <a:t>content</a:t>
            </a:r>
          </a:p>
          <a:p>
            <a:pPr marL="457200" lvl="2" indent="0">
              <a:buNone/>
            </a:pPr>
            <a:r>
              <a:rPr lang="en-US" dirty="0" smtClean="0"/>
              <a:t>				(Net Children Go Mobile, 2011</a:t>
            </a:r>
            <a:r>
              <a:rPr lang="en-US" dirty="0" smtClean="0"/>
              <a:t>)</a:t>
            </a:r>
            <a:endParaRPr lang="en-US" dirty="0"/>
          </a:p>
          <a:p>
            <a:pPr marL="457200" lvl="2" indent="0"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www.ecdl.org/media/TheFallacyofthe'DigitalNative'PositionPaper1.pdf</a:t>
            </a:r>
            <a:endParaRPr lang="en-US" sz="1600" dirty="0" smtClean="0"/>
          </a:p>
          <a:p>
            <a:pPr marL="457200" lvl="2" indent="0">
              <a:buNone/>
            </a:pPr>
            <a:r>
              <a:rPr lang="en-US" sz="1600" dirty="0">
                <a:hlinkClick r:id="rId4"/>
              </a:rPr>
              <a:t>http://netchildrengomobile.eu/reports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457200" lvl="2" indent="0">
              <a:buNone/>
            </a:pPr>
            <a:endParaRPr lang="en-US" sz="1600" dirty="0"/>
          </a:p>
          <a:p>
            <a:pPr marL="457200" lvl="2" indent="0">
              <a:buNone/>
            </a:pPr>
            <a:endParaRPr lang="en-US" sz="1600" dirty="0" smtClean="0"/>
          </a:p>
          <a:p>
            <a:pPr marL="457200" lvl="2" indent="0">
              <a:buNone/>
            </a:pPr>
            <a:endParaRPr lang="en-US" sz="1600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36" y="341219"/>
            <a:ext cx="2638425" cy="15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25" y="1942910"/>
            <a:ext cx="2765850" cy="2698046"/>
          </a:xfrm>
        </p:spPr>
        <p:txBody>
          <a:bodyPr/>
          <a:lstStyle/>
          <a:p>
            <a:r>
              <a:rPr lang="en-US" sz="2800" dirty="0" smtClean="0"/>
              <a:t>Levels of Digital Literacy are Rising-  </a:t>
            </a:r>
            <a:r>
              <a:rPr lang="en-US" sz="2800" i="1" dirty="0" smtClean="0"/>
              <a:t>Slowly</a:t>
            </a:r>
            <a:endParaRPr lang="en-US" sz="2800" i="1" dirty="0"/>
          </a:p>
        </p:txBody>
      </p:sp>
      <p:pic>
        <p:nvPicPr>
          <p:cNvPr id="4" name="Content Placeholder 3" descr="Screen Shot 2015-09-12 at 10.08.1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7" t="-9861" r="-29179" b="-102089"/>
          <a:stretch/>
        </p:blipFill>
        <p:spPr>
          <a:xfrm>
            <a:off x="-2001565" y="-413869"/>
            <a:ext cx="9577246" cy="13482226"/>
          </a:xfrm>
        </p:spPr>
      </p:pic>
      <p:sp>
        <p:nvSpPr>
          <p:cNvPr id="5" name="TextBox 4"/>
          <p:cNvSpPr txBox="1"/>
          <p:nvPr/>
        </p:nvSpPr>
        <p:spPr>
          <a:xfrm>
            <a:off x="237234" y="6046503"/>
            <a:ext cx="1158263" cy="671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30307" y="4500342"/>
            <a:ext cx="35390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(EU Kids Online, </a:t>
            </a:r>
            <a:r>
              <a:rPr lang="en-US" dirty="0" smtClean="0"/>
              <a:t>2013)</a:t>
            </a:r>
          </a:p>
          <a:p>
            <a:endParaRPr lang="en-US" dirty="0"/>
          </a:p>
          <a:p>
            <a:r>
              <a:rPr lang="en-US" sz="1600" dirty="0"/>
              <a:t>http://eprints.lse.ac.uk/50228/1/__Libfile_repository_Content_Livingstone,%20S_Children%E2%80%99s%20use%20of%20online%20technologies%20in%20Europe(lsero).pdf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62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unevenly distributed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Older </a:t>
            </a:r>
            <a:r>
              <a:rPr lang="en-US" sz="2400" dirty="0"/>
              <a:t>teenagers, boys, and those from higher SES households have greater access to the internet </a:t>
            </a:r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iddle </a:t>
            </a:r>
            <a:r>
              <a:rPr lang="en-US" sz="2400" dirty="0"/>
              <a:t>class teenagers using the internet more frequently and for longer on an average day; similar findings hold for age, with older teens using the internet more.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boys do not differ from girls in amount of use (measured by frequency of use and time spent online on an average day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greater </a:t>
            </a:r>
            <a:r>
              <a:rPr lang="en-US" sz="2400" dirty="0"/>
              <a:t>the young person’s online skills and self- efficacy, the more - rather than the fewer - risks they encounter </a:t>
            </a:r>
            <a:r>
              <a:rPr lang="en-US" sz="2400" dirty="0" smtClean="0"/>
              <a:t>online</a:t>
            </a:r>
            <a:r>
              <a:rPr lang="en-US" dirty="0" smtClean="0"/>
              <a:t>																						  </a:t>
            </a:r>
            <a:r>
              <a:rPr lang="en-US" dirty="0" smtClean="0"/>
              <a:t>					(</a:t>
            </a:r>
            <a:r>
              <a:rPr lang="en-US" dirty="0" smtClean="0"/>
              <a:t>Livingstone, 2010)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13 at 22.58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4" r="-23154"/>
          <a:stretch>
            <a:fillRect/>
          </a:stretch>
        </p:blipFill>
        <p:spPr>
          <a:xfrm>
            <a:off x="-1068877" y="348919"/>
            <a:ext cx="8708994" cy="5315579"/>
          </a:xfrm>
        </p:spPr>
      </p:pic>
      <p:sp>
        <p:nvSpPr>
          <p:cNvPr id="6" name="TextBox 5"/>
          <p:cNvSpPr txBox="1"/>
          <p:nvPr/>
        </p:nvSpPr>
        <p:spPr>
          <a:xfrm>
            <a:off x="874183" y="5664499"/>
            <a:ext cx="795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(LSE,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http</a:t>
            </a:r>
            <a:r>
              <a:rPr lang="en-US" dirty="0"/>
              <a:t>://www.lse.ac.uk/media%40lse/research/EUKidsOnline/EU%20Kids%20II%20(2009-11)/EUKidsOnlineIIReports/D4FullFindings.pdf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6315" y="398766"/>
            <a:ext cx="5447590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315" y="412213"/>
            <a:ext cx="7556313" cy="1116106"/>
          </a:xfrm>
        </p:spPr>
        <p:txBody>
          <a:bodyPr>
            <a:normAutofit/>
          </a:bodyPr>
          <a:lstStyle/>
          <a:p>
            <a:r>
              <a:rPr lang="en-US" dirty="0" smtClean="0"/>
              <a:t>More Use, More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65207"/>
            <a:ext cx="7556313" cy="47165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Support  the growing policy demand for teachers, educational providers and even the industry, child welfare and other </a:t>
            </a:r>
            <a:r>
              <a:rPr lang="en-US" dirty="0" err="1" smtClean="0"/>
              <a:t>organisations</a:t>
            </a:r>
            <a:r>
              <a:rPr lang="en-US" dirty="0" smtClean="0"/>
              <a:t> to establish and expand digital literacy </a:t>
            </a:r>
            <a:r>
              <a:rPr lang="en-US" dirty="0" err="1" smtClean="0"/>
              <a:t>programmes</a:t>
            </a:r>
            <a:r>
              <a:rPr lang="en-US" dirty="0" smtClean="0"/>
              <a:t> so as to increase children’s Internet related competencies and thereby benefit from the opportunities</a:t>
            </a:r>
          </a:p>
          <a:p>
            <a:r>
              <a:rPr lang="en-US" dirty="0" smtClean="0"/>
              <a:t>In </a:t>
            </a:r>
            <a:r>
              <a:rPr lang="en-US" dirty="0"/>
              <a:t>addition to interventions designed to </a:t>
            </a:r>
            <a:r>
              <a:rPr lang="en-US" dirty="0" err="1"/>
              <a:t>equalise</a:t>
            </a:r>
            <a:r>
              <a:rPr lang="en-US" dirty="0"/>
              <a:t> access, interventions targeted at increasing specific skills will enhance the take-up of online </a:t>
            </a:r>
            <a:r>
              <a:rPr lang="en-US" dirty="0" smtClean="0"/>
              <a:t>opportunities													</a:t>
            </a:r>
            <a:r>
              <a:rPr lang="en-US" dirty="0" smtClean="0"/>
              <a:t>			(</a:t>
            </a:r>
            <a:r>
              <a:rPr lang="en-US" dirty="0" smtClean="0"/>
              <a:t>Livingstone &amp; </a:t>
            </a:r>
            <a:r>
              <a:rPr lang="en-US" dirty="0" err="1" smtClean="0"/>
              <a:t>Helsper</a:t>
            </a:r>
            <a:r>
              <a:rPr lang="en-US" dirty="0" smtClean="0"/>
              <a:t>, </a:t>
            </a:r>
            <a:r>
              <a:rPr lang="en-US" dirty="0" smtClean="0"/>
              <a:t>2010)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Desire to learn </a:t>
            </a:r>
            <a:r>
              <a:rPr lang="en-US" dirty="0" err="1"/>
              <a:t>realised</a:t>
            </a:r>
            <a:r>
              <a:rPr lang="en-US" dirty="0"/>
              <a:t> through informal and formal learning experiences </a:t>
            </a:r>
          </a:p>
          <a:p>
            <a:pPr>
              <a:lnSpc>
                <a:spcPct val="80000"/>
              </a:lnSpc>
            </a:pPr>
            <a:r>
              <a:rPr lang="en-US" dirty="0"/>
              <a:t>Key is the role of other people who can facilitate the development of digital </a:t>
            </a:r>
            <a:r>
              <a:rPr lang="en-US" dirty="0" smtClean="0"/>
              <a:t>skills ‘intermediaries’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			            </a:t>
            </a:r>
            <a:r>
              <a:rPr lang="en-US" dirty="0" smtClean="0"/>
              <a:t>(</a:t>
            </a:r>
            <a:r>
              <a:rPr lang="en-US" dirty="0" err="1"/>
              <a:t>Eynon</a:t>
            </a:r>
            <a:r>
              <a:rPr lang="en-US" dirty="0"/>
              <a:t>, 2014)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4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National Framework..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38" y="1628775"/>
            <a:ext cx="7556313" cy="477202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eLearning, the provision of across-the-board access to high-quality online educational media, teacher training in educational technology, and the fostering of digital literacy at all levels of </a:t>
            </a:r>
            <a:r>
              <a:rPr lang="en-US" sz="2200" dirty="0" smtClean="0"/>
              <a:t>education</a:t>
            </a:r>
            <a:endParaRPr lang="en-US" sz="2200" dirty="0"/>
          </a:p>
          <a:p>
            <a:r>
              <a:rPr lang="en-US" sz="2200" dirty="0"/>
              <a:t>R</a:t>
            </a:r>
            <a:r>
              <a:rPr lang="en-US" sz="2200" dirty="0" smtClean="0"/>
              <a:t>ecognition </a:t>
            </a:r>
            <a:r>
              <a:rPr lang="en-US" sz="2200" dirty="0"/>
              <a:t>of digital literacy in primary and post-primary education (Junior and Senior cycles), noting the inclusion of explicit learning outcomes </a:t>
            </a:r>
            <a:r>
              <a:rPr lang="en-US" sz="2200" dirty="0" smtClean="0"/>
              <a:t>relating </a:t>
            </a:r>
            <a:r>
              <a:rPr lang="en-US" sz="2200" dirty="0"/>
              <a:t>to the use of digital technologies to communicate, create, collaborate and manage student </a:t>
            </a:r>
            <a:r>
              <a:rPr lang="en-US" sz="2200" dirty="0" smtClean="0"/>
              <a:t>learning</a:t>
            </a:r>
          </a:p>
          <a:p>
            <a:r>
              <a:rPr lang="en-US" sz="2200" dirty="0" smtClean="0"/>
              <a:t>Development of </a:t>
            </a:r>
            <a:r>
              <a:rPr lang="en-US" sz="2200" dirty="0"/>
              <a:t>a </a:t>
            </a:r>
            <a:r>
              <a:rPr lang="en-US" sz="2200" b="1" dirty="0"/>
              <a:t>national digital and information literacy framework</a:t>
            </a:r>
            <a:r>
              <a:rPr lang="en-US" sz="2200" dirty="0"/>
              <a:t>, to include standards for these competencies across all sectors and all levels of </a:t>
            </a:r>
            <a:r>
              <a:rPr lang="en-US" sz="2200" dirty="0" smtClean="0"/>
              <a:t>education</a:t>
            </a:r>
            <a:endParaRPr lang="en-US" sz="22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	(</a:t>
            </a:r>
            <a:r>
              <a:rPr lang="en-US" dirty="0" smtClean="0"/>
              <a:t>LAI </a:t>
            </a:r>
            <a:r>
              <a:rPr lang="en-US" dirty="0"/>
              <a:t>Taskforce on Information </a:t>
            </a:r>
            <a:r>
              <a:rPr lang="en-US" dirty="0" smtClean="0"/>
              <a:t>Literacy, 2012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edepositireland.ie/bitstream/handle/2262/74539/The_Library_Association_of_Ireland_Task_Force_on_Information_Literacy.pdf?sequence=1&amp;isAllowed=y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School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58411"/>
            <a:ext cx="7556313" cy="471653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Integrated language </a:t>
            </a:r>
            <a:r>
              <a:rPr lang="en-GB" sz="1800" dirty="0"/>
              <a:t>curriculum for primary </a:t>
            </a:r>
            <a:r>
              <a:rPr lang="en-GB" sz="1800" dirty="0" smtClean="0"/>
              <a:t>schools under development, </a:t>
            </a:r>
            <a:r>
              <a:rPr lang="en-GB" sz="1800" dirty="0"/>
              <a:t>to embed development of digital </a:t>
            </a:r>
            <a:r>
              <a:rPr lang="en-GB" sz="1800" dirty="0" smtClean="0"/>
              <a:t>literacy</a:t>
            </a:r>
          </a:p>
          <a:p>
            <a:r>
              <a:rPr lang="en-GB" sz="1800" dirty="0" smtClean="0"/>
              <a:t> A Junior Cycle </a:t>
            </a:r>
            <a:r>
              <a:rPr lang="en-GB" sz="1800" dirty="0"/>
              <a:t>short course </a:t>
            </a:r>
            <a:r>
              <a:rPr lang="en-GB" sz="1800" dirty="0" smtClean="0"/>
              <a:t>has been available </a:t>
            </a:r>
            <a:r>
              <a:rPr lang="en-GB" sz="1800" dirty="0"/>
              <a:t>to schools from </a:t>
            </a:r>
            <a:r>
              <a:rPr lang="en-GB" sz="1800" dirty="0" smtClean="0"/>
              <a:t>2014 in </a:t>
            </a:r>
            <a:r>
              <a:rPr lang="en-GB" sz="1800" dirty="0"/>
              <a:t>the area of Digital Literacy which includes topics such as information literacy, personal safety online, digital storytelling, and online </a:t>
            </a:r>
            <a:r>
              <a:rPr lang="en-GB" sz="1800" dirty="0" smtClean="0"/>
              <a:t>privacy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6" descr="Screen Shot 2015-08-18 at 20.3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11070"/>
          <a:stretch>
            <a:fillRect/>
          </a:stretch>
        </p:blipFill>
        <p:spPr>
          <a:xfrm>
            <a:off x="851254" y="3417622"/>
            <a:ext cx="6831660" cy="30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34" y="1832638"/>
            <a:ext cx="6618565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Schools Digital Champions </a:t>
            </a:r>
          </a:p>
          <a:p>
            <a:pPr lvl="1"/>
            <a:r>
              <a:rPr lang="en-US" sz="2400" dirty="0" smtClean="0"/>
              <a:t>A new schools “digital champions initiative” is currently being developed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Switch-On Digital Skills workshops for teachers launched across schools with a focus on </a:t>
            </a:r>
            <a:r>
              <a:rPr lang="en-US" sz="2400" dirty="0"/>
              <a:t>how schools can take advantage of digital tools and online education resources to improve both the teaching and learning experience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3" descr="Screen Shot 2015-09-01 at 20.2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14" r="-34414"/>
          <a:stretch>
            <a:fillRect/>
          </a:stretch>
        </p:blipFill>
        <p:spPr>
          <a:xfrm>
            <a:off x="5483086" y="251222"/>
            <a:ext cx="4233068" cy="18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6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CoderDojo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76375"/>
            <a:ext cx="7556313" cy="47609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 shows that that </a:t>
            </a:r>
            <a:r>
              <a:rPr lang="en-US" dirty="0"/>
              <a:t>programming is now considered by people in Ireland to be just as important as learning mainstream subjects taught in school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Of 1,000 </a:t>
            </a:r>
            <a:r>
              <a:rPr lang="en-US" dirty="0"/>
              <a:t>adults questioned, two-thirds said learning coding is equally important as </a:t>
            </a:r>
            <a:r>
              <a:rPr lang="en-US" dirty="0" err="1"/>
              <a:t>maths</a:t>
            </a:r>
            <a:r>
              <a:rPr lang="en-US" dirty="0"/>
              <a:t>, science and languages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One-third believe it is more valuable </a:t>
            </a:r>
            <a:r>
              <a:rPr lang="en-US" dirty="0" smtClean="0"/>
              <a:t>than the Irish language, </a:t>
            </a:r>
            <a:r>
              <a:rPr lang="en-US" dirty="0"/>
              <a:t>with one-fifth believing it is a more important skill than </a:t>
            </a:r>
            <a:r>
              <a:rPr lang="en-US" dirty="0" err="1"/>
              <a:t>maths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Although coding is not taught in most Irish schools, children can learn it at </a:t>
            </a:r>
            <a:r>
              <a:rPr lang="en-US" dirty="0" err="1"/>
              <a:t>Coderdojo</a:t>
            </a:r>
            <a:r>
              <a:rPr lang="en-US" dirty="0"/>
              <a:t> clubs run by volunteers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			(</a:t>
            </a:r>
            <a:r>
              <a:rPr lang="en-US" dirty="0" err="1" smtClean="0"/>
              <a:t>Amarach</a:t>
            </a:r>
            <a:r>
              <a:rPr lang="en-US" dirty="0" smtClean="0"/>
              <a:t> Research, </a:t>
            </a:r>
            <a:r>
              <a:rPr lang="en-US" dirty="0" smtClean="0"/>
              <a:t>2014)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www.amarach.com/blog/2014/10/coding-kids.html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questions..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36274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digital literacy? What does it look like?</a:t>
            </a:r>
          </a:p>
          <a:p>
            <a:r>
              <a:rPr lang="en-US" dirty="0" smtClean="0"/>
              <a:t>What do we know about young people’s digital literacy in Ireland and Europe?</a:t>
            </a:r>
          </a:p>
          <a:p>
            <a:r>
              <a:rPr lang="en-US" dirty="0" smtClean="0"/>
              <a:t>What do we know about young people’s experiences of  opportunities and risks in the digital world?</a:t>
            </a:r>
          </a:p>
          <a:p>
            <a:r>
              <a:rPr lang="en-US" dirty="0" smtClean="0"/>
              <a:t>Is there a role for our formal education system to support </a:t>
            </a:r>
            <a:r>
              <a:rPr lang="en-US" dirty="0"/>
              <a:t>young people to participate in a digital world in a meaningful and safe way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new opportunities can our education system provide to support young people’s participation in a digital world? What can be done differently?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38250"/>
            <a:ext cx="7788276" cy="5127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Literacy is Fundamental to children’s capacity to use digital media competently and to exercise their rights in and with digital media (UNICEF, 2010) </a:t>
            </a:r>
          </a:p>
          <a:p>
            <a:r>
              <a:rPr lang="en-US" dirty="0" smtClean="0"/>
              <a:t>Enhanced knowledge is a strong predictor of promotive privacy </a:t>
            </a:r>
            <a:r>
              <a:rPr lang="en-US" dirty="0" err="1" smtClean="0"/>
              <a:t>behaviours</a:t>
            </a:r>
            <a:r>
              <a:rPr lang="en-US" dirty="0" smtClean="0"/>
              <a:t> online (</a:t>
            </a:r>
            <a:r>
              <a:rPr lang="en-US" dirty="0" err="1" smtClean="0"/>
              <a:t>Christophides</a:t>
            </a:r>
            <a:r>
              <a:rPr lang="en-US" dirty="0" smtClean="0"/>
              <a:t> et al., </a:t>
            </a:r>
            <a:r>
              <a:rPr lang="en-US" dirty="0" smtClean="0"/>
              <a:t>2010)</a:t>
            </a:r>
            <a:endParaRPr lang="en-US" dirty="0" smtClean="0"/>
          </a:p>
          <a:p>
            <a:r>
              <a:rPr lang="en-US" dirty="0"/>
              <a:t>Infrastructure related policies should be supported by capacity building towards digital literacy education and competencies and bridging the second level divide</a:t>
            </a:r>
          </a:p>
          <a:p>
            <a:r>
              <a:rPr lang="en-US" dirty="0" smtClean="0"/>
              <a:t>Safety training </a:t>
            </a:r>
            <a:r>
              <a:rPr lang="en-US" dirty="0"/>
              <a:t>should be matched to different </a:t>
            </a:r>
            <a:r>
              <a:rPr lang="en-US" dirty="0" smtClean="0"/>
              <a:t>groups in different contexts, </a:t>
            </a:r>
            <a:r>
              <a:rPr lang="en-US" dirty="0"/>
              <a:t>with different level of  harm</a:t>
            </a:r>
          </a:p>
          <a:p>
            <a:r>
              <a:rPr lang="en-US" dirty="0" smtClean="0"/>
              <a:t>Young </a:t>
            </a:r>
            <a:r>
              <a:rPr lang="en-US" dirty="0"/>
              <a:t>people who are digitally literate will be able to think carefully about </a:t>
            </a:r>
            <a:r>
              <a:rPr lang="en-US" b="1" dirty="0"/>
              <a:t>what they are participating in</a:t>
            </a:r>
            <a:r>
              <a:rPr lang="en-US" dirty="0"/>
              <a:t> and how the terms of their participation may be constrained or limited by </a:t>
            </a:r>
            <a:r>
              <a:rPr lang="en-US" dirty="0" smtClean="0"/>
              <a:t>a range of factors</a:t>
            </a:r>
            <a:r>
              <a:rPr lang="en-US" dirty="0"/>
              <a:t>. They will be able to exercise choice in how they participate (Hague &amp; Williamson, 2009)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7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50201373"/>
              </p:ext>
            </p:extLst>
          </p:nvPr>
        </p:nvGraphicFramePr>
        <p:xfrm>
          <a:off x="317490" y="0"/>
          <a:ext cx="8611157" cy="66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73809" y="3797915"/>
            <a:ext cx="298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66,000 registered to supplementary electoral </a:t>
            </a:r>
            <a:r>
              <a:rPr lang="en-US" dirty="0" smtClean="0"/>
              <a:t>register</a:t>
            </a:r>
            <a:r>
              <a:rPr lang="en-US" dirty="0" smtClean="0"/>
              <a:t>, many first time voters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62715"/>
              </p:ext>
            </p:extLst>
          </p:nvPr>
        </p:nvGraphicFramePr>
        <p:xfrm>
          <a:off x="0" y="267455"/>
          <a:ext cx="9118258" cy="637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5530" y="6092955"/>
            <a:ext cx="332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Hague &amp; Williamson, 2009)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75865" y="187362"/>
            <a:ext cx="4176381" cy="1116106"/>
          </a:xfrm>
        </p:spPr>
        <p:txBody>
          <a:bodyPr/>
          <a:lstStyle/>
          <a:p>
            <a:r>
              <a:rPr lang="en-US" dirty="0" smtClean="0"/>
              <a:t>What is Digital Literacy?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06375"/>
            <a:ext cx="8778875" cy="5735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3200" y="5941497"/>
            <a:ext cx="8448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(JISC and </a:t>
            </a:r>
            <a:r>
              <a:rPr lang="en-IE" dirty="0"/>
              <a:t>Bonner McHardy</a:t>
            </a:r>
            <a:r>
              <a:rPr lang="en-IE" dirty="0" smtClean="0"/>
              <a:t>,2014</a:t>
            </a:r>
            <a:r>
              <a:rPr lang="en-IE" dirty="0" smtClean="0"/>
              <a:t>)</a:t>
            </a:r>
          </a:p>
          <a:p>
            <a:r>
              <a:rPr lang="en-IE" dirty="0"/>
              <a:t> https://www.jisc.ac.uk/guides/developing-students-digital-literacy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Beetham</a:t>
            </a:r>
            <a:r>
              <a:rPr lang="en-US" dirty="0" smtClean="0"/>
              <a:t> and Sharpe (2010)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8292342"/>
              </p:ext>
            </p:extLst>
          </p:nvPr>
        </p:nvGraphicFramePr>
        <p:xfrm>
          <a:off x="256874" y="1398355"/>
          <a:ext cx="6164974" cy="490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4655"/>
              </p:ext>
            </p:extLst>
          </p:nvPr>
        </p:nvGraphicFramePr>
        <p:xfrm>
          <a:off x="6569624" y="1398355"/>
          <a:ext cx="1856203" cy="490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03"/>
              </a:tblGrid>
              <a:tr h="1226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1" dirty="0" smtClean="0">
                          <a:solidFill>
                            <a:schemeClr val="tx1"/>
                          </a:solidFill>
                        </a:rPr>
                        <a:t>“I am”</a:t>
                      </a:r>
                      <a:endParaRPr lang="en-US" sz="3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26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1" dirty="0" smtClean="0"/>
                        <a:t>“I do”</a:t>
                      </a:r>
                      <a:endParaRPr lang="en-US" sz="3200" b="0" i="1" dirty="0"/>
                    </a:p>
                  </a:txBody>
                  <a:tcPr/>
                </a:tc>
              </a:tr>
              <a:tr h="1226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1" dirty="0" smtClean="0"/>
                        <a:t>“I can”</a:t>
                      </a:r>
                      <a:endParaRPr lang="en-US" sz="3200" b="0" i="1" dirty="0"/>
                    </a:p>
                  </a:txBody>
                  <a:tcPr/>
                </a:tc>
              </a:tr>
              <a:tr h="1226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1" dirty="0" smtClean="0"/>
                        <a:t>“I have”</a:t>
                      </a:r>
                      <a:endParaRPr lang="en-US" sz="3200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Policy Imperative…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4417"/>
            <a:ext cx="8097793" cy="50202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UNICEF </a:t>
            </a:r>
            <a:r>
              <a:rPr lang="en-US" dirty="0"/>
              <a:t>Children’s Rights in the Digital Age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European Commission eLearning Initiative 2000</a:t>
            </a:r>
          </a:p>
          <a:p>
            <a:pPr>
              <a:spcBef>
                <a:spcPts val="800"/>
              </a:spcBef>
            </a:pPr>
            <a:r>
              <a:rPr lang="en-US" dirty="0"/>
              <a:t>i</a:t>
            </a:r>
            <a:r>
              <a:rPr lang="en-US" dirty="0" smtClean="0"/>
              <a:t>2010 Strategy (</a:t>
            </a:r>
            <a:r>
              <a:rPr lang="en-US" dirty="0" err="1" smtClean="0"/>
              <a:t>Acess</a:t>
            </a:r>
            <a:r>
              <a:rPr lang="en-US" dirty="0" smtClean="0"/>
              <a:t>, </a:t>
            </a:r>
            <a:r>
              <a:rPr lang="en-US" dirty="0" err="1" smtClean="0"/>
              <a:t>eGovernment</a:t>
            </a:r>
            <a:r>
              <a:rPr lang="en-US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Lifelong Learning </a:t>
            </a:r>
            <a:r>
              <a:rPr lang="en-US" dirty="0" err="1" smtClean="0"/>
              <a:t>Programme</a:t>
            </a:r>
            <a:r>
              <a:rPr lang="en-US" dirty="0"/>
              <a:t> </a:t>
            </a:r>
            <a:r>
              <a:rPr lang="en-US" dirty="0" smtClean="0"/>
              <a:t>(ICT)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Digital Agenda for Europe 2010  (Pillar </a:t>
            </a:r>
            <a:r>
              <a:rPr lang="en-US" dirty="0" smtClean="0"/>
              <a:t>VI)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sz="1900" dirty="0" smtClean="0"/>
              <a:t>European Commission </a:t>
            </a:r>
            <a:r>
              <a:rPr lang="en-US" sz="1900" dirty="0" err="1" smtClean="0"/>
              <a:t>DigComp</a:t>
            </a:r>
            <a:r>
              <a:rPr lang="en-US" sz="1900" dirty="0" smtClean="0"/>
              <a:t> Framework for Developing Digital Competencies in Europe 2013</a:t>
            </a:r>
          </a:p>
          <a:p>
            <a:pPr marL="0" indent="0">
              <a:spcBef>
                <a:spcPts val="800"/>
              </a:spcBef>
              <a:buNone/>
            </a:pPr>
            <a:endParaRPr lang="en-US" sz="2200" i="1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2200" i="1" dirty="0" smtClean="0"/>
              <a:t>Ireland:</a:t>
            </a:r>
          </a:p>
          <a:p>
            <a:pPr>
              <a:spcBef>
                <a:spcPts val="800"/>
              </a:spcBef>
            </a:pPr>
            <a:r>
              <a:rPr lang="en-US" dirty="0"/>
              <a:t>National Digital Strategy 2013 </a:t>
            </a:r>
            <a:r>
              <a:rPr lang="en-US" dirty="0" smtClean="0"/>
              <a:t>(</a:t>
            </a:r>
            <a:r>
              <a:rPr lang="hu-HU" dirty="0" smtClean="0"/>
              <a:t>Schools Activity) </a:t>
            </a:r>
            <a:endParaRPr lang="hu-HU" dirty="0"/>
          </a:p>
          <a:p>
            <a:pPr lvl="0">
              <a:spcBef>
                <a:spcPts val="800"/>
              </a:spcBef>
            </a:pPr>
            <a:r>
              <a:rPr lang="en-GB" dirty="0"/>
              <a:t>The National Strategy to Improve Literacy and Numeracy among Children and Young People 2011-2020</a:t>
            </a:r>
            <a:endParaRPr lang="hu-HU" dirty="0"/>
          </a:p>
          <a:p>
            <a:pPr>
              <a:spcBef>
                <a:spcPts val="800"/>
              </a:spcBef>
            </a:pPr>
            <a:r>
              <a:rPr lang="en-US" dirty="0" smtClean="0"/>
              <a:t>Teaching </a:t>
            </a:r>
            <a:r>
              <a:rPr lang="en-US" dirty="0"/>
              <a:t>and Learning in Irish Higher Education: A Roadmap for Enhancement in a Digital World 2015-</a:t>
            </a:r>
            <a:r>
              <a:rPr lang="en-US" dirty="0" smtClean="0"/>
              <a:t>2017</a:t>
            </a:r>
          </a:p>
          <a:p>
            <a:endParaRPr lang="hu-HU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123" y="284930"/>
            <a:ext cx="1649664" cy="24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Access to ICT: Home and School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2007 55% of </a:t>
            </a:r>
            <a:r>
              <a:rPr lang="en-US" dirty="0"/>
              <a:t>households in the EU-28 had internet access. </a:t>
            </a:r>
            <a:r>
              <a:rPr lang="en-US" dirty="0" smtClean="0"/>
              <a:t>In 2014 this </a:t>
            </a:r>
            <a:r>
              <a:rPr lang="en-US" dirty="0"/>
              <a:t>reached </a:t>
            </a:r>
            <a:r>
              <a:rPr lang="en-US" dirty="0" smtClean="0"/>
              <a:t>81%</a:t>
            </a:r>
          </a:p>
          <a:p>
            <a:r>
              <a:rPr lang="en-US" dirty="0" smtClean="0"/>
              <a:t>Broadband used </a:t>
            </a:r>
            <a:r>
              <a:rPr lang="en-US" dirty="0"/>
              <a:t>by </a:t>
            </a:r>
            <a:r>
              <a:rPr lang="en-US" dirty="0" smtClean="0"/>
              <a:t>78% </a:t>
            </a:r>
            <a:r>
              <a:rPr lang="en-US" dirty="0"/>
              <a:t>of the households in the EU-28 in 2014, an increase of 36 percentage points since </a:t>
            </a:r>
            <a:r>
              <a:rPr lang="en-US" dirty="0" smtClean="0"/>
              <a:t>2007 					</a:t>
            </a:r>
            <a:r>
              <a:rPr lang="en-US" dirty="0" smtClean="0"/>
              <a:t>		(</a:t>
            </a:r>
            <a:r>
              <a:rPr lang="en-US" dirty="0" smtClean="0"/>
              <a:t>Eurostat, 2015)</a:t>
            </a:r>
          </a:p>
          <a:p>
            <a:r>
              <a:rPr lang="en-US" dirty="0" smtClean="0"/>
              <a:t>Between </a:t>
            </a:r>
            <a:r>
              <a:rPr lang="en-US" dirty="0"/>
              <a:t>3-7 students per computer on average in the EU, with laptops, tablets and netbooks pervasive in some countries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out of ten students are in schools with broadband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200" dirty="0" smtClean="0"/>
              <a:t>(</a:t>
            </a:r>
            <a:r>
              <a:rPr lang="en-US" sz="2200" dirty="0" err="1"/>
              <a:t>Schoolnet</a:t>
            </a:r>
            <a:r>
              <a:rPr lang="en-US" sz="2200" dirty="0"/>
              <a:t>, 2013)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ICT Ireland: Home and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4600"/>
            <a:ext cx="7556313" cy="4352666"/>
          </a:xfrm>
        </p:spPr>
        <p:txBody>
          <a:bodyPr>
            <a:no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Smart phones are the devices that children are most likely to own or use to go online at least once a day. This is mainly at home.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age of first Internet use is dropping- </a:t>
            </a:r>
          </a:p>
          <a:p>
            <a:pPr marL="2286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as is the age children are given their </a:t>
            </a:r>
          </a:p>
          <a:p>
            <a:pPr marL="2286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first smartphone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7% of Irish 9-16 year olds report using the Internet in school on a daily basis- rises to 16% for 15-16 year olds</a:t>
            </a:r>
          </a:p>
          <a:p>
            <a:pPr marL="228600" lvl="1" indent="0">
              <a:buNone/>
            </a:pPr>
            <a:r>
              <a:rPr lang="en-US" sz="2000" dirty="0" smtClean="0"/>
              <a:t>			(Net Children Go Mobile, 2011</a:t>
            </a:r>
            <a:r>
              <a:rPr lang="en-US" sz="2000" dirty="0" smtClean="0"/>
              <a:t>)</a:t>
            </a:r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r>
              <a:rPr lang="en-US" sz="1600" dirty="0" smtClean="0"/>
              <a:t>http</a:t>
            </a:r>
            <a:r>
              <a:rPr lang="en-US" sz="1600" dirty="0"/>
              <a:t>://www.dit.ie/cser/media/ditcser/digitalchildhoods/NCGM_Ireland_initialfindingsreport_complete.pdf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06" y="2762250"/>
            <a:ext cx="2619793" cy="21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Use (School and Home)</a:t>
            </a:r>
            <a:endParaRPr lang="en-US" dirty="0"/>
          </a:p>
        </p:txBody>
      </p:sp>
      <p:pic>
        <p:nvPicPr>
          <p:cNvPr id="4" name="Content Placeholder 3" descr="Screen Shot 2015-08-29 at 13.56.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b="549"/>
          <a:stretch>
            <a:fillRect/>
          </a:stretch>
        </p:blipFill>
        <p:spPr>
          <a:xfrm>
            <a:off x="194492" y="1600200"/>
            <a:ext cx="4450443" cy="3558437"/>
          </a:xfrm>
        </p:spPr>
      </p:pic>
      <p:sp>
        <p:nvSpPr>
          <p:cNvPr id="5" name="TextBox 4"/>
          <p:cNvSpPr txBox="1"/>
          <p:nvPr/>
        </p:nvSpPr>
        <p:spPr>
          <a:xfrm>
            <a:off x="5537828" y="1723628"/>
            <a:ext cx="3408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Activities (Ireland)</a:t>
            </a:r>
          </a:p>
          <a:p>
            <a:r>
              <a:rPr lang="en-US" dirty="0" smtClean="0"/>
              <a:t>Listening to Music</a:t>
            </a:r>
          </a:p>
          <a:p>
            <a:r>
              <a:rPr lang="en-US" dirty="0" smtClean="0"/>
              <a:t>Watching Video Clips</a:t>
            </a:r>
          </a:p>
          <a:p>
            <a:r>
              <a:rPr lang="en-US" dirty="0" smtClean="0"/>
              <a:t>Visiting SNS</a:t>
            </a:r>
          </a:p>
          <a:p>
            <a:r>
              <a:rPr lang="en-US" dirty="0" smtClean="0"/>
              <a:t>Seeking Information</a:t>
            </a:r>
          </a:p>
          <a:p>
            <a:r>
              <a:rPr lang="en-US" dirty="0" smtClean="0"/>
              <a:t>Played Games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Used Internet for School Work Apps</a:t>
            </a:r>
          </a:p>
          <a:p>
            <a:r>
              <a:rPr lang="en-US" dirty="0" smtClean="0"/>
              <a:t>File Sharing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6800" y="5726281"/>
            <a:ext cx="568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(Net Children Go Mobile, 2011</a:t>
            </a:r>
            <a:r>
              <a:rPr lang="en-US" dirty="0" smtClean="0"/>
              <a:t>)</a:t>
            </a:r>
          </a:p>
          <a:p>
            <a:r>
              <a:rPr lang="en-US" dirty="0"/>
              <a:t>http://netchildrengomobile.eu/reports/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091639" y="1508664"/>
            <a:ext cx="446189" cy="3398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3632" y="4973971"/>
            <a:ext cx="385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15-16 year 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38582</TotalTime>
  <Words>1580</Words>
  <Application>Microsoft Office PowerPoint</Application>
  <PresentationFormat>On-screen Show (4:3)</PresentationFormat>
  <Paragraphs>181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Advantage</vt:lpstr>
      <vt:lpstr>Towards Digital Literacy for the Participation of Young People in a Digital World</vt:lpstr>
      <vt:lpstr>Asking the questions..</vt:lpstr>
      <vt:lpstr>What is Digital Literacy?</vt:lpstr>
      <vt:lpstr>PowerPoint Presentation</vt:lpstr>
      <vt:lpstr>Beetham and Sharpe (2010)</vt:lpstr>
      <vt:lpstr>A Policy Imperative… </vt:lpstr>
      <vt:lpstr>Access to ICT: Home and School</vt:lpstr>
      <vt:lpstr>Access to ICT Ireland: Home and School</vt:lpstr>
      <vt:lpstr>Internet Use (School and Home)</vt:lpstr>
      <vt:lpstr>Digital Natives?</vt:lpstr>
      <vt:lpstr>Digital Natives?</vt:lpstr>
      <vt:lpstr>Levels of Digital Literacy are Rising-  Slowly</vt:lpstr>
      <vt:lpstr>Skills unevenly distributed</vt:lpstr>
      <vt:lpstr>More Use, More Risk</vt:lpstr>
      <vt:lpstr>Supporting Literacy Skills</vt:lpstr>
      <vt:lpstr>Towards a National Framework..</vt:lpstr>
      <vt:lpstr>Irish School Context</vt:lpstr>
      <vt:lpstr>Irish Initiatives</vt:lpstr>
      <vt:lpstr>CoderDojo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digital literacy for young people</dc:title>
  <dc:creator>wll wll</dc:creator>
  <cp:lastModifiedBy>NUIG</cp:lastModifiedBy>
  <cp:revision>106</cp:revision>
  <cp:lastPrinted>2015-09-15T12:11:01Z</cp:lastPrinted>
  <dcterms:created xsi:type="dcterms:W3CDTF">2015-08-18T19:20:21Z</dcterms:created>
  <dcterms:modified xsi:type="dcterms:W3CDTF">2015-10-05T09:29:07Z</dcterms:modified>
</cp:coreProperties>
</file>