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12"/>
  </p:notesMasterIdLst>
  <p:sldIdLst>
    <p:sldId id="256" r:id="rId3"/>
    <p:sldId id="258" r:id="rId4"/>
    <p:sldId id="279" r:id="rId5"/>
    <p:sldId id="288" r:id="rId6"/>
    <p:sldId id="289" r:id="rId7"/>
    <p:sldId id="290" r:id="rId8"/>
    <p:sldId id="291" r:id="rId9"/>
    <p:sldId id="282" r:id="rId10"/>
    <p:sldId id="287" r:id="rId11"/>
  </p:sldIdLst>
  <p:sldSz cx="9144000" cy="6858000" type="screen4x3"/>
  <p:notesSz cx="6797675" cy="9874250"/>
  <p:defaultTextStyle>
    <a:defPPr>
      <a:defRPr lang="sk-S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DEDEF"/>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555" autoAdjust="0"/>
    <p:restoredTop sz="92157" autoAdjust="0"/>
  </p:normalViewPr>
  <p:slideViewPr>
    <p:cSldViewPr snapToGrid="0">
      <p:cViewPr>
        <p:scale>
          <a:sx n="94" d="100"/>
          <a:sy n="94" d="100"/>
        </p:scale>
        <p:origin x="-1338" y="114"/>
      </p:cViewPr>
      <p:guideLst>
        <p:guide orient="horz" pos="304"/>
        <p:guide pos="1056"/>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EC83D55A-DA8E-4500-92D9-EC2A3272D4E0}" type="datetimeFigureOut">
              <a:rPr lang="sk-SK" smtClean="0"/>
              <a:t>9. 9. 2014</a:t>
            </a:fld>
            <a:endParaRPr lang="sk-SK"/>
          </a:p>
        </p:txBody>
      </p:sp>
      <p:sp>
        <p:nvSpPr>
          <p:cNvPr id="4" name="Zástupný symbol obrazu snímky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vl1pPr>
          </a:lstStyle>
          <a:p>
            <a:fld id="{7C2379DF-44E1-45A6-A84B-F573D011F79D}" type="slidenum">
              <a:rPr lang="sk-SK" smtClean="0"/>
              <a:t>‹#›</a:t>
            </a:fld>
            <a:endParaRPr lang="sk-S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7C2379DF-44E1-45A6-A84B-F573D011F79D}" type="slidenum">
              <a:rPr lang="sk-SK" smtClean="0"/>
              <a:t>8</a:t>
            </a:fld>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 name="Picture 3" descr="D:\klienti\majka\IUVENTA EAC youth\LOGA\line1_big_png.png"/>
          <p:cNvPicPr>
            <a:picLocks noChangeAspect="1" noChangeArrowheads="1"/>
          </p:cNvPicPr>
          <p:nvPr/>
        </p:nvPicPr>
        <p:blipFill>
          <a:blip r:embed="rId3"/>
          <a:srcRect/>
          <a:stretch>
            <a:fillRect/>
          </a:stretch>
        </p:blipFill>
        <p:spPr bwMode="auto">
          <a:xfrm>
            <a:off x="-2643238" y="4214818"/>
            <a:ext cx="9572692" cy="428628"/>
          </a:xfrm>
          <a:prstGeom prst="rect">
            <a:avLst/>
          </a:prstGeom>
          <a:noFill/>
          <a:scene3d>
            <a:camera prst="perspectiveContrastingRightFacing"/>
            <a:lightRig rig="threePt" dir="t"/>
          </a:scene3d>
        </p:spPr>
      </p:pic>
      <p:pic>
        <p:nvPicPr>
          <p:cNvPr id="18" name="Picture 4" descr="D:\klienti\majka\IUVENTA EAC youth\LOGA\iuventa_logoPNG.png"/>
          <p:cNvPicPr>
            <a:picLocks noChangeAspect="1" noChangeArrowheads="1"/>
          </p:cNvPicPr>
          <p:nvPr/>
        </p:nvPicPr>
        <p:blipFill>
          <a:blip r:embed="rId4"/>
          <a:srcRect/>
          <a:stretch>
            <a:fillRect/>
          </a:stretch>
        </p:blipFill>
        <p:spPr bwMode="auto">
          <a:xfrm>
            <a:off x="3714744" y="1714488"/>
            <a:ext cx="4638676" cy="3577424"/>
          </a:xfrm>
          <a:prstGeom prst="rect">
            <a:avLst/>
          </a:prstGeom>
          <a:noFill/>
          <a:effectLst>
            <a:outerShdw blurRad="444500" dist="317500" dir="5400000" sx="141000" sy="141000" rotWithShape="0">
              <a:prstClr val="black">
                <a:alpha val="15000"/>
              </a:prstClr>
            </a:outerShdw>
          </a:effectLst>
          <a:scene3d>
            <a:camera prst="perspectiveContrastingRightFacing"/>
            <a:lightRig rig="threePt" dir="t"/>
          </a:scene3d>
        </p:spPr>
      </p:pic>
    </p:spTree>
  </p:cSld>
  <p:clrMap bg1="lt1" tx1="dk1" bg2="lt2" tx2="dk2" accent1="accent1" accent2="accent2" accent3="accent3" accent4="accent4" accent5="accent5" accent6="accent6" hlink="hlink" folHlink="folHlink"/>
  <p:sldLayoutIdLst>
    <p:sldLayoutId id="2147483659"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Volný tvar 7"/>
          <p:cNvSpPr>
            <a:spLocks/>
          </p:cNvSpPr>
          <p:nvPr/>
        </p:nvSpPr>
        <p:spPr bwMode="auto">
          <a:xfrm>
            <a:off x="7929586" y="0"/>
            <a:ext cx="1214414"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gradFill flip="none" rotWithShape="1">
            <a:gsLst>
              <a:gs pos="78000">
                <a:schemeClr val="bg1">
                  <a:alpha val="0"/>
                </a:schemeClr>
              </a:gs>
              <a:gs pos="39999">
                <a:srgbClr val="85C2FF"/>
              </a:gs>
              <a:gs pos="70000">
                <a:srgbClr val="C4D6EB"/>
              </a:gs>
              <a:gs pos="100000">
                <a:srgbClr val="FFEBFA"/>
              </a:gs>
            </a:gsLst>
            <a:lin ang="16200000" scaled="1"/>
            <a:tileRect/>
          </a:gradFill>
          <a:ln w="3175" cap="flat" cmpd="sng" algn="ctr">
            <a:solidFill>
              <a:schemeClr val="tx2">
                <a:lumMod val="20000"/>
                <a:lumOff val="80000"/>
                <a:alpha val="0"/>
              </a:schemeClr>
            </a:solidFill>
            <a:prstDash val="solid"/>
            <a:round/>
            <a:headEnd type="none" w="med" len="med"/>
            <a:tailEnd type="none" w="med" len="med"/>
          </a:ln>
          <a:effectLst/>
          <a:scene3d>
            <a:camera prst="orthographicFront"/>
            <a:lightRig rig="threePt" dir="t"/>
          </a:scene3d>
          <a:sp3d extrusionH="76200">
            <a:extrusionClr>
              <a:schemeClr val="accent5">
                <a:lumMod val="20000"/>
                <a:lumOff val="80000"/>
              </a:schemeClr>
            </a:extrusionClr>
          </a:sp3d>
        </p:spPr>
        <p:txBody>
          <a:bodyPr/>
          <a:lstStyle/>
          <a:p>
            <a:pPr fontAlgn="auto">
              <a:spcBef>
                <a:spcPts val="0"/>
              </a:spcBef>
              <a:spcAft>
                <a:spcPts val="0"/>
              </a:spcAft>
              <a:defRPr/>
            </a:pPr>
            <a:endParaRPr lang="en-US">
              <a:latin typeface="+mn-lt"/>
            </a:endParaRPr>
          </a:p>
        </p:txBody>
      </p:sp>
      <p:sp>
        <p:nvSpPr>
          <p:cNvPr id="9" name="Volný tvar 8"/>
          <p:cNvSpPr>
            <a:spLocks/>
          </p:cNvSpPr>
          <p:nvPr/>
        </p:nvSpPr>
        <p:spPr bwMode="auto">
          <a:xfrm>
            <a:off x="0" y="5786438"/>
            <a:ext cx="9144000" cy="107791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pic>
        <p:nvPicPr>
          <p:cNvPr id="12" name="Picture 4" descr="D:\klienti\majka\IUVENTA EAC youth\LOGA\iuventa_logoPNG.png"/>
          <p:cNvPicPr>
            <a:picLocks noChangeAspect="1" noChangeArrowheads="1"/>
          </p:cNvPicPr>
          <p:nvPr/>
        </p:nvPicPr>
        <p:blipFill>
          <a:blip r:embed="rId4" cstate="print"/>
          <a:srcRect/>
          <a:stretch>
            <a:fillRect/>
          </a:stretch>
        </p:blipFill>
        <p:spPr bwMode="auto">
          <a:xfrm>
            <a:off x="7643834" y="5429264"/>
            <a:ext cx="1574683" cy="1071570"/>
          </a:xfrm>
          <a:prstGeom prst="rect">
            <a:avLst/>
          </a:prstGeom>
          <a:noFill/>
          <a:effectLst>
            <a:outerShdw blurRad="444500" dist="317500" dir="5400000" sx="141000" sy="141000" rotWithShape="0">
              <a:prstClr val="black">
                <a:alpha val="15000"/>
              </a:prstClr>
            </a:outerShdw>
          </a:effectLst>
          <a:scene3d>
            <a:camera prst="perspectiveContrastingRightFacing" fov="3300000">
              <a:rot lat="623786" lon="18963660" rev="213211"/>
            </a:camera>
            <a:lightRig rig="threePt" dir="t"/>
          </a:scene3d>
          <a:sp3d z="25400"/>
        </p:spPr>
      </p:pic>
    </p:spTree>
  </p:cSld>
  <p:clrMap bg1="lt1" tx1="dk1" bg2="lt2" tx2="dk2" accent1="accent1" accent2="accent2" accent3="accent3" accent4="accent4" accent5="accent5" accent6="accent6" hlink="hlink" folHlink="folHlink"/>
  <p:sldLayoutIdLst>
    <p:sldLayoutId id="2147483657" r:id="rId1"/>
    <p:sldLayoutId id="2147483658" r:id="rId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dobrovolnictvo.sk/"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369000" y="-755904"/>
            <a:ext cx="3102555" cy="2385268"/>
          </a:xfrm>
          <a:prstGeom prst="rect">
            <a:avLst/>
          </a:prstGeom>
          <a:noFill/>
        </p:spPr>
        <p:txBody>
          <a:bodyPr wrap="square">
            <a:spAutoFit/>
          </a:bodyPr>
          <a:lstStyle/>
          <a:p>
            <a:endParaRPr lang="sk-SK" sz="2500" b="1" dirty="0" smtClean="0">
              <a:solidFill>
                <a:schemeClr val="accent1"/>
              </a:solidFill>
              <a:latin typeface="Calibri" pitchFamily="34" charset="0"/>
            </a:endParaRPr>
          </a:p>
          <a:p>
            <a:endParaRPr lang="sk-SK" sz="2500" b="1" dirty="0">
              <a:solidFill>
                <a:schemeClr val="accent1"/>
              </a:solidFill>
              <a:latin typeface="Calibri" pitchFamily="34" charset="0"/>
            </a:endParaRPr>
          </a:p>
          <a:p>
            <a:endParaRPr lang="sk-SK" sz="2500" b="1" dirty="0" smtClean="0">
              <a:solidFill>
                <a:schemeClr val="accent1"/>
              </a:solidFill>
              <a:latin typeface="Calibri" pitchFamily="34" charset="0"/>
            </a:endParaRPr>
          </a:p>
          <a:p>
            <a:r>
              <a:rPr lang="sk-SK" sz="2400" b="1" dirty="0" smtClean="0">
                <a:solidFill>
                  <a:schemeClr val="accent1"/>
                </a:solidFill>
                <a:latin typeface="Calibri" pitchFamily="34" charset="0"/>
              </a:rPr>
              <a:t>Slovak </a:t>
            </a:r>
            <a:r>
              <a:rPr lang="sk-SK" sz="2400" b="1" dirty="0" err="1">
                <a:solidFill>
                  <a:schemeClr val="accent1"/>
                </a:solidFill>
                <a:latin typeface="Calibri" pitchFamily="34" charset="0"/>
              </a:rPr>
              <a:t>Youth</a:t>
            </a:r>
            <a:r>
              <a:rPr lang="sk-SK" sz="2400" b="1" dirty="0">
                <a:solidFill>
                  <a:schemeClr val="accent1"/>
                </a:solidFill>
                <a:latin typeface="Calibri" pitchFamily="34" charset="0"/>
              </a:rPr>
              <a:t> </a:t>
            </a:r>
            <a:r>
              <a:rPr lang="sk-SK" sz="2400" b="1" dirty="0" err="1">
                <a:solidFill>
                  <a:schemeClr val="accent1"/>
                </a:solidFill>
                <a:latin typeface="Calibri" pitchFamily="34" charset="0"/>
              </a:rPr>
              <a:t>Institute</a:t>
            </a:r>
            <a:endParaRPr lang="sk-SK" sz="2400" b="1" dirty="0">
              <a:solidFill>
                <a:schemeClr val="accent1"/>
              </a:solidFill>
              <a:latin typeface="Calibri" pitchFamily="34" charset="0"/>
            </a:endParaRPr>
          </a:p>
          <a:p>
            <a:endParaRPr lang="sk-SK" sz="2500" b="1" dirty="0" smtClean="0">
              <a:solidFill>
                <a:schemeClr val="accent1"/>
              </a:solidFill>
              <a:latin typeface="Calibri" pitchFamily="34" charset="0"/>
            </a:endParaRPr>
          </a:p>
          <a:p>
            <a:endParaRPr lang="cs-CZ" sz="2500" dirty="0">
              <a:solidFill>
                <a:schemeClr val="accent1"/>
              </a:solidFill>
              <a:latin typeface="Calibri" pitchFamily="34" charset="0"/>
            </a:endParaRPr>
          </a:p>
        </p:txBody>
      </p:sp>
      <p:sp>
        <p:nvSpPr>
          <p:cNvPr id="6148" name="Text Box 4"/>
          <p:cNvSpPr txBox="1">
            <a:spLocks noChangeArrowheads="1"/>
          </p:cNvSpPr>
          <p:nvPr/>
        </p:nvSpPr>
        <p:spPr bwMode="auto">
          <a:xfrm>
            <a:off x="4341951" y="5508367"/>
            <a:ext cx="4655745" cy="830997"/>
          </a:xfrm>
          <a:prstGeom prst="rect">
            <a:avLst/>
          </a:prstGeom>
          <a:noFill/>
          <a:ln w="9525">
            <a:noFill/>
            <a:miter lim="800000"/>
            <a:headEnd/>
            <a:tailEnd/>
          </a:ln>
          <a:effectLst/>
        </p:spPr>
        <p:txBody>
          <a:bodyPr wrap="square">
            <a:spAutoFit/>
          </a:bodyPr>
          <a:lstStyle/>
          <a:p>
            <a:pPr algn="r">
              <a:spcBef>
                <a:spcPct val="50000"/>
              </a:spcBef>
            </a:pPr>
            <a:r>
              <a:rPr lang="cs-CZ" sz="2400" b="1" dirty="0" smtClean="0">
                <a:solidFill>
                  <a:schemeClr val="accent1"/>
                </a:solidFill>
                <a:latin typeface="Calibri" pitchFamily="34" charset="0"/>
              </a:rPr>
              <a:t>		   </a:t>
            </a:r>
            <a:r>
              <a:rPr lang="cs-CZ" sz="2400" b="1" dirty="0" err="1" smtClean="0">
                <a:solidFill>
                  <a:schemeClr val="accent1"/>
                </a:solidFill>
                <a:latin typeface="Calibri" pitchFamily="34" charset="0"/>
              </a:rPr>
              <a:t>Youth</a:t>
            </a:r>
            <a:r>
              <a:rPr lang="cs-CZ" sz="2400" b="1" dirty="0" smtClean="0">
                <a:solidFill>
                  <a:schemeClr val="accent1"/>
                </a:solidFill>
                <a:latin typeface="Calibri" pitchFamily="34" charset="0"/>
              </a:rPr>
              <a:t> </a:t>
            </a:r>
            <a:r>
              <a:rPr lang="cs-CZ" sz="2400" b="1" dirty="0" err="1" smtClean="0">
                <a:solidFill>
                  <a:schemeClr val="accent1"/>
                </a:solidFill>
                <a:latin typeface="Calibri" pitchFamily="34" charset="0"/>
              </a:rPr>
              <a:t>volunteering</a:t>
            </a:r>
            <a:r>
              <a:rPr lang="cs-CZ" sz="2400" b="1" dirty="0" smtClean="0">
                <a:solidFill>
                  <a:schemeClr val="accent1"/>
                </a:solidFill>
                <a:latin typeface="Calibri" pitchFamily="34" charset="0"/>
              </a:rPr>
              <a:t>     </a:t>
            </a:r>
            <a:r>
              <a:rPr lang="cs-CZ" sz="2400" b="1" dirty="0" err="1" smtClean="0">
                <a:solidFill>
                  <a:schemeClr val="accent1"/>
                </a:solidFill>
                <a:latin typeface="Calibri" pitchFamily="34" charset="0"/>
              </a:rPr>
              <a:t>Current</a:t>
            </a:r>
            <a:r>
              <a:rPr lang="cs-CZ" sz="2400" b="1" dirty="0" smtClean="0">
                <a:solidFill>
                  <a:schemeClr val="accent1"/>
                </a:solidFill>
                <a:latin typeface="Calibri" pitchFamily="34" charset="0"/>
              </a:rPr>
              <a:t> </a:t>
            </a:r>
            <a:r>
              <a:rPr lang="cs-CZ" sz="2400" b="1" dirty="0" err="1" smtClean="0">
                <a:solidFill>
                  <a:schemeClr val="accent1"/>
                </a:solidFill>
                <a:latin typeface="Calibri" pitchFamily="34" charset="0"/>
              </a:rPr>
              <a:t>state</a:t>
            </a:r>
            <a:r>
              <a:rPr lang="cs-CZ" sz="2400" b="1" dirty="0" smtClean="0">
                <a:solidFill>
                  <a:schemeClr val="accent1"/>
                </a:solidFill>
                <a:latin typeface="Calibri" pitchFamily="34" charset="0"/>
              </a:rPr>
              <a:t> </a:t>
            </a:r>
            <a:r>
              <a:rPr lang="cs-CZ" sz="2400" b="1" dirty="0" err="1" smtClean="0">
                <a:solidFill>
                  <a:schemeClr val="accent1"/>
                </a:solidFill>
                <a:latin typeface="Calibri" pitchFamily="34" charset="0"/>
              </a:rPr>
              <a:t>of</a:t>
            </a:r>
            <a:r>
              <a:rPr lang="cs-CZ" sz="2400" b="1" dirty="0" smtClean="0">
                <a:solidFill>
                  <a:schemeClr val="accent1"/>
                </a:solidFill>
                <a:latin typeface="Calibri" pitchFamily="34" charset="0"/>
              </a:rPr>
              <a:t> play in </a:t>
            </a:r>
            <a:r>
              <a:rPr lang="cs-CZ" sz="2400" b="1" dirty="0" err="1" smtClean="0">
                <a:solidFill>
                  <a:schemeClr val="accent1"/>
                </a:solidFill>
                <a:latin typeface="Calibri" pitchFamily="34" charset="0"/>
              </a:rPr>
              <a:t>Slovakia</a:t>
            </a:r>
            <a:endParaRPr lang="cs-CZ" sz="2400" b="1" dirty="0" smtClean="0">
              <a:solidFill>
                <a:schemeClr val="accent1"/>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lokTextu 1"/>
          <p:cNvSpPr txBox="1"/>
          <p:nvPr/>
        </p:nvSpPr>
        <p:spPr>
          <a:xfrm>
            <a:off x="700755" y="495656"/>
            <a:ext cx="7221196" cy="5632311"/>
          </a:xfrm>
          <a:prstGeom prst="rect">
            <a:avLst/>
          </a:prstGeom>
          <a:noFill/>
        </p:spPr>
        <p:txBody>
          <a:bodyPr wrap="square" rtlCol="0">
            <a:spAutoFit/>
          </a:bodyPr>
          <a:lstStyle/>
          <a:p>
            <a:r>
              <a:rPr lang="sk-SK" sz="1600" b="1" dirty="0" err="1">
                <a:solidFill>
                  <a:schemeClr val="accent1"/>
                </a:solidFill>
                <a:latin typeface="Calibri" pitchFamily="34" charset="0"/>
              </a:rPr>
              <a:t>Youth</a:t>
            </a:r>
            <a:r>
              <a:rPr lang="sk-SK" sz="1600" b="1" dirty="0">
                <a:solidFill>
                  <a:schemeClr val="accent1"/>
                </a:solidFill>
                <a:latin typeface="Calibri" pitchFamily="34" charset="0"/>
              </a:rPr>
              <a:t> report </a:t>
            </a:r>
            <a:r>
              <a:rPr lang="sk-SK" sz="1600" b="1" dirty="0" smtClean="0">
                <a:solidFill>
                  <a:schemeClr val="accent1"/>
                </a:solidFill>
                <a:latin typeface="Calibri" pitchFamily="34" charset="0"/>
              </a:rPr>
              <a:t>2014:</a:t>
            </a:r>
          </a:p>
          <a:p>
            <a:pPr marL="285750" indent="-285750">
              <a:buFont typeface="Arial" panose="020B0604020202020204" pitchFamily="34" charset="0"/>
              <a:buChar char="•"/>
            </a:pPr>
            <a:r>
              <a:rPr lang="sk-SK" sz="1600" b="1" dirty="0" err="1" smtClean="0">
                <a:solidFill>
                  <a:schemeClr val="tx2">
                    <a:lumMod val="60000"/>
                    <a:lumOff val="40000"/>
                  </a:schemeClr>
                </a:solidFill>
                <a:latin typeface="Calibri" pitchFamily="34" charset="0"/>
              </a:rPr>
              <a:t>mapp</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current</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life</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condition</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of</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young</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people</a:t>
            </a:r>
            <a:r>
              <a:rPr lang="sk-SK" sz="1600" b="1" dirty="0" smtClean="0">
                <a:solidFill>
                  <a:schemeClr val="tx2">
                    <a:lumMod val="60000"/>
                    <a:lumOff val="40000"/>
                  </a:schemeClr>
                </a:solidFill>
                <a:latin typeface="Calibri" pitchFamily="34" charset="0"/>
              </a:rPr>
              <a:t> </a:t>
            </a:r>
          </a:p>
          <a:p>
            <a:pPr marL="285750" indent="-285750">
              <a:buFont typeface="Arial" panose="020B0604020202020204" pitchFamily="34" charset="0"/>
              <a:buChar char="•"/>
            </a:pPr>
            <a:r>
              <a:rPr lang="sk-SK" sz="1600" b="1" dirty="0" err="1" smtClean="0">
                <a:solidFill>
                  <a:schemeClr val="tx2">
                    <a:lumMod val="60000"/>
                    <a:lumOff val="40000"/>
                  </a:schemeClr>
                </a:solidFill>
                <a:latin typeface="Calibri" pitchFamily="34" charset="0"/>
              </a:rPr>
              <a:t>inform</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us</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about</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their</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living</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situation</a:t>
            </a:r>
            <a:r>
              <a:rPr lang="sk-SK" sz="1600" b="1" dirty="0" smtClean="0">
                <a:solidFill>
                  <a:schemeClr val="tx2">
                    <a:lumMod val="60000"/>
                    <a:lumOff val="40000"/>
                  </a:schemeClr>
                </a:solidFill>
                <a:latin typeface="Calibri" pitchFamily="34" charset="0"/>
              </a:rPr>
              <a:t> </a:t>
            </a:r>
          </a:p>
          <a:p>
            <a:pPr marL="285750" indent="-285750">
              <a:buFont typeface="Arial" panose="020B0604020202020204" pitchFamily="34" charset="0"/>
              <a:buChar char="•"/>
            </a:pPr>
            <a:r>
              <a:rPr lang="sk-SK" sz="1600" b="1" dirty="0" err="1" smtClean="0">
                <a:solidFill>
                  <a:schemeClr val="tx2">
                    <a:lumMod val="60000"/>
                    <a:lumOff val="40000"/>
                  </a:schemeClr>
                </a:solidFill>
                <a:latin typeface="Calibri" pitchFamily="34" charset="0"/>
              </a:rPr>
              <a:t>outlines</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current</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challenges</a:t>
            </a:r>
            <a:r>
              <a:rPr lang="sk-SK" sz="1600" b="1" dirty="0" smtClean="0">
                <a:solidFill>
                  <a:schemeClr val="tx2">
                    <a:lumMod val="60000"/>
                    <a:lumOff val="40000"/>
                  </a:schemeClr>
                </a:solidFill>
                <a:latin typeface="Calibri" pitchFamily="34" charset="0"/>
              </a:rPr>
              <a:t> in </a:t>
            </a:r>
            <a:r>
              <a:rPr lang="sk-SK" sz="1600" b="1" dirty="0" err="1" smtClean="0">
                <a:solidFill>
                  <a:schemeClr val="tx2">
                    <a:lumMod val="60000"/>
                    <a:lumOff val="40000"/>
                  </a:schemeClr>
                </a:solidFill>
                <a:latin typeface="Calibri" pitchFamily="34" charset="0"/>
              </a:rPr>
              <a:t>specific</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areas</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of</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policy</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in</a:t>
            </a:r>
            <a:r>
              <a:rPr lang="sk-SK" sz="1600" b="1" dirty="0" smtClean="0">
                <a:solidFill>
                  <a:schemeClr val="tx2">
                    <a:lumMod val="60000"/>
                    <a:lumOff val="40000"/>
                  </a:schemeClr>
                </a:solidFill>
                <a:latin typeface="Calibri" pitchFamily="34" charset="0"/>
              </a:rPr>
              <a:t> </a:t>
            </a:r>
            <a:r>
              <a:rPr lang="sk-SK" sz="1600" b="1" dirty="0" err="1" smtClean="0">
                <a:solidFill>
                  <a:schemeClr val="tx2">
                    <a:lumMod val="60000"/>
                    <a:lumOff val="40000"/>
                  </a:schemeClr>
                </a:solidFill>
                <a:latin typeface="Calibri" pitchFamily="34" charset="0"/>
              </a:rPr>
              <a:t>relation</a:t>
            </a:r>
            <a:r>
              <a:rPr lang="sk-SK" sz="1600" b="1" dirty="0" smtClean="0">
                <a:solidFill>
                  <a:schemeClr val="tx2">
                    <a:lumMod val="60000"/>
                    <a:lumOff val="40000"/>
                  </a:schemeClr>
                </a:solidFill>
                <a:latin typeface="Calibri" pitchFamily="34" charset="0"/>
              </a:rPr>
              <a:t> to </a:t>
            </a:r>
            <a:r>
              <a:rPr lang="sk-SK" sz="1600" b="1" dirty="0" err="1" smtClean="0">
                <a:solidFill>
                  <a:schemeClr val="tx2">
                    <a:lumMod val="60000"/>
                    <a:lumOff val="40000"/>
                  </a:schemeClr>
                </a:solidFill>
                <a:latin typeface="Calibri" pitchFamily="34" charset="0"/>
              </a:rPr>
              <a:t>youth</a:t>
            </a:r>
            <a:r>
              <a:rPr lang="sk-SK" sz="1600" b="1" dirty="0" smtClean="0">
                <a:solidFill>
                  <a:schemeClr val="tx2">
                    <a:lumMod val="60000"/>
                    <a:lumOff val="40000"/>
                  </a:schemeClr>
                </a:solidFill>
                <a:latin typeface="Calibri" pitchFamily="34" charset="0"/>
              </a:rPr>
              <a:t>. </a:t>
            </a:r>
          </a:p>
          <a:p>
            <a:endParaRPr lang="sk-SK" sz="2000" b="1" dirty="0" smtClean="0">
              <a:solidFill>
                <a:schemeClr val="accent1"/>
              </a:solidFill>
              <a:latin typeface="Calibri" pitchFamily="34" charset="0"/>
            </a:endParaRPr>
          </a:p>
          <a:p>
            <a:r>
              <a:rPr lang="sk-SK" sz="2000" b="1" dirty="0" err="1" smtClean="0">
                <a:solidFill>
                  <a:schemeClr val="accent1"/>
                </a:solidFill>
                <a:latin typeface="Calibri" pitchFamily="34" charset="0"/>
              </a:rPr>
              <a:t>Engaged</a:t>
            </a:r>
            <a:r>
              <a:rPr lang="sk-SK" sz="2000" b="1" dirty="0" smtClean="0">
                <a:solidFill>
                  <a:schemeClr val="accent1"/>
                </a:solidFill>
                <a:latin typeface="Calibri" pitchFamily="34" charset="0"/>
              </a:rPr>
              <a:t> </a:t>
            </a:r>
            <a:r>
              <a:rPr lang="sk-SK" sz="2000" b="1" dirty="0">
                <a:solidFill>
                  <a:schemeClr val="accent1"/>
                </a:solidFill>
                <a:latin typeface="Calibri" pitchFamily="34" charset="0"/>
              </a:rPr>
              <a:t>in </a:t>
            </a:r>
            <a:r>
              <a:rPr lang="sk-SK" sz="2000" b="1" dirty="0" err="1">
                <a:solidFill>
                  <a:schemeClr val="accent1"/>
                </a:solidFill>
                <a:latin typeface="Calibri" pitchFamily="34" charset="0"/>
              </a:rPr>
              <a:t>volunteering</a:t>
            </a:r>
            <a:endParaRPr lang="sk-SK" sz="2000" b="1" dirty="0" smtClean="0">
              <a:solidFill>
                <a:schemeClr val="accent1"/>
              </a:solidFill>
              <a:latin typeface="Calibri" pitchFamily="34" charset="0"/>
            </a:endParaRPr>
          </a:p>
          <a:p>
            <a:pPr marL="285750" indent="-285750">
              <a:buFont typeface="Arial" panose="020B0604020202020204" pitchFamily="34" charset="0"/>
              <a:buChar char="•"/>
            </a:pPr>
            <a:r>
              <a:rPr lang="sk-SK" sz="1600" b="1" dirty="0">
                <a:solidFill>
                  <a:schemeClr val="tx2">
                    <a:lumMod val="60000"/>
                    <a:lumOff val="40000"/>
                  </a:schemeClr>
                </a:solidFill>
                <a:latin typeface="Calibri" pitchFamily="34" charset="0"/>
              </a:rPr>
              <a:t>27.5% </a:t>
            </a:r>
            <a:r>
              <a:rPr lang="sk-SK" sz="1600" b="1" dirty="0" err="1">
                <a:solidFill>
                  <a:schemeClr val="tx2">
                    <a:lumMod val="60000"/>
                    <a:lumOff val="40000"/>
                  </a:schemeClr>
                </a:solidFill>
                <a:latin typeface="Calibri" pitchFamily="34" charset="0"/>
              </a:rPr>
              <a:t>of</a:t>
            </a:r>
            <a:r>
              <a:rPr lang="sk-SK" sz="1600" b="1" dirty="0">
                <a:solidFill>
                  <a:schemeClr val="tx2">
                    <a:lumMod val="60000"/>
                    <a:lumOff val="40000"/>
                  </a:schemeClr>
                </a:solidFill>
                <a:latin typeface="Calibri" pitchFamily="34" charset="0"/>
              </a:rPr>
              <a:t> </a:t>
            </a:r>
            <a:r>
              <a:rPr lang="sk-SK" sz="1600" b="1" dirty="0" err="1">
                <a:solidFill>
                  <a:schemeClr val="tx2">
                    <a:lumMod val="60000"/>
                    <a:lumOff val="40000"/>
                  </a:schemeClr>
                </a:solidFill>
                <a:latin typeface="Calibri" pitchFamily="34" charset="0"/>
              </a:rPr>
              <a:t>the</a:t>
            </a:r>
            <a:r>
              <a:rPr lang="sk-SK" sz="1600" b="1" dirty="0">
                <a:solidFill>
                  <a:schemeClr val="tx2">
                    <a:lumMod val="60000"/>
                    <a:lumOff val="40000"/>
                  </a:schemeClr>
                </a:solidFill>
                <a:latin typeface="Calibri" pitchFamily="34" charset="0"/>
              </a:rPr>
              <a:t> </a:t>
            </a:r>
            <a:r>
              <a:rPr lang="sk-SK" sz="1600" b="1" dirty="0" err="1">
                <a:solidFill>
                  <a:schemeClr val="tx2">
                    <a:lumMod val="60000"/>
                    <a:lumOff val="40000"/>
                  </a:schemeClr>
                </a:solidFill>
                <a:latin typeface="Calibri" pitchFamily="34" charset="0"/>
              </a:rPr>
              <a:t>total</a:t>
            </a:r>
            <a:r>
              <a:rPr lang="sk-SK" sz="1600" b="1" dirty="0">
                <a:solidFill>
                  <a:schemeClr val="tx2">
                    <a:lumMod val="60000"/>
                    <a:lumOff val="40000"/>
                  </a:schemeClr>
                </a:solidFill>
                <a:latin typeface="Calibri" pitchFamily="34" charset="0"/>
              </a:rPr>
              <a:t> Slovak </a:t>
            </a:r>
            <a:r>
              <a:rPr lang="sk-SK" sz="1600" b="1" dirty="0" err="1">
                <a:solidFill>
                  <a:schemeClr val="tx2">
                    <a:lumMod val="60000"/>
                    <a:lumOff val="40000"/>
                  </a:schemeClr>
                </a:solidFill>
                <a:latin typeface="Calibri" pitchFamily="34" charset="0"/>
              </a:rPr>
              <a:t>population</a:t>
            </a:r>
            <a:r>
              <a:rPr lang="sk-SK" sz="1600" b="1" dirty="0">
                <a:solidFill>
                  <a:schemeClr val="tx2">
                    <a:lumMod val="60000"/>
                    <a:lumOff val="40000"/>
                  </a:schemeClr>
                </a:solidFill>
                <a:latin typeface="Calibri" pitchFamily="34" charset="0"/>
              </a:rPr>
              <a:t> </a:t>
            </a:r>
          </a:p>
          <a:p>
            <a:pPr marL="285750" indent="-285750">
              <a:buFont typeface="Arial" panose="020B0604020202020204" pitchFamily="34" charset="0"/>
              <a:buChar char="•"/>
            </a:pPr>
            <a:r>
              <a:rPr lang="sk-SK" sz="1600" b="1" dirty="0">
                <a:solidFill>
                  <a:schemeClr val="tx2">
                    <a:lumMod val="60000"/>
                    <a:lumOff val="40000"/>
                  </a:schemeClr>
                </a:solidFill>
                <a:latin typeface="Calibri" pitchFamily="34" charset="0"/>
              </a:rPr>
              <a:t>25.7%  </a:t>
            </a:r>
            <a:r>
              <a:rPr lang="sk-SK" sz="1600" b="1" dirty="0" err="1">
                <a:solidFill>
                  <a:schemeClr val="tx2">
                    <a:lumMod val="60000"/>
                    <a:lumOff val="40000"/>
                  </a:schemeClr>
                </a:solidFill>
                <a:latin typeface="Calibri" pitchFamily="34" charset="0"/>
              </a:rPr>
              <a:t>of</a:t>
            </a:r>
            <a:r>
              <a:rPr lang="sk-SK" sz="1600" b="1" dirty="0">
                <a:solidFill>
                  <a:schemeClr val="tx2">
                    <a:lumMod val="60000"/>
                    <a:lumOff val="40000"/>
                  </a:schemeClr>
                </a:solidFill>
                <a:latin typeface="Calibri" pitchFamily="34" charset="0"/>
              </a:rPr>
              <a:t> </a:t>
            </a:r>
            <a:r>
              <a:rPr lang="sk-SK" sz="1600" b="1" dirty="0" err="1">
                <a:solidFill>
                  <a:schemeClr val="tx2">
                    <a:lumMod val="60000"/>
                    <a:lumOff val="40000"/>
                  </a:schemeClr>
                </a:solidFill>
                <a:latin typeface="Calibri" pitchFamily="34" charset="0"/>
              </a:rPr>
              <a:t>youth</a:t>
            </a:r>
            <a:r>
              <a:rPr lang="sk-SK" sz="1600" b="1" dirty="0">
                <a:solidFill>
                  <a:schemeClr val="tx2">
                    <a:lumMod val="60000"/>
                    <a:lumOff val="40000"/>
                  </a:schemeClr>
                </a:solidFill>
                <a:latin typeface="Calibri" pitchFamily="34" charset="0"/>
              </a:rPr>
              <a:t>.</a:t>
            </a:r>
          </a:p>
          <a:p>
            <a:pPr marL="342900" indent="-342900">
              <a:buFont typeface="Arial" panose="020B0604020202020204" pitchFamily="34" charset="0"/>
              <a:buChar char="•"/>
            </a:pPr>
            <a:r>
              <a:rPr lang="sk-SK" sz="1600" b="1" dirty="0" err="1">
                <a:solidFill>
                  <a:schemeClr val="tx2">
                    <a:lumMod val="60000"/>
                    <a:lumOff val="40000"/>
                  </a:schemeClr>
                </a:solidFill>
                <a:latin typeface="Calibri" pitchFamily="34" charset="0"/>
              </a:rPr>
              <a:t>usually</a:t>
            </a:r>
            <a:r>
              <a:rPr lang="sk-SK" sz="1600" b="1" dirty="0">
                <a:solidFill>
                  <a:schemeClr val="tx2">
                    <a:lumMod val="60000"/>
                    <a:lumOff val="40000"/>
                  </a:schemeClr>
                </a:solidFill>
                <a:latin typeface="Calibri" pitchFamily="34" charset="0"/>
              </a:rPr>
              <a:t> </a:t>
            </a:r>
            <a:r>
              <a:rPr lang="sk-SK" sz="1600" b="1" dirty="0" err="1">
                <a:solidFill>
                  <a:schemeClr val="tx2">
                    <a:lumMod val="60000"/>
                    <a:lumOff val="40000"/>
                  </a:schemeClr>
                </a:solidFill>
                <a:latin typeface="Calibri" pitchFamily="34" charset="0"/>
              </a:rPr>
              <a:t>deal</a:t>
            </a:r>
            <a:r>
              <a:rPr lang="sk-SK" sz="1600" b="1" dirty="0">
                <a:solidFill>
                  <a:schemeClr val="tx2">
                    <a:lumMod val="60000"/>
                    <a:lumOff val="40000"/>
                  </a:schemeClr>
                </a:solidFill>
                <a:latin typeface="Calibri" pitchFamily="34" charset="0"/>
              </a:rPr>
              <a:t> </a:t>
            </a:r>
            <a:r>
              <a:rPr lang="sk-SK" sz="1600" b="1" dirty="0" err="1">
                <a:solidFill>
                  <a:schemeClr val="tx2">
                    <a:lumMod val="60000"/>
                    <a:lumOff val="40000"/>
                  </a:schemeClr>
                </a:solidFill>
                <a:latin typeface="Calibri" pitchFamily="34" charset="0"/>
              </a:rPr>
              <a:t>with</a:t>
            </a:r>
            <a:r>
              <a:rPr lang="sk-SK" sz="1600" b="1" dirty="0">
                <a:solidFill>
                  <a:schemeClr val="tx2">
                    <a:lumMod val="60000"/>
                    <a:lumOff val="40000"/>
                  </a:schemeClr>
                </a:solidFill>
                <a:latin typeface="Calibri" pitchFamily="34" charset="0"/>
              </a:rPr>
              <a:t> more </a:t>
            </a:r>
            <a:r>
              <a:rPr lang="sk-SK" sz="1600" b="1" dirty="0" err="1">
                <a:solidFill>
                  <a:schemeClr val="tx2">
                    <a:lumMod val="60000"/>
                    <a:lumOff val="40000"/>
                  </a:schemeClr>
                </a:solidFill>
                <a:latin typeface="Calibri" pitchFamily="34" charset="0"/>
              </a:rPr>
              <a:t>than</a:t>
            </a:r>
            <a:r>
              <a:rPr lang="sk-SK" sz="1600" b="1" dirty="0">
                <a:solidFill>
                  <a:schemeClr val="tx2">
                    <a:lumMod val="60000"/>
                    <a:lumOff val="40000"/>
                  </a:schemeClr>
                </a:solidFill>
                <a:latin typeface="Calibri" pitchFamily="34" charset="0"/>
              </a:rPr>
              <a:t> </a:t>
            </a:r>
            <a:r>
              <a:rPr lang="sk-SK" sz="1600" b="1" dirty="0" err="1">
                <a:solidFill>
                  <a:schemeClr val="tx2">
                    <a:lumMod val="60000"/>
                    <a:lumOff val="40000"/>
                  </a:schemeClr>
                </a:solidFill>
                <a:latin typeface="Calibri" pitchFamily="34" charset="0"/>
              </a:rPr>
              <a:t>one</a:t>
            </a:r>
            <a:r>
              <a:rPr lang="sk-SK" sz="1600" b="1" dirty="0">
                <a:solidFill>
                  <a:schemeClr val="tx2">
                    <a:lumMod val="60000"/>
                    <a:lumOff val="40000"/>
                  </a:schemeClr>
                </a:solidFill>
                <a:latin typeface="Calibri" pitchFamily="34" charset="0"/>
              </a:rPr>
              <a:t> </a:t>
            </a:r>
            <a:r>
              <a:rPr lang="sk-SK" sz="1600" b="1" dirty="0" err="1">
                <a:solidFill>
                  <a:schemeClr val="tx2">
                    <a:lumMod val="60000"/>
                    <a:lumOff val="40000"/>
                  </a:schemeClr>
                </a:solidFill>
                <a:latin typeface="Calibri" pitchFamily="34" charset="0"/>
              </a:rPr>
              <a:t>voluntery</a:t>
            </a:r>
            <a:r>
              <a:rPr lang="sk-SK" sz="1600" b="1" dirty="0">
                <a:solidFill>
                  <a:schemeClr val="tx2">
                    <a:lumMod val="60000"/>
                    <a:lumOff val="40000"/>
                  </a:schemeClr>
                </a:solidFill>
                <a:latin typeface="Calibri" pitchFamily="34" charset="0"/>
              </a:rPr>
              <a:t> </a:t>
            </a:r>
            <a:r>
              <a:rPr lang="sk-SK" sz="1600" b="1" dirty="0" err="1">
                <a:solidFill>
                  <a:schemeClr val="tx2">
                    <a:lumMod val="60000"/>
                    <a:lumOff val="40000"/>
                  </a:schemeClr>
                </a:solidFill>
                <a:latin typeface="Calibri" pitchFamily="34" charset="0"/>
              </a:rPr>
              <a:t>service</a:t>
            </a:r>
            <a:r>
              <a:rPr lang="sk-SK" sz="1600" b="1" dirty="0" smtClean="0">
                <a:solidFill>
                  <a:schemeClr val="tx2">
                    <a:lumMod val="60000"/>
                    <a:lumOff val="40000"/>
                  </a:schemeClr>
                </a:solidFill>
                <a:latin typeface="Calibri" pitchFamily="34" charset="0"/>
              </a:rPr>
              <a:t>.</a:t>
            </a:r>
          </a:p>
          <a:p>
            <a:pPr marL="342900" indent="-342900">
              <a:buFont typeface="Arial" panose="020B0604020202020204" pitchFamily="34" charset="0"/>
              <a:buChar char="•"/>
            </a:pPr>
            <a:endParaRPr lang="sk-SK" sz="1600" b="1" dirty="0">
              <a:solidFill>
                <a:schemeClr val="tx2">
                  <a:lumMod val="60000"/>
                  <a:lumOff val="40000"/>
                </a:schemeClr>
              </a:solidFill>
              <a:latin typeface="Calibri" pitchFamily="34" charset="0"/>
            </a:endParaRPr>
          </a:p>
          <a:p>
            <a:r>
              <a:rPr lang="sk-SK" sz="2000" b="1" dirty="0" err="1" smtClean="0">
                <a:solidFill>
                  <a:schemeClr val="accent1"/>
                </a:solidFill>
                <a:latin typeface="Calibri" pitchFamily="34" charset="0"/>
              </a:rPr>
              <a:t>The</a:t>
            </a:r>
            <a:r>
              <a:rPr lang="sk-SK" sz="2000" b="1" dirty="0" smtClean="0">
                <a:solidFill>
                  <a:schemeClr val="accent1"/>
                </a:solidFill>
                <a:latin typeface="Calibri" pitchFamily="34" charset="0"/>
              </a:rPr>
              <a:t> most </a:t>
            </a:r>
            <a:r>
              <a:rPr lang="sk-SK" sz="2000" b="1" dirty="0" err="1" smtClean="0">
                <a:solidFill>
                  <a:schemeClr val="accent1"/>
                </a:solidFill>
                <a:latin typeface="Calibri" pitchFamily="34" charset="0"/>
              </a:rPr>
              <a:t>frequent</a:t>
            </a:r>
            <a:r>
              <a:rPr lang="sk-SK" sz="2000" b="1" dirty="0" smtClean="0">
                <a:solidFill>
                  <a:schemeClr val="accent1"/>
                </a:solidFill>
                <a:latin typeface="Calibri" pitchFamily="34" charset="0"/>
              </a:rPr>
              <a:t>:</a:t>
            </a:r>
            <a:endParaRPr lang="sk-SK" sz="2000" b="1" dirty="0">
              <a:solidFill>
                <a:schemeClr val="accent1"/>
              </a:solidFill>
              <a:latin typeface="Calibri" pitchFamily="34" charset="0"/>
            </a:endParaRPr>
          </a:p>
          <a:p>
            <a:pPr marL="285750" indent="-285750">
              <a:buFontTx/>
              <a:buChar char="-"/>
            </a:pPr>
            <a:r>
              <a:rPr lang="sk-SK" sz="2000" b="1" dirty="0" err="1" smtClean="0">
                <a:solidFill>
                  <a:schemeClr val="accent1"/>
                </a:solidFill>
                <a:latin typeface="Calibri" pitchFamily="34" charset="0"/>
              </a:rPr>
              <a:t>Helping</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organizations</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carry</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out</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their</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activities</a:t>
            </a:r>
            <a:r>
              <a:rPr lang="sk-SK" sz="2000" b="1" dirty="0" smtClean="0">
                <a:solidFill>
                  <a:schemeClr val="accent1"/>
                </a:solidFill>
                <a:latin typeface="Calibri" pitchFamily="34" charset="0"/>
              </a:rPr>
              <a:t> and </a:t>
            </a:r>
            <a:r>
              <a:rPr lang="sk-SK" sz="2000" b="1" dirty="0" err="1" smtClean="0">
                <a:solidFill>
                  <a:schemeClr val="accent1"/>
                </a:solidFill>
                <a:latin typeface="Calibri" pitchFamily="34" charset="0"/>
              </a:rPr>
              <a:t>achieve</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their</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goals</a:t>
            </a:r>
            <a:endParaRPr lang="sk-SK" sz="2000" b="1" dirty="0" smtClean="0">
              <a:solidFill>
                <a:schemeClr val="accent1"/>
              </a:solidFill>
              <a:latin typeface="Calibri" pitchFamily="34" charset="0"/>
            </a:endParaRPr>
          </a:p>
          <a:p>
            <a:pPr marL="285750" indent="-285750">
              <a:buFontTx/>
              <a:buChar char="-"/>
            </a:pPr>
            <a:r>
              <a:rPr lang="sk-SK" sz="2000" b="1" dirty="0" err="1">
                <a:solidFill>
                  <a:schemeClr val="accent1"/>
                </a:solidFill>
                <a:latin typeface="Calibri" pitchFamily="34" charset="0"/>
              </a:rPr>
              <a:t>p</a:t>
            </a:r>
            <a:r>
              <a:rPr lang="sk-SK" sz="2000" b="1" dirty="0" err="1" smtClean="0">
                <a:solidFill>
                  <a:schemeClr val="accent1"/>
                </a:solidFill>
                <a:latin typeface="Calibri" pitchFamily="34" charset="0"/>
              </a:rPr>
              <a:t>roviding</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an</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individual</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support</a:t>
            </a:r>
            <a:r>
              <a:rPr lang="sk-SK" sz="2000" b="1" dirty="0" smtClean="0">
                <a:solidFill>
                  <a:schemeClr val="accent1"/>
                </a:solidFill>
                <a:latin typeface="Calibri" pitchFamily="34" charset="0"/>
              </a:rPr>
              <a:t> to a person or to a </a:t>
            </a:r>
            <a:r>
              <a:rPr lang="sk-SK" sz="2000" b="1" dirty="0" err="1" smtClean="0">
                <a:solidFill>
                  <a:schemeClr val="accent1"/>
                </a:solidFill>
                <a:latin typeface="Calibri" pitchFamily="34" charset="0"/>
              </a:rPr>
              <a:t>specific</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group</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of</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people</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e.g</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within</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an</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organization</a:t>
            </a:r>
            <a:r>
              <a:rPr lang="sk-SK" sz="2000" b="1" dirty="0" smtClean="0">
                <a:solidFill>
                  <a:schemeClr val="accent1"/>
                </a:solidFill>
                <a:latin typeface="Calibri" pitchFamily="34" charset="0"/>
              </a:rPr>
              <a:t>, in </a:t>
            </a:r>
            <a:r>
              <a:rPr lang="sk-SK" sz="2000" b="1" dirty="0" err="1" smtClean="0">
                <a:solidFill>
                  <a:schemeClr val="accent1"/>
                </a:solidFill>
                <a:latin typeface="Calibri" pitchFamily="34" charset="0"/>
              </a:rPr>
              <a:t>household</a:t>
            </a:r>
            <a:r>
              <a:rPr lang="sk-SK" sz="2000" b="1" dirty="0" smtClean="0">
                <a:solidFill>
                  <a:schemeClr val="accent1"/>
                </a:solidFill>
                <a:latin typeface="Calibri" pitchFamily="34" charset="0"/>
              </a:rPr>
              <a:t>, on </a:t>
            </a:r>
            <a:r>
              <a:rPr lang="sk-SK" sz="2000" b="1" dirty="0" err="1" smtClean="0">
                <a:solidFill>
                  <a:schemeClr val="accent1"/>
                </a:solidFill>
                <a:latin typeface="Calibri" pitchFamily="34" charset="0"/>
              </a:rPr>
              <a:t>streets</a:t>
            </a:r>
            <a:r>
              <a:rPr lang="sk-SK" sz="2000" b="1" dirty="0" smtClean="0">
                <a:solidFill>
                  <a:schemeClr val="accent1"/>
                </a:solidFill>
                <a:latin typeface="Calibri" pitchFamily="34" charset="0"/>
              </a:rPr>
              <a:t>...) </a:t>
            </a:r>
          </a:p>
          <a:p>
            <a:endParaRPr lang="sk-SK" b="1" dirty="0" smtClean="0">
              <a:solidFill>
                <a:schemeClr val="accent1"/>
              </a:solidFill>
              <a:latin typeface="Calibri" pitchFamily="34" charset="0"/>
            </a:endParaRPr>
          </a:p>
          <a:p>
            <a:endParaRPr lang="sk-SK" b="1" dirty="0">
              <a:solidFill>
                <a:schemeClr val="accent1"/>
              </a:solidFill>
              <a:latin typeface="Calibri" pitchFamily="34" charset="0"/>
            </a:endParaRPr>
          </a:p>
          <a:p>
            <a:r>
              <a:rPr lang="sk-SK" b="1" dirty="0" smtClean="0">
                <a:solidFill>
                  <a:schemeClr val="accent1"/>
                </a:solidFill>
                <a:latin typeface="Calibri" pitchFamily="34" charset="0"/>
              </a:rPr>
              <a:t>  </a:t>
            </a:r>
            <a:endParaRPr lang="sk-SK" b="1" dirty="0">
              <a:solidFill>
                <a:schemeClr val="accent1"/>
              </a:solidFill>
              <a:latin typeface="Calibri" pitchFamily="34" charset="0"/>
            </a:endParaRPr>
          </a:p>
          <a:p>
            <a:endParaRPr lang="sk-SK"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https://mexicoinstitute.files.wordpress.com/2013/04/environment-energy-light-bulb-with-paddy-ric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02694" y="3981346"/>
            <a:ext cx="2911443" cy="1940386"/>
          </a:xfrm>
          <a:prstGeom prst="rect">
            <a:avLst/>
          </a:prstGeom>
          <a:noFill/>
          <a:extLst>
            <a:ext uri="{909E8E84-426E-40DD-AFC4-6F175D3DCCD1}">
              <a14:hiddenFill xmlns:a14="http://schemas.microsoft.com/office/drawing/2010/main" xmlns="">
                <a:solidFill>
                  <a:srgbClr val="FFFFFF"/>
                </a:solidFill>
              </a14:hiddenFill>
            </a:ext>
          </a:extLst>
        </p:spPr>
      </p:pic>
      <p:sp>
        <p:nvSpPr>
          <p:cNvPr id="4108" name="Rectangle 12"/>
          <p:cNvSpPr>
            <a:spLocks noChangeArrowheads="1"/>
          </p:cNvSpPr>
          <p:nvPr/>
        </p:nvSpPr>
        <p:spPr bwMode="auto">
          <a:xfrm>
            <a:off x="474663" y="1393825"/>
            <a:ext cx="7702550" cy="438582"/>
          </a:xfrm>
          <a:prstGeom prst="rect">
            <a:avLst/>
          </a:prstGeom>
          <a:noFill/>
          <a:ln w="9525">
            <a:noFill/>
            <a:miter lim="800000"/>
            <a:headEnd/>
            <a:tailEnd/>
          </a:ln>
          <a:effectLst/>
        </p:spPr>
        <p:txBody>
          <a:bodyPr>
            <a:spAutoFit/>
          </a:bodyPr>
          <a:lstStyle/>
          <a:p>
            <a:pPr>
              <a:lnSpc>
                <a:spcPct val="90000"/>
              </a:lnSpc>
              <a:spcBef>
                <a:spcPct val="50000"/>
              </a:spcBef>
              <a:buClr>
                <a:schemeClr val="accent1"/>
              </a:buClr>
              <a:buSzPct val="50000"/>
            </a:pPr>
            <a:endParaRPr lang="sk-SK" sz="2500" dirty="0" smtClean="0">
              <a:solidFill>
                <a:srgbClr val="777777"/>
              </a:solidFill>
              <a:latin typeface="Calibri" pitchFamily="34" charset="0"/>
            </a:endParaRPr>
          </a:p>
        </p:txBody>
      </p:sp>
      <p:sp>
        <p:nvSpPr>
          <p:cNvPr id="4" name="Zástupný symbol obsahu 3"/>
          <p:cNvSpPr>
            <a:spLocks noGrp="1"/>
          </p:cNvSpPr>
          <p:nvPr/>
        </p:nvSpPr>
        <p:spPr>
          <a:xfrm>
            <a:off x="822960" y="1028700"/>
            <a:ext cx="7498080" cy="4800600"/>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spcBef>
                <a:spcPts val="0"/>
              </a:spcBef>
              <a:buNone/>
              <a:tabLst>
                <a:tab pos="4659313" algn="l"/>
              </a:tabLst>
            </a:pPr>
            <a:r>
              <a:rPr lang="sk-SK" sz="2400" b="1" dirty="0" smtClean="0"/>
              <a:t>	</a:t>
            </a:r>
            <a:endParaRPr lang="sk-SK" sz="2400" b="1" u="sng" dirty="0"/>
          </a:p>
          <a:p>
            <a:pPr>
              <a:spcBef>
                <a:spcPts val="0"/>
              </a:spcBef>
              <a:buNone/>
              <a:tabLst>
                <a:tab pos="5286375" algn="l"/>
              </a:tabLst>
            </a:pPr>
            <a:endParaRPr lang="sk-SK" sz="2400" b="1" u="sng" dirty="0"/>
          </a:p>
        </p:txBody>
      </p:sp>
      <p:sp>
        <p:nvSpPr>
          <p:cNvPr id="2" name="BlokTextu 1"/>
          <p:cNvSpPr txBox="1"/>
          <p:nvPr/>
        </p:nvSpPr>
        <p:spPr>
          <a:xfrm>
            <a:off x="768009" y="581112"/>
            <a:ext cx="7409204" cy="4370427"/>
          </a:xfrm>
          <a:prstGeom prst="rect">
            <a:avLst/>
          </a:prstGeom>
          <a:noFill/>
        </p:spPr>
        <p:txBody>
          <a:bodyPr wrap="square" rtlCol="0">
            <a:spAutoFit/>
          </a:bodyPr>
          <a:lstStyle/>
          <a:p>
            <a:pPr algn="ctr"/>
            <a:r>
              <a:rPr lang="sk-SK" sz="2800" b="1" dirty="0" err="1" smtClean="0">
                <a:solidFill>
                  <a:schemeClr val="accent1"/>
                </a:solidFill>
                <a:latin typeface="Calibri" pitchFamily="34" charset="0"/>
              </a:rPr>
              <a:t>Fields</a:t>
            </a:r>
            <a:r>
              <a:rPr lang="sk-SK" sz="2800" b="1" dirty="0" smtClean="0">
                <a:solidFill>
                  <a:schemeClr val="accent1"/>
                </a:solidFill>
                <a:latin typeface="Calibri" pitchFamily="34" charset="0"/>
              </a:rPr>
              <a:t> </a:t>
            </a:r>
            <a:r>
              <a:rPr lang="sk-SK" sz="2800" b="1" dirty="0" err="1" smtClean="0">
                <a:solidFill>
                  <a:schemeClr val="accent1"/>
                </a:solidFill>
                <a:latin typeface="Calibri" pitchFamily="34" charset="0"/>
              </a:rPr>
              <a:t>of</a:t>
            </a:r>
            <a:r>
              <a:rPr lang="sk-SK" sz="2800" b="1" dirty="0" smtClean="0">
                <a:solidFill>
                  <a:schemeClr val="accent1"/>
                </a:solidFill>
                <a:latin typeface="Calibri" pitchFamily="34" charset="0"/>
              </a:rPr>
              <a:t> </a:t>
            </a:r>
            <a:r>
              <a:rPr lang="sk-SK" sz="2800" b="1" dirty="0" err="1" smtClean="0">
                <a:solidFill>
                  <a:schemeClr val="accent1"/>
                </a:solidFill>
                <a:latin typeface="Calibri" pitchFamily="34" charset="0"/>
              </a:rPr>
              <a:t>youth</a:t>
            </a:r>
            <a:r>
              <a:rPr lang="sk-SK" sz="2800" b="1" dirty="0" smtClean="0">
                <a:solidFill>
                  <a:schemeClr val="accent1"/>
                </a:solidFill>
                <a:latin typeface="Calibri" pitchFamily="34" charset="0"/>
              </a:rPr>
              <a:t> </a:t>
            </a:r>
            <a:r>
              <a:rPr lang="sk-SK" sz="2800" b="1" dirty="0" err="1" smtClean="0">
                <a:solidFill>
                  <a:schemeClr val="accent1"/>
                </a:solidFill>
                <a:latin typeface="Calibri" pitchFamily="34" charset="0"/>
              </a:rPr>
              <a:t>volunteering</a:t>
            </a:r>
            <a:endParaRPr lang="sk-SK" sz="2800" b="1" dirty="0" smtClean="0">
              <a:solidFill>
                <a:schemeClr val="accent1"/>
              </a:solidFill>
              <a:latin typeface="Calibri" pitchFamily="34" charset="0"/>
            </a:endParaRPr>
          </a:p>
          <a:p>
            <a:endParaRPr lang="sk-SK" sz="2800" b="1" dirty="0" smtClean="0">
              <a:solidFill>
                <a:schemeClr val="accent1"/>
              </a:solidFill>
              <a:latin typeface="Calibri" pitchFamily="34" charset="0"/>
            </a:endParaRPr>
          </a:p>
          <a:p>
            <a:r>
              <a:rPr lang="sk-SK" sz="2800" b="1" dirty="0" err="1" smtClean="0">
                <a:solidFill>
                  <a:schemeClr val="accent1"/>
                </a:solidFill>
                <a:latin typeface="Calibri" pitchFamily="34" charset="0"/>
              </a:rPr>
              <a:t>social</a:t>
            </a:r>
            <a:r>
              <a:rPr lang="sk-SK" sz="2800" b="1" dirty="0" smtClean="0">
                <a:solidFill>
                  <a:schemeClr val="accent1"/>
                </a:solidFill>
                <a:latin typeface="Calibri" pitchFamily="34" charset="0"/>
              </a:rPr>
              <a:t> </a:t>
            </a:r>
            <a:r>
              <a:rPr lang="sk-SK" sz="2800" b="1" dirty="0" err="1">
                <a:solidFill>
                  <a:schemeClr val="accent1"/>
                </a:solidFill>
                <a:latin typeface="Calibri" pitchFamily="34" charset="0"/>
              </a:rPr>
              <a:t>services</a:t>
            </a:r>
            <a:r>
              <a:rPr lang="sk-SK" sz="2800" b="1" dirty="0">
                <a:solidFill>
                  <a:schemeClr val="accent1"/>
                </a:solidFill>
                <a:latin typeface="Calibri" pitchFamily="34" charset="0"/>
              </a:rPr>
              <a:t> </a:t>
            </a:r>
            <a:r>
              <a:rPr lang="sk-SK" sz="2000" b="1" dirty="0" smtClean="0">
                <a:solidFill>
                  <a:schemeClr val="accent1"/>
                </a:solidFill>
                <a:latin typeface="Calibri" pitchFamily="34" charset="0"/>
              </a:rPr>
              <a:t>(28.6%) </a:t>
            </a:r>
            <a:r>
              <a:rPr lang="sk-SK" sz="2000" b="1" dirty="0" err="1">
                <a:solidFill>
                  <a:schemeClr val="accent1"/>
                </a:solidFill>
                <a:latin typeface="Calibri" pitchFamily="34" charset="0"/>
              </a:rPr>
              <a:t>of</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volunteers</a:t>
            </a:r>
            <a:r>
              <a:rPr lang="sk-SK" sz="2000" b="1" dirty="0">
                <a:solidFill>
                  <a:schemeClr val="accent1"/>
                </a:solidFill>
                <a:latin typeface="Calibri" pitchFamily="34" charset="0"/>
              </a:rPr>
              <a:t> </a:t>
            </a:r>
            <a:r>
              <a:rPr lang="sk-SK" sz="2000" b="1" dirty="0" smtClean="0">
                <a:solidFill>
                  <a:schemeClr val="accent1"/>
                </a:solidFill>
                <a:latin typeface="Calibri" pitchFamily="34" charset="0"/>
              </a:rPr>
              <a:t>are </a:t>
            </a:r>
            <a:r>
              <a:rPr lang="sk-SK" sz="2000" b="1" dirty="0" err="1">
                <a:solidFill>
                  <a:schemeClr val="accent1"/>
                </a:solidFill>
                <a:latin typeface="Calibri" pitchFamily="34" charset="0"/>
              </a:rPr>
              <a:t>actively</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involved</a:t>
            </a:r>
            <a:r>
              <a:rPr lang="sk-SK" sz="2000" b="1" dirty="0">
                <a:solidFill>
                  <a:schemeClr val="accent1"/>
                </a:solidFill>
                <a:latin typeface="Calibri" pitchFamily="34" charset="0"/>
              </a:rPr>
              <a:t>. </a:t>
            </a:r>
          </a:p>
          <a:p>
            <a:endParaRPr lang="sk-SK" sz="2000" b="1" dirty="0" smtClean="0">
              <a:solidFill>
                <a:schemeClr val="accent1">
                  <a:lumMod val="50000"/>
                </a:schemeClr>
              </a:solidFill>
              <a:latin typeface="Calibri" pitchFamily="34" charset="0"/>
            </a:endParaRPr>
          </a:p>
          <a:p>
            <a:endParaRPr lang="sk-SK" sz="2000" b="1" dirty="0" smtClean="0">
              <a:solidFill>
                <a:schemeClr val="accent1">
                  <a:lumMod val="50000"/>
                </a:schemeClr>
              </a:solidFill>
              <a:latin typeface="Calibri" pitchFamily="34" charset="0"/>
            </a:endParaRPr>
          </a:p>
          <a:p>
            <a:r>
              <a:rPr lang="sk-SK" sz="2800" b="1" dirty="0" err="1" smtClean="0">
                <a:solidFill>
                  <a:schemeClr val="accent1"/>
                </a:solidFill>
                <a:latin typeface="Calibri" pitchFamily="34" charset="0"/>
              </a:rPr>
              <a:t>children</a:t>
            </a:r>
            <a:r>
              <a:rPr lang="sk-SK" sz="2800" b="1" dirty="0" smtClean="0">
                <a:solidFill>
                  <a:schemeClr val="accent1"/>
                </a:solidFill>
                <a:latin typeface="Calibri" pitchFamily="34" charset="0"/>
              </a:rPr>
              <a:t> </a:t>
            </a:r>
            <a:r>
              <a:rPr lang="sk-SK" sz="2800" b="1" dirty="0">
                <a:solidFill>
                  <a:schemeClr val="accent1"/>
                </a:solidFill>
                <a:latin typeface="Calibri" pitchFamily="34" charset="0"/>
              </a:rPr>
              <a:t>and </a:t>
            </a:r>
            <a:r>
              <a:rPr lang="sk-SK" sz="2800" b="1" dirty="0" err="1">
                <a:solidFill>
                  <a:schemeClr val="accent1"/>
                </a:solidFill>
                <a:latin typeface="Calibri" pitchFamily="34" charset="0"/>
              </a:rPr>
              <a:t>youth</a:t>
            </a:r>
            <a:r>
              <a:rPr lang="sk-SK" sz="2800" b="1" dirty="0">
                <a:solidFill>
                  <a:schemeClr val="accent1"/>
                </a:solidFill>
                <a:latin typeface="Calibri" pitchFamily="34" charset="0"/>
              </a:rPr>
              <a:t> </a:t>
            </a:r>
            <a:r>
              <a:rPr lang="sk-SK" sz="2800" b="1" dirty="0" err="1">
                <a:solidFill>
                  <a:schemeClr val="accent1"/>
                </a:solidFill>
                <a:latin typeface="Calibri" pitchFamily="34" charset="0"/>
              </a:rPr>
              <a:t>organizations</a:t>
            </a:r>
            <a:r>
              <a:rPr lang="sk-SK" sz="2000" b="1" dirty="0">
                <a:solidFill>
                  <a:schemeClr val="accent1"/>
                </a:solidFill>
                <a:latin typeface="Calibri" pitchFamily="34" charset="0"/>
              </a:rPr>
              <a:t> </a:t>
            </a:r>
            <a:r>
              <a:rPr lang="sk-SK" sz="2000" b="1" dirty="0" smtClean="0">
                <a:solidFill>
                  <a:schemeClr val="accent1"/>
                </a:solidFill>
                <a:latin typeface="Calibri" pitchFamily="34" charset="0"/>
              </a:rPr>
              <a:t>(22.6</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of</a:t>
            </a:r>
            <a:r>
              <a:rPr lang="sk-SK" sz="2000" b="1" dirty="0">
                <a:solidFill>
                  <a:schemeClr val="accent1"/>
                </a:solidFill>
                <a:latin typeface="Calibri" pitchFamily="34" charset="0"/>
              </a:rPr>
              <a:t> </a:t>
            </a:r>
            <a:r>
              <a:rPr lang="sk-SK" sz="2000" b="1" dirty="0" err="1" smtClean="0">
                <a:solidFill>
                  <a:schemeClr val="accent1"/>
                </a:solidFill>
                <a:latin typeface="Calibri" pitchFamily="34" charset="0"/>
              </a:rPr>
              <a:t>youth</a:t>
            </a:r>
            <a:r>
              <a:rPr lang="sk-SK" sz="2000" b="1" dirty="0" smtClean="0">
                <a:solidFill>
                  <a:schemeClr val="accent1"/>
                </a:solidFill>
                <a:latin typeface="Calibri" pitchFamily="34" charset="0"/>
              </a:rPr>
              <a:t>). </a:t>
            </a:r>
            <a:endParaRPr lang="sk-SK" sz="2000" b="1" dirty="0">
              <a:solidFill>
                <a:schemeClr val="accent1"/>
              </a:solidFill>
              <a:latin typeface="Calibri" pitchFamily="34" charset="0"/>
            </a:endParaRPr>
          </a:p>
          <a:p>
            <a:endParaRPr lang="sk-SK" sz="2000" b="1" dirty="0">
              <a:solidFill>
                <a:schemeClr val="accent1"/>
              </a:solidFill>
              <a:latin typeface="Calibri" pitchFamily="34" charset="0"/>
            </a:endParaRPr>
          </a:p>
          <a:p>
            <a:endParaRPr lang="sk-SK" sz="2000" b="1" dirty="0" smtClean="0">
              <a:solidFill>
                <a:schemeClr val="accent1"/>
              </a:solidFill>
              <a:latin typeface="Calibri" pitchFamily="34" charset="0"/>
            </a:endParaRPr>
          </a:p>
          <a:p>
            <a:endParaRPr lang="sk-SK" sz="2000" b="1" dirty="0" smtClean="0">
              <a:solidFill>
                <a:schemeClr val="accent1"/>
              </a:solidFill>
              <a:latin typeface="Calibri" pitchFamily="34" charset="0"/>
            </a:endParaRPr>
          </a:p>
          <a:p>
            <a:r>
              <a:rPr lang="sk-SK" sz="2800" b="1" dirty="0" err="1" smtClean="0">
                <a:solidFill>
                  <a:schemeClr val="accent1"/>
                </a:solidFill>
                <a:latin typeface="Calibri" pitchFamily="34" charset="0"/>
              </a:rPr>
              <a:t>culture</a:t>
            </a:r>
            <a:r>
              <a:rPr lang="sk-SK" sz="2800" b="1" dirty="0">
                <a:solidFill>
                  <a:schemeClr val="accent1"/>
                </a:solidFill>
                <a:latin typeface="Calibri" pitchFamily="34" charset="0"/>
              </a:rPr>
              <a:t>, </a:t>
            </a:r>
            <a:r>
              <a:rPr lang="sk-SK" sz="2800" b="1" dirty="0" err="1">
                <a:solidFill>
                  <a:schemeClr val="accent1"/>
                </a:solidFill>
                <a:latin typeface="Calibri" pitchFamily="34" charset="0"/>
              </a:rPr>
              <a:t>art</a:t>
            </a:r>
            <a:r>
              <a:rPr lang="sk-SK" sz="2800" b="1" dirty="0">
                <a:solidFill>
                  <a:schemeClr val="accent1"/>
                </a:solidFill>
                <a:latin typeface="Calibri" pitchFamily="34" charset="0"/>
              </a:rPr>
              <a:t> and </a:t>
            </a:r>
            <a:r>
              <a:rPr lang="sk-SK" sz="2800" b="1" dirty="0" err="1">
                <a:solidFill>
                  <a:schemeClr val="accent1"/>
                </a:solidFill>
                <a:latin typeface="Calibri" pitchFamily="34" charset="0"/>
              </a:rPr>
              <a:t>environment</a:t>
            </a:r>
            <a:r>
              <a:rPr lang="sk-SK" sz="2800" b="1" dirty="0">
                <a:solidFill>
                  <a:schemeClr val="accent1"/>
                </a:solidFill>
                <a:latin typeface="Calibri" pitchFamily="34" charset="0"/>
              </a:rPr>
              <a:t> </a:t>
            </a:r>
            <a:r>
              <a:rPr lang="sk-SK" sz="2800" b="1" dirty="0" err="1" smtClean="0">
                <a:solidFill>
                  <a:schemeClr val="accent1"/>
                </a:solidFill>
                <a:latin typeface="Calibri" pitchFamily="34" charset="0"/>
              </a:rPr>
              <a:t>protection</a:t>
            </a:r>
            <a:endParaRPr lang="sk-SK" sz="2800" b="1" dirty="0">
              <a:solidFill>
                <a:schemeClr val="accent1"/>
              </a:solidFill>
              <a:latin typeface="Calibri" pitchFamily="34" charset="0"/>
            </a:endParaRPr>
          </a:p>
          <a:p>
            <a:r>
              <a:rPr lang="sk-SK" sz="2000" b="1" dirty="0" smtClean="0">
                <a:solidFill>
                  <a:schemeClr val="accent1"/>
                </a:solidFill>
                <a:latin typeface="Calibri" pitchFamily="34" charset="0"/>
              </a:rPr>
              <a:t>(</a:t>
            </a:r>
            <a:r>
              <a:rPr lang="sk-SK" sz="2000" b="1" dirty="0" err="1" smtClean="0">
                <a:solidFill>
                  <a:schemeClr val="accent1"/>
                </a:solidFill>
                <a:latin typeface="Calibri" pitchFamily="34" charset="0"/>
              </a:rPr>
              <a:t>envolving</a:t>
            </a:r>
            <a:r>
              <a:rPr lang="sk-SK" sz="2000" b="1" dirty="0" smtClean="0">
                <a:solidFill>
                  <a:schemeClr val="accent1"/>
                </a:solidFill>
                <a:latin typeface="Calibri" pitchFamily="34" charset="0"/>
              </a:rPr>
              <a:t> 11.9% </a:t>
            </a:r>
            <a:r>
              <a:rPr lang="sk-SK" sz="2000" b="1" dirty="0" err="1" smtClean="0">
                <a:solidFill>
                  <a:schemeClr val="accent1"/>
                </a:solidFill>
                <a:latin typeface="Calibri" pitchFamily="34" charset="0"/>
              </a:rPr>
              <a:t>of</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volunteers</a:t>
            </a:r>
            <a:r>
              <a:rPr lang="sk-SK" sz="2000" b="1" dirty="0" smtClean="0">
                <a:solidFill>
                  <a:schemeClr val="accent1"/>
                </a:solidFill>
                <a:latin typeface="Calibri" pitchFamily="34" charset="0"/>
              </a:rPr>
              <a:t>).</a:t>
            </a:r>
          </a:p>
          <a:p>
            <a:endParaRPr lang="sk-SK" dirty="0"/>
          </a:p>
        </p:txBody>
      </p:sp>
      <p:pic>
        <p:nvPicPr>
          <p:cNvPr id="1026" name="Picture 2" descr="C:\Users\katarina.knazikova\Desktop\social-work-7.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43141" y="2935299"/>
            <a:ext cx="2341992" cy="98740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80348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lokTextu 1"/>
          <p:cNvSpPr txBox="1"/>
          <p:nvPr/>
        </p:nvSpPr>
        <p:spPr>
          <a:xfrm>
            <a:off x="853440" y="751840"/>
            <a:ext cx="7599680" cy="4524315"/>
          </a:xfrm>
          <a:prstGeom prst="rect">
            <a:avLst/>
          </a:prstGeom>
          <a:noFill/>
        </p:spPr>
        <p:txBody>
          <a:bodyPr wrap="square" rtlCol="0">
            <a:spAutoFit/>
          </a:bodyPr>
          <a:lstStyle/>
          <a:p>
            <a:r>
              <a:rPr lang="en-US" b="1" dirty="0" smtClean="0">
                <a:solidFill>
                  <a:schemeClr val="tx2"/>
                </a:solidFill>
                <a:latin typeface="+mn-lt"/>
              </a:rPr>
              <a:t>Strategic objective</a:t>
            </a:r>
            <a:r>
              <a:rPr lang="sk-SK" b="1" dirty="0" smtClean="0">
                <a:solidFill>
                  <a:schemeClr val="tx2"/>
                </a:solidFill>
                <a:latin typeface="+mn-lt"/>
              </a:rPr>
              <a:t>:</a:t>
            </a:r>
            <a:r>
              <a:rPr lang="en-US" b="1" dirty="0" smtClean="0">
                <a:solidFill>
                  <a:schemeClr val="tx2"/>
                </a:solidFill>
                <a:latin typeface="+mn-lt"/>
              </a:rPr>
              <a:t> </a:t>
            </a:r>
          </a:p>
          <a:p>
            <a:r>
              <a:rPr lang="en-US" b="1" dirty="0" smtClean="0">
                <a:solidFill>
                  <a:schemeClr val="tx2"/>
                </a:solidFill>
                <a:latin typeface="+mn-lt"/>
              </a:rPr>
              <a:t>Engage in volunteering as many young people from various groups as possible by means of creating varied voluntary opportunities reflecting young people’s current needs and trends within volunteering and ensure young people’s sustainability in volunteering. </a:t>
            </a:r>
          </a:p>
          <a:p>
            <a:endParaRPr lang="sk-SK" b="1" dirty="0" smtClean="0">
              <a:solidFill>
                <a:schemeClr val="tx2">
                  <a:lumMod val="60000"/>
                  <a:lumOff val="40000"/>
                </a:schemeClr>
              </a:solidFill>
              <a:latin typeface="+mn-lt"/>
            </a:endParaRPr>
          </a:p>
          <a:p>
            <a:pPr marL="285750" indent="-285750">
              <a:buFontTx/>
              <a:buChar char="-"/>
            </a:pPr>
            <a:r>
              <a:rPr lang="en-US" b="1" dirty="0" smtClean="0">
                <a:solidFill>
                  <a:schemeClr val="tx2">
                    <a:lumMod val="60000"/>
                    <a:lumOff val="40000"/>
                  </a:schemeClr>
                </a:solidFill>
                <a:latin typeface="+mn-lt"/>
              </a:rPr>
              <a:t>Interlink volunteering with formal education at all degrees and types of schools. </a:t>
            </a:r>
            <a:endParaRPr lang="sk-SK" b="1" dirty="0" smtClean="0">
              <a:solidFill>
                <a:schemeClr val="tx2">
                  <a:lumMod val="60000"/>
                  <a:lumOff val="40000"/>
                </a:schemeClr>
              </a:solidFill>
              <a:latin typeface="+mn-lt"/>
            </a:endParaRPr>
          </a:p>
          <a:p>
            <a:pPr marL="285750" indent="-285750">
              <a:buFontTx/>
              <a:buChar char="-"/>
            </a:pPr>
            <a:endParaRPr lang="en-US" b="1" dirty="0" smtClean="0">
              <a:solidFill>
                <a:schemeClr val="tx2">
                  <a:lumMod val="60000"/>
                  <a:lumOff val="40000"/>
                </a:schemeClr>
              </a:solidFill>
              <a:latin typeface="+mn-lt"/>
            </a:endParaRPr>
          </a:p>
          <a:p>
            <a:pPr marL="285750" indent="-285750">
              <a:buFontTx/>
              <a:buChar char="-"/>
            </a:pPr>
            <a:r>
              <a:rPr lang="en-US" b="1" dirty="0" smtClean="0">
                <a:solidFill>
                  <a:schemeClr val="tx2">
                    <a:lumMod val="60000"/>
                    <a:lumOff val="40000"/>
                  </a:schemeClr>
                </a:solidFill>
                <a:latin typeface="+mn-lt"/>
              </a:rPr>
              <a:t>Encourage recognition of skills acquired through volunteering by the system of formal and non-formal education and </a:t>
            </a:r>
            <a:r>
              <a:rPr lang="en-US" b="1" dirty="0" err="1" smtClean="0">
                <a:solidFill>
                  <a:schemeClr val="tx2">
                    <a:lumMod val="60000"/>
                    <a:lumOff val="40000"/>
                  </a:schemeClr>
                </a:solidFill>
                <a:latin typeface="+mn-lt"/>
              </a:rPr>
              <a:t>labour</a:t>
            </a:r>
            <a:r>
              <a:rPr lang="en-US" b="1" dirty="0" smtClean="0">
                <a:solidFill>
                  <a:schemeClr val="tx2">
                    <a:lumMod val="60000"/>
                    <a:lumOff val="40000"/>
                  </a:schemeClr>
                </a:solidFill>
                <a:latin typeface="+mn-lt"/>
              </a:rPr>
              <a:t> market. </a:t>
            </a:r>
            <a:endParaRPr lang="sk-SK" b="1" dirty="0" smtClean="0">
              <a:solidFill>
                <a:schemeClr val="tx2">
                  <a:lumMod val="60000"/>
                  <a:lumOff val="40000"/>
                </a:schemeClr>
              </a:solidFill>
              <a:latin typeface="+mn-lt"/>
            </a:endParaRPr>
          </a:p>
          <a:p>
            <a:pPr marL="285750" indent="-285750">
              <a:buFontTx/>
              <a:buChar char="-"/>
            </a:pPr>
            <a:endParaRPr lang="en-US" b="1" dirty="0" smtClean="0">
              <a:solidFill>
                <a:schemeClr val="tx2">
                  <a:lumMod val="60000"/>
                  <a:lumOff val="40000"/>
                </a:schemeClr>
              </a:solidFill>
              <a:latin typeface="+mn-lt"/>
            </a:endParaRPr>
          </a:p>
          <a:p>
            <a:pPr marL="285750" indent="-285750">
              <a:buFontTx/>
              <a:buChar char="-"/>
            </a:pPr>
            <a:r>
              <a:rPr lang="en-US" b="1" dirty="0" smtClean="0">
                <a:solidFill>
                  <a:schemeClr val="tx2">
                    <a:lumMod val="60000"/>
                    <a:lumOff val="40000"/>
                  </a:schemeClr>
                </a:solidFill>
                <a:latin typeface="+mn-lt"/>
              </a:rPr>
              <a:t>Promote benefits flowing from volunteering for individuals and for the society and raise awareness about value of volunteering. </a:t>
            </a:r>
            <a:endParaRPr lang="sk-SK" b="1" dirty="0" smtClean="0">
              <a:solidFill>
                <a:schemeClr val="tx2">
                  <a:lumMod val="60000"/>
                  <a:lumOff val="40000"/>
                </a:schemeClr>
              </a:solidFill>
              <a:latin typeface="+mn-lt"/>
            </a:endParaRPr>
          </a:p>
          <a:p>
            <a:pPr marL="285750" indent="-285750">
              <a:buFontTx/>
              <a:buChar char="-"/>
            </a:pPr>
            <a:endParaRPr lang="en-US" b="1" dirty="0" smtClean="0">
              <a:solidFill>
                <a:schemeClr val="tx2">
                  <a:lumMod val="60000"/>
                  <a:lumOff val="40000"/>
                </a:schemeClr>
              </a:solidFill>
              <a:latin typeface="+mn-lt"/>
            </a:endParaRPr>
          </a:p>
          <a:p>
            <a:r>
              <a:rPr lang="sk-SK"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863600" y="1720840"/>
            <a:ext cx="7355840" cy="3139321"/>
          </a:xfrm>
          <a:prstGeom prst="rect">
            <a:avLst/>
          </a:prstGeom>
        </p:spPr>
        <p:txBody>
          <a:bodyPr wrap="square">
            <a:spAutoFit/>
          </a:bodyPr>
          <a:lstStyle/>
          <a:p>
            <a:pPr marL="285750" indent="-285750">
              <a:buFontTx/>
              <a:buChar char="-"/>
            </a:pPr>
            <a:r>
              <a:rPr lang="en-US" b="1" dirty="0" smtClean="0">
                <a:solidFill>
                  <a:schemeClr val="tx2">
                    <a:lumMod val="60000"/>
                    <a:lumOff val="40000"/>
                  </a:schemeClr>
                </a:solidFill>
              </a:rPr>
              <a:t>Encourage </a:t>
            </a:r>
            <a:r>
              <a:rPr lang="en-US" b="1" dirty="0">
                <a:solidFill>
                  <a:schemeClr val="tx2">
                    <a:lumMod val="60000"/>
                    <a:lumOff val="40000"/>
                  </a:schemeClr>
                </a:solidFill>
              </a:rPr>
              <a:t>young people’s volunteering, who have specific needs. </a:t>
            </a:r>
            <a:endParaRPr lang="sk-SK" b="1" dirty="0" smtClean="0">
              <a:solidFill>
                <a:schemeClr val="tx2">
                  <a:lumMod val="60000"/>
                  <a:lumOff val="40000"/>
                </a:schemeClr>
              </a:solidFill>
            </a:endParaRPr>
          </a:p>
          <a:p>
            <a:pPr marL="285750" indent="-285750">
              <a:buFontTx/>
              <a:buChar char="-"/>
            </a:pPr>
            <a:endParaRPr lang="en-US" b="1" dirty="0">
              <a:solidFill>
                <a:schemeClr val="tx2">
                  <a:lumMod val="60000"/>
                  <a:lumOff val="40000"/>
                </a:schemeClr>
              </a:solidFill>
            </a:endParaRPr>
          </a:p>
          <a:p>
            <a:pPr marL="285750" indent="-285750">
              <a:buFontTx/>
              <a:buChar char="-"/>
            </a:pPr>
            <a:r>
              <a:rPr lang="en-US" b="1" dirty="0" smtClean="0">
                <a:solidFill>
                  <a:schemeClr val="tx2">
                    <a:lumMod val="60000"/>
                    <a:lumOff val="40000"/>
                  </a:schemeClr>
                </a:solidFill>
              </a:rPr>
              <a:t>Create </a:t>
            </a:r>
            <a:r>
              <a:rPr lang="en-US" b="1" dirty="0">
                <a:solidFill>
                  <a:schemeClr val="tx2">
                    <a:lumMod val="60000"/>
                    <a:lumOff val="40000"/>
                  </a:schemeClr>
                </a:solidFill>
              </a:rPr>
              <a:t>tools for support of </a:t>
            </a:r>
            <a:r>
              <a:rPr lang="en-US" b="1" dirty="0" err="1">
                <a:solidFill>
                  <a:schemeClr val="tx2">
                    <a:lumMod val="60000"/>
                    <a:lumOff val="40000"/>
                  </a:schemeClr>
                </a:solidFill>
              </a:rPr>
              <a:t>organisations</a:t>
            </a:r>
            <a:r>
              <a:rPr lang="en-US" b="1" dirty="0">
                <a:solidFill>
                  <a:schemeClr val="tx2">
                    <a:lumMod val="60000"/>
                    <a:lumOff val="40000"/>
                  </a:schemeClr>
                </a:solidFill>
              </a:rPr>
              <a:t> working with young volunteers, so that they are able to reflect young people’s specific needs. </a:t>
            </a:r>
            <a:endParaRPr lang="sk-SK" b="1" dirty="0" smtClean="0">
              <a:solidFill>
                <a:schemeClr val="tx2">
                  <a:lumMod val="60000"/>
                  <a:lumOff val="40000"/>
                </a:schemeClr>
              </a:solidFill>
            </a:endParaRPr>
          </a:p>
          <a:p>
            <a:pPr marL="285750" indent="-285750">
              <a:buFontTx/>
              <a:buChar char="-"/>
            </a:pPr>
            <a:endParaRPr lang="en-US" b="1" dirty="0">
              <a:solidFill>
                <a:schemeClr val="tx2">
                  <a:lumMod val="60000"/>
                  <a:lumOff val="40000"/>
                </a:schemeClr>
              </a:solidFill>
            </a:endParaRPr>
          </a:p>
          <a:p>
            <a:pPr marL="285750" indent="-285750">
              <a:buFontTx/>
              <a:buChar char="-"/>
            </a:pPr>
            <a:r>
              <a:rPr lang="en-US" b="1" dirty="0" smtClean="0">
                <a:solidFill>
                  <a:schemeClr val="tx2">
                    <a:lumMod val="60000"/>
                    <a:lumOff val="40000"/>
                  </a:schemeClr>
                </a:solidFill>
              </a:rPr>
              <a:t>Create </a:t>
            </a:r>
            <a:r>
              <a:rPr lang="en-US" b="1" dirty="0">
                <a:solidFill>
                  <a:schemeClr val="tx2">
                    <a:lumMod val="60000"/>
                    <a:lumOff val="40000"/>
                  </a:schemeClr>
                </a:solidFill>
              </a:rPr>
              <a:t>conditions (financial, personal and </a:t>
            </a:r>
            <a:r>
              <a:rPr lang="en-US" b="1" dirty="0" err="1">
                <a:solidFill>
                  <a:schemeClr val="tx2">
                    <a:lumMod val="60000"/>
                    <a:lumOff val="40000"/>
                  </a:schemeClr>
                </a:solidFill>
              </a:rPr>
              <a:t>organisational</a:t>
            </a:r>
            <a:r>
              <a:rPr lang="en-US" b="1" dirty="0">
                <a:solidFill>
                  <a:schemeClr val="tx2">
                    <a:lumMod val="60000"/>
                    <a:lumOff val="40000"/>
                  </a:schemeClr>
                </a:solidFill>
              </a:rPr>
              <a:t>) for long-term volunteering </a:t>
            </a:r>
            <a:r>
              <a:rPr lang="en-US" b="1" dirty="0" err="1">
                <a:solidFill>
                  <a:schemeClr val="tx2">
                    <a:lumMod val="60000"/>
                    <a:lumOff val="40000"/>
                  </a:schemeClr>
                </a:solidFill>
              </a:rPr>
              <a:t>programmes</a:t>
            </a:r>
            <a:r>
              <a:rPr lang="en-US" b="1" dirty="0">
                <a:solidFill>
                  <a:schemeClr val="tx2">
                    <a:lumMod val="60000"/>
                    <a:lumOff val="40000"/>
                  </a:schemeClr>
                </a:solidFill>
              </a:rPr>
              <a:t> engaging young people. </a:t>
            </a:r>
            <a:endParaRPr lang="sk-SK" b="1" dirty="0" smtClean="0">
              <a:solidFill>
                <a:schemeClr val="tx2">
                  <a:lumMod val="60000"/>
                  <a:lumOff val="40000"/>
                </a:schemeClr>
              </a:solidFill>
            </a:endParaRPr>
          </a:p>
          <a:p>
            <a:pPr marL="285750" indent="-285750">
              <a:buFontTx/>
              <a:buChar char="-"/>
            </a:pPr>
            <a:endParaRPr lang="en-US" b="1" dirty="0">
              <a:solidFill>
                <a:schemeClr val="tx2">
                  <a:lumMod val="60000"/>
                  <a:lumOff val="40000"/>
                </a:schemeClr>
              </a:solidFill>
            </a:endParaRPr>
          </a:p>
          <a:p>
            <a:r>
              <a:rPr lang="en-US" b="1" dirty="0">
                <a:solidFill>
                  <a:schemeClr val="tx2">
                    <a:lumMod val="60000"/>
                    <a:lumOff val="40000"/>
                  </a:schemeClr>
                </a:solidFill>
              </a:rPr>
              <a:t>- </a:t>
            </a:r>
            <a:r>
              <a:rPr lang="sk-SK" b="1" dirty="0" smtClean="0">
                <a:solidFill>
                  <a:schemeClr val="tx2">
                    <a:lumMod val="60000"/>
                    <a:lumOff val="40000"/>
                  </a:schemeClr>
                </a:solidFill>
              </a:rPr>
              <a:t>   E</a:t>
            </a:r>
            <a:r>
              <a:rPr lang="en-US" b="1" dirty="0" err="1" smtClean="0">
                <a:solidFill>
                  <a:schemeClr val="tx2">
                    <a:lumMod val="60000"/>
                    <a:lumOff val="40000"/>
                  </a:schemeClr>
                </a:solidFill>
              </a:rPr>
              <a:t>ncourage</a:t>
            </a:r>
            <a:r>
              <a:rPr lang="en-US" b="1" dirty="0" smtClean="0">
                <a:solidFill>
                  <a:schemeClr val="tx2">
                    <a:lumMod val="60000"/>
                    <a:lumOff val="40000"/>
                  </a:schemeClr>
                </a:solidFill>
              </a:rPr>
              <a:t> </a:t>
            </a:r>
            <a:r>
              <a:rPr lang="en-US" b="1" dirty="0">
                <a:solidFill>
                  <a:schemeClr val="tx2">
                    <a:lumMod val="60000"/>
                    <a:lumOff val="40000"/>
                  </a:schemeClr>
                </a:solidFill>
              </a:rPr>
              <a:t>young volunteers’ cross-border mobility. </a:t>
            </a:r>
          </a:p>
        </p:txBody>
      </p:sp>
    </p:spTree>
    <p:extLst>
      <p:ext uri="{BB962C8B-B14F-4D97-AF65-F5344CB8AC3E}">
        <p14:creationId xmlns:p14="http://schemas.microsoft.com/office/powerpoint/2010/main" xmlns="" val="111654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lokTextu 1"/>
          <p:cNvSpPr txBox="1"/>
          <p:nvPr/>
        </p:nvSpPr>
        <p:spPr>
          <a:xfrm>
            <a:off x="581113" y="617516"/>
            <a:ext cx="7924711" cy="4216539"/>
          </a:xfrm>
          <a:prstGeom prst="rect">
            <a:avLst/>
          </a:prstGeom>
          <a:noFill/>
        </p:spPr>
        <p:txBody>
          <a:bodyPr wrap="square" rtlCol="0">
            <a:spAutoFit/>
          </a:bodyPr>
          <a:lstStyle/>
          <a:p>
            <a:pPr algn="ctr"/>
            <a:r>
              <a:rPr lang="sk-SK" sz="2800" b="1" dirty="0" err="1" smtClean="0">
                <a:solidFill>
                  <a:schemeClr val="accent1"/>
                </a:solidFill>
                <a:latin typeface="Calibri" pitchFamily="34" charset="0"/>
              </a:rPr>
              <a:t>The</a:t>
            </a:r>
            <a:r>
              <a:rPr lang="sk-SK" sz="2800" b="1" dirty="0" smtClean="0">
                <a:solidFill>
                  <a:schemeClr val="accent1"/>
                </a:solidFill>
                <a:latin typeface="Calibri" pitchFamily="34" charset="0"/>
              </a:rPr>
              <a:t> </a:t>
            </a:r>
            <a:r>
              <a:rPr lang="sk-SK" sz="2800" b="1" dirty="0" err="1" smtClean="0">
                <a:solidFill>
                  <a:schemeClr val="accent1"/>
                </a:solidFill>
                <a:latin typeface="Calibri" pitchFamily="34" charset="0"/>
              </a:rPr>
              <a:t>legal</a:t>
            </a:r>
            <a:r>
              <a:rPr lang="sk-SK" sz="2800" b="1" dirty="0" smtClean="0">
                <a:solidFill>
                  <a:schemeClr val="accent1"/>
                </a:solidFill>
                <a:latin typeface="Calibri" pitchFamily="34" charset="0"/>
              </a:rPr>
              <a:t> </a:t>
            </a:r>
            <a:r>
              <a:rPr lang="sk-SK" sz="2800" b="1" dirty="0" err="1" smtClean="0">
                <a:solidFill>
                  <a:schemeClr val="accent1"/>
                </a:solidFill>
                <a:latin typeface="Calibri" pitchFamily="34" charset="0"/>
              </a:rPr>
              <a:t>framework</a:t>
            </a:r>
            <a:r>
              <a:rPr lang="sk-SK" sz="2800" b="1" dirty="0" smtClean="0">
                <a:solidFill>
                  <a:schemeClr val="accent1"/>
                </a:solidFill>
                <a:latin typeface="Calibri" pitchFamily="34" charset="0"/>
              </a:rPr>
              <a:t> </a:t>
            </a:r>
            <a:r>
              <a:rPr lang="sk-SK" sz="2800" b="1" dirty="0" err="1" smtClean="0">
                <a:solidFill>
                  <a:schemeClr val="accent1"/>
                </a:solidFill>
                <a:latin typeface="Calibri" pitchFamily="34" charset="0"/>
              </a:rPr>
              <a:t>for</a:t>
            </a:r>
            <a:r>
              <a:rPr lang="sk-SK" sz="2800" b="1" dirty="0" smtClean="0">
                <a:solidFill>
                  <a:schemeClr val="accent1"/>
                </a:solidFill>
                <a:latin typeface="Calibri" pitchFamily="34" charset="0"/>
              </a:rPr>
              <a:t> </a:t>
            </a:r>
            <a:r>
              <a:rPr lang="sk-SK" sz="2800" b="1" dirty="0" err="1" smtClean="0">
                <a:solidFill>
                  <a:schemeClr val="accent1"/>
                </a:solidFill>
                <a:latin typeface="Calibri" pitchFamily="34" charset="0"/>
              </a:rPr>
              <a:t>volunteering</a:t>
            </a:r>
            <a:endParaRPr lang="sk-SK" sz="2800" b="1" dirty="0" smtClean="0">
              <a:solidFill>
                <a:schemeClr val="accent1"/>
              </a:solidFill>
              <a:latin typeface="Calibri" pitchFamily="34" charset="0"/>
            </a:endParaRPr>
          </a:p>
          <a:p>
            <a:pPr algn="ctr"/>
            <a:endParaRPr lang="sk-SK" sz="2000" b="1" dirty="0" smtClean="0">
              <a:solidFill>
                <a:schemeClr val="accent1"/>
              </a:solidFill>
              <a:latin typeface="Calibri" pitchFamily="34" charset="0"/>
            </a:endParaRPr>
          </a:p>
          <a:p>
            <a:pPr>
              <a:buFont typeface="Wingdings" pitchFamily="2" charset="2"/>
              <a:buChar char="Ø"/>
            </a:pP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The</a:t>
            </a:r>
            <a:r>
              <a:rPr lang="sk-SK" sz="2000" b="1" dirty="0" smtClean="0">
                <a:solidFill>
                  <a:schemeClr val="accent1"/>
                </a:solidFill>
                <a:latin typeface="Calibri" pitchFamily="34" charset="0"/>
              </a:rPr>
              <a:t> </a:t>
            </a:r>
            <a:r>
              <a:rPr lang="sk-SK" sz="2000" b="1" dirty="0" err="1">
                <a:solidFill>
                  <a:schemeClr val="accent1"/>
                </a:solidFill>
                <a:latin typeface="Calibri" pitchFamily="34" charset="0"/>
              </a:rPr>
              <a:t>Volunteering</a:t>
            </a:r>
            <a:r>
              <a:rPr lang="sk-SK" sz="2000" b="1" dirty="0">
                <a:solidFill>
                  <a:schemeClr val="accent1"/>
                </a:solidFill>
                <a:latin typeface="Calibri" pitchFamily="34" charset="0"/>
              </a:rPr>
              <a:t> </a:t>
            </a:r>
            <a:r>
              <a:rPr lang="sk-SK" sz="2000" b="1" dirty="0" err="1" smtClean="0">
                <a:solidFill>
                  <a:schemeClr val="accent1"/>
                </a:solidFill>
                <a:latin typeface="Calibri" pitchFamily="34" charset="0"/>
              </a:rPr>
              <a:t>act</a:t>
            </a:r>
            <a:r>
              <a:rPr lang="sk-SK" sz="2000" b="1" dirty="0">
                <a:solidFill>
                  <a:schemeClr val="accent1"/>
                </a:solidFill>
                <a:latin typeface="Calibri" pitchFamily="34" charset="0"/>
              </a:rPr>
              <a:t> </a:t>
            </a:r>
            <a:r>
              <a:rPr lang="sk-SK" sz="2000" b="1" dirty="0" smtClean="0">
                <a:solidFill>
                  <a:schemeClr val="accent1"/>
                </a:solidFill>
                <a:latin typeface="Calibri" pitchFamily="34" charset="0"/>
              </a:rPr>
              <a:t>(2011) </a:t>
            </a:r>
          </a:p>
          <a:p>
            <a:endParaRPr lang="sk-SK" sz="2000" b="1" dirty="0" smtClean="0">
              <a:solidFill>
                <a:schemeClr val="accent1"/>
              </a:solidFill>
              <a:latin typeface="Calibri" pitchFamily="34" charset="0"/>
            </a:endParaRPr>
          </a:p>
          <a:p>
            <a:pPr>
              <a:buFont typeface="Wingdings" pitchFamily="2" charset="2"/>
              <a:buChar char="Ø"/>
            </a:pP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The</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Youth</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work</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support</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act</a:t>
            </a:r>
            <a:r>
              <a:rPr lang="sk-SK" sz="2000" b="1" dirty="0" smtClean="0">
                <a:solidFill>
                  <a:schemeClr val="accent1"/>
                </a:solidFill>
                <a:latin typeface="Calibri" pitchFamily="34" charset="0"/>
              </a:rPr>
              <a:t> (2008)</a:t>
            </a:r>
          </a:p>
          <a:p>
            <a:endParaRPr lang="sk-SK" sz="2000" b="1" dirty="0">
              <a:solidFill>
                <a:schemeClr val="accent1"/>
              </a:solidFill>
              <a:latin typeface="Calibri" pitchFamily="34" charset="0"/>
            </a:endParaRPr>
          </a:p>
          <a:p>
            <a:endParaRPr lang="sk-SK" sz="2000" b="1" dirty="0" smtClean="0">
              <a:solidFill>
                <a:schemeClr val="accent1"/>
              </a:solidFill>
              <a:latin typeface="Calibri" pitchFamily="34" charset="0"/>
            </a:endParaRPr>
          </a:p>
          <a:p>
            <a:r>
              <a:rPr lang="sk-SK" sz="2000" b="1" dirty="0" err="1" smtClean="0">
                <a:solidFill>
                  <a:schemeClr val="accent1"/>
                </a:solidFill>
                <a:latin typeface="Calibri" pitchFamily="34" charset="0"/>
              </a:rPr>
              <a:t>The</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benefits</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achievements</a:t>
            </a:r>
            <a:r>
              <a:rPr lang="sk-SK" sz="2000" b="1" dirty="0" smtClean="0">
                <a:solidFill>
                  <a:schemeClr val="accent1"/>
                </a:solidFill>
                <a:latin typeface="Calibri" pitchFamily="34" charset="0"/>
              </a:rPr>
              <a:t>:</a:t>
            </a:r>
          </a:p>
          <a:p>
            <a:r>
              <a:rPr lang="sk-SK" sz="2000" b="1" dirty="0">
                <a:solidFill>
                  <a:schemeClr val="accent1"/>
                </a:solidFill>
                <a:latin typeface="Calibri" pitchFamily="34" charset="0"/>
              </a:rPr>
              <a:t>	</a:t>
            </a:r>
            <a:r>
              <a:rPr lang="sk-SK" sz="2000" b="1" dirty="0" smtClean="0">
                <a:solidFill>
                  <a:schemeClr val="accent1"/>
                </a:solidFill>
                <a:latin typeface="Calibri" pitchFamily="34" charset="0"/>
              </a:rPr>
              <a:t>                       </a:t>
            </a:r>
          </a:p>
          <a:p>
            <a:r>
              <a:rPr lang="sk-SK" sz="2000" b="1" dirty="0" smtClean="0">
                <a:solidFill>
                  <a:schemeClr val="accent1"/>
                </a:solidFill>
                <a:latin typeface="Calibri" pitchFamily="34" charset="0"/>
              </a:rPr>
              <a:t>  	- </a:t>
            </a:r>
            <a:r>
              <a:rPr lang="sk-SK" sz="2000" b="1" dirty="0" err="1" smtClean="0">
                <a:solidFill>
                  <a:schemeClr val="accent1"/>
                </a:solidFill>
                <a:latin typeface="Calibri" pitchFamily="34" charset="0"/>
              </a:rPr>
              <a:t>basic</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terms</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defined</a:t>
            </a:r>
            <a:r>
              <a:rPr lang="sk-SK" sz="2000" b="1" dirty="0" smtClean="0">
                <a:solidFill>
                  <a:schemeClr val="accent1"/>
                </a:solidFill>
                <a:latin typeface="Calibri" pitchFamily="34" charset="0"/>
              </a:rPr>
              <a:t>;</a:t>
            </a:r>
          </a:p>
          <a:p>
            <a:r>
              <a:rPr lang="sk-SK" sz="2000" b="1" dirty="0" smtClean="0">
                <a:solidFill>
                  <a:schemeClr val="accent1"/>
                </a:solidFill>
                <a:latin typeface="Calibri" pitchFamily="34" charset="0"/>
              </a:rPr>
              <a:t>	- </a:t>
            </a:r>
            <a:r>
              <a:rPr lang="sk-SK" sz="2000" b="1" dirty="0" err="1" smtClean="0">
                <a:solidFill>
                  <a:schemeClr val="accent1"/>
                </a:solidFill>
                <a:latin typeface="Calibri" pitchFamily="34" charset="0"/>
              </a:rPr>
              <a:t>simplified</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entering</a:t>
            </a:r>
            <a:r>
              <a:rPr lang="sk-SK" sz="2000" b="1" dirty="0" smtClean="0">
                <a:solidFill>
                  <a:schemeClr val="accent1"/>
                </a:solidFill>
                <a:latin typeface="Calibri" pitchFamily="34" charset="0"/>
              </a:rPr>
              <a:t> Slovak </a:t>
            </a:r>
            <a:r>
              <a:rPr lang="sk-SK" sz="2000" b="1" dirty="0" err="1" smtClean="0">
                <a:solidFill>
                  <a:schemeClr val="accent1"/>
                </a:solidFill>
                <a:latin typeface="Calibri" pitchFamily="34" charset="0"/>
              </a:rPr>
              <a:t>organizations</a:t>
            </a:r>
            <a:r>
              <a:rPr lang="sk-SK" sz="2000" b="1" dirty="0" smtClean="0">
                <a:solidFill>
                  <a:schemeClr val="accent1"/>
                </a:solidFill>
                <a:latin typeface="Calibri" pitchFamily="34" charset="0"/>
              </a:rPr>
              <a:t>;</a:t>
            </a:r>
          </a:p>
          <a:p>
            <a:r>
              <a:rPr lang="sk-SK" sz="2000" b="1" dirty="0" smtClean="0">
                <a:solidFill>
                  <a:schemeClr val="accent1"/>
                </a:solidFill>
                <a:latin typeface="Calibri" pitchFamily="34" charset="0"/>
              </a:rPr>
              <a:t>	- </a:t>
            </a:r>
            <a:r>
              <a:rPr lang="sk-SK" sz="2000" b="1" dirty="0" err="1" smtClean="0">
                <a:solidFill>
                  <a:schemeClr val="accent1"/>
                </a:solidFill>
                <a:latin typeface="Calibri" pitchFamily="34" charset="0"/>
              </a:rPr>
              <a:t>long-term</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voluntary</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service</a:t>
            </a:r>
            <a:r>
              <a:rPr lang="sk-SK" sz="2000" b="1" dirty="0" smtClean="0">
                <a:solidFill>
                  <a:schemeClr val="accent1"/>
                </a:solidFill>
                <a:latin typeface="Calibri" pitchFamily="34" charset="0"/>
              </a:rPr>
              <a:t> = </a:t>
            </a:r>
            <a:r>
              <a:rPr lang="sk-SK" sz="2000" b="1" dirty="0" err="1" smtClean="0">
                <a:solidFill>
                  <a:schemeClr val="accent1"/>
                </a:solidFill>
                <a:latin typeface="Calibri" pitchFamily="34" charset="0"/>
              </a:rPr>
              <a:t>regular</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work</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within</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the</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pension</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security</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scheme</a:t>
            </a:r>
            <a:r>
              <a:rPr lang="sk-SK" sz="2000" b="1" dirty="0" smtClean="0">
                <a:solidFill>
                  <a:schemeClr val="accent1"/>
                </a:solidFill>
                <a:latin typeface="Calibri" pitchFamily="34" charset="0"/>
              </a:rPr>
              <a:t>.</a:t>
            </a:r>
            <a:r>
              <a:rPr lang="sk-SK" dirty="0" smtClean="0"/>
              <a:t> </a:t>
            </a:r>
            <a:endParaRPr lang="sk-SK" dirty="0"/>
          </a:p>
        </p:txBody>
      </p:sp>
      <p:pic>
        <p:nvPicPr>
          <p:cNvPr id="2053" name="Picture 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565620" y="1345074"/>
            <a:ext cx="2105025" cy="1704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5122" name="Picture 2" descr="The Key To Success | Bill Ramsey Realtors"/>
          <p:cNvPicPr>
            <a:picLocks noChangeAspect="1" noChangeArrowheads="1"/>
          </p:cNvPicPr>
          <p:nvPr/>
        </p:nvPicPr>
        <p:blipFill>
          <a:blip r:embed="rId3" cstate="print"/>
          <a:srcRect/>
          <a:stretch>
            <a:fillRect/>
          </a:stretch>
        </p:blipFill>
        <p:spPr bwMode="auto">
          <a:xfrm>
            <a:off x="1265705" y="2692412"/>
            <a:ext cx="829796" cy="592712"/>
          </a:xfrm>
          <a:prstGeom prst="rect">
            <a:avLst/>
          </a:prstGeom>
          <a:noFill/>
        </p:spPr>
      </p:pic>
    </p:spTree>
    <p:extLst>
      <p:ext uri="{BB962C8B-B14F-4D97-AF65-F5344CB8AC3E}">
        <p14:creationId xmlns="" xmlns:p14="http://schemas.microsoft.com/office/powerpoint/2010/main" val="1225611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lokTextu 2"/>
          <p:cNvSpPr txBox="1"/>
          <p:nvPr/>
        </p:nvSpPr>
        <p:spPr>
          <a:xfrm>
            <a:off x="700755" y="523875"/>
            <a:ext cx="7409204" cy="5570756"/>
          </a:xfrm>
          <a:prstGeom prst="rect">
            <a:avLst/>
          </a:prstGeom>
          <a:noFill/>
        </p:spPr>
        <p:txBody>
          <a:bodyPr wrap="square" rtlCol="0">
            <a:spAutoFit/>
          </a:bodyPr>
          <a:lstStyle/>
          <a:p>
            <a:r>
              <a:rPr lang="sk-SK" sz="2000" b="1" dirty="0" err="1" smtClean="0">
                <a:solidFill>
                  <a:schemeClr val="accent1"/>
                </a:solidFill>
                <a:latin typeface="Calibri" pitchFamily="34" charset="0"/>
              </a:rPr>
              <a:t>National</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volunteering</a:t>
            </a:r>
            <a:r>
              <a:rPr lang="sk-SK" sz="2000" b="1" dirty="0" smtClean="0">
                <a:solidFill>
                  <a:schemeClr val="accent1"/>
                </a:solidFill>
                <a:latin typeface="Calibri" pitchFamily="34" charset="0"/>
              </a:rPr>
              <a:t> </a:t>
            </a:r>
            <a:r>
              <a:rPr lang="sk-SK" b="1" dirty="0" err="1" smtClean="0">
                <a:solidFill>
                  <a:schemeClr val="accent1"/>
                </a:solidFill>
                <a:latin typeface="Calibri" pitchFamily="34" charset="0"/>
              </a:rPr>
              <a:t>supported</a:t>
            </a:r>
            <a:r>
              <a:rPr lang="sk-SK" b="1" dirty="0" smtClean="0">
                <a:solidFill>
                  <a:schemeClr val="accent1"/>
                </a:solidFill>
                <a:latin typeface="Calibri" pitchFamily="34" charset="0"/>
              </a:rPr>
              <a:t> by </a:t>
            </a:r>
            <a:r>
              <a:rPr lang="sk-SK" sz="2000" b="1" dirty="0" err="1" smtClean="0">
                <a:solidFill>
                  <a:schemeClr val="accent1"/>
                </a:solidFill>
                <a:latin typeface="Calibri" pitchFamily="34" charset="0"/>
              </a:rPr>
              <a:t>National</a:t>
            </a:r>
            <a:r>
              <a:rPr lang="sk-SK" sz="2000" b="1" dirty="0" smtClean="0">
                <a:solidFill>
                  <a:schemeClr val="accent1"/>
                </a:solidFill>
                <a:latin typeface="Calibri" pitchFamily="34" charset="0"/>
              </a:rPr>
              <a:t> grant </a:t>
            </a:r>
            <a:r>
              <a:rPr lang="sk-SK" sz="2000" b="1" dirty="0" err="1" smtClean="0">
                <a:solidFill>
                  <a:schemeClr val="accent1"/>
                </a:solidFill>
                <a:latin typeface="Calibri" pitchFamily="34" charset="0"/>
              </a:rPr>
              <a:t>scheme</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for</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youth</a:t>
            </a:r>
            <a:r>
              <a:rPr lang="sk-SK" b="1" dirty="0" smtClean="0">
                <a:solidFill>
                  <a:schemeClr val="accent1"/>
                </a:solidFill>
                <a:latin typeface="Calibri" pitchFamily="34" charset="0"/>
              </a:rPr>
              <a:t> </a:t>
            </a:r>
          </a:p>
          <a:p>
            <a:endParaRPr lang="sk-SK" b="1" dirty="0" smtClean="0">
              <a:solidFill>
                <a:schemeClr val="accent1"/>
              </a:solidFill>
              <a:latin typeface="Calibri" pitchFamily="34" charset="0"/>
            </a:endParaRPr>
          </a:p>
          <a:p>
            <a:r>
              <a:rPr lang="sk-SK" b="1" dirty="0" smtClean="0">
                <a:solidFill>
                  <a:schemeClr val="accent1"/>
                </a:solidFill>
                <a:latin typeface="Calibri" pitchFamily="34" charset="0"/>
              </a:rPr>
              <a:t>IUVENTA – Slovak </a:t>
            </a:r>
            <a:r>
              <a:rPr lang="sk-SK" b="1" dirty="0" err="1" smtClean="0">
                <a:solidFill>
                  <a:schemeClr val="accent1"/>
                </a:solidFill>
                <a:latin typeface="Calibri" pitchFamily="34" charset="0"/>
              </a:rPr>
              <a:t>Youth</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Institute</a:t>
            </a:r>
            <a:r>
              <a:rPr lang="sk-SK" b="1" dirty="0" smtClean="0">
                <a:solidFill>
                  <a:schemeClr val="accent1"/>
                </a:solidFill>
                <a:latin typeface="Calibri" pitchFamily="34" charset="0"/>
              </a:rPr>
              <a:t> &amp; </a:t>
            </a:r>
            <a:r>
              <a:rPr lang="sk-SK" b="1" dirty="0" err="1" smtClean="0">
                <a:solidFill>
                  <a:schemeClr val="accent1"/>
                </a:solidFill>
                <a:latin typeface="Calibri" pitchFamily="34" charset="0"/>
              </a:rPr>
              <a:t>platform</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of</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volunteering</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organizations</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hlinkClick r:id="rId2"/>
              </a:rPr>
              <a:t>www.dobrovolnictvo.sk</a:t>
            </a:r>
            <a:endParaRPr lang="sk-SK" b="1" dirty="0" smtClean="0">
              <a:solidFill>
                <a:schemeClr val="accent1"/>
              </a:solidFill>
              <a:latin typeface="Calibri" pitchFamily="34" charset="0"/>
            </a:endParaRPr>
          </a:p>
          <a:p>
            <a:endParaRPr lang="sk-SK" b="1" dirty="0" smtClean="0">
              <a:solidFill>
                <a:schemeClr val="accent1"/>
              </a:solidFill>
              <a:latin typeface="Calibri" pitchFamily="34" charset="0"/>
            </a:endParaRPr>
          </a:p>
          <a:p>
            <a:r>
              <a:rPr lang="sk-SK" sz="2000" b="1" dirty="0" err="1" smtClean="0">
                <a:solidFill>
                  <a:schemeClr val="accent1"/>
                </a:solidFill>
                <a:latin typeface="Calibri" pitchFamily="34" charset="0"/>
              </a:rPr>
              <a:t>International</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volunteering</a:t>
            </a:r>
            <a:r>
              <a:rPr lang="sk-SK" sz="2000" b="1" dirty="0" smtClean="0">
                <a:solidFill>
                  <a:schemeClr val="accent1"/>
                </a:solidFill>
                <a:latin typeface="Calibri" pitchFamily="34" charset="0"/>
              </a:rPr>
              <a:t> </a:t>
            </a:r>
            <a:r>
              <a:rPr lang="sk-SK" b="1" dirty="0" err="1" smtClean="0">
                <a:solidFill>
                  <a:schemeClr val="accent1"/>
                </a:solidFill>
                <a:latin typeface="Calibri" pitchFamily="34" charset="0"/>
              </a:rPr>
              <a:t>supported</a:t>
            </a:r>
            <a:r>
              <a:rPr lang="sk-SK" b="1" dirty="0" smtClean="0">
                <a:solidFill>
                  <a:schemeClr val="accent1"/>
                </a:solidFill>
                <a:latin typeface="Calibri" pitchFamily="34" charset="0"/>
              </a:rPr>
              <a:t> by </a:t>
            </a:r>
            <a:r>
              <a:rPr lang="sk-SK" sz="2000" b="1" dirty="0" err="1" smtClean="0">
                <a:solidFill>
                  <a:schemeClr val="accent1"/>
                </a:solidFill>
                <a:latin typeface="Calibri" pitchFamily="34" charset="0"/>
              </a:rPr>
              <a:t>European</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Voluntery</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Service</a:t>
            </a:r>
            <a:r>
              <a:rPr lang="sk-SK" sz="2000" b="1" dirty="0" smtClean="0">
                <a:solidFill>
                  <a:schemeClr val="accent1"/>
                </a:solidFill>
                <a:latin typeface="Calibri" pitchFamily="34" charset="0"/>
              </a:rPr>
              <a:t> </a:t>
            </a:r>
            <a:endParaRPr lang="sk-SK" b="1" dirty="0" smtClean="0">
              <a:solidFill>
                <a:schemeClr val="accent1"/>
              </a:solidFill>
              <a:latin typeface="Calibri" pitchFamily="34" charset="0"/>
            </a:endParaRPr>
          </a:p>
          <a:p>
            <a:r>
              <a:rPr lang="sk-SK" b="1" dirty="0" smtClean="0">
                <a:solidFill>
                  <a:schemeClr val="accent1"/>
                </a:solidFill>
                <a:latin typeface="Calibri" pitchFamily="34" charset="0"/>
              </a:rPr>
              <a:t> </a:t>
            </a:r>
            <a:endParaRPr lang="sk-SK" b="1" dirty="0">
              <a:solidFill>
                <a:schemeClr val="accent1"/>
              </a:solidFill>
              <a:latin typeface="Calibri" pitchFamily="34" charset="0"/>
            </a:endParaRPr>
          </a:p>
          <a:p>
            <a:pPr>
              <a:buFont typeface="Wingdings" pitchFamily="2" charset="2"/>
              <a:buChar char="v"/>
            </a:pPr>
            <a:r>
              <a:rPr lang="sk-SK" b="1" dirty="0" smtClean="0">
                <a:solidFill>
                  <a:schemeClr val="accent1"/>
                </a:solidFill>
                <a:latin typeface="Calibri" pitchFamily="34" charset="0"/>
              </a:rPr>
              <a:t>More </a:t>
            </a:r>
            <a:r>
              <a:rPr lang="sk-SK" b="1" dirty="0" err="1" smtClean="0">
                <a:solidFill>
                  <a:schemeClr val="accent1"/>
                </a:solidFill>
                <a:latin typeface="Calibri" pitchFamily="34" charset="0"/>
              </a:rPr>
              <a:t>than</a:t>
            </a:r>
            <a:r>
              <a:rPr lang="sk-SK" b="1" dirty="0" smtClean="0">
                <a:solidFill>
                  <a:schemeClr val="accent1"/>
                </a:solidFill>
                <a:latin typeface="Calibri" pitchFamily="34" charset="0"/>
              </a:rPr>
              <a:t> 120 EVS </a:t>
            </a:r>
            <a:r>
              <a:rPr lang="sk-SK" b="1" dirty="0" err="1" smtClean="0">
                <a:solidFill>
                  <a:schemeClr val="accent1"/>
                </a:solidFill>
                <a:latin typeface="Calibri" pitchFamily="34" charset="0"/>
              </a:rPr>
              <a:t>organizations</a:t>
            </a:r>
            <a:endParaRPr lang="sk-SK" b="1" dirty="0" smtClean="0">
              <a:solidFill>
                <a:schemeClr val="accent1"/>
              </a:solidFill>
              <a:latin typeface="Calibri" pitchFamily="34" charset="0"/>
            </a:endParaRPr>
          </a:p>
          <a:p>
            <a:endParaRPr lang="sk-SK" b="1" dirty="0" smtClean="0">
              <a:solidFill>
                <a:schemeClr val="accent1"/>
              </a:solidFill>
              <a:latin typeface="Calibri" pitchFamily="34" charset="0"/>
            </a:endParaRPr>
          </a:p>
          <a:p>
            <a:pPr>
              <a:buFont typeface="Wingdings" pitchFamily="2" charset="2"/>
              <a:buChar char="v"/>
            </a:pPr>
            <a:r>
              <a:rPr lang="sk-SK" b="1" dirty="0" err="1" smtClean="0">
                <a:solidFill>
                  <a:schemeClr val="accent1"/>
                </a:solidFill>
                <a:latin typeface="Calibri" pitchFamily="34" charset="0"/>
              </a:rPr>
              <a:t>Hosting</a:t>
            </a:r>
            <a:r>
              <a:rPr lang="sk-SK" b="1" dirty="0" smtClean="0">
                <a:solidFill>
                  <a:schemeClr val="accent1"/>
                </a:solidFill>
                <a:latin typeface="Calibri" pitchFamily="34" charset="0"/>
              </a:rPr>
              <a:t>: more </a:t>
            </a:r>
            <a:r>
              <a:rPr lang="sk-SK" b="1" dirty="0" err="1" smtClean="0">
                <a:solidFill>
                  <a:schemeClr val="accent1"/>
                </a:solidFill>
                <a:latin typeface="Calibri" pitchFamily="34" charset="0"/>
              </a:rPr>
              <a:t>than</a:t>
            </a:r>
            <a:r>
              <a:rPr lang="sk-SK" b="1" dirty="0" smtClean="0">
                <a:solidFill>
                  <a:schemeClr val="accent1"/>
                </a:solidFill>
                <a:latin typeface="Calibri" pitchFamily="34" charset="0"/>
              </a:rPr>
              <a:t> 800 </a:t>
            </a:r>
            <a:r>
              <a:rPr lang="sk-SK" b="1" dirty="0" err="1" smtClean="0">
                <a:solidFill>
                  <a:schemeClr val="accent1"/>
                </a:solidFill>
                <a:latin typeface="Calibri" pitchFamily="34" charset="0"/>
              </a:rPr>
              <a:t>volunteers</a:t>
            </a:r>
            <a:endParaRPr lang="sk-SK" b="1" dirty="0" smtClean="0">
              <a:solidFill>
                <a:schemeClr val="accent1"/>
              </a:solidFill>
              <a:latin typeface="Calibri" pitchFamily="34" charset="0"/>
            </a:endParaRPr>
          </a:p>
          <a:p>
            <a:r>
              <a:rPr lang="sk-SK" b="1" dirty="0" err="1" smtClean="0">
                <a:solidFill>
                  <a:schemeClr val="accent1"/>
                </a:solidFill>
                <a:latin typeface="Calibri" pitchFamily="34" charset="0"/>
              </a:rPr>
              <a:t>Germany</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France</a:t>
            </a:r>
            <a:r>
              <a:rPr lang="sk-SK" b="1" dirty="0" smtClean="0">
                <a:solidFill>
                  <a:schemeClr val="accent1"/>
                </a:solidFill>
                <a:latin typeface="Calibri" pitchFamily="34" charset="0"/>
              </a:rPr>
              <a:t> and </a:t>
            </a:r>
            <a:r>
              <a:rPr lang="sk-SK" b="1" dirty="0" err="1" smtClean="0">
                <a:solidFill>
                  <a:schemeClr val="accent1"/>
                </a:solidFill>
                <a:latin typeface="Calibri" pitchFamily="34" charset="0"/>
              </a:rPr>
              <a:t>the</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Czech</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Republic</a:t>
            </a:r>
            <a:endParaRPr lang="sk-SK" b="1" dirty="0" smtClean="0">
              <a:solidFill>
                <a:schemeClr val="accent1"/>
              </a:solidFill>
              <a:latin typeface="Calibri" pitchFamily="34" charset="0"/>
            </a:endParaRPr>
          </a:p>
          <a:p>
            <a:endParaRPr lang="sk-SK" b="1" dirty="0" smtClean="0">
              <a:solidFill>
                <a:schemeClr val="accent1"/>
              </a:solidFill>
              <a:latin typeface="Calibri" pitchFamily="34" charset="0"/>
            </a:endParaRPr>
          </a:p>
          <a:p>
            <a:pPr>
              <a:buFont typeface="Wingdings" pitchFamily="2" charset="2"/>
              <a:buChar char="v"/>
            </a:pPr>
            <a:r>
              <a:rPr lang="sk-SK" b="1" dirty="0" err="1" smtClean="0">
                <a:solidFill>
                  <a:schemeClr val="accent1"/>
                </a:solidFill>
                <a:latin typeface="Calibri" pitchFamily="34" charset="0"/>
              </a:rPr>
              <a:t>Sending</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up</a:t>
            </a:r>
            <a:r>
              <a:rPr lang="sk-SK" b="1" dirty="0" smtClean="0">
                <a:solidFill>
                  <a:schemeClr val="accent1"/>
                </a:solidFill>
                <a:latin typeface="Calibri" pitchFamily="34" charset="0"/>
              </a:rPr>
              <a:t> to 500 </a:t>
            </a:r>
            <a:r>
              <a:rPr lang="sk-SK" b="1" dirty="0" err="1" smtClean="0">
                <a:solidFill>
                  <a:schemeClr val="accent1"/>
                </a:solidFill>
                <a:latin typeface="Calibri" pitchFamily="34" charset="0"/>
              </a:rPr>
              <a:t>young</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Slovaks</a:t>
            </a:r>
            <a:r>
              <a:rPr lang="sk-SK" b="1" dirty="0" smtClean="0">
                <a:solidFill>
                  <a:schemeClr val="accent1"/>
                </a:solidFill>
                <a:latin typeface="Calibri" pitchFamily="34" charset="0"/>
              </a:rPr>
              <a:t> </a:t>
            </a:r>
          </a:p>
          <a:p>
            <a:r>
              <a:rPr lang="sk-SK" b="1" dirty="0" err="1" smtClean="0">
                <a:solidFill>
                  <a:schemeClr val="accent1"/>
                </a:solidFill>
                <a:latin typeface="Calibri" pitchFamily="34" charset="0"/>
              </a:rPr>
              <a:t>The</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Netherlands</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Germany</a:t>
            </a:r>
            <a:r>
              <a:rPr lang="sk-SK" b="1" dirty="0" smtClean="0">
                <a:solidFill>
                  <a:schemeClr val="accent1"/>
                </a:solidFill>
                <a:latin typeface="Calibri" pitchFamily="34" charset="0"/>
              </a:rPr>
              <a:t> and </a:t>
            </a:r>
            <a:r>
              <a:rPr lang="sk-SK" b="1" dirty="0" err="1" smtClean="0">
                <a:solidFill>
                  <a:schemeClr val="accent1"/>
                </a:solidFill>
                <a:latin typeface="Calibri" pitchFamily="34" charset="0"/>
              </a:rPr>
              <a:t>the</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Czech</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Republic</a:t>
            </a:r>
            <a:endParaRPr lang="sk-SK" b="1" dirty="0" smtClean="0">
              <a:solidFill>
                <a:schemeClr val="accent1"/>
              </a:solidFill>
              <a:latin typeface="Calibri" pitchFamily="34" charset="0"/>
            </a:endParaRPr>
          </a:p>
          <a:p>
            <a:r>
              <a:rPr lang="sk-SK" b="1" dirty="0" err="1" smtClean="0">
                <a:solidFill>
                  <a:schemeClr val="accent1"/>
                </a:solidFill>
                <a:latin typeface="Calibri" pitchFamily="34" charset="0"/>
              </a:rPr>
              <a:t>From</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non-programme</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countries</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interested</a:t>
            </a:r>
            <a:r>
              <a:rPr lang="sk-SK" b="1" dirty="0" smtClean="0">
                <a:solidFill>
                  <a:schemeClr val="accent1"/>
                </a:solidFill>
                <a:latin typeface="Calibri" pitchFamily="34" charset="0"/>
              </a:rPr>
              <a:t> in Georgia and </a:t>
            </a:r>
            <a:r>
              <a:rPr lang="sk-SK" b="1" dirty="0" err="1" smtClean="0">
                <a:solidFill>
                  <a:schemeClr val="accent1"/>
                </a:solidFill>
                <a:latin typeface="Calibri" pitchFamily="34" charset="0"/>
              </a:rPr>
              <a:t>Russia</a:t>
            </a:r>
            <a:r>
              <a:rPr lang="sk-SK" b="1" dirty="0" smtClean="0">
                <a:solidFill>
                  <a:schemeClr val="accent1"/>
                </a:solidFill>
                <a:latin typeface="Calibri" pitchFamily="34" charset="0"/>
              </a:rPr>
              <a:t>.</a:t>
            </a:r>
          </a:p>
          <a:p>
            <a:endParaRPr lang="sk-SK" b="1" dirty="0" smtClean="0">
              <a:solidFill>
                <a:schemeClr val="accent1"/>
              </a:solidFill>
              <a:latin typeface="Calibri" pitchFamily="34" charset="0"/>
            </a:endParaRPr>
          </a:p>
          <a:p>
            <a:pPr>
              <a:buFont typeface="Wingdings" pitchFamily="2" charset="2"/>
              <a:buChar char="v"/>
            </a:pPr>
            <a:r>
              <a:rPr lang="sk-SK" b="1" dirty="0" err="1" smtClean="0">
                <a:solidFill>
                  <a:schemeClr val="accent1"/>
                </a:solidFill>
                <a:latin typeface="Calibri" pitchFamily="34" charset="0"/>
              </a:rPr>
              <a:t>At</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present</a:t>
            </a:r>
            <a:r>
              <a:rPr lang="sk-SK" b="1" dirty="0" smtClean="0">
                <a:solidFill>
                  <a:schemeClr val="accent1"/>
                </a:solidFill>
                <a:latin typeface="Calibri" pitchFamily="34" charset="0"/>
              </a:rPr>
              <a:t>: </a:t>
            </a:r>
          </a:p>
          <a:p>
            <a:r>
              <a:rPr lang="sk-SK" b="1" dirty="0" err="1" smtClean="0">
                <a:solidFill>
                  <a:schemeClr val="accent1"/>
                </a:solidFill>
                <a:latin typeface="Calibri" pitchFamily="34" charset="0"/>
              </a:rPr>
              <a:t>Re-accreditation</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process</a:t>
            </a:r>
            <a:r>
              <a:rPr lang="sk-SK" b="1" dirty="0" smtClean="0">
                <a:solidFill>
                  <a:schemeClr val="accent1"/>
                </a:solidFill>
                <a:latin typeface="Calibri" pitchFamily="34" charset="0"/>
              </a:rPr>
              <a:t> </a:t>
            </a:r>
            <a:r>
              <a:rPr lang="sk-SK" b="1" dirty="0" err="1" smtClean="0">
                <a:solidFill>
                  <a:schemeClr val="accent1"/>
                </a:solidFill>
                <a:latin typeface="Calibri" pitchFamily="34" charset="0"/>
              </a:rPr>
              <a:t>of</a:t>
            </a:r>
            <a:r>
              <a:rPr lang="sk-SK" b="1" dirty="0" smtClean="0">
                <a:solidFill>
                  <a:schemeClr val="accent1"/>
                </a:solidFill>
                <a:latin typeface="Calibri" pitchFamily="34" charset="0"/>
              </a:rPr>
              <a:t> EVS </a:t>
            </a:r>
            <a:r>
              <a:rPr lang="sk-SK" b="1" dirty="0" err="1" smtClean="0">
                <a:solidFill>
                  <a:schemeClr val="accent1"/>
                </a:solidFill>
                <a:latin typeface="Calibri" pitchFamily="34" charset="0"/>
              </a:rPr>
              <a:t>organizations</a:t>
            </a:r>
            <a:endParaRPr lang="sk-SK" b="1" dirty="0" smtClean="0">
              <a:solidFill>
                <a:schemeClr val="accent1"/>
              </a:solidFill>
              <a:latin typeface="Calibri" pitchFamily="34" charset="0"/>
            </a:endParaRPr>
          </a:p>
          <a:p>
            <a:endParaRPr lang="sk-SK" sz="1200" dirty="0"/>
          </a:p>
          <a:p>
            <a:endParaRPr lang="sk-SK" sz="1600" dirty="0"/>
          </a:p>
        </p:txBody>
      </p:sp>
      <p:pic>
        <p:nvPicPr>
          <p:cNvPr id="3076" name="Picture 4" descr="Volunteer Distress Centre North Halt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5959507" y="2470265"/>
            <a:ext cx="1936718" cy="17172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934975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3"/>
          <p:cNvSpPr txBox="1">
            <a:spLocks noChangeArrowheads="1"/>
          </p:cNvSpPr>
          <p:nvPr/>
        </p:nvSpPr>
        <p:spPr bwMode="auto">
          <a:xfrm>
            <a:off x="619760" y="873760"/>
            <a:ext cx="8045675" cy="4793620"/>
          </a:xfrm>
          <a:prstGeom prst="rect">
            <a:avLst/>
          </a:prstGeom>
          <a:noFill/>
          <a:ln w="9525">
            <a:noFill/>
            <a:miter lim="800000"/>
            <a:headEnd/>
            <a:tailEnd/>
          </a:ln>
          <a:effectLst/>
        </p:spPr>
        <p:txBody>
          <a:bodyPr wrap="square">
            <a:spAutoFit/>
          </a:bodyPr>
          <a:lstStyle/>
          <a:p>
            <a:pPr algn="ctr">
              <a:spcBef>
                <a:spcPct val="50000"/>
              </a:spcBef>
            </a:pPr>
            <a:r>
              <a:rPr lang="sk-SK" sz="4800" b="1" dirty="0" err="1" smtClean="0">
                <a:solidFill>
                  <a:schemeClr val="accent1"/>
                </a:solidFill>
                <a:latin typeface="Calibri" pitchFamily="34" charset="0"/>
              </a:rPr>
              <a:t>Thanks</a:t>
            </a:r>
            <a:r>
              <a:rPr lang="sk-SK" sz="4800" b="1" dirty="0" smtClean="0">
                <a:solidFill>
                  <a:schemeClr val="accent1"/>
                </a:solidFill>
                <a:latin typeface="Calibri" pitchFamily="34" charset="0"/>
              </a:rPr>
              <a:t> </a:t>
            </a:r>
            <a:r>
              <a:rPr lang="sk-SK" sz="4800" b="1" dirty="0" err="1" smtClean="0">
                <a:solidFill>
                  <a:schemeClr val="accent1"/>
                </a:solidFill>
                <a:latin typeface="Calibri" pitchFamily="34" charset="0"/>
              </a:rPr>
              <a:t>for</a:t>
            </a:r>
            <a:r>
              <a:rPr lang="sk-SK" sz="4800" b="1" dirty="0" smtClean="0">
                <a:solidFill>
                  <a:schemeClr val="accent1"/>
                </a:solidFill>
                <a:latin typeface="Calibri" pitchFamily="34" charset="0"/>
              </a:rPr>
              <a:t> </a:t>
            </a:r>
            <a:r>
              <a:rPr lang="sk-SK" sz="4800" b="1" dirty="0" err="1" smtClean="0">
                <a:solidFill>
                  <a:schemeClr val="accent1"/>
                </a:solidFill>
                <a:latin typeface="Calibri" pitchFamily="34" charset="0"/>
              </a:rPr>
              <a:t>your</a:t>
            </a:r>
            <a:r>
              <a:rPr lang="sk-SK" sz="4800" b="1" dirty="0" smtClean="0">
                <a:solidFill>
                  <a:schemeClr val="accent1"/>
                </a:solidFill>
                <a:latin typeface="Calibri" pitchFamily="34" charset="0"/>
              </a:rPr>
              <a:t> </a:t>
            </a:r>
            <a:r>
              <a:rPr lang="sk-SK" sz="4800" b="1" dirty="0" err="1" smtClean="0">
                <a:solidFill>
                  <a:schemeClr val="accent1"/>
                </a:solidFill>
                <a:latin typeface="Calibri" pitchFamily="34" charset="0"/>
              </a:rPr>
              <a:t>attention</a:t>
            </a:r>
            <a:r>
              <a:rPr lang="sk-SK" sz="4800" b="1" dirty="0" smtClean="0">
                <a:solidFill>
                  <a:schemeClr val="accent1"/>
                </a:solidFill>
                <a:latin typeface="Calibri" pitchFamily="34" charset="0"/>
              </a:rPr>
              <a:t> </a:t>
            </a:r>
            <a:r>
              <a:rPr lang="sk-SK" sz="4800" b="1" dirty="0" smtClean="0">
                <a:solidFill>
                  <a:schemeClr val="accent1"/>
                </a:solidFill>
                <a:latin typeface="Calibri" pitchFamily="34" charset="0"/>
                <a:sym typeface="Wingdings" pitchFamily="2" charset="2"/>
              </a:rPr>
              <a:t></a:t>
            </a:r>
            <a:endParaRPr lang="sk-SK" sz="4800" b="1" dirty="0" smtClean="0">
              <a:solidFill>
                <a:schemeClr val="accent1"/>
              </a:solidFill>
              <a:latin typeface="Calibri" pitchFamily="34" charset="0"/>
            </a:endParaRPr>
          </a:p>
          <a:p>
            <a:pPr algn="ctr">
              <a:spcBef>
                <a:spcPct val="50000"/>
              </a:spcBef>
            </a:pPr>
            <a:endParaRPr lang="sk-SK" sz="1100" b="1" dirty="0" smtClean="0">
              <a:solidFill>
                <a:schemeClr val="accent1"/>
              </a:solidFill>
              <a:latin typeface="Calibri" pitchFamily="34" charset="0"/>
            </a:endParaRPr>
          </a:p>
          <a:p>
            <a:pPr algn="ctr">
              <a:spcBef>
                <a:spcPts val="600"/>
              </a:spcBef>
            </a:pPr>
            <a:r>
              <a:rPr lang="sk-SK" sz="2400" b="1" dirty="0" smtClean="0">
                <a:solidFill>
                  <a:schemeClr val="accent1"/>
                </a:solidFill>
                <a:latin typeface="Calibri" pitchFamily="34" charset="0"/>
              </a:rPr>
              <a:t>Miroslava Gajdošová </a:t>
            </a:r>
          </a:p>
          <a:p>
            <a:pPr algn="ctr">
              <a:spcBef>
                <a:spcPts val="600"/>
              </a:spcBef>
            </a:pPr>
            <a:r>
              <a:rPr lang="sk-SK" sz="2400" b="1" dirty="0" err="1" smtClean="0">
                <a:solidFill>
                  <a:schemeClr val="accent1"/>
                </a:solidFill>
                <a:latin typeface="Calibri" pitchFamily="34" charset="0"/>
              </a:rPr>
              <a:t>Ministry</a:t>
            </a:r>
            <a:r>
              <a:rPr lang="sk-SK" sz="2400" b="1" dirty="0" smtClean="0">
                <a:solidFill>
                  <a:schemeClr val="accent1"/>
                </a:solidFill>
                <a:latin typeface="Calibri" pitchFamily="34" charset="0"/>
              </a:rPr>
              <a:t> </a:t>
            </a:r>
            <a:r>
              <a:rPr lang="sk-SK" sz="2400" b="1" dirty="0" err="1" smtClean="0">
                <a:solidFill>
                  <a:schemeClr val="accent1"/>
                </a:solidFill>
                <a:latin typeface="Calibri" pitchFamily="34" charset="0"/>
              </a:rPr>
              <a:t>of</a:t>
            </a:r>
            <a:r>
              <a:rPr lang="sk-SK" sz="2400" b="1" dirty="0" smtClean="0">
                <a:solidFill>
                  <a:schemeClr val="accent1"/>
                </a:solidFill>
                <a:latin typeface="Calibri" pitchFamily="34" charset="0"/>
              </a:rPr>
              <a:t> </a:t>
            </a:r>
            <a:r>
              <a:rPr lang="sk-SK" sz="2400" b="1" dirty="0" err="1" smtClean="0">
                <a:solidFill>
                  <a:schemeClr val="accent1"/>
                </a:solidFill>
                <a:latin typeface="Calibri" pitchFamily="34" charset="0"/>
              </a:rPr>
              <a:t>Education</a:t>
            </a:r>
            <a:r>
              <a:rPr lang="sk-SK" sz="2400" b="1" dirty="0" smtClean="0">
                <a:solidFill>
                  <a:schemeClr val="accent1"/>
                </a:solidFill>
                <a:latin typeface="Calibri" pitchFamily="34" charset="0"/>
              </a:rPr>
              <a:t>, </a:t>
            </a:r>
            <a:r>
              <a:rPr lang="sk-SK" sz="2400" b="1" dirty="0" err="1" smtClean="0">
                <a:solidFill>
                  <a:schemeClr val="accent1"/>
                </a:solidFill>
                <a:latin typeface="Calibri" pitchFamily="34" charset="0"/>
              </a:rPr>
              <a:t>Science</a:t>
            </a:r>
            <a:r>
              <a:rPr lang="sk-SK" sz="2400" b="1" dirty="0" smtClean="0">
                <a:solidFill>
                  <a:schemeClr val="accent1"/>
                </a:solidFill>
                <a:latin typeface="Calibri" pitchFamily="34" charset="0"/>
              </a:rPr>
              <a:t>, </a:t>
            </a:r>
            <a:r>
              <a:rPr lang="sk-SK" sz="2400" b="1" dirty="0" err="1" smtClean="0">
                <a:solidFill>
                  <a:schemeClr val="accent1"/>
                </a:solidFill>
                <a:latin typeface="Calibri" pitchFamily="34" charset="0"/>
              </a:rPr>
              <a:t>Research</a:t>
            </a:r>
            <a:r>
              <a:rPr lang="sk-SK" sz="2400" b="1" dirty="0" smtClean="0">
                <a:solidFill>
                  <a:schemeClr val="accent1"/>
                </a:solidFill>
                <a:latin typeface="Calibri" pitchFamily="34" charset="0"/>
              </a:rPr>
              <a:t> and </a:t>
            </a:r>
            <a:r>
              <a:rPr lang="sk-SK" sz="2400" b="1" dirty="0" err="1" smtClean="0">
                <a:solidFill>
                  <a:schemeClr val="accent1"/>
                </a:solidFill>
                <a:latin typeface="Calibri" pitchFamily="34" charset="0"/>
              </a:rPr>
              <a:t>Sport</a:t>
            </a:r>
            <a:r>
              <a:rPr lang="sk-SK" sz="2400" b="1" dirty="0" smtClean="0">
                <a:solidFill>
                  <a:schemeClr val="accent1"/>
                </a:solidFill>
                <a:latin typeface="Calibri" pitchFamily="34" charset="0"/>
              </a:rPr>
              <a:t> </a:t>
            </a:r>
            <a:r>
              <a:rPr lang="sk-SK" sz="2400" b="1" dirty="0" err="1" smtClean="0">
                <a:solidFill>
                  <a:schemeClr val="accent1"/>
                </a:solidFill>
                <a:latin typeface="Calibri" pitchFamily="34" charset="0"/>
              </a:rPr>
              <a:t>of</a:t>
            </a:r>
            <a:r>
              <a:rPr lang="sk-SK" sz="2400" b="1" dirty="0" smtClean="0">
                <a:solidFill>
                  <a:schemeClr val="accent1"/>
                </a:solidFill>
                <a:latin typeface="Calibri" pitchFamily="34" charset="0"/>
              </a:rPr>
              <a:t> SR</a:t>
            </a:r>
          </a:p>
          <a:p>
            <a:pPr algn="ctr">
              <a:spcBef>
                <a:spcPts val="1800"/>
              </a:spcBef>
            </a:pPr>
            <a:r>
              <a:rPr lang="sk-SK" sz="2400" b="1" dirty="0" smtClean="0">
                <a:solidFill>
                  <a:schemeClr val="accent1"/>
                </a:solidFill>
                <a:latin typeface="Calibri" pitchFamily="34" charset="0"/>
              </a:rPr>
              <a:t>Katarína Kňažíková</a:t>
            </a:r>
          </a:p>
          <a:p>
            <a:r>
              <a:rPr lang="sk-SK" sz="2400" b="1" dirty="0" smtClean="0">
                <a:solidFill>
                  <a:schemeClr val="accent1"/>
                </a:solidFill>
                <a:latin typeface="Calibri" pitchFamily="34" charset="0"/>
              </a:rPr>
              <a:t>NA </a:t>
            </a:r>
            <a:r>
              <a:rPr lang="sk-SK" sz="2400" b="1" dirty="0" err="1">
                <a:solidFill>
                  <a:schemeClr val="accent1"/>
                </a:solidFill>
                <a:latin typeface="Calibri" pitchFamily="34" charset="0"/>
              </a:rPr>
              <a:t>of</a:t>
            </a:r>
            <a:r>
              <a:rPr lang="sk-SK" sz="2400" b="1" dirty="0">
                <a:solidFill>
                  <a:schemeClr val="accent1"/>
                </a:solidFill>
                <a:latin typeface="Calibri" pitchFamily="34" charset="0"/>
              </a:rPr>
              <a:t> </a:t>
            </a:r>
            <a:r>
              <a:rPr lang="sk-SK" sz="2400" b="1" dirty="0" err="1">
                <a:solidFill>
                  <a:schemeClr val="accent1"/>
                </a:solidFill>
                <a:latin typeface="Calibri" pitchFamily="34" charset="0"/>
              </a:rPr>
              <a:t>the</a:t>
            </a:r>
            <a:r>
              <a:rPr lang="sk-SK" sz="2400" b="1" dirty="0">
                <a:solidFill>
                  <a:schemeClr val="accent1"/>
                </a:solidFill>
                <a:latin typeface="Calibri" pitchFamily="34" charset="0"/>
              </a:rPr>
              <a:t> EU </a:t>
            </a:r>
            <a:r>
              <a:rPr lang="sk-SK" sz="2400" b="1" dirty="0" err="1">
                <a:solidFill>
                  <a:schemeClr val="accent1"/>
                </a:solidFill>
                <a:latin typeface="Calibri" pitchFamily="34" charset="0"/>
              </a:rPr>
              <a:t>Erasmus</a:t>
            </a:r>
            <a:r>
              <a:rPr lang="sk-SK" sz="2400" b="1" dirty="0">
                <a:solidFill>
                  <a:schemeClr val="accent1"/>
                </a:solidFill>
                <a:latin typeface="Calibri" pitchFamily="34" charset="0"/>
              </a:rPr>
              <a:t>+ </a:t>
            </a:r>
            <a:r>
              <a:rPr lang="sk-SK" sz="2400" b="1" dirty="0" err="1">
                <a:solidFill>
                  <a:schemeClr val="accent1"/>
                </a:solidFill>
                <a:latin typeface="Calibri" pitchFamily="34" charset="0"/>
              </a:rPr>
              <a:t>Programme</a:t>
            </a:r>
            <a:r>
              <a:rPr lang="sk-SK" sz="2400" b="1" dirty="0">
                <a:solidFill>
                  <a:schemeClr val="accent1"/>
                </a:solidFill>
                <a:latin typeface="Calibri" pitchFamily="34" charset="0"/>
              </a:rPr>
              <a:t> </a:t>
            </a:r>
            <a:r>
              <a:rPr lang="sk-SK" sz="2400" b="1" dirty="0" err="1">
                <a:solidFill>
                  <a:schemeClr val="accent1"/>
                </a:solidFill>
                <a:latin typeface="Calibri" pitchFamily="34" charset="0"/>
              </a:rPr>
              <a:t>for</a:t>
            </a:r>
            <a:r>
              <a:rPr lang="sk-SK" sz="2400" b="1" dirty="0">
                <a:solidFill>
                  <a:schemeClr val="accent1"/>
                </a:solidFill>
                <a:latin typeface="Calibri" pitchFamily="34" charset="0"/>
              </a:rPr>
              <a:t> </a:t>
            </a:r>
            <a:r>
              <a:rPr lang="sk-SK" sz="2400" b="1" dirty="0" err="1">
                <a:solidFill>
                  <a:schemeClr val="accent1"/>
                </a:solidFill>
                <a:latin typeface="Calibri" pitchFamily="34" charset="0"/>
              </a:rPr>
              <a:t>Youth</a:t>
            </a:r>
            <a:r>
              <a:rPr lang="sk-SK" sz="2400" b="1" dirty="0">
                <a:solidFill>
                  <a:schemeClr val="accent1"/>
                </a:solidFill>
                <a:latin typeface="Calibri" pitchFamily="34" charset="0"/>
              </a:rPr>
              <a:t> and </a:t>
            </a:r>
            <a:r>
              <a:rPr lang="sk-SK" sz="2400" b="1" dirty="0" err="1" smtClean="0">
                <a:solidFill>
                  <a:schemeClr val="accent1"/>
                </a:solidFill>
                <a:latin typeface="Calibri" pitchFamily="34" charset="0"/>
              </a:rPr>
              <a:t>Sport</a:t>
            </a:r>
            <a:endParaRPr lang="sk-SK" sz="2400" b="1" dirty="0" smtClean="0">
              <a:solidFill>
                <a:schemeClr val="accent1"/>
              </a:solidFill>
              <a:latin typeface="Calibri" pitchFamily="34" charset="0"/>
            </a:endParaRPr>
          </a:p>
          <a:p>
            <a:endParaRPr lang="sk-SK" sz="2400" b="1" dirty="0" smtClean="0">
              <a:solidFill>
                <a:schemeClr val="accent1"/>
              </a:solidFill>
              <a:latin typeface="Calibri" pitchFamily="34" charset="0"/>
            </a:endParaRPr>
          </a:p>
          <a:p>
            <a:pPr algn="ctr"/>
            <a:r>
              <a:rPr lang="sk-SK" sz="2400" b="1" dirty="0" smtClean="0">
                <a:solidFill>
                  <a:schemeClr val="accent1"/>
                </a:solidFill>
                <a:latin typeface="Calibri" pitchFamily="34" charset="0"/>
              </a:rPr>
              <a:t>Andy </a:t>
            </a:r>
            <a:r>
              <a:rPr lang="sk-SK" sz="2400" b="1" dirty="0" err="1" smtClean="0">
                <a:solidFill>
                  <a:schemeClr val="accent1"/>
                </a:solidFill>
                <a:latin typeface="Calibri" pitchFamily="34" charset="0"/>
              </a:rPr>
              <a:t>Strnád</a:t>
            </a:r>
            <a:endParaRPr lang="sk-SK" sz="2400" b="1" dirty="0" smtClean="0">
              <a:solidFill>
                <a:schemeClr val="accent1"/>
              </a:solidFill>
              <a:latin typeface="Calibri" pitchFamily="34" charset="0"/>
            </a:endParaRPr>
          </a:p>
          <a:p>
            <a:pPr algn="ctr"/>
            <a:r>
              <a:rPr lang="sk-SK" sz="2400" b="1" dirty="0" smtClean="0">
                <a:solidFill>
                  <a:schemeClr val="accent1"/>
                </a:solidFill>
                <a:latin typeface="Calibri" pitchFamily="34" charset="0"/>
              </a:rPr>
              <a:t>Center </a:t>
            </a:r>
            <a:r>
              <a:rPr lang="sk-SK" sz="2400" b="1" dirty="0" err="1" smtClean="0">
                <a:solidFill>
                  <a:schemeClr val="accent1"/>
                </a:solidFill>
                <a:latin typeface="Calibri" pitchFamily="34" charset="0"/>
              </a:rPr>
              <a:t>Of</a:t>
            </a:r>
            <a:r>
              <a:rPr lang="sk-SK" sz="2400" b="1" dirty="0" smtClean="0">
                <a:solidFill>
                  <a:schemeClr val="accent1"/>
                </a:solidFill>
                <a:latin typeface="Calibri" pitchFamily="34" charset="0"/>
              </a:rPr>
              <a:t> </a:t>
            </a:r>
            <a:r>
              <a:rPr lang="sk-SK" sz="2400" b="1" dirty="0" err="1" smtClean="0">
                <a:solidFill>
                  <a:schemeClr val="accent1"/>
                </a:solidFill>
                <a:latin typeface="Calibri" pitchFamily="34" charset="0"/>
              </a:rPr>
              <a:t>Leisure</a:t>
            </a:r>
            <a:r>
              <a:rPr lang="sk-SK" sz="2400" b="1" dirty="0" smtClean="0">
                <a:solidFill>
                  <a:schemeClr val="accent1"/>
                </a:solidFill>
                <a:latin typeface="Calibri" pitchFamily="34" charset="0"/>
              </a:rPr>
              <a:t> </a:t>
            </a:r>
            <a:r>
              <a:rPr lang="sk-SK" sz="2400" b="1" dirty="0" err="1" smtClean="0">
                <a:solidFill>
                  <a:schemeClr val="accent1"/>
                </a:solidFill>
                <a:latin typeface="Calibri" pitchFamily="34" charset="0"/>
              </a:rPr>
              <a:t>Time</a:t>
            </a:r>
            <a:r>
              <a:rPr lang="sk-SK" sz="2400" b="1" dirty="0" smtClean="0">
                <a:solidFill>
                  <a:schemeClr val="accent1"/>
                </a:solidFill>
                <a:latin typeface="Calibri" pitchFamily="34" charset="0"/>
              </a:rPr>
              <a:t> </a:t>
            </a:r>
            <a:r>
              <a:rPr lang="sk-SK" sz="2400" b="1" dirty="0" err="1" smtClean="0">
                <a:solidFill>
                  <a:schemeClr val="accent1"/>
                </a:solidFill>
                <a:latin typeface="Calibri" pitchFamily="34" charset="0"/>
              </a:rPr>
              <a:t>Activities</a:t>
            </a:r>
            <a:r>
              <a:rPr lang="sk-SK" sz="2400" b="1" dirty="0" smtClean="0">
                <a:solidFill>
                  <a:schemeClr val="accent1"/>
                </a:solidFill>
                <a:latin typeface="Calibri" pitchFamily="34" charset="0"/>
              </a:rPr>
              <a:t> - JUNIOR</a:t>
            </a:r>
          </a:p>
          <a:p>
            <a:endParaRPr lang="sk-SK" sz="2400" b="1" dirty="0" smtClean="0">
              <a:solidFill>
                <a:schemeClr val="accent1"/>
              </a:solidFill>
              <a:latin typeface="Calibri" pitchFamily="34" charset="0"/>
            </a:endParaRPr>
          </a:p>
          <a:p>
            <a:r>
              <a:rPr lang="sk-SK" sz="2400" b="1" dirty="0">
                <a:solidFill>
                  <a:schemeClr val="accent1"/>
                </a:solidFill>
                <a:latin typeface="Calibri" pitchFamily="34" charset="0"/>
              </a:rPr>
              <a:t> </a:t>
            </a:r>
            <a:endParaRPr lang="sk-SK" sz="2400" b="1" dirty="0" smtClean="0">
              <a:solidFill>
                <a:schemeClr val="accent1"/>
              </a:solidFill>
              <a:latin typeface="Calibri" pitchFamily="34" charset="0"/>
            </a:endParaRPr>
          </a:p>
        </p:txBody>
      </p:sp>
    </p:spTree>
    <p:extLst>
      <p:ext uri="{BB962C8B-B14F-4D97-AF65-F5344CB8AC3E}">
        <p14:creationId xmlns:p14="http://schemas.microsoft.com/office/powerpoint/2010/main" xmlns="" val="2825919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lokTextu 1"/>
          <p:cNvSpPr txBox="1"/>
          <p:nvPr/>
        </p:nvSpPr>
        <p:spPr>
          <a:xfrm>
            <a:off x="573578" y="922713"/>
            <a:ext cx="7730837" cy="4955203"/>
          </a:xfrm>
          <a:prstGeom prst="rect">
            <a:avLst/>
          </a:prstGeom>
          <a:noFill/>
        </p:spPr>
        <p:txBody>
          <a:bodyPr wrap="square" rtlCol="0">
            <a:spAutoFit/>
          </a:bodyPr>
          <a:lstStyle/>
          <a:p>
            <a:r>
              <a:rPr lang="sk-SK" sz="2000" b="1" dirty="0">
                <a:solidFill>
                  <a:schemeClr val="accent1"/>
                </a:solidFill>
                <a:latin typeface="Calibri" pitchFamily="34" charset="0"/>
              </a:rPr>
              <a:t>NEXT </a:t>
            </a:r>
            <a:r>
              <a:rPr lang="sk-SK" sz="2000" b="1" dirty="0" err="1" smtClean="0">
                <a:solidFill>
                  <a:schemeClr val="accent1"/>
                </a:solidFill>
                <a:latin typeface="Calibri" pitchFamily="34" charset="0"/>
              </a:rPr>
              <a:t>challenges</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for</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volunteering</a:t>
            </a:r>
            <a:r>
              <a:rPr lang="sk-SK" sz="2000" b="1" dirty="0" smtClean="0">
                <a:solidFill>
                  <a:schemeClr val="accent1"/>
                </a:solidFill>
                <a:latin typeface="Calibri" pitchFamily="34" charset="0"/>
              </a:rPr>
              <a:t> in Slovakia</a:t>
            </a:r>
            <a:endParaRPr lang="sk-SK" sz="2000" b="1" dirty="0">
              <a:solidFill>
                <a:schemeClr val="accent1"/>
              </a:solidFill>
              <a:latin typeface="Calibri" pitchFamily="34" charset="0"/>
            </a:endParaRPr>
          </a:p>
          <a:p>
            <a:endParaRPr lang="sk-SK" sz="2000" b="1" dirty="0">
              <a:solidFill>
                <a:schemeClr val="accent1"/>
              </a:solidFill>
              <a:latin typeface="Calibri" pitchFamily="34" charset="0"/>
            </a:endParaRPr>
          </a:p>
          <a:p>
            <a:r>
              <a:rPr lang="sk-SK" sz="2000" b="1" dirty="0">
                <a:solidFill>
                  <a:schemeClr val="accent1"/>
                </a:solidFill>
                <a:latin typeface="Calibri" pitchFamily="34" charset="0"/>
              </a:rPr>
              <a:t>To </a:t>
            </a:r>
            <a:r>
              <a:rPr lang="sk-SK" sz="2000" b="1" dirty="0" err="1">
                <a:solidFill>
                  <a:schemeClr val="accent1"/>
                </a:solidFill>
                <a:latin typeface="Calibri" pitchFamily="34" charset="0"/>
              </a:rPr>
              <a:t>spread</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information</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about</a:t>
            </a:r>
            <a:r>
              <a:rPr lang="sk-SK" sz="2000" b="1" dirty="0">
                <a:solidFill>
                  <a:schemeClr val="accent1"/>
                </a:solidFill>
                <a:latin typeface="Calibri" pitchFamily="34" charset="0"/>
              </a:rPr>
              <a:t> EVS </a:t>
            </a:r>
            <a:r>
              <a:rPr lang="sk-SK" sz="2000" b="1" dirty="0" err="1">
                <a:solidFill>
                  <a:schemeClr val="accent1"/>
                </a:solidFill>
                <a:latin typeface="Calibri" pitchFamily="34" charset="0"/>
              </a:rPr>
              <a:t>among</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alien</a:t>
            </a:r>
            <a:r>
              <a:rPr lang="sk-SK" sz="2000" b="1" dirty="0">
                <a:solidFill>
                  <a:schemeClr val="accent1"/>
                </a:solidFill>
                <a:latin typeface="Calibri" pitchFamily="34" charset="0"/>
              </a:rPr>
              <a:t> police department – </a:t>
            </a:r>
            <a:endParaRPr lang="sk-SK" sz="2000" b="1" dirty="0" smtClean="0">
              <a:solidFill>
                <a:schemeClr val="accent1"/>
              </a:solidFill>
              <a:latin typeface="Calibri" pitchFamily="34" charset="0"/>
            </a:endParaRPr>
          </a:p>
          <a:p>
            <a:r>
              <a:rPr lang="sk-SK" sz="2000" b="1" dirty="0" err="1" smtClean="0">
                <a:solidFill>
                  <a:schemeClr val="accent1"/>
                </a:solidFill>
                <a:latin typeface="Calibri" pitchFamily="34" charset="0"/>
              </a:rPr>
              <a:t>with</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the</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aim</a:t>
            </a:r>
            <a:r>
              <a:rPr lang="sk-SK" sz="2000" b="1" dirty="0" smtClean="0">
                <a:solidFill>
                  <a:schemeClr val="accent1"/>
                </a:solidFill>
                <a:latin typeface="Calibri" pitchFamily="34" charset="0"/>
              </a:rPr>
              <a:t> </a:t>
            </a:r>
            <a:r>
              <a:rPr lang="sk-SK" sz="2000" b="1" dirty="0">
                <a:solidFill>
                  <a:schemeClr val="accent1"/>
                </a:solidFill>
                <a:latin typeface="Calibri" pitchFamily="34" charset="0"/>
              </a:rPr>
              <a:t>to </a:t>
            </a:r>
            <a:r>
              <a:rPr lang="sk-SK" sz="2000" b="1" dirty="0" err="1" smtClean="0">
                <a:solidFill>
                  <a:schemeClr val="accent1"/>
                </a:solidFill>
                <a:latin typeface="Calibri" pitchFamily="34" charset="0"/>
              </a:rPr>
              <a:t>simplify</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the</a:t>
            </a:r>
            <a:r>
              <a:rPr lang="sk-SK" sz="2000" b="1" dirty="0" smtClean="0">
                <a:solidFill>
                  <a:schemeClr val="accent1"/>
                </a:solidFill>
                <a:latin typeface="Calibri" pitchFamily="34" charset="0"/>
              </a:rPr>
              <a:t> </a:t>
            </a:r>
            <a:r>
              <a:rPr lang="sk-SK" sz="2000" b="1" dirty="0" err="1">
                <a:solidFill>
                  <a:schemeClr val="accent1"/>
                </a:solidFill>
                <a:latin typeface="Calibri" pitchFamily="34" charset="0"/>
              </a:rPr>
              <a:t>process</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of</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granting</a:t>
            </a:r>
            <a:r>
              <a:rPr lang="sk-SK" sz="2000" b="1" dirty="0">
                <a:solidFill>
                  <a:schemeClr val="accent1"/>
                </a:solidFill>
                <a:latin typeface="Calibri" pitchFamily="34" charset="0"/>
              </a:rPr>
              <a:t> a </a:t>
            </a:r>
            <a:r>
              <a:rPr lang="sk-SK" sz="2000" b="1" dirty="0" err="1">
                <a:solidFill>
                  <a:schemeClr val="accent1"/>
                </a:solidFill>
                <a:latin typeface="Calibri" pitchFamily="34" charset="0"/>
              </a:rPr>
              <a:t>temporary</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residence</a:t>
            </a:r>
            <a:r>
              <a:rPr lang="sk-SK" sz="2000" b="1" dirty="0">
                <a:solidFill>
                  <a:schemeClr val="accent1"/>
                </a:solidFill>
                <a:latin typeface="Calibri" pitchFamily="34" charset="0"/>
              </a:rPr>
              <a:t> </a:t>
            </a:r>
            <a:r>
              <a:rPr lang="sk-SK" sz="2000" b="1" dirty="0" smtClean="0">
                <a:solidFill>
                  <a:schemeClr val="accent1"/>
                </a:solidFill>
                <a:latin typeface="Calibri" pitchFamily="34" charset="0"/>
              </a:rPr>
              <a:t> </a:t>
            </a:r>
            <a:endParaRPr lang="sk-SK" sz="2000" b="1" dirty="0">
              <a:solidFill>
                <a:schemeClr val="accent1"/>
              </a:solidFill>
              <a:latin typeface="Calibri" pitchFamily="34" charset="0"/>
            </a:endParaRPr>
          </a:p>
          <a:p>
            <a:endParaRPr lang="sk-SK" sz="2000" b="1" dirty="0">
              <a:solidFill>
                <a:schemeClr val="accent1"/>
              </a:solidFill>
              <a:latin typeface="Calibri" pitchFamily="34" charset="0"/>
            </a:endParaRPr>
          </a:p>
          <a:p>
            <a:r>
              <a:rPr lang="sk-SK" sz="2000" b="1" dirty="0">
                <a:solidFill>
                  <a:schemeClr val="accent1"/>
                </a:solidFill>
                <a:latin typeface="Calibri" pitchFamily="34" charset="0"/>
              </a:rPr>
              <a:t>To </a:t>
            </a:r>
            <a:r>
              <a:rPr lang="sk-SK" sz="2000" b="1" dirty="0" err="1">
                <a:solidFill>
                  <a:schemeClr val="accent1"/>
                </a:solidFill>
                <a:latin typeface="Calibri" pitchFamily="34" charset="0"/>
              </a:rPr>
              <a:t>eliminate</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administrative</a:t>
            </a:r>
            <a:r>
              <a:rPr lang="sk-SK" sz="2000" b="1" dirty="0">
                <a:solidFill>
                  <a:schemeClr val="accent1"/>
                </a:solidFill>
                <a:latin typeface="Calibri" pitchFamily="34" charset="0"/>
              </a:rPr>
              <a:t> and </a:t>
            </a:r>
            <a:r>
              <a:rPr lang="sk-SK" sz="2000" b="1" dirty="0" err="1">
                <a:solidFill>
                  <a:schemeClr val="accent1"/>
                </a:solidFill>
                <a:latin typeface="Calibri" pitchFamily="34" charset="0"/>
              </a:rPr>
              <a:t>legal</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obstacles</a:t>
            </a:r>
            <a:r>
              <a:rPr lang="sk-SK" sz="2000" b="1" dirty="0">
                <a:solidFill>
                  <a:schemeClr val="accent1"/>
                </a:solidFill>
                <a:latin typeface="Calibri" pitchFamily="34" charset="0"/>
              </a:rPr>
              <a:t> in </a:t>
            </a:r>
            <a:r>
              <a:rPr lang="sk-SK" sz="2000" b="1" dirty="0" err="1">
                <a:solidFill>
                  <a:schemeClr val="accent1"/>
                </a:solidFill>
                <a:latin typeface="Calibri" pitchFamily="34" charset="0"/>
              </a:rPr>
              <a:t>the</a:t>
            </a:r>
            <a:r>
              <a:rPr lang="sk-SK" sz="2000" b="1" dirty="0">
                <a:solidFill>
                  <a:schemeClr val="accent1"/>
                </a:solidFill>
                <a:latin typeface="Calibri" pitchFamily="34" charset="0"/>
              </a:rPr>
              <a:t> </a:t>
            </a:r>
            <a:r>
              <a:rPr lang="sk-SK" sz="2000" b="1" dirty="0" err="1" smtClean="0">
                <a:solidFill>
                  <a:schemeClr val="accent1"/>
                </a:solidFill>
                <a:latin typeface="Calibri" pitchFamily="34" charset="0"/>
              </a:rPr>
              <a:t>health</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insurance</a:t>
            </a:r>
            <a:r>
              <a:rPr lang="sk-SK" sz="2000" b="1" dirty="0" smtClean="0">
                <a:solidFill>
                  <a:schemeClr val="accent1"/>
                </a:solidFill>
                <a:latin typeface="Calibri" pitchFamily="34" charset="0"/>
              </a:rPr>
              <a:t> </a:t>
            </a:r>
            <a:r>
              <a:rPr lang="sk-SK" sz="2000" b="1" dirty="0" err="1">
                <a:solidFill>
                  <a:schemeClr val="accent1"/>
                </a:solidFill>
                <a:latin typeface="Calibri" pitchFamily="34" charset="0"/>
              </a:rPr>
              <a:t>process</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for</a:t>
            </a:r>
            <a:r>
              <a:rPr lang="sk-SK" sz="2000" b="1" dirty="0">
                <a:solidFill>
                  <a:schemeClr val="accent1"/>
                </a:solidFill>
                <a:latin typeface="Calibri" pitchFamily="34" charset="0"/>
              </a:rPr>
              <a:t> S</a:t>
            </a:r>
            <a:r>
              <a:rPr lang="sk-SK" sz="2000" b="1" dirty="0" smtClean="0">
                <a:solidFill>
                  <a:schemeClr val="accent1"/>
                </a:solidFill>
                <a:latin typeface="Calibri" pitchFamily="34" charset="0"/>
              </a:rPr>
              <a:t>lovak </a:t>
            </a:r>
            <a:r>
              <a:rPr lang="sk-SK" sz="2000" b="1" dirty="0" err="1">
                <a:solidFill>
                  <a:schemeClr val="accent1"/>
                </a:solidFill>
                <a:latin typeface="Calibri" pitchFamily="34" charset="0"/>
              </a:rPr>
              <a:t>volunteers</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leaving</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for</a:t>
            </a:r>
            <a:r>
              <a:rPr lang="sk-SK" sz="2000" b="1" dirty="0">
                <a:solidFill>
                  <a:schemeClr val="accent1"/>
                </a:solidFill>
                <a:latin typeface="Calibri" pitchFamily="34" charset="0"/>
              </a:rPr>
              <a:t> </a:t>
            </a:r>
            <a:r>
              <a:rPr lang="sk-SK" sz="2000" b="1" dirty="0" err="1" smtClean="0">
                <a:solidFill>
                  <a:schemeClr val="accent1"/>
                </a:solidFill>
                <a:latin typeface="Calibri" pitchFamily="34" charset="0"/>
              </a:rPr>
              <a:t>abroad</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volunteers</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must</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pay</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high</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sums</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for</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health</a:t>
            </a:r>
            <a:r>
              <a:rPr lang="sk-SK" sz="2000" b="1" dirty="0">
                <a:solidFill>
                  <a:schemeClr val="accent1"/>
                </a:solidFill>
                <a:latin typeface="Calibri" pitchFamily="34" charset="0"/>
              </a:rPr>
              <a:t> </a:t>
            </a:r>
            <a:r>
              <a:rPr lang="sk-SK" sz="2000" b="1" dirty="0" err="1" smtClean="0">
                <a:solidFill>
                  <a:schemeClr val="accent1"/>
                </a:solidFill>
                <a:latin typeface="Calibri" pitchFamily="34" charset="0"/>
              </a:rPr>
              <a:t>insurance</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even</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when</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being</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secured</a:t>
            </a:r>
            <a:r>
              <a:rPr lang="sk-SK" sz="2000" b="1" dirty="0" smtClean="0">
                <a:solidFill>
                  <a:schemeClr val="accent1"/>
                </a:solidFill>
                <a:latin typeface="Calibri" pitchFamily="34" charset="0"/>
              </a:rPr>
              <a:t> by AXA) </a:t>
            </a:r>
            <a:endParaRPr lang="sk-SK" sz="2000" b="1" dirty="0">
              <a:solidFill>
                <a:schemeClr val="accent1"/>
              </a:solidFill>
              <a:latin typeface="Calibri" pitchFamily="34" charset="0"/>
            </a:endParaRPr>
          </a:p>
          <a:p>
            <a:endParaRPr lang="sk-SK" sz="2000" b="1" dirty="0">
              <a:solidFill>
                <a:schemeClr val="accent1"/>
              </a:solidFill>
              <a:latin typeface="Calibri" pitchFamily="34" charset="0"/>
            </a:endParaRPr>
          </a:p>
          <a:p>
            <a:r>
              <a:rPr lang="sk-SK" sz="2000" b="1" dirty="0">
                <a:solidFill>
                  <a:schemeClr val="accent1"/>
                </a:solidFill>
                <a:latin typeface="Calibri" pitchFamily="34" charset="0"/>
              </a:rPr>
              <a:t>To </a:t>
            </a:r>
            <a:r>
              <a:rPr lang="sk-SK" sz="2000" b="1" dirty="0" err="1">
                <a:solidFill>
                  <a:schemeClr val="accent1"/>
                </a:solidFill>
                <a:latin typeface="Calibri" pitchFamily="34" charset="0"/>
              </a:rPr>
              <a:t>support</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exchange</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of</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volunteers</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with</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fewer</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opportunities</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also</a:t>
            </a:r>
            <a:r>
              <a:rPr lang="sk-SK" sz="2000" b="1" dirty="0">
                <a:solidFill>
                  <a:schemeClr val="accent1"/>
                </a:solidFill>
                <a:latin typeface="Calibri" pitchFamily="34" charset="0"/>
              </a:rPr>
              <a:t> CBC) </a:t>
            </a:r>
            <a:r>
              <a:rPr lang="sk-SK" sz="2000" b="1" dirty="0" err="1" smtClean="0">
                <a:solidFill>
                  <a:schemeClr val="accent1"/>
                </a:solidFill>
                <a:latin typeface="Calibri" pitchFamily="34" charset="0"/>
              </a:rPr>
              <a:t>through</a:t>
            </a:r>
            <a:r>
              <a:rPr lang="sk-SK" sz="2000" b="1" dirty="0" smtClean="0">
                <a:solidFill>
                  <a:schemeClr val="accent1"/>
                </a:solidFill>
                <a:latin typeface="Calibri" pitchFamily="34" charset="0"/>
              </a:rPr>
              <a:t> </a:t>
            </a:r>
            <a:r>
              <a:rPr lang="sk-SK" sz="2000" b="1" dirty="0" err="1">
                <a:solidFill>
                  <a:schemeClr val="accent1"/>
                </a:solidFill>
                <a:latin typeface="Calibri" pitchFamily="34" charset="0"/>
              </a:rPr>
              <a:t>better</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supporting</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of</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organizations</a:t>
            </a:r>
            <a:r>
              <a:rPr lang="sk-SK" sz="2000" b="1" dirty="0">
                <a:solidFill>
                  <a:schemeClr val="accent1"/>
                </a:solidFill>
                <a:latin typeface="Calibri" pitchFamily="34" charset="0"/>
              </a:rPr>
              <a:t> </a:t>
            </a:r>
          </a:p>
          <a:p>
            <a:endParaRPr lang="sk-SK" sz="2000" b="1" dirty="0">
              <a:solidFill>
                <a:schemeClr val="accent1"/>
              </a:solidFill>
              <a:latin typeface="Calibri" pitchFamily="34" charset="0"/>
            </a:endParaRPr>
          </a:p>
          <a:p>
            <a:r>
              <a:rPr lang="sk-SK" sz="2000" b="1" dirty="0" smtClean="0">
                <a:solidFill>
                  <a:schemeClr val="accent1"/>
                </a:solidFill>
                <a:latin typeface="Calibri" pitchFamily="34" charset="0"/>
              </a:rPr>
              <a:t>To </a:t>
            </a:r>
            <a:r>
              <a:rPr lang="sk-SK" sz="2000" b="1" dirty="0" err="1" smtClean="0">
                <a:solidFill>
                  <a:schemeClr val="accent1"/>
                </a:solidFill>
                <a:latin typeface="Calibri" pitchFamily="34" charset="0"/>
              </a:rPr>
              <a:t>start</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implementing</a:t>
            </a:r>
            <a:r>
              <a:rPr lang="sk-SK" sz="2000" b="1" dirty="0" smtClean="0">
                <a:solidFill>
                  <a:schemeClr val="accent1"/>
                </a:solidFill>
                <a:latin typeface="Calibri" pitchFamily="34" charset="0"/>
              </a:rPr>
              <a:t> </a:t>
            </a:r>
            <a:r>
              <a:rPr lang="sk-SK" sz="2000" b="1" dirty="0" err="1">
                <a:solidFill>
                  <a:schemeClr val="accent1"/>
                </a:solidFill>
                <a:latin typeface="Calibri" pitchFamily="34" charset="0"/>
              </a:rPr>
              <a:t>national</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home</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volunteering</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service</a:t>
            </a:r>
            <a:r>
              <a:rPr lang="sk-SK" sz="2000" b="1" dirty="0">
                <a:solidFill>
                  <a:schemeClr val="accent1"/>
                </a:solidFill>
                <a:latin typeface="Calibri" pitchFamily="34" charset="0"/>
              </a:rPr>
              <a:t> </a:t>
            </a:r>
            <a:r>
              <a:rPr lang="sk-SK" sz="2000" b="1" dirty="0" err="1">
                <a:solidFill>
                  <a:schemeClr val="accent1"/>
                </a:solidFill>
                <a:latin typeface="Calibri" pitchFamily="34" charset="0"/>
              </a:rPr>
              <a:t>for</a:t>
            </a:r>
            <a:r>
              <a:rPr lang="sk-SK" sz="2000" b="1" dirty="0">
                <a:solidFill>
                  <a:schemeClr val="accent1"/>
                </a:solidFill>
                <a:latin typeface="Calibri" pitchFamily="34" charset="0"/>
              </a:rPr>
              <a:t> </a:t>
            </a:r>
            <a:r>
              <a:rPr lang="sk-SK" sz="2000" b="1" dirty="0" smtClean="0">
                <a:solidFill>
                  <a:schemeClr val="accent1"/>
                </a:solidFill>
                <a:latin typeface="Calibri" pitchFamily="34" charset="0"/>
              </a:rPr>
              <a:t>NEETS </a:t>
            </a:r>
            <a:r>
              <a:rPr lang="sk-SK" sz="2000" b="1" dirty="0" err="1" smtClean="0">
                <a:solidFill>
                  <a:schemeClr val="accent1"/>
                </a:solidFill>
                <a:latin typeface="Calibri" pitchFamily="34" charset="0"/>
              </a:rPr>
              <a:t>within</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the</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Youth</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garantee</a:t>
            </a:r>
            <a:r>
              <a:rPr lang="sk-SK" sz="2000" b="1" dirty="0" smtClean="0">
                <a:solidFill>
                  <a:schemeClr val="accent1"/>
                </a:solidFill>
                <a:latin typeface="Calibri" pitchFamily="34" charset="0"/>
              </a:rPr>
              <a:t> </a:t>
            </a:r>
            <a:r>
              <a:rPr lang="sk-SK" sz="2000" b="1" dirty="0" err="1" smtClean="0">
                <a:solidFill>
                  <a:schemeClr val="accent1"/>
                </a:solidFill>
                <a:latin typeface="Calibri" pitchFamily="34" charset="0"/>
              </a:rPr>
              <a:t>scheme</a:t>
            </a:r>
            <a:r>
              <a:rPr lang="sk-SK" sz="2000" b="1" dirty="0" smtClean="0">
                <a:solidFill>
                  <a:schemeClr val="accent1"/>
                </a:solidFill>
                <a:latin typeface="Calibri" pitchFamily="34" charset="0"/>
              </a:rPr>
              <a:t> </a:t>
            </a:r>
            <a:endParaRPr lang="sk-SK" sz="2000" b="1" dirty="0">
              <a:solidFill>
                <a:schemeClr val="accent1"/>
              </a:solidFill>
              <a:latin typeface="Calibri" pitchFamily="34" charset="0"/>
            </a:endParaRPr>
          </a:p>
          <a:p>
            <a:endParaRPr lang="sk-SK" dirty="0" smtClean="0"/>
          </a:p>
          <a:p>
            <a:endParaRPr lang="sk-SK" dirty="0"/>
          </a:p>
        </p:txBody>
      </p:sp>
    </p:spTree>
    <p:extLst>
      <p:ext uri="{BB962C8B-B14F-4D97-AF65-F5344CB8AC3E}">
        <p14:creationId xmlns:p14="http://schemas.microsoft.com/office/powerpoint/2010/main" xmlns="" val="1727458790"/>
      </p:ext>
    </p:extLst>
  </p:cSld>
  <p:clrMapOvr>
    <a:masterClrMapping/>
  </p:clrMapOvr>
</p:sld>
</file>

<file path=ppt/theme/theme1.xml><?xml version="1.0" encoding="utf-8"?>
<a:theme xmlns:a="http://schemas.openxmlformats.org/drawingml/2006/main" name="ppt_ine projekty_sablona">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rchol">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ppt_ine projekty_sablona</Template>
  <TotalTime>2273</TotalTime>
  <Words>465</Words>
  <Application>Microsoft Office PowerPoint</Application>
  <PresentationFormat>Prezentácia na obrazovke (4:3)</PresentationFormat>
  <Paragraphs>101</Paragraphs>
  <Slides>9</Slides>
  <Notes>1</Notes>
  <HiddenSlides>0</HiddenSlides>
  <MMClips>0</MMClips>
  <ScaleCrop>false</ScaleCrop>
  <HeadingPairs>
    <vt:vector size="4" baseType="variant">
      <vt:variant>
        <vt:lpstr>Motív</vt:lpstr>
      </vt:variant>
      <vt:variant>
        <vt:i4>2</vt:i4>
      </vt:variant>
      <vt:variant>
        <vt:lpstr>Nadpisy snímok</vt:lpstr>
      </vt:variant>
      <vt:variant>
        <vt:i4>9</vt:i4>
      </vt:variant>
    </vt:vector>
  </HeadingPairs>
  <TitlesOfParts>
    <vt:vector size="11" baseType="lpstr">
      <vt:lpstr>ppt_ine projekty_sablona</vt:lpstr>
      <vt:lpstr>Vlastní návrh</vt:lpstr>
      <vt:lpstr>Snímka 1</vt:lpstr>
      <vt:lpstr>Snímka 2</vt:lpstr>
      <vt:lpstr>Snímka 3</vt:lpstr>
      <vt:lpstr>Snímka 4</vt:lpstr>
      <vt:lpstr>Snímka 5</vt:lpstr>
      <vt:lpstr>Snímka 6</vt:lpstr>
      <vt:lpstr>Snímka 7</vt:lpstr>
      <vt:lpstr>Snímka 8</vt:lpstr>
      <vt:lpstr>Snímka 9</vt:lpstr>
    </vt:vector>
  </TitlesOfParts>
  <Company>IUVENTA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pokorny</dc:creator>
  <cp:lastModifiedBy>iuventa</cp:lastModifiedBy>
  <cp:revision>137</cp:revision>
  <cp:lastPrinted>2014-09-08T08:15:42Z</cp:lastPrinted>
  <dcterms:created xsi:type="dcterms:W3CDTF">2008-10-14T09:21:30Z</dcterms:created>
  <dcterms:modified xsi:type="dcterms:W3CDTF">2014-09-09T06:19:27Z</dcterms:modified>
</cp:coreProperties>
</file>