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3" r:id="rId15"/>
    <p:sldId id="269" r:id="rId16"/>
    <p:sldId id="270" r:id="rId17"/>
    <p:sldId id="268" r:id="rId1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FF5D"/>
    <a:srgbClr val="61FF2F"/>
    <a:srgbClr val="6DFF3F"/>
    <a:srgbClr val="64FF33"/>
    <a:srgbClr val="FF6565"/>
    <a:srgbClr val="FFA3A3"/>
    <a:srgbClr val="99F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59" d="100"/>
          <a:sy n="59" d="100"/>
        </p:scale>
        <p:origin x="66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033C1-091C-48EA-B7B9-BB6B19D9E502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D90EB-06C2-4611-BD03-1A1F352C93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02FB6-6794-473E-B0F9-4F4994EEF8C1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72332-2982-4962-9EB8-921ADB11992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30885-7C57-4F6D-BF82-B24751A71587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8AD99-537F-4B7B-941B-6930D2C0AA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62ABF-20A1-4F50-92CE-EED17B1769D7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6478-EC3D-4237-8B8C-F4EAFEA9E3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D0229-E440-407A-A235-89AA265761A4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84DF7-FEA1-4E37-88C0-964C76ECF6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B9FE0-7678-4187-BFDB-076D76EA3C30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15B62-F077-495B-82BC-AD4DCDD55B9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8BA7C-C236-4C1F-81CA-42829D647050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58DB7-DCAB-4CA7-9ECB-487367F616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70FBD-2938-4BCB-B39A-84B5B983EFFE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E5BED-BB23-4957-8DDE-E80E21E9CC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B6EEF-13A2-4A59-A7C1-E06FF1C456F1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16DCC-D453-47C2-AC90-53D7DADA84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51D60-26BF-4F1B-84B7-D06E7BCCAE1F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D38B5-0DF3-42DB-9081-4118D3AAB31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E524A-4573-4EB2-8F9B-340D34CF44ED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CE035-7CE3-4B4A-9CCF-2C0B2902BC9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04134A-52A4-4103-BE7F-AEBAD753BCD6}" type="datetimeFigureOut">
              <a:rPr lang="cs-CZ"/>
              <a:pPr>
                <a:defRPr/>
              </a:pPr>
              <a:t>29.8.2014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00DC0FA-5EDD-4585-BAA8-0640511577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>
            <a:off x="539750" y="476250"/>
            <a:ext cx="8135938" cy="5905500"/>
          </a:xfrm>
          <a:prstGeom prst="roundRect">
            <a:avLst>
              <a:gd name="adj" fmla="val 7384"/>
            </a:avLst>
          </a:prstGeom>
          <a:solidFill>
            <a:srgbClr val="6DF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5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5000" dirty="0">
                <a:solidFill>
                  <a:schemeClr val="tx1"/>
                </a:solidFill>
              </a:rPr>
              <a:t>Dobrovolnické centrum</a:t>
            </a:r>
            <a:r>
              <a:rPr lang="cs-CZ" sz="5000" dirty="0">
                <a:solidFill>
                  <a:srgbClr val="FF6565"/>
                </a:solidFill>
              </a:rPr>
              <a:t>,</a:t>
            </a:r>
            <a:r>
              <a:rPr lang="cs-CZ" sz="5000" dirty="0">
                <a:solidFill>
                  <a:schemeClr val="tx1"/>
                </a:solidFill>
              </a:rPr>
              <a:t> o</a:t>
            </a:r>
            <a:r>
              <a:rPr lang="cs-CZ" sz="5000" dirty="0">
                <a:solidFill>
                  <a:srgbClr val="FF6565"/>
                </a:solidFill>
              </a:rPr>
              <a:t>.</a:t>
            </a:r>
            <a:r>
              <a:rPr lang="cs-CZ" sz="5000" dirty="0">
                <a:solidFill>
                  <a:schemeClr val="tx1"/>
                </a:solidFill>
              </a:rPr>
              <a:t>s</a:t>
            </a:r>
            <a:r>
              <a:rPr lang="cs-CZ" sz="5000" dirty="0">
                <a:solidFill>
                  <a:srgbClr val="FF6565"/>
                </a:solidFill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500" dirty="0">
                <a:solidFill>
                  <a:srgbClr val="FF6565"/>
                </a:solidFill>
              </a:rPr>
              <a:t>(</a:t>
            </a:r>
            <a:r>
              <a:rPr lang="cs-CZ" sz="3500" dirty="0" err="1">
                <a:solidFill>
                  <a:schemeClr val="tx1"/>
                </a:solidFill>
              </a:rPr>
              <a:t>Volunteer</a:t>
            </a:r>
            <a:r>
              <a:rPr lang="cs-CZ" sz="3500" dirty="0">
                <a:solidFill>
                  <a:schemeClr val="tx1"/>
                </a:solidFill>
              </a:rPr>
              <a:t> Center</a:t>
            </a:r>
            <a:r>
              <a:rPr lang="cs-CZ" sz="3500" dirty="0">
                <a:solidFill>
                  <a:srgbClr val="FF6565"/>
                </a:solidFill>
              </a:rPr>
              <a:t>)</a:t>
            </a:r>
            <a:endParaRPr lang="cs-CZ" sz="35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5000" dirty="0" err="1">
                <a:solidFill>
                  <a:schemeClr val="tx1"/>
                </a:solidFill>
              </a:rPr>
              <a:t>The</a:t>
            </a:r>
            <a:r>
              <a:rPr lang="cs-CZ" sz="5000" dirty="0">
                <a:solidFill>
                  <a:schemeClr val="tx1"/>
                </a:solidFill>
              </a:rPr>
              <a:t> Czech Republic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67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67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6700" dirty="0">
              <a:solidFill>
                <a:schemeClr val="tx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2339975" y="3716338"/>
            <a:ext cx="4535488" cy="2520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13317" name="Obrázek 13" descr="logo DC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3860800"/>
            <a:ext cx="273685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971550" y="333375"/>
            <a:ext cx="7129463" cy="93503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rgbClr val="FF6565"/>
                </a:solidFill>
              </a:rPr>
              <a:t>European</a:t>
            </a:r>
            <a:r>
              <a:rPr lang="cs-CZ" sz="3600" b="1" dirty="0">
                <a:solidFill>
                  <a:srgbClr val="FF6565"/>
                </a:solidFill>
              </a:rPr>
              <a:t> </a:t>
            </a:r>
            <a:r>
              <a:rPr lang="cs-CZ" sz="3600" b="1" dirty="0" err="1">
                <a:solidFill>
                  <a:srgbClr val="FF6565"/>
                </a:solidFill>
              </a:rPr>
              <a:t>Voluntary</a:t>
            </a:r>
            <a:r>
              <a:rPr lang="cs-CZ" sz="3600" b="1" dirty="0">
                <a:solidFill>
                  <a:srgbClr val="FF6565"/>
                </a:solidFill>
              </a:rPr>
              <a:t> </a:t>
            </a:r>
            <a:r>
              <a:rPr lang="cs-CZ" sz="3600" b="1" dirty="0" err="1">
                <a:solidFill>
                  <a:srgbClr val="FF6565"/>
                </a:solidFill>
              </a:rPr>
              <a:t>Service</a:t>
            </a:r>
            <a:endParaRPr lang="cs-CZ" sz="3600" b="1" dirty="0">
              <a:solidFill>
                <a:srgbClr val="FF6565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 err="1">
                <a:solidFill>
                  <a:srgbClr val="FF6565"/>
                </a:solidFill>
              </a:rPr>
              <a:t>since</a:t>
            </a:r>
            <a:r>
              <a:rPr lang="cs-CZ" b="1" dirty="0">
                <a:solidFill>
                  <a:srgbClr val="FF6565"/>
                </a:solidFill>
              </a:rPr>
              <a:t> 1. 1. 2014 part </a:t>
            </a:r>
            <a:r>
              <a:rPr lang="cs-CZ" b="1" dirty="0" err="1">
                <a:solidFill>
                  <a:srgbClr val="FF6565"/>
                </a:solidFill>
              </a:rPr>
              <a:t>of</a:t>
            </a:r>
            <a:r>
              <a:rPr lang="cs-CZ" b="1" dirty="0">
                <a:solidFill>
                  <a:srgbClr val="FF6565"/>
                </a:solidFill>
              </a:rPr>
              <a:t> ERASMUS +</a:t>
            </a:r>
          </a:p>
        </p:txBody>
      </p:sp>
      <p:pic>
        <p:nvPicPr>
          <p:cNvPr id="5" name="Picture 4" descr="C:\Users\Polis\Desktop\fdfsdsfs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2952328" cy="2164515"/>
          </a:xfrm>
          <a:prstGeom prst="roundRect">
            <a:avLst/>
          </a:prstGeom>
          <a:noFill/>
        </p:spPr>
      </p:pic>
      <p:sp>
        <p:nvSpPr>
          <p:cNvPr id="6" name="Zaoblený obdélník 5"/>
          <p:cNvSpPr/>
          <p:nvPr/>
        </p:nvSpPr>
        <p:spPr>
          <a:xfrm>
            <a:off x="3348038" y="1341438"/>
            <a:ext cx="5400675" cy="2159000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allows people under </a:t>
            </a:r>
            <a:r>
              <a:rPr lang="cs-CZ" sz="2200" dirty="0" err="1">
                <a:solidFill>
                  <a:schemeClr val="tx1"/>
                </a:solidFill>
              </a:rPr>
              <a:t>age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30 to participate in volunteer projects </a:t>
            </a:r>
            <a:r>
              <a:rPr lang="cs-CZ" sz="2200" dirty="0" err="1">
                <a:solidFill>
                  <a:schemeClr val="tx1"/>
                </a:solidFill>
              </a:rPr>
              <a:t>lasting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from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2</a:t>
            </a:r>
            <a:r>
              <a:rPr lang="cs-CZ" sz="2200" dirty="0">
                <a:solidFill>
                  <a:schemeClr val="tx1"/>
                </a:solidFill>
              </a:rPr>
              <a:t> to </a:t>
            </a:r>
            <a:r>
              <a:rPr lang="en-US" sz="2200" dirty="0">
                <a:solidFill>
                  <a:schemeClr val="tx1"/>
                </a:solidFill>
              </a:rPr>
              <a:t>12 months in the EU and in the partner countries</a:t>
            </a:r>
            <a:endParaRPr lang="cs-CZ" sz="22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the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goal is to develop solidarity and tolerance among young people</a:t>
            </a:r>
            <a:endParaRPr lang="cs-CZ" sz="2200" dirty="0">
              <a:solidFill>
                <a:schemeClr val="tx1"/>
              </a:solidFill>
            </a:endParaRPr>
          </a:p>
        </p:txBody>
      </p:sp>
      <p:pic>
        <p:nvPicPr>
          <p:cNvPr id="10" name="Picture 5" descr="C:\Users\Polis\Desktop\gfdgd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573016"/>
            <a:ext cx="2592288" cy="2983085"/>
          </a:xfrm>
          <a:prstGeom prst="roundRect">
            <a:avLst/>
          </a:prstGeom>
          <a:noFill/>
        </p:spPr>
      </p:pic>
      <p:sp>
        <p:nvSpPr>
          <p:cNvPr id="11" name="Zaoblený obdélník 10"/>
          <p:cNvSpPr/>
          <p:nvPr/>
        </p:nvSpPr>
        <p:spPr>
          <a:xfrm>
            <a:off x="468313" y="3573463"/>
            <a:ext cx="5399087" cy="2951162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 err="1">
                <a:solidFill>
                  <a:srgbClr val="FF6565"/>
                </a:solidFill>
              </a:rPr>
              <a:t>Statistics</a:t>
            </a:r>
            <a:endParaRPr lang="cs-CZ" sz="2000" b="1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u="sng" dirty="0" err="1">
                <a:solidFill>
                  <a:schemeClr val="tx1"/>
                </a:solidFill>
              </a:rPr>
              <a:t>Since</a:t>
            </a:r>
            <a:r>
              <a:rPr lang="cs-CZ" u="sng" dirty="0">
                <a:solidFill>
                  <a:schemeClr val="tx1"/>
                </a:solidFill>
              </a:rPr>
              <a:t> 2007 </a:t>
            </a:r>
            <a:r>
              <a:rPr lang="cs-CZ" u="sng" dirty="0" err="1">
                <a:solidFill>
                  <a:schemeClr val="tx1"/>
                </a:solidFill>
              </a:rPr>
              <a:t>we</a:t>
            </a:r>
            <a:r>
              <a:rPr lang="cs-CZ" u="sng" dirty="0">
                <a:solidFill>
                  <a:schemeClr val="tx1"/>
                </a:solidFill>
              </a:rPr>
              <a:t> </a:t>
            </a:r>
            <a:r>
              <a:rPr lang="cs-CZ" u="sng" dirty="0" err="1">
                <a:solidFill>
                  <a:schemeClr val="tx1"/>
                </a:solidFill>
              </a:rPr>
              <a:t>have</a:t>
            </a:r>
            <a:r>
              <a:rPr lang="cs-CZ" u="sng" dirty="0">
                <a:solidFill>
                  <a:schemeClr val="tx1"/>
                </a:solidFill>
              </a:rPr>
              <a:t> </a:t>
            </a:r>
            <a:r>
              <a:rPr lang="cs-CZ" u="sng" dirty="0" err="1">
                <a:solidFill>
                  <a:schemeClr val="tx1"/>
                </a:solidFill>
              </a:rPr>
              <a:t>hosted</a:t>
            </a:r>
            <a:r>
              <a:rPr lang="cs-CZ" u="sng" dirty="0">
                <a:solidFill>
                  <a:schemeClr val="tx1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3 </a:t>
            </a:r>
            <a:r>
              <a:rPr lang="cs-CZ" dirty="0" err="1">
                <a:solidFill>
                  <a:schemeClr val="tx1"/>
                </a:solidFill>
              </a:rPr>
              <a:t>volunteers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from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Poland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1 </a:t>
            </a:r>
            <a:r>
              <a:rPr lang="cs-CZ" dirty="0" err="1">
                <a:solidFill>
                  <a:schemeClr val="tx1"/>
                </a:solidFill>
              </a:rPr>
              <a:t>volunteer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from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Georgia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2 </a:t>
            </a:r>
            <a:r>
              <a:rPr lang="cs-CZ" dirty="0" err="1">
                <a:solidFill>
                  <a:schemeClr val="tx1"/>
                </a:solidFill>
              </a:rPr>
              <a:t>volunteers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from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Germany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u="sng" dirty="0" err="1">
                <a:solidFill>
                  <a:schemeClr val="tx1"/>
                </a:solidFill>
              </a:rPr>
              <a:t>Since</a:t>
            </a:r>
            <a:r>
              <a:rPr lang="cs-CZ" u="sng" dirty="0">
                <a:solidFill>
                  <a:schemeClr val="tx1"/>
                </a:solidFill>
              </a:rPr>
              <a:t> 2011 </a:t>
            </a:r>
            <a:r>
              <a:rPr lang="cs-CZ" u="sng" dirty="0" err="1">
                <a:solidFill>
                  <a:schemeClr val="tx1"/>
                </a:solidFill>
              </a:rPr>
              <a:t>we</a:t>
            </a:r>
            <a:r>
              <a:rPr lang="cs-CZ" u="sng" dirty="0">
                <a:solidFill>
                  <a:schemeClr val="tx1"/>
                </a:solidFill>
              </a:rPr>
              <a:t> </a:t>
            </a:r>
            <a:r>
              <a:rPr lang="cs-CZ" u="sng" dirty="0" err="1">
                <a:solidFill>
                  <a:schemeClr val="tx1"/>
                </a:solidFill>
              </a:rPr>
              <a:t>have</a:t>
            </a:r>
            <a:r>
              <a:rPr lang="cs-CZ" u="sng" dirty="0">
                <a:solidFill>
                  <a:schemeClr val="tx1"/>
                </a:solidFill>
              </a:rPr>
              <a:t> </a:t>
            </a:r>
            <a:r>
              <a:rPr lang="cs-CZ" u="sng" dirty="0" err="1">
                <a:solidFill>
                  <a:schemeClr val="tx1"/>
                </a:solidFill>
              </a:rPr>
              <a:t>sent</a:t>
            </a:r>
            <a:r>
              <a:rPr lang="cs-CZ" u="sng" dirty="0">
                <a:solidFill>
                  <a:schemeClr val="tx1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3 </a:t>
            </a:r>
            <a:r>
              <a:rPr lang="cs-CZ" dirty="0" err="1">
                <a:solidFill>
                  <a:schemeClr val="tx1"/>
                </a:solidFill>
              </a:rPr>
              <a:t>volunteers</a:t>
            </a:r>
            <a:r>
              <a:rPr lang="cs-CZ" dirty="0">
                <a:solidFill>
                  <a:schemeClr val="tx1"/>
                </a:solidFill>
              </a:rPr>
              <a:t> to </a:t>
            </a:r>
            <a:r>
              <a:rPr lang="cs-CZ" dirty="0" err="1">
                <a:solidFill>
                  <a:schemeClr val="tx1"/>
                </a:solidFill>
              </a:rPr>
              <a:t>Germany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1 </a:t>
            </a:r>
            <a:r>
              <a:rPr lang="cs-CZ" dirty="0" err="1">
                <a:solidFill>
                  <a:schemeClr val="tx1"/>
                </a:solidFill>
              </a:rPr>
              <a:t>volunteer</a:t>
            </a:r>
            <a:r>
              <a:rPr lang="cs-CZ" dirty="0">
                <a:solidFill>
                  <a:schemeClr val="tx1"/>
                </a:solidFill>
              </a:rPr>
              <a:t> to France, </a:t>
            </a:r>
            <a:r>
              <a:rPr lang="cs-CZ" dirty="0" err="1">
                <a:solidFill>
                  <a:schemeClr val="tx1"/>
                </a:solidFill>
              </a:rPr>
              <a:t>Poland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and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Slovenia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1 </a:t>
            </a:r>
            <a:r>
              <a:rPr lang="cs-CZ" dirty="0" err="1">
                <a:solidFill>
                  <a:schemeClr val="tx1"/>
                </a:solidFill>
              </a:rPr>
              <a:t>volunteer</a:t>
            </a:r>
            <a:r>
              <a:rPr lang="cs-CZ" dirty="0">
                <a:solidFill>
                  <a:schemeClr val="tx1"/>
                </a:solidFill>
              </a:rPr>
              <a:t> to </a:t>
            </a:r>
            <a:r>
              <a:rPr lang="cs-CZ" dirty="0" err="1">
                <a:solidFill>
                  <a:schemeClr val="tx1"/>
                </a:solidFill>
              </a:rPr>
              <a:t>Austria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22536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4221163"/>
            <a:ext cx="7350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971550" y="333375"/>
            <a:ext cx="7129463" cy="50323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500" b="1" dirty="0" err="1">
                <a:solidFill>
                  <a:srgbClr val="FF6565"/>
                </a:solidFill>
              </a:rPr>
              <a:t>Sending</a:t>
            </a:r>
            <a:r>
              <a:rPr lang="cs-CZ" sz="2500" b="1" dirty="0">
                <a:solidFill>
                  <a:srgbClr val="FF6565"/>
                </a:solidFill>
              </a:rPr>
              <a:t> </a:t>
            </a:r>
            <a:r>
              <a:rPr lang="cs-CZ" sz="2500" b="1" dirty="0" err="1">
                <a:solidFill>
                  <a:srgbClr val="FF6565"/>
                </a:solidFill>
              </a:rPr>
              <a:t>Volunteers</a:t>
            </a:r>
            <a:r>
              <a:rPr lang="cs-CZ" sz="2500" b="1" dirty="0">
                <a:solidFill>
                  <a:srgbClr val="FF6565"/>
                </a:solidFill>
              </a:rPr>
              <a:t> </a:t>
            </a:r>
            <a:r>
              <a:rPr lang="cs-CZ" sz="2500" b="1" dirty="0" err="1">
                <a:solidFill>
                  <a:srgbClr val="FF6565"/>
                </a:solidFill>
              </a:rPr>
              <a:t>into</a:t>
            </a:r>
            <a:r>
              <a:rPr lang="cs-CZ" sz="2500" b="1" dirty="0">
                <a:solidFill>
                  <a:srgbClr val="FF6565"/>
                </a:solidFill>
              </a:rPr>
              <a:t> Partner </a:t>
            </a:r>
            <a:r>
              <a:rPr lang="cs-CZ" sz="2500" b="1" dirty="0" err="1">
                <a:solidFill>
                  <a:srgbClr val="FF6565"/>
                </a:solidFill>
              </a:rPr>
              <a:t>Organizations</a:t>
            </a:r>
            <a:endParaRPr lang="cs-CZ" sz="2500" b="1" dirty="0">
              <a:solidFill>
                <a:srgbClr val="FF6565"/>
              </a:solidFill>
            </a:endParaRPr>
          </a:p>
        </p:txBody>
      </p:sp>
      <p:pic>
        <p:nvPicPr>
          <p:cNvPr id="5" name="Picture 2" descr="C:\Users\Polis\Desktop\mads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2854015" cy="2321371"/>
          </a:xfrm>
          <a:prstGeom prst="roundRect">
            <a:avLst/>
          </a:prstGeom>
          <a:noFill/>
        </p:spPr>
      </p:pic>
      <p:sp>
        <p:nvSpPr>
          <p:cNvPr id="6" name="Zaoblený obdélník 5"/>
          <p:cNvSpPr/>
          <p:nvPr/>
        </p:nvSpPr>
        <p:spPr>
          <a:xfrm>
            <a:off x="3348038" y="908050"/>
            <a:ext cx="5472112" cy="2305050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sz="2800">
                <a:solidFill>
                  <a:srgbClr val="FF6565"/>
                </a:solidFill>
              </a:rPr>
              <a:t>Volunteer center </a:t>
            </a:r>
            <a:r>
              <a:rPr lang="cs-CZ" sz="2800">
                <a:solidFill>
                  <a:schemeClr val="tx1"/>
                </a:solidFill>
              </a:rPr>
              <a:t>sends volunteers into 18 partner organizations in Ústí region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395288" y="3284538"/>
            <a:ext cx="5472112" cy="3168650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500" b="1" dirty="0">
                <a:solidFill>
                  <a:srgbClr val="FF6565"/>
                </a:solidFill>
              </a:rPr>
              <a:t>Partner </a:t>
            </a:r>
            <a:r>
              <a:rPr lang="cs-CZ" sz="2500" b="1" dirty="0" err="1">
                <a:solidFill>
                  <a:srgbClr val="FF6565"/>
                </a:solidFill>
              </a:rPr>
              <a:t>organizations</a:t>
            </a:r>
            <a:r>
              <a:rPr lang="cs-CZ" sz="2500" b="1" dirty="0">
                <a:solidFill>
                  <a:srgbClr val="FF6565"/>
                </a:solidFill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00" b="1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Retirement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home</a:t>
            </a:r>
            <a:r>
              <a:rPr lang="cs-CZ" sz="2200" dirty="0">
                <a:solidFill>
                  <a:schemeClr val="tx1"/>
                </a:solidFill>
              </a:rPr>
              <a:t> (5x)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Handicaped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people</a:t>
            </a:r>
            <a:r>
              <a:rPr lang="cs-CZ" sz="2200" dirty="0">
                <a:solidFill>
                  <a:schemeClr val="tx1"/>
                </a:solidFill>
              </a:rPr>
              <a:t> (9x)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solidFill>
                  <a:schemeClr val="tx1"/>
                </a:solidFill>
              </a:rPr>
              <a:t> Center </a:t>
            </a:r>
            <a:r>
              <a:rPr lang="cs-CZ" sz="2200" dirty="0" err="1">
                <a:solidFill>
                  <a:schemeClr val="tx1"/>
                </a:solidFill>
              </a:rPr>
              <a:t>for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families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and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children</a:t>
            </a:r>
            <a:r>
              <a:rPr lang="cs-CZ" sz="2200" dirty="0">
                <a:solidFill>
                  <a:schemeClr val="tx1"/>
                </a:solidFill>
              </a:rPr>
              <a:t> (6x)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cs-CZ" sz="22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500" dirty="0" err="1">
                <a:solidFill>
                  <a:srgbClr val="FF6565"/>
                </a:solidFill>
              </a:rPr>
              <a:t>Every</a:t>
            </a:r>
            <a:r>
              <a:rPr lang="cs-CZ" sz="2500" dirty="0">
                <a:solidFill>
                  <a:srgbClr val="FF6565"/>
                </a:solidFill>
              </a:rPr>
              <a:t> </a:t>
            </a:r>
            <a:r>
              <a:rPr lang="cs-CZ" sz="2500" dirty="0" err="1">
                <a:solidFill>
                  <a:srgbClr val="FF6565"/>
                </a:solidFill>
              </a:rPr>
              <a:t>year</a:t>
            </a:r>
            <a:r>
              <a:rPr lang="cs-CZ" sz="2500" dirty="0">
                <a:solidFill>
                  <a:srgbClr val="FF6565"/>
                </a:solidFill>
              </a:rPr>
              <a:t> 140 </a:t>
            </a:r>
            <a:r>
              <a:rPr lang="cs-CZ" sz="2500" dirty="0" err="1">
                <a:solidFill>
                  <a:srgbClr val="FF6565"/>
                </a:solidFill>
              </a:rPr>
              <a:t>volunteers</a:t>
            </a:r>
            <a:endParaRPr lang="cs-CZ" sz="2500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00" b="1" dirty="0">
              <a:solidFill>
                <a:schemeClr val="tx1"/>
              </a:solidFill>
            </a:endParaRPr>
          </a:p>
        </p:txBody>
      </p:sp>
      <p:pic>
        <p:nvPicPr>
          <p:cNvPr id="11" name="Picture 3" descr="C:\Users\Polis\Desktop\mads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9482" y="3356992"/>
            <a:ext cx="3618982" cy="2736304"/>
          </a:xfrm>
          <a:prstGeom prst="roundRect">
            <a:avLst/>
          </a:prstGeom>
          <a:noFill/>
        </p:spPr>
      </p:pic>
      <p:pic>
        <p:nvPicPr>
          <p:cNvPr id="23560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25" y="5805488"/>
            <a:ext cx="8794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2016125" y="333375"/>
            <a:ext cx="5111750" cy="71913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rgbClr val="FF6565"/>
                </a:solidFill>
              </a:rPr>
              <a:t>Our</a:t>
            </a:r>
            <a:r>
              <a:rPr lang="cs-CZ" sz="3600" b="1" dirty="0">
                <a:solidFill>
                  <a:srgbClr val="FF6565"/>
                </a:solidFill>
              </a:rPr>
              <a:t> </a:t>
            </a:r>
            <a:r>
              <a:rPr lang="cs-CZ" sz="3600" b="1" dirty="0" err="1">
                <a:solidFill>
                  <a:srgbClr val="FF6565"/>
                </a:solidFill>
              </a:rPr>
              <a:t>other</a:t>
            </a:r>
            <a:r>
              <a:rPr lang="cs-CZ" sz="3600" b="1" dirty="0">
                <a:solidFill>
                  <a:srgbClr val="FF6565"/>
                </a:solidFill>
              </a:rPr>
              <a:t> </a:t>
            </a:r>
            <a:r>
              <a:rPr lang="cs-CZ" sz="3600" b="1" dirty="0" err="1">
                <a:solidFill>
                  <a:srgbClr val="FF6565"/>
                </a:solidFill>
              </a:rPr>
              <a:t>activities</a:t>
            </a:r>
            <a:r>
              <a:rPr lang="cs-CZ" sz="3600" b="1" dirty="0">
                <a:solidFill>
                  <a:srgbClr val="FF6565"/>
                </a:solidFill>
              </a:rPr>
              <a:t> …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467544" y="1124744"/>
            <a:ext cx="8137525" cy="503336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Tinderbox</a:t>
            </a:r>
            <a:r>
              <a:rPr lang="cs-CZ" sz="3600" dirty="0" smtClean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>
                <a:solidFill>
                  <a:schemeClr val="tx1"/>
                </a:solidFill>
              </a:rPr>
              <a:t>(</a:t>
            </a:r>
            <a:r>
              <a:rPr lang="cs-CZ" sz="2000" dirty="0" err="1">
                <a:solidFill>
                  <a:schemeClr val="tx1"/>
                </a:solidFill>
              </a:rPr>
              <a:t>award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for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volunteers</a:t>
            </a:r>
            <a:r>
              <a:rPr lang="cs-CZ" sz="20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2" name="Zaoblený obdélník 11"/>
          <p:cNvSpPr/>
          <p:nvPr/>
        </p:nvSpPr>
        <p:spPr>
          <a:xfrm>
            <a:off x="467544" y="1700808"/>
            <a:ext cx="8137525" cy="504056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Course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Strong</a:t>
            </a:r>
            <a:r>
              <a:rPr lang="cs-CZ" sz="2400" b="1" dirty="0">
                <a:solidFill>
                  <a:srgbClr val="FF6565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parents</a:t>
            </a:r>
            <a:r>
              <a:rPr lang="cs-CZ" sz="2400" b="1" dirty="0">
                <a:solidFill>
                  <a:srgbClr val="FF6565"/>
                </a:solidFill>
              </a:rPr>
              <a:t> - </a:t>
            </a:r>
            <a:r>
              <a:rPr lang="cs-CZ" sz="2400" b="1" dirty="0" err="1">
                <a:solidFill>
                  <a:srgbClr val="FF6565"/>
                </a:solidFill>
              </a:rPr>
              <a:t>strong</a:t>
            </a:r>
            <a:r>
              <a:rPr lang="cs-CZ" sz="2400" b="1" dirty="0">
                <a:solidFill>
                  <a:srgbClr val="FF6565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children</a:t>
            </a:r>
            <a:r>
              <a:rPr lang="cs-CZ" sz="2500" b="1" dirty="0">
                <a:solidFill>
                  <a:srgbClr val="FF6565"/>
                </a:solidFill>
              </a:rPr>
              <a:t>®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67544" y="2276872"/>
            <a:ext cx="8137525" cy="504056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 </a:t>
            </a:r>
            <a:r>
              <a:rPr lang="cs-CZ" sz="2400" dirty="0" err="1">
                <a:solidFill>
                  <a:schemeClr val="tx1"/>
                </a:solidFill>
              </a:rPr>
              <a:t>Tourist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Group</a:t>
            </a:r>
            <a:r>
              <a:rPr lang="cs-CZ" sz="2400" dirty="0">
                <a:solidFill>
                  <a:schemeClr val="tx1"/>
                </a:solidFill>
              </a:rPr>
              <a:t> - Puštíci</a:t>
            </a:r>
          </a:p>
        </p:txBody>
      </p:sp>
      <p:sp>
        <p:nvSpPr>
          <p:cNvPr id="14" name="Zaoblený obdélník 13"/>
          <p:cNvSpPr/>
          <p:nvPr/>
        </p:nvSpPr>
        <p:spPr>
          <a:xfrm>
            <a:off x="467544" y="2852936"/>
            <a:ext cx="8137525" cy="503411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 </a:t>
            </a:r>
            <a:r>
              <a:rPr lang="cs-CZ" sz="2400" dirty="0" err="1">
                <a:solidFill>
                  <a:schemeClr val="tx1"/>
                </a:solidFill>
              </a:rPr>
              <a:t>Trainings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and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courses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for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volunteers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467544" y="3429000"/>
            <a:ext cx="8137525" cy="502766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 Program </a:t>
            </a:r>
            <a:r>
              <a:rPr lang="cs-CZ" sz="2400" dirty="0" err="1">
                <a:solidFill>
                  <a:schemeClr val="tx1"/>
                </a:solidFill>
              </a:rPr>
              <a:t>Three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Generations</a:t>
            </a:r>
            <a:r>
              <a:rPr lang="cs-CZ" sz="2400" dirty="0">
                <a:solidFill>
                  <a:schemeClr val="tx1"/>
                </a:solidFill>
              </a:rPr>
              <a:t> (3G)</a:t>
            </a:r>
          </a:p>
        </p:txBody>
      </p:sp>
      <p:sp>
        <p:nvSpPr>
          <p:cNvPr id="16" name="Zaoblený obdélník 15"/>
          <p:cNvSpPr/>
          <p:nvPr/>
        </p:nvSpPr>
        <p:spPr>
          <a:xfrm>
            <a:off x="467544" y="4005064"/>
            <a:ext cx="8137525" cy="504056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 </a:t>
            </a:r>
            <a:r>
              <a:rPr lang="cs-CZ" sz="2400" dirty="0" err="1">
                <a:solidFill>
                  <a:schemeClr val="tx1"/>
                </a:solidFill>
              </a:rPr>
              <a:t>Volunteer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Centers</a:t>
            </a:r>
            <a:r>
              <a:rPr lang="cs-CZ" sz="2400" dirty="0">
                <a:solidFill>
                  <a:schemeClr val="tx1"/>
                </a:solidFill>
              </a:rPr>
              <a:t>‘ </a:t>
            </a:r>
            <a:r>
              <a:rPr lang="cs-CZ" sz="2400" dirty="0" err="1">
                <a:solidFill>
                  <a:schemeClr val="tx1"/>
                </a:solidFill>
              </a:rPr>
              <a:t>Council</a:t>
            </a:r>
            <a:r>
              <a:rPr lang="cs-CZ" sz="2400" dirty="0">
                <a:solidFill>
                  <a:schemeClr val="tx1"/>
                </a:solidFill>
              </a:rPr>
              <a:t>, </a:t>
            </a:r>
            <a:r>
              <a:rPr lang="cs-CZ" sz="2400" dirty="0" err="1">
                <a:solidFill>
                  <a:schemeClr val="tx1"/>
                </a:solidFill>
              </a:rPr>
              <a:t>North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West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17" name="Zaoblený obdélník 16"/>
          <p:cNvSpPr/>
          <p:nvPr/>
        </p:nvSpPr>
        <p:spPr>
          <a:xfrm>
            <a:off x="467544" y="4581128"/>
            <a:ext cx="8137525" cy="503411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 </a:t>
            </a:r>
            <a:r>
              <a:rPr lang="cs-CZ" sz="2400" dirty="0" err="1">
                <a:solidFill>
                  <a:schemeClr val="tx1"/>
                </a:solidFill>
              </a:rPr>
              <a:t>Cross</a:t>
            </a:r>
            <a:r>
              <a:rPr lang="cs-CZ" sz="2400" dirty="0">
                <a:solidFill>
                  <a:schemeClr val="tx1"/>
                </a:solidFill>
              </a:rPr>
              <a:t>-</a:t>
            </a:r>
            <a:r>
              <a:rPr lang="cs-CZ" sz="2400" dirty="0" err="1">
                <a:solidFill>
                  <a:schemeClr val="tx1"/>
                </a:solidFill>
              </a:rPr>
              <a:t>border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cooperation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18" name="Zaoblený obdélník 17"/>
          <p:cNvSpPr/>
          <p:nvPr/>
        </p:nvSpPr>
        <p:spPr>
          <a:xfrm>
            <a:off x="5220072" y="1196752"/>
            <a:ext cx="3240088" cy="360363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9" name="Zaoblený obdélník 18"/>
          <p:cNvSpPr/>
          <p:nvPr/>
        </p:nvSpPr>
        <p:spPr>
          <a:xfrm>
            <a:off x="6372200" y="1772816"/>
            <a:ext cx="2087563" cy="358775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0" name="Zaoblený obdélník 19"/>
          <p:cNvSpPr/>
          <p:nvPr/>
        </p:nvSpPr>
        <p:spPr>
          <a:xfrm>
            <a:off x="4211960" y="2348880"/>
            <a:ext cx="4248150" cy="360362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1" name="Zaoblený obdélník 20"/>
          <p:cNvSpPr/>
          <p:nvPr/>
        </p:nvSpPr>
        <p:spPr>
          <a:xfrm>
            <a:off x="5940152" y="2924299"/>
            <a:ext cx="2519363" cy="360362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2" name="Zaoblený obdélník 21"/>
          <p:cNvSpPr/>
          <p:nvPr/>
        </p:nvSpPr>
        <p:spPr>
          <a:xfrm>
            <a:off x="5508104" y="3499718"/>
            <a:ext cx="2951163" cy="360363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3" name="Zaoblený obdélník 22"/>
          <p:cNvSpPr/>
          <p:nvPr/>
        </p:nvSpPr>
        <p:spPr>
          <a:xfrm>
            <a:off x="6228184" y="4077072"/>
            <a:ext cx="2159000" cy="360363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4" name="Zaoblený obdélník 23"/>
          <p:cNvSpPr/>
          <p:nvPr/>
        </p:nvSpPr>
        <p:spPr>
          <a:xfrm>
            <a:off x="4716016" y="4652491"/>
            <a:ext cx="3671888" cy="360362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5" name="Zaoblený obdélník 24"/>
          <p:cNvSpPr/>
          <p:nvPr/>
        </p:nvSpPr>
        <p:spPr>
          <a:xfrm>
            <a:off x="467544" y="5157192"/>
            <a:ext cx="8137525" cy="503411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       </a:t>
            </a:r>
            <a:r>
              <a:rPr lang="cs-CZ" sz="2400" dirty="0" err="1" smtClean="0">
                <a:solidFill>
                  <a:schemeClr val="tx1"/>
                </a:solidFill>
              </a:rPr>
              <a:t>Cooperation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with</a:t>
            </a:r>
            <a:r>
              <a:rPr lang="cs-CZ" sz="2400" dirty="0" smtClean="0">
                <a:solidFill>
                  <a:schemeClr val="tx1"/>
                </a:solidFill>
              </a:rPr>
              <a:t> University Support Center UJEP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26" name="Zaoblený obdélník 25"/>
          <p:cNvSpPr/>
          <p:nvPr/>
        </p:nvSpPr>
        <p:spPr>
          <a:xfrm>
            <a:off x="467544" y="5733256"/>
            <a:ext cx="8137525" cy="503411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       </a:t>
            </a:r>
            <a:r>
              <a:rPr lang="cs-CZ" sz="2400" dirty="0" err="1" smtClean="0">
                <a:solidFill>
                  <a:schemeClr val="tx1"/>
                </a:solidFill>
              </a:rPr>
              <a:t>Active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cooperation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with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Labour</a:t>
            </a:r>
            <a:r>
              <a:rPr lang="cs-CZ" sz="2400" dirty="0" smtClean="0">
                <a:solidFill>
                  <a:schemeClr val="tx1"/>
                </a:solidFill>
              </a:rPr>
              <a:t> Office </a:t>
            </a:r>
            <a:r>
              <a:rPr lang="cs-CZ" sz="2400" dirty="0" err="1" smtClean="0">
                <a:solidFill>
                  <a:schemeClr val="tx1"/>
                </a:solidFill>
              </a:rPr>
              <a:t>of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the</a:t>
            </a:r>
            <a:r>
              <a:rPr lang="cs-CZ" sz="2400" dirty="0" smtClean="0">
                <a:solidFill>
                  <a:schemeClr val="tx1"/>
                </a:solidFill>
              </a:rPr>
              <a:t> Czech Republic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27" name="Zaoblený obdélník 26"/>
          <p:cNvSpPr/>
          <p:nvPr/>
        </p:nvSpPr>
        <p:spPr>
          <a:xfrm>
            <a:off x="7452320" y="5229200"/>
            <a:ext cx="934864" cy="360363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0" y="188640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2016124" y="333375"/>
            <a:ext cx="5436195" cy="1007020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6565"/>
                </a:solidFill>
              </a:rPr>
              <a:t>Analysis of the status of volunteers for </a:t>
            </a:r>
            <a:r>
              <a:rPr lang="en-US" sz="3600" b="1" dirty="0" smtClean="0">
                <a:solidFill>
                  <a:srgbClr val="FF6565"/>
                </a:solidFill>
              </a:rPr>
              <a:t>201</a:t>
            </a:r>
            <a:r>
              <a:rPr lang="cs-CZ" sz="3600" b="1" dirty="0" smtClean="0">
                <a:solidFill>
                  <a:srgbClr val="FF6565"/>
                </a:solidFill>
              </a:rPr>
              <a:t>3</a:t>
            </a:r>
            <a:endParaRPr lang="cs-CZ" sz="3600" b="1" dirty="0">
              <a:solidFill>
                <a:srgbClr val="FF6565"/>
              </a:solidFill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112040"/>
              </p:ext>
            </p:extLst>
          </p:nvPr>
        </p:nvGraphicFramePr>
        <p:xfrm>
          <a:off x="179512" y="1988840"/>
          <a:ext cx="3024336" cy="3240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4329"/>
                <a:gridCol w="900007"/>
              </a:tblGrid>
              <a:tr h="113670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VOLUNTEERS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222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23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</a:tr>
              <a:tr h="6856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women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66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</a:tr>
              <a:tr h="695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89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711495"/>
              </p:ext>
            </p:extLst>
          </p:nvPr>
        </p:nvGraphicFramePr>
        <p:xfrm>
          <a:off x="3923928" y="1844826"/>
          <a:ext cx="3960440" cy="1728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6965"/>
                <a:gridCol w="1973475"/>
              </a:tblGrid>
              <a:tr h="97272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EXPERIENCES WITH VOLUNTEERING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40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</a:tr>
              <a:tr h="31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84FF5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100631"/>
              </p:ext>
            </p:extLst>
          </p:nvPr>
        </p:nvGraphicFramePr>
        <p:xfrm>
          <a:off x="3707904" y="3765635"/>
          <a:ext cx="4464496" cy="2708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7576"/>
                <a:gridCol w="566920"/>
              </a:tblGrid>
              <a:tr h="64671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 TO FOUND OUT ABOUT THE VOLUNTEER CENTRE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FF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888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FRIENDS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3145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r>
                        <a:rPr lang="cs-CZ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SCHOOL, UNIVERSITY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2570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LABOUR</a:t>
                      </a:r>
                      <a:r>
                        <a:rPr lang="cs-CZ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OFFICE, SOCIAL DEPARTMENT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4888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INTERNET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4888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889062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0" y="188640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 smtClean="0"/>
              <a:t>   </a:t>
            </a:r>
            <a:endParaRPr lang="cs-CZ" dirty="0"/>
          </a:p>
        </p:txBody>
      </p:sp>
      <p:sp>
        <p:nvSpPr>
          <p:cNvPr id="4" name="Zaoblený obdélník 3"/>
          <p:cNvSpPr/>
          <p:nvPr/>
        </p:nvSpPr>
        <p:spPr>
          <a:xfrm>
            <a:off x="2016124" y="333375"/>
            <a:ext cx="5436195" cy="1007020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6565"/>
                </a:solidFill>
              </a:rPr>
              <a:t>Analysis of the status of volunteers for </a:t>
            </a:r>
            <a:r>
              <a:rPr lang="en-US" sz="3600" b="1" dirty="0" smtClean="0">
                <a:solidFill>
                  <a:srgbClr val="FF6565"/>
                </a:solidFill>
              </a:rPr>
              <a:t>201</a:t>
            </a:r>
            <a:r>
              <a:rPr lang="cs-CZ" sz="3600" b="1" dirty="0" smtClean="0">
                <a:solidFill>
                  <a:srgbClr val="FF6565"/>
                </a:solidFill>
              </a:rPr>
              <a:t>3</a:t>
            </a:r>
            <a:endParaRPr lang="cs-CZ" sz="3600" b="1" dirty="0">
              <a:solidFill>
                <a:srgbClr val="FF6565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326187"/>
              </p:ext>
            </p:extLst>
          </p:nvPr>
        </p:nvGraphicFramePr>
        <p:xfrm>
          <a:off x="539553" y="1916828"/>
          <a:ext cx="2952328" cy="4401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8931"/>
                <a:gridCol w="773397"/>
              </a:tblGrid>
              <a:tr h="4800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OF BIRTH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OLDEST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1943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YOUNGEST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1999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1940-1949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1950-1959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1960-1969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1970-1979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1980-1989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1990-1999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61FF2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050267"/>
              </p:ext>
            </p:extLst>
          </p:nvPr>
        </p:nvGraphicFramePr>
        <p:xfrm>
          <a:off x="3563888" y="1844822"/>
          <a:ext cx="4752528" cy="46085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8110"/>
                <a:gridCol w="1404418"/>
              </a:tblGrid>
              <a:tr h="65506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SPHERE</a:t>
                      </a:r>
                      <a:r>
                        <a:rPr lang="cs-CZ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INTEREST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81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SENIORS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506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</a:t>
                      </a:r>
                      <a:r>
                        <a:rPr lang="cs-CZ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WITH DISABILITIES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481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CHILDREN,</a:t>
                      </a:r>
                      <a:r>
                        <a:rPr lang="cs-CZ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YOUNG PEOPLE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506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CULTURE-MUSEUM</a:t>
                      </a:r>
                      <a:r>
                        <a:rPr lang="cs-CZ" sz="16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LIBRARY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481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HOSPITAL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506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 WITH MENTAL ILLNESS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481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CRISIS SITUATION (FLOODS ETC.)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  <a:tr h="506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4FF5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24941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1143000" y="333375"/>
            <a:ext cx="6858000" cy="71913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chemeClr val="tx1"/>
                </a:solidFill>
              </a:rPr>
              <a:t>Contacts</a:t>
            </a:r>
            <a:r>
              <a:rPr lang="cs-CZ" sz="3600" b="1" dirty="0">
                <a:solidFill>
                  <a:schemeClr val="tx1"/>
                </a:solidFill>
              </a:rPr>
              <a:t> </a:t>
            </a:r>
            <a:r>
              <a:rPr lang="cs-CZ" sz="3600" b="1" dirty="0">
                <a:solidFill>
                  <a:srgbClr val="FF6565"/>
                </a:solidFill>
              </a:rPr>
              <a:t>&amp;</a:t>
            </a:r>
            <a:r>
              <a:rPr lang="cs-CZ" sz="3600" b="1" dirty="0">
                <a:solidFill>
                  <a:schemeClr val="tx1"/>
                </a:solidFill>
              </a:rPr>
              <a:t> </a:t>
            </a:r>
            <a:r>
              <a:rPr lang="cs-CZ" sz="3600" b="1" dirty="0" err="1">
                <a:solidFill>
                  <a:schemeClr val="tx1"/>
                </a:solidFill>
              </a:rPr>
              <a:t>where</a:t>
            </a:r>
            <a:r>
              <a:rPr lang="cs-CZ" sz="3600" b="1" dirty="0">
                <a:solidFill>
                  <a:schemeClr val="tx1"/>
                </a:solidFill>
              </a:rPr>
              <a:t> </a:t>
            </a:r>
            <a:r>
              <a:rPr lang="cs-CZ" sz="3600" b="1" dirty="0" err="1">
                <a:solidFill>
                  <a:schemeClr val="tx1"/>
                </a:solidFill>
              </a:rPr>
              <a:t>we</a:t>
            </a:r>
            <a:r>
              <a:rPr lang="cs-CZ" sz="3600" b="1" dirty="0">
                <a:solidFill>
                  <a:schemeClr val="tx1"/>
                </a:solidFill>
              </a:rPr>
              <a:t> are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323850" y="1125538"/>
            <a:ext cx="4535488" cy="3167062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err="1">
                <a:solidFill>
                  <a:srgbClr val="FF6565"/>
                </a:solidFill>
              </a:rPr>
              <a:t>address</a:t>
            </a:r>
            <a:endParaRPr lang="cs-CZ" sz="2400" b="1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Dobrovolnické centrum, o.s.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Prokopa Diviše 1605/05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400 01	 Ústí nad Labem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err="1">
                <a:solidFill>
                  <a:schemeClr val="tx1"/>
                </a:solidFill>
              </a:rPr>
              <a:t>The</a:t>
            </a:r>
            <a:r>
              <a:rPr lang="cs-CZ" sz="2400" dirty="0">
                <a:solidFill>
                  <a:schemeClr val="tx1"/>
                </a:solidFill>
              </a:rPr>
              <a:t> Czech Republic, </a:t>
            </a:r>
            <a:r>
              <a:rPr lang="cs-CZ" sz="2400" dirty="0" err="1">
                <a:solidFill>
                  <a:schemeClr val="tx1"/>
                </a:solidFill>
              </a:rPr>
              <a:t>Europe</a:t>
            </a: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err="1">
                <a:solidFill>
                  <a:srgbClr val="FF6565"/>
                </a:solidFill>
              </a:rPr>
              <a:t>phone</a:t>
            </a:r>
            <a:r>
              <a:rPr lang="cs-CZ" sz="2400" b="1" dirty="0">
                <a:solidFill>
                  <a:srgbClr val="FF6565"/>
                </a:solidFill>
              </a:rPr>
              <a:t> &amp; fax: </a:t>
            </a:r>
            <a:r>
              <a:rPr lang="cs-CZ" sz="2400" dirty="0">
                <a:solidFill>
                  <a:schemeClr val="tx1"/>
                </a:solidFill>
              </a:rPr>
              <a:t>+420 475 216 684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FF6565"/>
                </a:solidFill>
              </a:rPr>
              <a:t>e-mail: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dcul</a:t>
            </a:r>
            <a:r>
              <a:rPr lang="cs-CZ" sz="2400" dirty="0">
                <a:solidFill>
                  <a:schemeClr val="tx1"/>
                </a:solidFill>
              </a:rPr>
              <a:t>@seznam.</a:t>
            </a:r>
            <a:r>
              <a:rPr lang="cs-CZ" sz="2400" dirty="0" err="1">
                <a:solidFill>
                  <a:schemeClr val="tx1"/>
                </a:solidFill>
              </a:rPr>
              <a:t>cz</a:t>
            </a: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              </a:t>
            </a:r>
            <a:r>
              <a:rPr lang="cs-CZ" sz="2400" dirty="0" err="1">
                <a:solidFill>
                  <a:schemeClr val="tx1"/>
                </a:solidFill>
              </a:rPr>
              <a:t>dcul</a:t>
            </a:r>
            <a:r>
              <a:rPr lang="cs-CZ" sz="2400" dirty="0">
                <a:solidFill>
                  <a:schemeClr val="tx1"/>
                </a:solidFill>
              </a:rPr>
              <a:t>@</a:t>
            </a:r>
            <a:r>
              <a:rPr lang="cs-CZ" sz="2400" dirty="0" err="1">
                <a:solidFill>
                  <a:schemeClr val="tx1"/>
                </a:solidFill>
              </a:rPr>
              <a:t>dcul.cz</a:t>
            </a:r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3" descr="Z:\SOCIÁLNĚ AKTIVIZAČNÍ SLUŽBY pro rodiny s dětmi\Erik\bud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124744"/>
            <a:ext cx="3744416" cy="3168352"/>
          </a:xfrm>
          <a:prstGeom prst="roundRect">
            <a:avLst/>
          </a:prstGeom>
          <a:noFill/>
        </p:spPr>
      </p:pic>
      <p:sp>
        <p:nvSpPr>
          <p:cNvPr id="7" name="Zaoblený obdélník 6"/>
          <p:cNvSpPr/>
          <p:nvPr/>
        </p:nvSpPr>
        <p:spPr>
          <a:xfrm>
            <a:off x="468313" y="4365625"/>
            <a:ext cx="3959225" cy="20161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err="1">
                <a:solidFill>
                  <a:srgbClr val="FF6565"/>
                </a:solidFill>
              </a:rPr>
              <a:t>contact</a:t>
            </a:r>
            <a:r>
              <a:rPr lang="cs-CZ" sz="2400" b="1" dirty="0">
                <a:solidFill>
                  <a:srgbClr val="FF6565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>
                <a:solidFill>
                  <a:schemeClr val="tx1"/>
                </a:solidFill>
              </a:rPr>
              <a:t>Mgr. Lenka Černá </a:t>
            </a:r>
            <a:r>
              <a:rPr lang="cs-CZ" sz="2000" dirty="0">
                <a:solidFill>
                  <a:schemeClr val="tx1"/>
                </a:solidFill>
              </a:rPr>
              <a:t>- </a:t>
            </a:r>
            <a:r>
              <a:rPr lang="cs-CZ" sz="2000" dirty="0" err="1">
                <a:solidFill>
                  <a:schemeClr val="tx1"/>
                </a:solidFill>
              </a:rPr>
              <a:t>director</a:t>
            </a:r>
            <a:endParaRPr lang="cs-CZ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err="1">
                <a:solidFill>
                  <a:srgbClr val="FF6565"/>
                </a:solidFill>
              </a:rPr>
              <a:t>phone</a:t>
            </a:r>
            <a:r>
              <a:rPr lang="cs-CZ" sz="2400" b="1" dirty="0">
                <a:solidFill>
                  <a:srgbClr val="FF6565"/>
                </a:solidFill>
              </a:rPr>
              <a:t>:</a:t>
            </a:r>
            <a:r>
              <a:rPr lang="cs-CZ" sz="2400" dirty="0">
                <a:solidFill>
                  <a:schemeClr val="tx1"/>
                </a:solidFill>
              </a:rPr>
              <a:t> +420 606 512 905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FF6565"/>
                </a:solidFill>
              </a:rPr>
              <a:t>e-mail:</a:t>
            </a:r>
            <a:r>
              <a:rPr lang="cs-CZ" sz="2400" dirty="0">
                <a:solidFill>
                  <a:schemeClr val="tx1"/>
                </a:solidFill>
              </a:rPr>
              <a:t> lenka@</a:t>
            </a:r>
            <a:r>
              <a:rPr lang="cs-CZ" sz="2400" dirty="0" err="1">
                <a:solidFill>
                  <a:schemeClr val="tx1"/>
                </a:solidFill>
              </a:rPr>
              <a:t>dcul.cz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10" name="Zaoblený obdélník 9"/>
          <p:cNvSpPr/>
          <p:nvPr/>
        </p:nvSpPr>
        <p:spPr>
          <a:xfrm>
            <a:off x="4500563" y="4437063"/>
            <a:ext cx="4175125" cy="1944687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>
                <a:solidFill>
                  <a:srgbClr val="FF6565"/>
                </a:solidFill>
              </a:rPr>
              <a:t>www.</a:t>
            </a:r>
            <a:r>
              <a:rPr lang="cs-CZ" sz="2800" b="1" dirty="0" err="1">
                <a:solidFill>
                  <a:srgbClr val="FF6565"/>
                </a:solidFill>
              </a:rPr>
              <a:t>dcul.cz</a:t>
            </a:r>
            <a:endParaRPr lang="cs-CZ" sz="2800" b="1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100" b="1" dirty="0" err="1">
                <a:solidFill>
                  <a:srgbClr val="FF6565"/>
                </a:solidFill>
              </a:rPr>
              <a:t>facebook</a:t>
            </a:r>
            <a:r>
              <a:rPr lang="cs-CZ" sz="2100" b="1" dirty="0">
                <a:solidFill>
                  <a:srgbClr val="FF6565"/>
                </a:solidFill>
              </a:rPr>
              <a:t>: </a:t>
            </a:r>
            <a:r>
              <a:rPr lang="cs-CZ" sz="2100" dirty="0">
                <a:solidFill>
                  <a:schemeClr val="tx1"/>
                </a:solidFill>
              </a:rPr>
              <a:t>Dobrovolnické Centrum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100" b="1" dirty="0" err="1">
                <a:solidFill>
                  <a:srgbClr val="FF6565"/>
                </a:solidFill>
              </a:rPr>
              <a:t>twitter</a:t>
            </a:r>
            <a:r>
              <a:rPr lang="cs-CZ" sz="2100" b="1" dirty="0">
                <a:solidFill>
                  <a:srgbClr val="FF6565"/>
                </a:solidFill>
              </a:rPr>
              <a:t>:</a:t>
            </a:r>
            <a:r>
              <a:rPr lang="cs-CZ" sz="2100" b="1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DobrovolnickéCentrum</a:t>
            </a:r>
            <a:r>
              <a:rPr lang="cs-CZ" sz="2100" dirty="0">
                <a:solidFill>
                  <a:schemeClr val="tx1"/>
                </a:solidFill>
              </a:rPr>
              <a:t> 		         (@</a:t>
            </a:r>
            <a:r>
              <a:rPr lang="cs-CZ" sz="2100" dirty="0" err="1">
                <a:solidFill>
                  <a:schemeClr val="tx1"/>
                </a:solidFill>
              </a:rPr>
              <a:t>DCUsti</a:t>
            </a:r>
            <a:r>
              <a:rPr lang="cs-CZ" sz="2100" dirty="0">
                <a:solidFill>
                  <a:schemeClr val="tx1"/>
                </a:solidFill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000" dirty="0">
              <a:solidFill>
                <a:schemeClr val="tx1"/>
              </a:solidFill>
            </a:endParaRPr>
          </a:p>
        </p:txBody>
      </p:sp>
      <p:pic>
        <p:nvPicPr>
          <p:cNvPr id="25608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4005263"/>
            <a:ext cx="112553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26627" name="Picture 2" descr="C:\Users\Polis\Desktop\ceska-vlajk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87350"/>
            <a:ext cx="2881312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Polis\Desktop\edrwerwe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620688"/>
            <a:ext cx="4482286" cy="5328592"/>
          </a:xfrm>
          <a:prstGeom prst="roundRect">
            <a:avLst/>
          </a:prstGeom>
          <a:noFill/>
        </p:spPr>
      </p:pic>
      <p:pic>
        <p:nvPicPr>
          <p:cNvPr id="26629" name="Picture 2" descr="C:\Users\Polis\Desktop\Pilsner_urquell_be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2492375"/>
            <a:ext cx="163353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Polis\Desktop\112463-top_foto1-wzlt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5744" y="4365104"/>
            <a:ext cx="3579096" cy="2016224"/>
          </a:xfrm>
          <a:prstGeom prst="roundRect">
            <a:avLst/>
          </a:prstGeom>
          <a:noFill/>
        </p:spPr>
      </p:pic>
      <p:pic>
        <p:nvPicPr>
          <p:cNvPr id="1028" name="Picture 4" descr="C:\Users\Polis\Desktop\CIG2a9375_JAGR_JAROMI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2492896"/>
            <a:ext cx="2148564" cy="1728192"/>
          </a:xfrm>
          <a:prstGeom prst="round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719138" y="620713"/>
            <a:ext cx="7705725" cy="561657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4000" b="1" dirty="0" err="1">
                <a:solidFill>
                  <a:schemeClr val="tx1"/>
                </a:solidFill>
              </a:rPr>
              <a:t>Thank</a:t>
            </a:r>
            <a:r>
              <a:rPr lang="cs-CZ" sz="4000" b="1" dirty="0">
                <a:solidFill>
                  <a:schemeClr val="tx1"/>
                </a:solidFill>
              </a:rPr>
              <a:t> </a:t>
            </a:r>
            <a:r>
              <a:rPr lang="cs-CZ" sz="4000" b="1" dirty="0" err="1">
                <a:solidFill>
                  <a:schemeClr val="tx1"/>
                </a:solidFill>
              </a:rPr>
              <a:t>you</a:t>
            </a:r>
            <a:r>
              <a:rPr lang="cs-CZ" sz="4000" b="1" dirty="0">
                <a:solidFill>
                  <a:schemeClr val="tx1"/>
                </a:solidFill>
              </a:rPr>
              <a:t> </a:t>
            </a:r>
            <a:r>
              <a:rPr lang="cs-CZ" sz="4000" b="1" dirty="0" err="1">
                <a:solidFill>
                  <a:schemeClr val="tx1"/>
                </a:solidFill>
              </a:rPr>
              <a:t>for</a:t>
            </a:r>
            <a:r>
              <a:rPr lang="cs-CZ" sz="4000" b="1" dirty="0">
                <a:solidFill>
                  <a:schemeClr val="tx1"/>
                </a:solidFill>
              </a:rPr>
              <a:t> </a:t>
            </a:r>
            <a:r>
              <a:rPr lang="cs-CZ" sz="4000" b="1" dirty="0" err="1">
                <a:solidFill>
                  <a:schemeClr val="tx1"/>
                </a:solidFill>
              </a:rPr>
              <a:t>your</a:t>
            </a:r>
            <a:r>
              <a:rPr lang="cs-CZ" sz="4000" b="1" dirty="0">
                <a:solidFill>
                  <a:schemeClr val="tx1"/>
                </a:solidFill>
              </a:rPr>
              <a:t> </a:t>
            </a:r>
            <a:r>
              <a:rPr lang="cs-CZ" sz="4000" b="1" dirty="0" err="1">
                <a:solidFill>
                  <a:schemeClr val="tx1"/>
                </a:solidFill>
              </a:rPr>
              <a:t>attention</a:t>
            </a:r>
            <a:r>
              <a:rPr lang="cs-CZ" sz="4000" b="1" dirty="0">
                <a:solidFill>
                  <a:srgbClr val="FF6565"/>
                </a:solidFill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4000" b="1" dirty="0" err="1">
                <a:solidFill>
                  <a:schemeClr val="tx1"/>
                </a:solidFill>
              </a:rPr>
              <a:t>Have</a:t>
            </a:r>
            <a:r>
              <a:rPr lang="cs-CZ" sz="4000" b="1" dirty="0">
                <a:solidFill>
                  <a:schemeClr val="tx1"/>
                </a:solidFill>
              </a:rPr>
              <a:t> a nice </a:t>
            </a:r>
            <a:r>
              <a:rPr lang="cs-CZ" sz="4000" b="1" dirty="0" err="1">
                <a:solidFill>
                  <a:schemeClr val="tx1"/>
                </a:solidFill>
              </a:rPr>
              <a:t>day</a:t>
            </a:r>
            <a:r>
              <a:rPr lang="cs-CZ" sz="4000" b="1" dirty="0" smtClean="0">
                <a:solidFill>
                  <a:srgbClr val="FF6565"/>
                </a:solidFill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smtClean="0">
                <a:solidFill>
                  <a:srgbClr val="FF6565"/>
                </a:solidFill>
              </a:rPr>
              <a:t>Mgr. Martina Vlková</a:t>
            </a:r>
            <a:endParaRPr lang="cs-CZ" sz="3600" b="1" dirty="0">
              <a:solidFill>
                <a:srgbClr val="FF6565"/>
              </a:solidFill>
            </a:endParaRPr>
          </a:p>
        </p:txBody>
      </p:sp>
      <p:pic>
        <p:nvPicPr>
          <p:cNvPr id="27652" name="Picture 3" descr="Z:\SOCIÁLNĚ AKTIVIZAČNÍ SLUŽBY pro rodiny s dětmi\Erik\loga\DC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133600"/>
            <a:ext cx="2590800" cy="2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3" name="Zaoblený obdélník 12"/>
          <p:cNvSpPr/>
          <p:nvPr/>
        </p:nvSpPr>
        <p:spPr>
          <a:xfrm>
            <a:off x="2339975" y="3068638"/>
            <a:ext cx="4535488" cy="2520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539750" y="620713"/>
            <a:ext cx="8064500" cy="3240087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chemeClr val="tx1"/>
                </a:solidFill>
              </a:rPr>
              <a:t>Association of </a:t>
            </a:r>
            <a:r>
              <a:rPr lang="en-US" sz="4000" b="1" dirty="0">
                <a:solidFill>
                  <a:srgbClr val="FF6565"/>
                </a:solidFill>
              </a:rPr>
              <a:t>Volunteer Center </a:t>
            </a:r>
            <a:r>
              <a:rPr lang="en-US" sz="4000" dirty="0">
                <a:solidFill>
                  <a:schemeClr val="tx1"/>
                </a:solidFill>
              </a:rPr>
              <a:t>provides professional facilities for volunteers and promotes volunteering as a natural part of life.</a:t>
            </a:r>
            <a:endParaRPr lang="cs-CZ" sz="4000" dirty="0">
              <a:solidFill>
                <a:schemeClr val="tx1"/>
              </a:solidFill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1547813" y="4076700"/>
            <a:ext cx="6119812" cy="2305050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14342" name="Picture 2" descr="C:\Documents and Settings\Grzegorz\Plocha\logo dc srd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4221163"/>
            <a:ext cx="2605088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" name="Zaoblený obdélník 4"/>
          <p:cNvSpPr/>
          <p:nvPr/>
        </p:nvSpPr>
        <p:spPr>
          <a:xfrm>
            <a:off x="468313" y="549275"/>
            <a:ext cx="4751387" cy="1223963"/>
          </a:xfrm>
          <a:prstGeom prst="roundRect">
            <a:avLst>
              <a:gd name="adj" fmla="val 28851"/>
            </a:avLst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4500" dirty="0" err="1">
                <a:solidFill>
                  <a:schemeClr val="tx1"/>
                </a:solidFill>
              </a:rPr>
              <a:t>Established</a:t>
            </a:r>
            <a:r>
              <a:rPr lang="cs-CZ" sz="4500" b="1" dirty="0">
                <a:solidFill>
                  <a:srgbClr val="FF6565"/>
                </a:solidFill>
              </a:rPr>
              <a:t>:</a:t>
            </a:r>
            <a:r>
              <a:rPr lang="cs-CZ" sz="4500" dirty="0">
                <a:solidFill>
                  <a:schemeClr val="tx1"/>
                </a:solidFill>
              </a:rPr>
              <a:t> 1999</a:t>
            </a:r>
          </a:p>
        </p:txBody>
      </p:sp>
      <p:pic>
        <p:nvPicPr>
          <p:cNvPr id="6" name="Picture 3" descr="C:\Users\Polis\Desktop\gdfgdfgd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436096" y="404664"/>
            <a:ext cx="2892829" cy="1454727"/>
          </a:xfrm>
          <a:prstGeom prst="roundRect">
            <a:avLst/>
          </a:prstGeom>
          <a:noFill/>
          <a:ln w="76200">
            <a:solidFill>
              <a:srgbClr val="FFA3A3"/>
            </a:solidFill>
          </a:ln>
        </p:spPr>
      </p:pic>
      <p:sp>
        <p:nvSpPr>
          <p:cNvPr id="7" name="Zaoblený obdélník 6"/>
          <p:cNvSpPr/>
          <p:nvPr/>
        </p:nvSpPr>
        <p:spPr>
          <a:xfrm>
            <a:off x="468313" y="2060575"/>
            <a:ext cx="8135937" cy="129698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300" dirty="0" err="1">
                <a:solidFill>
                  <a:schemeClr val="tx1"/>
                </a:solidFill>
              </a:rPr>
              <a:t>We</a:t>
            </a:r>
            <a:r>
              <a:rPr lang="cs-CZ" sz="3300" dirty="0">
                <a:solidFill>
                  <a:schemeClr val="tx1"/>
                </a:solidFill>
              </a:rPr>
              <a:t> are a non-profit </a:t>
            </a:r>
            <a:r>
              <a:rPr lang="cs-CZ" sz="3300" dirty="0" err="1">
                <a:solidFill>
                  <a:schemeClr val="tx1"/>
                </a:solidFill>
              </a:rPr>
              <a:t>organization</a:t>
            </a:r>
            <a:r>
              <a:rPr lang="cs-CZ" sz="3300" dirty="0">
                <a:solidFill>
                  <a:schemeClr val="tx1"/>
                </a:solidFill>
              </a:rPr>
              <a:t> in Ústí nad Labem, region Ústí, NUTS-II, </a:t>
            </a:r>
            <a:r>
              <a:rPr lang="cs-CZ" sz="3300" dirty="0" err="1">
                <a:solidFill>
                  <a:schemeClr val="tx1"/>
                </a:solidFill>
              </a:rPr>
              <a:t>North</a:t>
            </a:r>
            <a:r>
              <a:rPr lang="cs-CZ" sz="3300" dirty="0">
                <a:solidFill>
                  <a:schemeClr val="tx1"/>
                </a:solidFill>
              </a:rPr>
              <a:t> </a:t>
            </a:r>
            <a:r>
              <a:rPr lang="cs-CZ" sz="3300" dirty="0" err="1">
                <a:solidFill>
                  <a:schemeClr val="tx1"/>
                </a:solidFill>
              </a:rPr>
              <a:t>West</a:t>
            </a:r>
            <a:endParaRPr lang="cs-CZ" sz="3300" dirty="0">
              <a:solidFill>
                <a:schemeClr val="tx1"/>
              </a:solidFill>
            </a:endParaRPr>
          </a:p>
        </p:txBody>
      </p:sp>
      <p:sp>
        <p:nvSpPr>
          <p:cNvPr id="10" name="Zaoblený obdélník 9"/>
          <p:cNvSpPr/>
          <p:nvPr/>
        </p:nvSpPr>
        <p:spPr>
          <a:xfrm>
            <a:off x="3276600" y="3860800"/>
            <a:ext cx="5472113" cy="1008063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dirty="0" err="1">
                <a:solidFill>
                  <a:schemeClr val="tx1"/>
                </a:solidFill>
              </a:rPr>
              <a:t>Currently</a:t>
            </a:r>
            <a:r>
              <a:rPr lang="cs-CZ" sz="3600" b="1" dirty="0">
                <a:solidFill>
                  <a:srgbClr val="FF6565"/>
                </a:solidFill>
              </a:rPr>
              <a:t>:        </a:t>
            </a:r>
            <a:r>
              <a:rPr lang="cs-CZ" sz="3600" dirty="0">
                <a:solidFill>
                  <a:schemeClr val="tx1"/>
                </a:solidFill>
              </a:rPr>
              <a:t>9</a:t>
            </a:r>
            <a:r>
              <a:rPr lang="cs-CZ" sz="3600" dirty="0" smtClean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employees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5367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4221163"/>
            <a:ext cx="431800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aoblený obdélník 11"/>
          <p:cNvSpPr/>
          <p:nvPr/>
        </p:nvSpPr>
        <p:spPr>
          <a:xfrm>
            <a:off x="2987675" y="4868863"/>
            <a:ext cx="5761038" cy="1008062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300" dirty="0">
                <a:solidFill>
                  <a:schemeClr val="tx1"/>
                </a:solidFill>
              </a:rPr>
              <a:t>        1321 </a:t>
            </a:r>
            <a:r>
              <a:rPr lang="cs-CZ" sz="3300" dirty="0" err="1">
                <a:solidFill>
                  <a:schemeClr val="tx1"/>
                </a:solidFill>
              </a:rPr>
              <a:t>registrated</a:t>
            </a:r>
            <a:r>
              <a:rPr lang="cs-CZ" sz="3300" dirty="0">
                <a:solidFill>
                  <a:schemeClr val="tx1"/>
                </a:solidFill>
              </a:rPr>
              <a:t> </a:t>
            </a:r>
            <a:r>
              <a:rPr lang="cs-CZ" sz="3300" dirty="0" err="1">
                <a:solidFill>
                  <a:schemeClr val="tx1"/>
                </a:solidFill>
              </a:rPr>
              <a:t>volunteers</a:t>
            </a:r>
            <a:endParaRPr lang="cs-CZ" sz="3300" dirty="0">
              <a:solidFill>
                <a:schemeClr val="tx1"/>
              </a:solidFill>
            </a:endParaRPr>
          </a:p>
        </p:txBody>
      </p:sp>
      <p:pic>
        <p:nvPicPr>
          <p:cNvPr id="15369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5229225"/>
            <a:ext cx="43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Z:\SOCIÁLNĚ AKTIVIZAČNÍ SLUŽBY pro rodiny s dětmi\Fotky ze společných akcí SAS\2013\Otvírání klubovny 25.9\IMG_54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73016"/>
            <a:ext cx="2088232" cy="2784119"/>
          </a:xfrm>
          <a:prstGeom prst="roundRect">
            <a:avLst/>
          </a:prstGeom>
          <a:noFill/>
          <a:ln w="76200">
            <a:solidFill>
              <a:srgbClr val="FFA3A3"/>
            </a:solidFill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3" name="Zaoblený obdélník 12"/>
          <p:cNvSpPr/>
          <p:nvPr/>
        </p:nvSpPr>
        <p:spPr>
          <a:xfrm>
            <a:off x="2339975" y="3068638"/>
            <a:ext cx="4535488" cy="25209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" name="Zaoblený obdélník 4"/>
          <p:cNvSpPr/>
          <p:nvPr/>
        </p:nvSpPr>
        <p:spPr>
          <a:xfrm>
            <a:off x="827088" y="476250"/>
            <a:ext cx="7489825" cy="576263"/>
          </a:xfrm>
          <a:prstGeom prst="roundRect">
            <a:avLst/>
          </a:prstGeom>
          <a:solidFill>
            <a:srgbClr val="FF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chemeClr val="tx1"/>
                </a:solidFill>
              </a:rPr>
              <a:t>Volunteering</a:t>
            </a:r>
            <a:r>
              <a:rPr lang="cs-CZ" sz="3600" b="1" dirty="0">
                <a:solidFill>
                  <a:schemeClr val="tx1"/>
                </a:solidFill>
              </a:rPr>
              <a:t> </a:t>
            </a:r>
            <a:r>
              <a:rPr lang="cs-CZ" sz="3600" b="1" dirty="0" err="1">
                <a:solidFill>
                  <a:schemeClr val="tx1"/>
                </a:solidFill>
              </a:rPr>
              <a:t>areas</a:t>
            </a:r>
            <a:r>
              <a:rPr lang="cs-CZ" sz="3600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68313" y="1196975"/>
            <a:ext cx="6696075" cy="71913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dirty="0" err="1">
                <a:solidFill>
                  <a:schemeClr val="tx1"/>
                </a:solidFill>
              </a:rPr>
              <a:t>Volunteering</a:t>
            </a:r>
            <a:r>
              <a:rPr lang="cs-CZ" sz="3600" dirty="0">
                <a:solidFill>
                  <a:schemeClr val="tx1"/>
                </a:solidFill>
              </a:rPr>
              <a:t> in </a:t>
            </a:r>
            <a:r>
              <a:rPr lang="cs-CZ" sz="3600" dirty="0" err="1">
                <a:solidFill>
                  <a:schemeClr val="tx1"/>
                </a:solidFill>
              </a:rPr>
              <a:t>Social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Services</a:t>
            </a:r>
            <a:endParaRPr lang="cs-CZ" sz="3600" dirty="0">
              <a:solidFill>
                <a:schemeClr val="tx1"/>
              </a:solidFill>
            </a:endParaRPr>
          </a:p>
        </p:txBody>
      </p:sp>
      <p:sp>
        <p:nvSpPr>
          <p:cNvPr id="10" name="Zaoblený obdélník 9"/>
          <p:cNvSpPr/>
          <p:nvPr/>
        </p:nvSpPr>
        <p:spPr>
          <a:xfrm>
            <a:off x="1547813" y="2060575"/>
            <a:ext cx="7127875" cy="7207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dirty="0" err="1">
                <a:solidFill>
                  <a:schemeClr val="tx1"/>
                </a:solidFill>
              </a:rPr>
              <a:t>Volunteering</a:t>
            </a:r>
            <a:r>
              <a:rPr lang="cs-CZ" sz="3600" dirty="0">
                <a:solidFill>
                  <a:schemeClr val="tx1"/>
                </a:solidFill>
              </a:rPr>
              <a:t> in </a:t>
            </a:r>
            <a:r>
              <a:rPr lang="cs-CZ" sz="3600" dirty="0" err="1">
                <a:solidFill>
                  <a:schemeClr val="tx1"/>
                </a:solidFill>
              </a:rPr>
              <a:t>Health</a:t>
            </a:r>
            <a:r>
              <a:rPr lang="cs-CZ" sz="3600" dirty="0">
                <a:solidFill>
                  <a:schemeClr val="tx1"/>
                </a:solidFill>
              </a:rPr>
              <a:t> Care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468313" y="2924175"/>
            <a:ext cx="6696075" cy="7207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dirty="0" err="1">
                <a:solidFill>
                  <a:schemeClr val="tx1"/>
                </a:solidFill>
              </a:rPr>
              <a:t>Volunteering</a:t>
            </a:r>
            <a:r>
              <a:rPr lang="cs-CZ" sz="3600" dirty="0">
                <a:solidFill>
                  <a:schemeClr val="tx1"/>
                </a:solidFill>
              </a:rPr>
              <a:t> in </a:t>
            </a:r>
            <a:r>
              <a:rPr lang="cs-CZ" sz="3600" dirty="0" err="1">
                <a:solidFill>
                  <a:schemeClr val="tx1"/>
                </a:solidFill>
              </a:rPr>
              <a:t>Culture</a:t>
            </a:r>
            <a:endParaRPr lang="cs-CZ" sz="3600" dirty="0">
              <a:solidFill>
                <a:schemeClr val="tx1"/>
              </a:solidFill>
            </a:endParaRPr>
          </a:p>
        </p:txBody>
      </p:sp>
      <p:sp>
        <p:nvSpPr>
          <p:cNvPr id="12" name="Zaoblený obdélník 11"/>
          <p:cNvSpPr/>
          <p:nvPr/>
        </p:nvSpPr>
        <p:spPr>
          <a:xfrm>
            <a:off x="1547813" y="3789363"/>
            <a:ext cx="7127875" cy="719137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dirty="0" err="1">
                <a:solidFill>
                  <a:schemeClr val="tx1"/>
                </a:solidFill>
              </a:rPr>
              <a:t>Volunteering</a:t>
            </a:r>
            <a:r>
              <a:rPr lang="cs-CZ" sz="3600" dirty="0">
                <a:solidFill>
                  <a:schemeClr val="tx1"/>
                </a:solidFill>
              </a:rPr>
              <a:t> in Sport</a:t>
            </a:r>
          </a:p>
        </p:txBody>
      </p:sp>
      <p:sp>
        <p:nvSpPr>
          <p:cNvPr id="14" name="Zaoblený obdélník 13"/>
          <p:cNvSpPr/>
          <p:nvPr/>
        </p:nvSpPr>
        <p:spPr>
          <a:xfrm>
            <a:off x="468313" y="4652963"/>
            <a:ext cx="6624637" cy="7207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300" dirty="0" err="1">
                <a:solidFill>
                  <a:schemeClr val="tx1"/>
                </a:solidFill>
              </a:rPr>
              <a:t>Volunteering</a:t>
            </a:r>
            <a:r>
              <a:rPr lang="cs-CZ" sz="3300" dirty="0">
                <a:solidFill>
                  <a:schemeClr val="tx1"/>
                </a:solidFill>
              </a:rPr>
              <a:t> in </a:t>
            </a:r>
            <a:r>
              <a:rPr lang="cs-CZ" sz="3300" dirty="0" err="1">
                <a:solidFill>
                  <a:schemeClr val="tx1"/>
                </a:solidFill>
              </a:rPr>
              <a:t>Emergency</a:t>
            </a:r>
            <a:r>
              <a:rPr lang="cs-CZ" sz="3300" dirty="0">
                <a:solidFill>
                  <a:schemeClr val="tx1"/>
                </a:solidFill>
              </a:rPr>
              <a:t> </a:t>
            </a:r>
            <a:r>
              <a:rPr lang="cs-CZ" sz="3300" dirty="0" err="1">
                <a:solidFill>
                  <a:schemeClr val="tx1"/>
                </a:solidFill>
              </a:rPr>
              <a:t>Situations</a:t>
            </a:r>
            <a:endParaRPr lang="cs-CZ" sz="3300" dirty="0">
              <a:solidFill>
                <a:schemeClr val="tx1"/>
              </a:solidFill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1547813" y="5516563"/>
            <a:ext cx="7127875" cy="7207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dirty="0" err="1">
                <a:solidFill>
                  <a:schemeClr val="tx1"/>
                </a:solidFill>
              </a:rPr>
              <a:t>European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Voluntary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Service</a:t>
            </a:r>
            <a:endParaRPr lang="cs-CZ" sz="3600" dirty="0">
              <a:solidFill>
                <a:schemeClr val="tx1"/>
              </a:solidFill>
            </a:endParaRPr>
          </a:p>
        </p:txBody>
      </p:sp>
      <p:pic>
        <p:nvPicPr>
          <p:cNvPr id="16395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1341438"/>
            <a:ext cx="6477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205038"/>
            <a:ext cx="6477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3068638"/>
            <a:ext cx="6477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933825"/>
            <a:ext cx="6477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4797425"/>
            <a:ext cx="6477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5661025"/>
            <a:ext cx="6477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" name="Zaoblený obdélník 4"/>
          <p:cNvSpPr/>
          <p:nvPr/>
        </p:nvSpPr>
        <p:spPr>
          <a:xfrm>
            <a:off x="1116013" y="260350"/>
            <a:ext cx="6696075" cy="108108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300" b="1" dirty="0" err="1">
                <a:solidFill>
                  <a:srgbClr val="FF6565"/>
                </a:solidFill>
              </a:rPr>
              <a:t>Volunteering</a:t>
            </a:r>
            <a:r>
              <a:rPr lang="cs-CZ" sz="3300" b="1" dirty="0">
                <a:solidFill>
                  <a:srgbClr val="FF6565"/>
                </a:solidFill>
              </a:rPr>
              <a:t> in </a:t>
            </a:r>
            <a:r>
              <a:rPr lang="cs-CZ" sz="3300" b="1" dirty="0" err="1">
                <a:solidFill>
                  <a:srgbClr val="FF6565"/>
                </a:solidFill>
              </a:rPr>
              <a:t>Social</a:t>
            </a:r>
            <a:r>
              <a:rPr lang="cs-CZ" sz="3300" b="1" dirty="0">
                <a:solidFill>
                  <a:srgbClr val="FF6565"/>
                </a:solidFill>
              </a:rPr>
              <a:t> </a:t>
            </a:r>
            <a:r>
              <a:rPr lang="cs-CZ" sz="3300" b="1" dirty="0" err="1">
                <a:solidFill>
                  <a:srgbClr val="FF6565"/>
                </a:solidFill>
              </a:rPr>
              <a:t>Services</a:t>
            </a:r>
            <a:r>
              <a:rPr lang="cs-CZ" sz="3300" b="1" dirty="0">
                <a:solidFill>
                  <a:srgbClr val="FF6565"/>
                </a:solidFill>
              </a:rPr>
              <a:t> </a:t>
            </a:r>
            <a:r>
              <a:rPr lang="cs-CZ" sz="3300" b="1" dirty="0" err="1">
                <a:solidFill>
                  <a:srgbClr val="FF6565"/>
                </a:solidFill>
              </a:rPr>
              <a:t>for</a:t>
            </a:r>
            <a:r>
              <a:rPr lang="cs-CZ" sz="3300" b="1" dirty="0">
                <a:solidFill>
                  <a:srgbClr val="FF6565"/>
                </a:solidFill>
              </a:rPr>
              <a:t> </a:t>
            </a:r>
            <a:r>
              <a:rPr lang="cs-CZ" sz="3300" b="1" dirty="0" err="1">
                <a:solidFill>
                  <a:srgbClr val="FF6565"/>
                </a:solidFill>
              </a:rPr>
              <a:t>Disadvantaged</a:t>
            </a:r>
            <a:r>
              <a:rPr lang="cs-CZ" sz="3300" b="1" dirty="0">
                <a:solidFill>
                  <a:srgbClr val="FF6565"/>
                </a:solidFill>
              </a:rPr>
              <a:t> </a:t>
            </a:r>
            <a:r>
              <a:rPr lang="cs-CZ" sz="3300" b="1" dirty="0" err="1">
                <a:solidFill>
                  <a:srgbClr val="FF6565"/>
                </a:solidFill>
              </a:rPr>
              <a:t>Families</a:t>
            </a:r>
            <a:endParaRPr lang="cs-CZ" sz="3300" b="1" dirty="0">
              <a:solidFill>
                <a:srgbClr val="FF6565"/>
              </a:solidFill>
            </a:endParaRPr>
          </a:p>
        </p:txBody>
      </p:sp>
      <p:pic>
        <p:nvPicPr>
          <p:cNvPr id="6" name="Picture 2" descr="C:\Users\Polis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2952328" cy="1971556"/>
          </a:xfrm>
          <a:prstGeom prst="roundRect">
            <a:avLst/>
          </a:prstGeom>
          <a:noFill/>
        </p:spPr>
      </p:pic>
      <p:sp>
        <p:nvSpPr>
          <p:cNvPr id="7" name="Zaoblený obdélník 6"/>
          <p:cNvSpPr/>
          <p:nvPr/>
        </p:nvSpPr>
        <p:spPr>
          <a:xfrm>
            <a:off x="3492500" y="1412875"/>
            <a:ext cx="5183188" cy="194468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err="1">
                <a:solidFill>
                  <a:srgbClr val="FF6565"/>
                </a:solidFill>
              </a:rPr>
              <a:t>Big</a:t>
            </a:r>
            <a:r>
              <a:rPr lang="cs-CZ" sz="2400" b="1" dirty="0">
                <a:solidFill>
                  <a:srgbClr val="FF6565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Brothers</a:t>
            </a:r>
            <a:r>
              <a:rPr lang="cs-CZ" sz="2400" b="1" dirty="0">
                <a:solidFill>
                  <a:srgbClr val="FF6565"/>
                </a:solidFill>
              </a:rPr>
              <a:t> - </a:t>
            </a:r>
            <a:r>
              <a:rPr lang="cs-CZ" sz="2400" b="1" dirty="0" err="1">
                <a:solidFill>
                  <a:srgbClr val="FF6565"/>
                </a:solidFill>
              </a:rPr>
              <a:t>Big</a:t>
            </a:r>
            <a:r>
              <a:rPr lang="cs-CZ" sz="2400" b="1" dirty="0">
                <a:solidFill>
                  <a:srgbClr val="FF6565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Sisters</a:t>
            </a:r>
            <a:r>
              <a:rPr lang="cs-CZ" sz="2400" b="1" dirty="0">
                <a:solidFill>
                  <a:srgbClr val="FF6565"/>
                </a:solidFill>
              </a:rPr>
              <a:t> (5P)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000" dirty="0">
                <a:solidFill>
                  <a:schemeClr val="tx1"/>
                </a:solidFill>
              </a:rPr>
              <a:t> 1 </a:t>
            </a:r>
            <a:r>
              <a:rPr lang="cs-CZ" sz="2000" dirty="0" err="1">
                <a:solidFill>
                  <a:schemeClr val="tx1"/>
                </a:solidFill>
              </a:rPr>
              <a:t>big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and</a:t>
            </a:r>
            <a:r>
              <a:rPr lang="cs-CZ" sz="2000" dirty="0">
                <a:solidFill>
                  <a:schemeClr val="tx1"/>
                </a:solidFill>
              </a:rPr>
              <a:t> 1 </a:t>
            </a:r>
            <a:r>
              <a:rPr lang="cs-CZ" sz="2000" dirty="0" err="1">
                <a:solidFill>
                  <a:schemeClr val="tx1"/>
                </a:solidFill>
              </a:rPr>
              <a:t>small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friend</a:t>
            </a:r>
            <a:endParaRPr lang="cs-CZ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leisure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time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together</a:t>
            </a:r>
            <a:endParaRPr lang="cs-CZ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promoting self-confidence, communication development, establishing relationships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11" name="Zaoblený obdélník 10"/>
          <p:cNvSpPr/>
          <p:nvPr/>
        </p:nvSpPr>
        <p:spPr>
          <a:xfrm>
            <a:off x="323850" y="3429000"/>
            <a:ext cx="8496300" cy="13684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sz="2400" b="1">
                <a:solidFill>
                  <a:srgbClr val="FF6565"/>
                </a:solidFill>
              </a:rPr>
              <a:t>Program KOMPAS</a:t>
            </a:r>
            <a:r>
              <a:rPr lang="cs-CZ" sz="3000" b="1">
                <a:solidFill>
                  <a:srgbClr val="FF6565"/>
                </a:solidFill>
              </a:rPr>
              <a:t>®</a:t>
            </a:r>
            <a:r>
              <a:rPr lang="cs-CZ" sz="2800">
                <a:solidFill>
                  <a:schemeClr val="tx1"/>
                </a:solidFill>
              </a:rPr>
              <a:t>  </a:t>
            </a:r>
            <a:r>
              <a:rPr lang="cs-CZ" sz="2000">
                <a:solidFill>
                  <a:schemeClr val="tx1"/>
                </a:solidFill>
              </a:rPr>
              <a:t>(Communication, Friendship, Cooperation)</a:t>
            </a:r>
          </a:p>
          <a:p>
            <a:pPr>
              <a:buFontTx/>
              <a:buChar char="-"/>
            </a:pPr>
            <a:r>
              <a:rPr lang="cs-CZ" sz="2000">
                <a:solidFill>
                  <a:schemeClr val="tx1"/>
                </a:solidFill>
              </a:rPr>
              <a:t> 6 children and 2 volunteers, meeting once a week for 5 months for 2-3 hours</a:t>
            </a:r>
          </a:p>
          <a:p>
            <a:pPr>
              <a:buFontTx/>
              <a:buChar char="-"/>
            </a:pPr>
            <a:r>
              <a:rPr lang="cs-CZ" sz="2000">
                <a:solidFill>
                  <a:schemeClr val="tx1"/>
                </a:solidFill>
              </a:rPr>
              <a:t> meaningfully spent leisure time: trips, sport, creative activities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395288" y="4868863"/>
            <a:ext cx="8280400" cy="1655762"/>
          </a:xfrm>
          <a:prstGeom prst="roundRect">
            <a:avLst>
              <a:gd name="adj" fmla="val 30450"/>
            </a:avLst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err="1">
                <a:solidFill>
                  <a:srgbClr val="FF6565"/>
                </a:solidFill>
              </a:rPr>
              <a:t>Social</a:t>
            </a:r>
            <a:r>
              <a:rPr lang="cs-CZ" sz="2400" b="1" dirty="0">
                <a:solidFill>
                  <a:srgbClr val="FF6565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Work</a:t>
            </a:r>
            <a:r>
              <a:rPr lang="cs-CZ" sz="2400" b="1" dirty="0">
                <a:solidFill>
                  <a:srgbClr val="FF6565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with</a:t>
            </a:r>
            <a:r>
              <a:rPr lang="cs-CZ" sz="2400" b="1" dirty="0">
                <a:solidFill>
                  <a:srgbClr val="FF6565"/>
                </a:solidFill>
              </a:rPr>
              <a:t> </a:t>
            </a:r>
            <a:r>
              <a:rPr lang="cs-CZ" sz="2400" b="1" dirty="0" err="1">
                <a:solidFill>
                  <a:srgbClr val="FF6565"/>
                </a:solidFill>
              </a:rPr>
              <a:t>Families</a:t>
            </a:r>
            <a:endParaRPr lang="cs-CZ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000" dirty="0">
                <a:solidFill>
                  <a:schemeClr val="tx1"/>
                </a:solidFill>
              </a:rPr>
              <a:t> help </a:t>
            </a:r>
            <a:r>
              <a:rPr lang="cs-CZ" sz="2000" dirty="0" err="1">
                <a:solidFill>
                  <a:schemeClr val="tx1"/>
                </a:solidFill>
              </a:rPr>
              <a:t>families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with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children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aged</a:t>
            </a:r>
            <a:r>
              <a:rPr lang="cs-CZ" sz="2000" dirty="0">
                <a:solidFill>
                  <a:schemeClr val="tx1"/>
                </a:solidFill>
              </a:rPr>
              <a:t> 7-15 </a:t>
            </a:r>
            <a:r>
              <a:rPr lang="cs-CZ" sz="2000" dirty="0" err="1">
                <a:solidFill>
                  <a:schemeClr val="tx1"/>
                </a:solidFill>
              </a:rPr>
              <a:t>which</a:t>
            </a:r>
            <a:r>
              <a:rPr lang="cs-CZ" sz="2000" dirty="0">
                <a:solidFill>
                  <a:schemeClr val="tx1"/>
                </a:solidFill>
              </a:rPr>
              <a:t> are in a </a:t>
            </a:r>
            <a:r>
              <a:rPr lang="cs-CZ" sz="2000" dirty="0" err="1">
                <a:solidFill>
                  <a:schemeClr val="tx1"/>
                </a:solidFill>
              </a:rPr>
              <a:t>difficult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life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situations</a:t>
            </a:r>
            <a:r>
              <a:rPr lang="cs-CZ" sz="2000" dirty="0">
                <a:solidFill>
                  <a:schemeClr val="tx1"/>
                </a:solidFill>
              </a:rPr>
              <a:t> (</a:t>
            </a:r>
            <a:r>
              <a:rPr lang="cs-CZ" sz="2000" dirty="0" err="1">
                <a:solidFill>
                  <a:schemeClr val="tx1"/>
                </a:solidFill>
              </a:rPr>
              <a:t>e.g</a:t>
            </a:r>
            <a:r>
              <a:rPr lang="cs-CZ" sz="2000" dirty="0">
                <a:solidFill>
                  <a:schemeClr val="tx1"/>
                </a:solidFill>
              </a:rPr>
              <a:t>. </a:t>
            </a:r>
            <a:r>
              <a:rPr lang="cs-CZ" sz="2000" dirty="0" err="1">
                <a:solidFill>
                  <a:schemeClr val="tx1"/>
                </a:solidFill>
              </a:rPr>
              <a:t>poor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financial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and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housing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situation</a:t>
            </a:r>
            <a:r>
              <a:rPr lang="cs-CZ" sz="2000" dirty="0">
                <a:solidFill>
                  <a:schemeClr val="tx1"/>
                </a:solidFill>
              </a:rPr>
              <a:t>, </a:t>
            </a:r>
            <a:r>
              <a:rPr lang="cs-CZ" sz="2000" dirty="0" err="1">
                <a:solidFill>
                  <a:schemeClr val="tx1"/>
                </a:solidFill>
              </a:rPr>
              <a:t>unemployment</a:t>
            </a:r>
            <a:r>
              <a:rPr lang="cs-CZ" sz="2000" dirty="0">
                <a:solidFill>
                  <a:schemeClr val="tx1"/>
                </a:solidFill>
              </a:rPr>
              <a:t>, </a:t>
            </a:r>
            <a:r>
              <a:rPr lang="cs-CZ" sz="2000" dirty="0" err="1">
                <a:solidFill>
                  <a:schemeClr val="tx1"/>
                </a:solidFill>
              </a:rPr>
              <a:t>etc</a:t>
            </a:r>
            <a:r>
              <a:rPr lang="cs-CZ" sz="2000" dirty="0">
                <a:solidFill>
                  <a:schemeClr val="tx1"/>
                </a:solidFill>
              </a:rPr>
              <a:t>.)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assistance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with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the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school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preparation</a:t>
            </a:r>
            <a:r>
              <a:rPr lang="cs-CZ" sz="2000" dirty="0">
                <a:solidFill>
                  <a:schemeClr val="tx1"/>
                </a:solidFill>
              </a:rPr>
              <a:t> - 1 </a:t>
            </a:r>
            <a:r>
              <a:rPr lang="cs-CZ" sz="2000" dirty="0" err="1">
                <a:solidFill>
                  <a:schemeClr val="tx1"/>
                </a:solidFill>
              </a:rPr>
              <a:t>volunteer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and</a:t>
            </a:r>
            <a:r>
              <a:rPr lang="cs-CZ" sz="2000" dirty="0">
                <a:solidFill>
                  <a:schemeClr val="tx1"/>
                </a:solidFill>
              </a:rPr>
              <a:t> 1 </a:t>
            </a:r>
            <a:r>
              <a:rPr lang="cs-CZ" sz="2000" dirty="0" err="1">
                <a:solidFill>
                  <a:schemeClr val="tx1"/>
                </a:solidFill>
              </a:rPr>
              <a:t>child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1187450" y="333375"/>
            <a:ext cx="6697663" cy="57467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rgbClr val="FF6565"/>
                </a:solidFill>
              </a:rPr>
              <a:t>Volunteering</a:t>
            </a:r>
            <a:r>
              <a:rPr lang="cs-CZ" sz="3600" b="1" dirty="0">
                <a:solidFill>
                  <a:srgbClr val="FF6565"/>
                </a:solidFill>
              </a:rPr>
              <a:t> in </a:t>
            </a:r>
            <a:r>
              <a:rPr lang="cs-CZ" sz="3600" b="1" dirty="0" err="1">
                <a:solidFill>
                  <a:srgbClr val="FF6565"/>
                </a:solidFill>
              </a:rPr>
              <a:t>Health</a:t>
            </a:r>
            <a:r>
              <a:rPr lang="cs-CZ" sz="3600" b="1" dirty="0">
                <a:solidFill>
                  <a:srgbClr val="FF6565"/>
                </a:solidFill>
              </a:rPr>
              <a:t> Care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323850" y="981075"/>
            <a:ext cx="5256213" cy="24479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 err="1">
                <a:solidFill>
                  <a:schemeClr val="tx1"/>
                </a:solidFill>
              </a:rPr>
              <a:t>This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programme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aims</a:t>
            </a:r>
            <a:r>
              <a:rPr lang="cs-CZ" sz="2400" dirty="0">
                <a:solidFill>
                  <a:schemeClr val="tx1"/>
                </a:solidFill>
              </a:rPr>
              <a:t> to </a:t>
            </a:r>
            <a:r>
              <a:rPr lang="cs-CZ" sz="2400" dirty="0" err="1">
                <a:solidFill>
                  <a:schemeClr val="tx1"/>
                </a:solidFill>
              </a:rPr>
              <a:t>bring</a:t>
            </a:r>
            <a:r>
              <a:rPr lang="cs-CZ" sz="2400" dirty="0">
                <a:solidFill>
                  <a:schemeClr val="tx1"/>
                </a:solidFill>
              </a:rPr>
              <a:t> more </a:t>
            </a:r>
            <a:r>
              <a:rPr lang="cs-CZ" sz="2400" dirty="0" err="1">
                <a:solidFill>
                  <a:schemeClr val="tx1"/>
                </a:solidFill>
              </a:rPr>
              <a:t>human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contact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into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hospitals</a:t>
            </a:r>
            <a:r>
              <a:rPr lang="cs-CZ" sz="2400" dirty="0">
                <a:solidFill>
                  <a:schemeClr val="tx1"/>
                </a:solidFill>
              </a:rPr>
              <a:t>, to support </a:t>
            </a:r>
            <a:r>
              <a:rPr lang="cs-CZ" sz="2400" dirty="0" err="1">
                <a:solidFill>
                  <a:schemeClr val="tx1"/>
                </a:solidFill>
              </a:rPr>
              <a:t>patients</a:t>
            </a:r>
            <a:r>
              <a:rPr lang="cs-CZ" sz="2400" dirty="0">
                <a:solidFill>
                  <a:schemeClr val="tx1"/>
                </a:solidFill>
              </a:rPr>
              <a:t>‘ </a:t>
            </a:r>
            <a:r>
              <a:rPr lang="cs-CZ" sz="2400" dirty="0" err="1">
                <a:solidFill>
                  <a:schemeClr val="tx1"/>
                </a:solidFill>
              </a:rPr>
              <a:t>wellbeing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and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their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attitude</a:t>
            </a:r>
            <a:r>
              <a:rPr lang="cs-CZ" sz="2400" dirty="0">
                <a:solidFill>
                  <a:schemeClr val="tx1"/>
                </a:solidFill>
              </a:rPr>
              <a:t> to </a:t>
            </a:r>
            <a:r>
              <a:rPr lang="cs-CZ" sz="2400" dirty="0" err="1">
                <a:solidFill>
                  <a:schemeClr val="tx1"/>
                </a:solidFill>
              </a:rPr>
              <a:t>active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participation</a:t>
            </a:r>
            <a:r>
              <a:rPr lang="cs-CZ" sz="2400" dirty="0">
                <a:solidFill>
                  <a:schemeClr val="tx1"/>
                </a:solidFill>
              </a:rPr>
              <a:t> in </a:t>
            </a:r>
            <a:r>
              <a:rPr lang="cs-CZ" sz="2400" dirty="0" err="1">
                <a:solidFill>
                  <a:schemeClr val="tx1"/>
                </a:solidFill>
              </a:rPr>
              <a:t>their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own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recovery</a:t>
            </a:r>
            <a:r>
              <a:rPr lang="cs-CZ" sz="2400" dirty="0">
                <a:solidFill>
                  <a:schemeClr val="tx1"/>
                </a:solidFill>
              </a:rPr>
              <a:t>. </a:t>
            </a:r>
            <a:r>
              <a:rPr lang="en-US" sz="2400" dirty="0">
                <a:solidFill>
                  <a:schemeClr val="tx1"/>
                </a:solidFill>
              </a:rPr>
              <a:t>Volunteer in hospital is a </a:t>
            </a:r>
            <a:r>
              <a:rPr lang="en-US" sz="2400" b="1" dirty="0">
                <a:solidFill>
                  <a:srgbClr val="FF6565"/>
                </a:solidFill>
              </a:rPr>
              <a:t>specialist </a:t>
            </a:r>
            <a:r>
              <a:rPr lang="cs-CZ" sz="2400" b="1" dirty="0" err="1">
                <a:solidFill>
                  <a:srgbClr val="FF6565"/>
                </a:solidFill>
              </a:rPr>
              <a:t>for</a:t>
            </a:r>
            <a:r>
              <a:rPr lang="en-US" sz="2400" b="1" dirty="0">
                <a:solidFill>
                  <a:srgbClr val="FF6565"/>
                </a:solidFill>
              </a:rPr>
              <a:t> human contact</a:t>
            </a:r>
            <a:r>
              <a:rPr lang="cs-CZ" sz="2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2" descr="C:\Users\Polis\Desktop\hhfdhdf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980728"/>
            <a:ext cx="3024336" cy="2452090"/>
          </a:xfrm>
          <a:prstGeom prst="roundRect">
            <a:avLst/>
          </a:prstGeom>
          <a:noFill/>
        </p:spPr>
      </p:pic>
      <p:sp>
        <p:nvSpPr>
          <p:cNvPr id="7" name="Zaoblený obdélník 6"/>
          <p:cNvSpPr/>
          <p:nvPr/>
        </p:nvSpPr>
        <p:spPr>
          <a:xfrm>
            <a:off x="3492500" y="3500438"/>
            <a:ext cx="5256213" cy="2305050"/>
          </a:xfrm>
          <a:prstGeom prst="roundRect">
            <a:avLst>
              <a:gd name="adj" fmla="val 14640"/>
            </a:avLst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500" b="1" dirty="0" err="1">
                <a:solidFill>
                  <a:srgbClr val="FF6565"/>
                </a:solidFill>
              </a:rPr>
              <a:t>Volunteer</a:t>
            </a:r>
            <a:r>
              <a:rPr lang="cs-CZ" sz="2500" b="1" dirty="0">
                <a:solidFill>
                  <a:srgbClr val="FF6565"/>
                </a:solidFill>
              </a:rPr>
              <a:t> </a:t>
            </a:r>
            <a:r>
              <a:rPr lang="cs-CZ" sz="2500" b="1" dirty="0" err="1">
                <a:solidFill>
                  <a:srgbClr val="FF6565"/>
                </a:solidFill>
              </a:rPr>
              <a:t>helps</a:t>
            </a:r>
            <a:r>
              <a:rPr lang="cs-CZ" sz="2500" b="1" dirty="0">
                <a:solidFill>
                  <a:srgbClr val="FF6565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100" dirty="0">
                <a:solidFill>
                  <a:schemeClr val="tx1"/>
                </a:solidFill>
              </a:rPr>
              <a:t> to </a:t>
            </a:r>
            <a:r>
              <a:rPr lang="cs-CZ" sz="2100" dirty="0" err="1">
                <a:solidFill>
                  <a:schemeClr val="tx1"/>
                </a:solidFill>
              </a:rPr>
              <a:t>improve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patients</a:t>
            </a:r>
            <a:r>
              <a:rPr lang="cs-CZ" sz="2100" dirty="0">
                <a:solidFill>
                  <a:schemeClr val="tx1"/>
                </a:solidFill>
              </a:rPr>
              <a:t>‘ </a:t>
            </a:r>
            <a:r>
              <a:rPr lang="cs-CZ" sz="2100" dirty="0" err="1">
                <a:solidFill>
                  <a:schemeClr val="tx1"/>
                </a:solidFill>
              </a:rPr>
              <a:t>psychosocial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condition</a:t>
            </a:r>
            <a:endParaRPr lang="cs-CZ" sz="21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100" dirty="0">
                <a:solidFill>
                  <a:schemeClr val="tx1"/>
                </a:solidFill>
              </a:rPr>
              <a:t> to </a:t>
            </a:r>
            <a:r>
              <a:rPr lang="cs-CZ" sz="2100" dirty="0" err="1">
                <a:solidFill>
                  <a:schemeClr val="tx1"/>
                </a:solidFill>
              </a:rPr>
              <a:t>promote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interpersonal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communication</a:t>
            </a:r>
            <a:endParaRPr lang="cs-CZ" sz="21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100" dirty="0">
                <a:solidFill>
                  <a:schemeClr val="tx1"/>
                </a:solidFill>
              </a:rPr>
              <a:t> to </a:t>
            </a:r>
            <a:r>
              <a:rPr lang="cs-CZ" sz="2100" dirty="0" err="1">
                <a:solidFill>
                  <a:schemeClr val="tx1"/>
                </a:solidFill>
              </a:rPr>
              <a:t>improve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the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overall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  <a:r>
              <a:rPr lang="cs-CZ" sz="2100" dirty="0" err="1">
                <a:solidFill>
                  <a:schemeClr val="tx1"/>
                </a:solidFill>
              </a:rPr>
              <a:t>atmosphere</a:t>
            </a:r>
            <a:r>
              <a:rPr lang="cs-CZ" sz="2100" dirty="0">
                <a:solidFill>
                  <a:schemeClr val="tx1"/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cs-CZ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300" dirty="0" err="1">
                <a:solidFill>
                  <a:srgbClr val="FF6565"/>
                </a:solidFill>
              </a:rPr>
              <a:t>Operating</a:t>
            </a:r>
            <a:r>
              <a:rPr lang="cs-CZ" sz="2300" dirty="0">
                <a:solidFill>
                  <a:srgbClr val="FF6565"/>
                </a:solidFill>
              </a:rPr>
              <a:t> in </a:t>
            </a:r>
            <a:r>
              <a:rPr lang="cs-CZ" sz="2300" dirty="0" err="1">
                <a:solidFill>
                  <a:srgbClr val="FF6565"/>
                </a:solidFill>
              </a:rPr>
              <a:t>five</a:t>
            </a:r>
            <a:r>
              <a:rPr lang="cs-CZ" sz="2300" dirty="0">
                <a:solidFill>
                  <a:srgbClr val="FF6565"/>
                </a:solidFill>
              </a:rPr>
              <a:t> </a:t>
            </a:r>
            <a:r>
              <a:rPr lang="cs-CZ" sz="2300" dirty="0" err="1">
                <a:solidFill>
                  <a:srgbClr val="FF6565"/>
                </a:solidFill>
              </a:rPr>
              <a:t>hospitals</a:t>
            </a:r>
            <a:endParaRPr lang="cs-CZ" sz="2300" dirty="0">
              <a:solidFill>
                <a:srgbClr val="FF6565"/>
              </a:solidFill>
            </a:endParaRPr>
          </a:p>
        </p:txBody>
      </p:sp>
      <p:pic>
        <p:nvPicPr>
          <p:cNvPr id="11" name="Picture 3" descr="C:\Users\Polis\Desktop\gdfdgf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01008"/>
            <a:ext cx="3078492" cy="2664296"/>
          </a:xfrm>
          <a:prstGeom prst="roundRect">
            <a:avLst/>
          </a:prstGeom>
          <a:noFill/>
        </p:spPr>
      </p:pic>
      <p:sp>
        <p:nvSpPr>
          <p:cNvPr id="12" name="Zaoblený obdélník 11"/>
          <p:cNvSpPr/>
          <p:nvPr/>
        </p:nvSpPr>
        <p:spPr>
          <a:xfrm>
            <a:off x="3348038" y="5949950"/>
            <a:ext cx="5184775" cy="503238"/>
          </a:xfrm>
          <a:prstGeom prst="roundRect">
            <a:avLst>
              <a:gd name="adj" fmla="val 50000"/>
            </a:avLst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 err="1">
                <a:solidFill>
                  <a:srgbClr val="FF6565"/>
                </a:solidFill>
              </a:rPr>
              <a:t>Year</a:t>
            </a:r>
            <a:r>
              <a:rPr lang="cs-CZ" sz="2000" b="1" dirty="0">
                <a:solidFill>
                  <a:srgbClr val="FF6565"/>
                </a:solidFill>
              </a:rPr>
              <a:t> 2013:</a:t>
            </a:r>
            <a:r>
              <a:rPr lang="cs-CZ" sz="2000" dirty="0">
                <a:solidFill>
                  <a:schemeClr val="tx1"/>
                </a:solidFill>
              </a:rPr>
              <a:t> 1290 </a:t>
            </a:r>
            <a:r>
              <a:rPr lang="cs-CZ" sz="2000" dirty="0" err="1">
                <a:solidFill>
                  <a:schemeClr val="tx1"/>
                </a:solidFill>
              </a:rPr>
              <a:t>volunteer</a:t>
            </a:r>
            <a:r>
              <a:rPr lang="cs-CZ" sz="2000" dirty="0">
                <a:solidFill>
                  <a:schemeClr val="tx1"/>
                </a:solidFill>
              </a:rPr>
              <a:t>‘s </a:t>
            </a:r>
            <a:r>
              <a:rPr lang="cs-CZ" sz="2000" dirty="0" err="1">
                <a:solidFill>
                  <a:schemeClr val="tx1"/>
                </a:solidFill>
              </a:rPr>
              <a:t>visits</a:t>
            </a:r>
            <a:r>
              <a:rPr lang="cs-CZ" sz="2000" dirty="0">
                <a:solidFill>
                  <a:schemeClr val="tx1"/>
                </a:solidFill>
              </a:rPr>
              <a:t>, 2157 </a:t>
            </a:r>
            <a:r>
              <a:rPr lang="cs-CZ" sz="2000" dirty="0" err="1">
                <a:solidFill>
                  <a:schemeClr val="tx1"/>
                </a:solidFill>
              </a:rPr>
              <a:t>hours</a:t>
            </a:r>
            <a:endParaRPr lang="cs-CZ" sz="2000" dirty="0">
              <a:solidFill>
                <a:schemeClr val="tx1"/>
              </a:solidFill>
            </a:endParaRPr>
          </a:p>
        </p:txBody>
      </p:sp>
      <p:pic>
        <p:nvPicPr>
          <p:cNvPr id="18441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550" y="5084763"/>
            <a:ext cx="719138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1655763" y="333375"/>
            <a:ext cx="5832475" cy="57467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rgbClr val="FF6565"/>
                </a:solidFill>
              </a:rPr>
              <a:t>Volunteering</a:t>
            </a:r>
            <a:r>
              <a:rPr lang="cs-CZ" sz="3600" b="1" dirty="0">
                <a:solidFill>
                  <a:srgbClr val="FF6565"/>
                </a:solidFill>
              </a:rPr>
              <a:t> in </a:t>
            </a:r>
            <a:r>
              <a:rPr lang="cs-CZ" sz="3600" b="1" dirty="0" err="1">
                <a:solidFill>
                  <a:srgbClr val="FF6565"/>
                </a:solidFill>
              </a:rPr>
              <a:t>Culture</a:t>
            </a:r>
            <a:endParaRPr lang="cs-CZ" sz="3600" b="1" dirty="0">
              <a:solidFill>
                <a:srgbClr val="FF6565"/>
              </a:solidFill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50825" y="981075"/>
            <a:ext cx="5761038" cy="309562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500" b="1" dirty="0">
                <a:solidFill>
                  <a:srgbClr val="FF6565"/>
                </a:solidFill>
              </a:rPr>
              <a:t>Museum </a:t>
            </a:r>
            <a:r>
              <a:rPr lang="cs-CZ" sz="2500" b="1" dirty="0" err="1">
                <a:solidFill>
                  <a:srgbClr val="FF6565"/>
                </a:solidFill>
              </a:rPr>
              <a:t>and</a:t>
            </a:r>
            <a:r>
              <a:rPr lang="cs-CZ" sz="2500" b="1" dirty="0">
                <a:solidFill>
                  <a:srgbClr val="FF6565"/>
                </a:solidFill>
              </a:rPr>
              <a:t> </a:t>
            </a:r>
            <a:r>
              <a:rPr lang="cs-CZ" sz="2500" b="1" dirty="0" err="1">
                <a:solidFill>
                  <a:srgbClr val="FF6565"/>
                </a:solidFill>
              </a:rPr>
              <a:t>Library</a:t>
            </a:r>
            <a:endParaRPr lang="cs-CZ" sz="2500" b="1" dirty="0">
              <a:solidFill>
                <a:srgbClr val="FF6565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00" b="1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200" dirty="0" err="1">
                <a:solidFill>
                  <a:srgbClr val="FF6565"/>
                </a:solidFill>
              </a:rPr>
              <a:t>Volunteer</a:t>
            </a:r>
            <a:r>
              <a:rPr lang="cs-CZ" sz="2200" dirty="0">
                <a:solidFill>
                  <a:srgbClr val="FF6565"/>
                </a:solidFill>
              </a:rPr>
              <a:t>‘s </a:t>
            </a:r>
            <a:r>
              <a:rPr lang="cs-CZ" sz="2200" dirty="0" err="1">
                <a:solidFill>
                  <a:srgbClr val="FF6565"/>
                </a:solidFill>
              </a:rPr>
              <a:t>activity</a:t>
            </a:r>
            <a:r>
              <a:rPr lang="cs-CZ" sz="2200" dirty="0">
                <a:solidFill>
                  <a:srgbClr val="FF6565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assistance with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thematic activities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digitization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photo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materials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maintenance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cs-CZ" dirty="0">
                <a:solidFill>
                  <a:schemeClr val="tx1"/>
                </a:solidFill>
              </a:rPr>
              <a:t>R</a:t>
            </a:r>
            <a:r>
              <a:rPr lang="en-US" dirty="0" err="1">
                <a:solidFill>
                  <a:schemeClr val="tx1"/>
                </a:solidFill>
              </a:rPr>
              <a:t>eader's</a:t>
            </a:r>
            <a:r>
              <a:rPr lang="en-US" dirty="0">
                <a:solidFill>
                  <a:schemeClr val="tx1"/>
                </a:solidFill>
              </a:rPr>
              <a:t> c</a:t>
            </a:r>
            <a:r>
              <a:rPr lang="cs-CZ" dirty="0">
                <a:solidFill>
                  <a:schemeClr val="tx1"/>
                </a:solidFill>
              </a:rPr>
              <a:t>lub</a:t>
            </a:r>
            <a:r>
              <a:rPr lang="en-US" dirty="0">
                <a:solidFill>
                  <a:schemeClr val="tx1"/>
                </a:solidFill>
              </a:rPr>
              <a:t> for children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book service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delivery for elderly and </a:t>
            </a:r>
            <a:r>
              <a:rPr lang="en-US" dirty="0" err="1">
                <a:solidFill>
                  <a:schemeClr val="tx1"/>
                </a:solidFill>
              </a:rPr>
              <a:t>handicaped</a:t>
            </a:r>
            <a:r>
              <a:rPr lang="en-US" dirty="0">
                <a:solidFill>
                  <a:schemeClr val="tx1"/>
                </a:solidFill>
              </a:rPr>
              <a:t> users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help with orientation and informing visitors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6" name="Picture 2" descr="Z:\SOCIÁLNĚ AKTIVIZAČNÍ SLUŽBY pro rodiny s dětmi\Erik\PPT Prezentace - Oblasti dobrovolnictví\foto dobrovolnictví v kultuř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340768"/>
            <a:ext cx="3039865" cy="2160240"/>
          </a:xfrm>
          <a:prstGeom prst="roundRect">
            <a:avLst/>
          </a:prstGeom>
          <a:noFill/>
        </p:spPr>
      </p:pic>
      <p:sp>
        <p:nvSpPr>
          <p:cNvPr id="10" name="Zaoblený obdélník 9"/>
          <p:cNvSpPr/>
          <p:nvPr/>
        </p:nvSpPr>
        <p:spPr>
          <a:xfrm>
            <a:off x="4284663" y="4292600"/>
            <a:ext cx="4391025" cy="2089150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500" dirty="0" err="1">
                <a:solidFill>
                  <a:srgbClr val="FF6565"/>
                </a:solidFill>
              </a:rPr>
              <a:t>Statistics</a:t>
            </a:r>
            <a:r>
              <a:rPr lang="cs-CZ" sz="2500" dirty="0">
                <a:solidFill>
                  <a:srgbClr val="FF6565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000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sz="1900" dirty="0">
                <a:solidFill>
                  <a:schemeClr val="tx1"/>
                </a:solidFill>
              </a:rPr>
              <a:t>s</a:t>
            </a:r>
            <a:r>
              <a:rPr lang="en-US" sz="1900" dirty="0" err="1">
                <a:solidFill>
                  <a:schemeClr val="tx1"/>
                </a:solidFill>
              </a:rPr>
              <a:t>ince</a:t>
            </a:r>
            <a:r>
              <a:rPr lang="en-US" sz="1900" dirty="0">
                <a:solidFill>
                  <a:schemeClr val="tx1"/>
                </a:solidFill>
              </a:rPr>
              <a:t> 2011</a:t>
            </a:r>
            <a:r>
              <a:rPr lang="cs-CZ" sz="1900" dirty="0">
                <a:solidFill>
                  <a:schemeClr val="tx1"/>
                </a:solidFill>
              </a:rPr>
              <a:t> </a:t>
            </a:r>
            <a:r>
              <a:rPr lang="cs-CZ" sz="1900" dirty="0" err="1">
                <a:solidFill>
                  <a:schemeClr val="tx1"/>
                </a:solidFill>
              </a:rPr>
              <a:t>were</a:t>
            </a:r>
            <a:r>
              <a:rPr lang="en-US" sz="1900" dirty="0">
                <a:solidFill>
                  <a:schemeClr val="tx1"/>
                </a:solidFill>
              </a:rPr>
              <a:t> 48 volunteers involved </a:t>
            </a:r>
            <a:r>
              <a:rPr lang="cs-CZ" sz="1900" dirty="0">
                <a:solidFill>
                  <a:schemeClr val="tx1"/>
                </a:solidFill>
              </a:rPr>
              <a:t>  	</a:t>
            </a:r>
            <a:r>
              <a:rPr lang="en-US" sz="1900" dirty="0">
                <a:solidFill>
                  <a:schemeClr val="tx1"/>
                </a:solidFill>
              </a:rPr>
              <a:t>(38 women, 10 men)</a:t>
            </a:r>
            <a:endParaRPr lang="cs-CZ" sz="19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900" dirty="0">
                <a:solidFill>
                  <a:schemeClr val="tx1"/>
                </a:solidFill>
              </a:rPr>
              <a:t> </a:t>
            </a:r>
            <a:r>
              <a:rPr lang="cs-CZ" sz="1900" dirty="0" err="1">
                <a:solidFill>
                  <a:schemeClr val="tx1"/>
                </a:solidFill>
              </a:rPr>
              <a:t>currently</a:t>
            </a:r>
            <a:r>
              <a:rPr lang="cs-CZ" sz="1900" dirty="0">
                <a:solidFill>
                  <a:schemeClr val="tx1"/>
                </a:solidFill>
              </a:rPr>
              <a:t> 25 </a:t>
            </a:r>
            <a:r>
              <a:rPr lang="cs-CZ" sz="1900" dirty="0" err="1">
                <a:solidFill>
                  <a:schemeClr val="tx1"/>
                </a:solidFill>
              </a:rPr>
              <a:t>active</a:t>
            </a:r>
            <a:r>
              <a:rPr lang="cs-CZ" sz="1900" dirty="0">
                <a:solidFill>
                  <a:schemeClr val="tx1"/>
                </a:solidFill>
              </a:rPr>
              <a:t> </a:t>
            </a:r>
            <a:r>
              <a:rPr lang="cs-CZ" sz="1900" dirty="0" err="1">
                <a:solidFill>
                  <a:schemeClr val="tx1"/>
                </a:solidFill>
              </a:rPr>
              <a:t>volunteers</a:t>
            </a:r>
            <a:endParaRPr lang="cs-CZ" sz="1900" dirty="0">
              <a:solidFill>
                <a:schemeClr val="tx1"/>
              </a:solidFill>
            </a:endParaRPr>
          </a:p>
        </p:txBody>
      </p:sp>
      <p:pic>
        <p:nvPicPr>
          <p:cNvPr id="11" name="Picture 2" descr="Z:\DS V MUZEU A KNIHOVNĚ\Foto\muzeum\Šťastný, Tožičková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781" y="4149080"/>
            <a:ext cx="3641179" cy="2376263"/>
          </a:xfrm>
          <a:prstGeom prst="roundRect">
            <a:avLst/>
          </a:prstGeom>
          <a:noFill/>
        </p:spPr>
      </p:pic>
      <p:pic>
        <p:nvPicPr>
          <p:cNvPr id="19464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3789363"/>
            <a:ext cx="11255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1655763" y="333375"/>
            <a:ext cx="5832475" cy="574675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 err="1">
                <a:solidFill>
                  <a:srgbClr val="FF6565"/>
                </a:solidFill>
              </a:rPr>
              <a:t>Volunteering</a:t>
            </a:r>
            <a:r>
              <a:rPr lang="cs-CZ" sz="3600" b="1" dirty="0">
                <a:solidFill>
                  <a:srgbClr val="FF6565"/>
                </a:solidFill>
              </a:rPr>
              <a:t> in Sport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395288" y="1052513"/>
            <a:ext cx="8424862" cy="2376487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Char char="-"/>
            </a:pPr>
            <a:r>
              <a:rPr lang="cs-CZ" sz="2200">
                <a:solidFill>
                  <a:schemeClr val="tx1"/>
                </a:solidFill>
              </a:rPr>
              <a:t> </a:t>
            </a:r>
            <a:r>
              <a:rPr lang="cs-CZ" sz="2300">
                <a:solidFill>
                  <a:schemeClr val="tx1"/>
                </a:solidFill>
              </a:rPr>
              <a:t>4 years of ½Marathon in Ústí nad Labem</a:t>
            </a:r>
          </a:p>
          <a:p>
            <a:r>
              <a:rPr lang="cs-CZ" sz="2300">
                <a:solidFill>
                  <a:schemeClr val="tx1"/>
                </a:solidFill>
              </a:rPr>
              <a:t>     (500 volunteers, 140 our volunteers)</a:t>
            </a:r>
          </a:p>
          <a:p>
            <a:pPr>
              <a:buFontTx/>
              <a:buChar char="-"/>
            </a:pPr>
            <a:r>
              <a:rPr lang="cs-CZ" sz="2300">
                <a:solidFill>
                  <a:schemeClr val="tx1"/>
                </a:solidFill>
              </a:rPr>
              <a:t> </a:t>
            </a:r>
            <a:r>
              <a:rPr lang="en-US" sz="2300">
                <a:solidFill>
                  <a:schemeClr val="tx1"/>
                </a:solidFill>
              </a:rPr>
              <a:t>DanceShock 201</a:t>
            </a:r>
            <a:r>
              <a:rPr lang="cs-CZ" sz="2300">
                <a:solidFill>
                  <a:schemeClr val="tx1"/>
                </a:solidFill>
              </a:rPr>
              <a:t>3</a:t>
            </a:r>
            <a:r>
              <a:rPr lang="cs-CZ" sz="2300" b="1">
                <a:solidFill>
                  <a:srgbClr val="FF6565"/>
                </a:solidFill>
              </a:rPr>
              <a:t>:</a:t>
            </a:r>
            <a:r>
              <a:rPr lang="en-US" sz="2300">
                <a:solidFill>
                  <a:schemeClr val="tx1"/>
                </a:solidFill>
              </a:rPr>
              <a:t> Street Dance Show World Championship</a:t>
            </a:r>
            <a:r>
              <a:rPr lang="cs-CZ" sz="2300">
                <a:solidFill>
                  <a:schemeClr val="tx1"/>
                </a:solidFill>
              </a:rPr>
              <a:t>		       	         </a:t>
            </a:r>
            <a:r>
              <a:rPr lang="en-US" sz="2300">
                <a:solidFill>
                  <a:schemeClr val="tx1"/>
                </a:solidFill>
              </a:rPr>
              <a:t>Disco Dance World Cup</a:t>
            </a:r>
            <a:r>
              <a:rPr lang="cs-CZ" sz="2300">
                <a:solidFill>
                  <a:schemeClr val="tx1"/>
                </a:solidFill>
              </a:rPr>
              <a:t> (60 helping volunteers)</a:t>
            </a:r>
          </a:p>
          <a:p>
            <a:pPr>
              <a:buFontTx/>
              <a:buChar char="-"/>
            </a:pPr>
            <a:r>
              <a:rPr lang="cs-CZ" sz="2300">
                <a:solidFill>
                  <a:schemeClr val="tx1"/>
                </a:solidFill>
              </a:rPr>
              <a:t> local small sport</a:t>
            </a:r>
            <a:r>
              <a:rPr lang="cs-CZ" sz="230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sz="2300">
                <a:solidFill>
                  <a:schemeClr val="tx1"/>
                </a:solidFill>
              </a:rPr>
              <a:t>activities…</a:t>
            </a:r>
          </a:p>
        </p:txBody>
      </p:sp>
      <p:pic>
        <p:nvPicPr>
          <p:cNvPr id="20485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268413"/>
            <a:ext cx="8175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Polis\Desktop\dfsfd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73016"/>
            <a:ext cx="4124710" cy="2808312"/>
          </a:xfrm>
          <a:prstGeom prst="roundRect">
            <a:avLst/>
          </a:prstGeom>
          <a:noFill/>
        </p:spPr>
      </p:pic>
      <p:pic>
        <p:nvPicPr>
          <p:cNvPr id="1026" name="Picture 2" descr="C:\Users\Polis\Desktop\tertre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4600" y="3140968"/>
            <a:ext cx="4153746" cy="3096344"/>
          </a:xfrm>
          <a:prstGeom prst="round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79388" y="188913"/>
            <a:ext cx="8785225" cy="64801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1258888" y="333375"/>
            <a:ext cx="6626225" cy="719138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200" b="1" dirty="0" err="1">
                <a:solidFill>
                  <a:srgbClr val="FF6565"/>
                </a:solidFill>
              </a:rPr>
              <a:t>Volunteering</a:t>
            </a:r>
            <a:r>
              <a:rPr lang="cs-CZ" sz="3200" b="1" dirty="0">
                <a:solidFill>
                  <a:srgbClr val="FF6565"/>
                </a:solidFill>
              </a:rPr>
              <a:t> in </a:t>
            </a:r>
            <a:r>
              <a:rPr lang="cs-CZ" sz="3200" b="1" dirty="0" err="1">
                <a:solidFill>
                  <a:srgbClr val="FF6565"/>
                </a:solidFill>
              </a:rPr>
              <a:t>Emergency</a:t>
            </a:r>
            <a:r>
              <a:rPr lang="cs-CZ" sz="3200" b="1" dirty="0">
                <a:solidFill>
                  <a:srgbClr val="FF6565"/>
                </a:solidFill>
              </a:rPr>
              <a:t> </a:t>
            </a:r>
            <a:r>
              <a:rPr lang="cs-CZ" sz="3200" b="1" dirty="0" err="1">
                <a:solidFill>
                  <a:srgbClr val="FF6565"/>
                </a:solidFill>
              </a:rPr>
              <a:t>Situations</a:t>
            </a:r>
            <a:endParaRPr lang="cs-CZ" sz="3200" b="1" dirty="0">
              <a:solidFill>
                <a:srgbClr val="FF6565"/>
              </a:solidFill>
            </a:endParaRPr>
          </a:p>
        </p:txBody>
      </p:sp>
      <p:pic>
        <p:nvPicPr>
          <p:cNvPr id="5" name="Obrázek 4" descr="povodně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3816424" cy="2884507"/>
          </a:xfrm>
          <a:prstGeom prst="round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4211638" y="1125538"/>
            <a:ext cx="4608512" cy="1150937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solidFill>
                  <a:schemeClr val="tx1"/>
                </a:solidFill>
              </a:rPr>
              <a:t>PANEL </a:t>
            </a:r>
            <a:r>
              <a:rPr lang="cs-CZ" sz="3000" dirty="0" err="1">
                <a:solidFill>
                  <a:schemeClr val="tx1"/>
                </a:solidFill>
              </a:rPr>
              <a:t>of</a:t>
            </a:r>
            <a:r>
              <a:rPr lang="cs-CZ" sz="3000" dirty="0">
                <a:solidFill>
                  <a:schemeClr val="tx1"/>
                </a:solidFill>
              </a:rPr>
              <a:t> </a:t>
            </a:r>
            <a:r>
              <a:rPr lang="en-US" sz="3000" dirty="0">
                <a:solidFill>
                  <a:schemeClr val="tx1"/>
                </a:solidFill>
              </a:rPr>
              <a:t>humanitarian organizations</a:t>
            </a:r>
            <a:r>
              <a:rPr lang="cs-CZ" sz="3000" dirty="0">
                <a:solidFill>
                  <a:schemeClr val="tx1"/>
                </a:solidFill>
              </a:rPr>
              <a:t> s</a:t>
            </a:r>
            <a:r>
              <a:rPr lang="en-US" sz="3000" dirty="0" err="1">
                <a:solidFill>
                  <a:schemeClr val="tx1"/>
                </a:solidFill>
              </a:rPr>
              <a:t>ince</a:t>
            </a:r>
            <a:r>
              <a:rPr lang="en-US" sz="3000" dirty="0">
                <a:solidFill>
                  <a:schemeClr val="tx1"/>
                </a:solidFill>
              </a:rPr>
              <a:t> 2007</a:t>
            </a:r>
            <a:endParaRPr lang="cs-CZ" sz="3000" dirty="0">
              <a:solidFill>
                <a:schemeClr val="tx1"/>
              </a:solidFill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211638" y="2420938"/>
            <a:ext cx="4608512" cy="1223962"/>
          </a:xfrm>
          <a:prstGeom prst="roundRect">
            <a:avLst/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000" dirty="0" err="1">
                <a:solidFill>
                  <a:schemeClr val="tx1"/>
                </a:solidFill>
              </a:rPr>
              <a:t>Floods</a:t>
            </a:r>
            <a:r>
              <a:rPr lang="cs-CZ" sz="3000" dirty="0">
                <a:solidFill>
                  <a:schemeClr val="tx1"/>
                </a:solidFill>
              </a:rPr>
              <a:t> 2006, 2009, 2013</a:t>
            </a:r>
          </a:p>
        </p:txBody>
      </p:sp>
      <p:pic>
        <p:nvPicPr>
          <p:cNvPr id="10" name="Obrázek 9" descr="povodně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717032"/>
            <a:ext cx="3816424" cy="2690032"/>
          </a:xfrm>
          <a:prstGeom prst="roundRect">
            <a:avLst/>
          </a:prstGeom>
        </p:spPr>
      </p:pic>
      <p:sp>
        <p:nvSpPr>
          <p:cNvPr id="11" name="Zaoblený obdélník 10"/>
          <p:cNvSpPr/>
          <p:nvPr/>
        </p:nvSpPr>
        <p:spPr>
          <a:xfrm>
            <a:off x="395288" y="4149725"/>
            <a:ext cx="4392612" cy="2232025"/>
          </a:xfrm>
          <a:prstGeom prst="roundRect">
            <a:avLst>
              <a:gd name="adj" fmla="val 24465"/>
            </a:avLst>
          </a:prstGeom>
          <a:solidFill>
            <a:srgbClr val="99F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 err="1">
                <a:solidFill>
                  <a:srgbClr val="FF6565"/>
                </a:solidFill>
              </a:rPr>
              <a:t>What</a:t>
            </a:r>
            <a:r>
              <a:rPr lang="cs-CZ" sz="2800" b="1" dirty="0">
                <a:solidFill>
                  <a:srgbClr val="FF6565"/>
                </a:solidFill>
              </a:rPr>
              <a:t> </a:t>
            </a:r>
            <a:r>
              <a:rPr lang="cs-CZ" sz="2800" b="1" dirty="0" err="1">
                <a:solidFill>
                  <a:srgbClr val="FF6565"/>
                </a:solidFill>
              </a:rPr>
              <a:t>volunteers</a:t>
            </a:r>
            <a:r>
              <a:rPr lang="cs-CZ" sz="2800" b="1" dirty="0">
                <a:solidFill>
                  <a:srgbClr val="FF6565"/>
                </a:solidFill>
              </a:rPr>
              <a:t> do?</a:t>
            </a:r>
            <a:endParaRPr lang="cs-CZ" sz="2400" b="1" dirty="0">
              <a:solidFill>
                <a:srgbClr val="FF6565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clean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up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the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damages</a:t>
            </a: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400" dirty="0">
                <a:solidFill>
                  <a:schemeClr val="tx1"/>
                </a:solidFill>
              </a:rPr>
              <a:t> support in </a:t>
            </a:r>
            <a:r>
              <a:rPr lang="cs-CZ" sz="2400" dirty="0" err="1">
                <a:solidFill>
                  <a:schemeClr val="tx1"/>
                </a:solidFill>
              </a:rPr>
              <a:t>evacuation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centers</a:t>
            </a: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provides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psychosocial</a:t>
            </a:r>
            <a:r>
              <a:rPr lang="cs-CZ" sz="2400" dirty="0">
                <a:solidFill>
                  <a:schemeClr val="tx1"/>
                </a:solidFill>
              </a:rPr>
              <a:t> support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cs-CZ" sz="2000" dirty="0">
              <a:solidFill>
                <a:schemeClr val="tx1"/>
              </a:solidFill>
            </a:endParaRPr>
          </a:p>
        </p:txBody>
      </p:sp>
      <p:pic>
        <p:nvPicPr>
          <p:cNvPr id="21513" name="Picture 2" descr="C:\Documents and Settings\Grzegorz\Plocha\red heart 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949950"/>
            <a:ext cx="719138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773</Words>
  <Application>Microsoft Office PowerPoint</Application>
  <PresentationFormat>Předvádění na obrazovce (4:3)</PresentationFormat>
  <Paragraphs>180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Polis</dc:creator>
  <cp:lastModifiedBy>Martina</cp:lastModifiedBy>
  <cp:revision>122</cp:revision>
  <dcterms:created xsi:type="dcterms:W3CDTF">2014-05-07T08:19:36Z</dcterms:created>
  <dcterms:modified xsi:type="dcterms:W3CDTF">2014-08-29T09:04:20Z</dcterms:modified>
</cp:coreProperties>
</file>