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handoutMasterIdLst>
    <p:handoutMasterId r:id="rId11"/>
  </p:handoutMasterIdLst>
  <p:sldIdLst>
    <p:sldId id="256" r:id="rId2"/>
    <p:sldId id="259" r:id="rId3"/>
    <p:sldId id="263" r:id="rId4"/>
    <p:sldId id="262" r:id="rId5"/>
    <p:sldId id="257" r:id="rId6"/>
    <p:sldId id="264" r:id="rId7"/>
    <p:sldId id="261" r:id="rId8"/>
    <p:sldId id="266" r:id="rId9"/>
  </p:sldIdLst>
  <p:sldSz cx="9144000" cy="6858000" type="screen4x3"/>
  <p:notesSz cx="6797675" cy="9926638"/>
  <p:defaultTextStyle>
    <a:defPPr>
      <a:defRPr lang="cs-CZ"/>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8E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1" d="100"/>
          <a:sy n="111" d="100"/>
        </p:scale>
        <p:origin x="-894"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9B49316C-0163-482B-A31B-2DC465FB8D80}" type="datetimeFigureOut">
              <a:rPr lang="cs-CZ" smtClean="0"/>
              <a:t>11.9.2014</a:t>
            </a:fld>
            <a:endParaRPr lang="cs-CZ"/>
          </a:p>
        </p:txBody>
      </p:sp>
      <p:sp>
        <p:nvSpPr>
          <p:cNvPr id="4" name="Zástupný symbol pro zápatí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13402D1F-27E1-46EF-8802-D637B387E196}" type="slidenum">
              <a:rPr lang="cs-CZ" smtClean="0"/>
              <a:t>‹#›</a:t>
            </a:fld>
            <a:endParaRPr lang="cs-CZ"/>
          </a:p>
        </p:txBody>
      </p:sp>
    </p:spTree>
    <p:extLst>
      <p:ext uri="{BB962C8B-B14F-4D97-AF65-F5344CB8AC3E}">
        <p14:creationId xmlns:p14="http://schemas.microsoft.com/office/powerpoint/2010/main" val="29737154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E2E477F-6F09-44C5-88AC-F758EE1EA26D}" type="datetimeFigureOut">
              <a:rPr lang="cs-CZ"/>
              <a:pPr>
                <a:defRPr/>
              </a:pPr>
              <a:t>11.9.2014</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cs-CZ" noProof="0"/>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noProof="0" smtClean="0"/>
              <a:t>Kliknutím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endParaRPr lang="cs-CZ" noProof="0"/>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B9B2822-F8C0-4261-A151-02B9D996739E}" type="slidenum">
              <a:rPr lang="cs-CZ"/>
              <a:pPr>
                <a:defRPr/>
              </a:pPr>
              <a:t>‹#›</a:t>
            </a:fld>
            <a:endParaRPr lang="cs-CZ"/>
          </a:p>
        </p:txBody>
      </p:sp>
    </p:spTree>
    <p:extLst>
      <p:ext uri="{BB962C8B-B14F-4D97-AF65-F5344CB8AC3E}">
        <p14:creationId xmlns:p14="http://schemas.microsoft.com/office/powerpoint/2010/main" val="33919670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a:defRPr/>
            </a:pPr>
            <a:fld id="{9B9B2822-F8C0-4261-A151-02B9D996739E}" type="slidenum">
              <a:rPr lang="cs-CZ" smtClean="0"/>
              <a:pPr>
                <a:defRPr/>
              </a:pPr>
              <a:t>5</a:t>
            </a:fld>
            <a:endParaRPr lang="cs-CZ"/>
          </a:p>
        </p:txBody>
      </p:sp>
    </p:spTree>
    <p:extLst>
      <p:ext uri="{BB962C8B-B14F-4D97-AF65-F5344CB8AC3E}">
        <p14:creationId xmlns:p14="http://schemas.microsoft.com/office/powerpoint/2010/main" val="2876687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a:defRPr/>
            </a:pPr>
            <a:fld id="{9B9B2822-F8C0-4261-A151-02B9D996739E}" type="slidenum">
              <a:rPr lang="cs-CZ" smtClean="0"/>
              <a:pPr>
                <a:defRPr/>
              </a:pPr>
              <a:t>6</a:t>
            </a:fld>
            <a:endParaRPr lang="cs-CZ"/>
          </a:p>
        </p:txBody>
      </p:sp>
    </p:spTree>
    <p:extLst>
      <p:ext uri="{BB962C8B-B14F-4D97-AF65-F5344CB8AC3E}">
        <p14:creationId xmlns:p14="http://schemas.microsoft.com/office/powerpoint/2010/main" val="28766879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TextovéPole 3"/>
          <p:cNvSpPr txBox="1">
            <a:spLocks noChangeArrowheads="1"/>
          </p:cNvSpPr>
          <p:nvPr/>
        </p:nvSpPr>
        <p:spPr bwMode="auto">
          <a:xfrm>
            <a:off x="323850" y="6092825"/>
            <a:ext cx="1871663" cy="649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endParaRPr lang="cs-CZ" altLang="cs-CZ" smtClean="0"/>
          </a:p>
        </p:txBody>
      </p:sp>
      <p:sp>
        <p:nvSpPr>
          <p:cNvPr id="7" name="Nadpis 1"/>
          <p:cNvSpPr>
            <a:spLocks noGrp="1"/>
          </p:cNvSpPr>
          <p:nvPr>
            <p:ph type="ctrTitle"/>
          </p:nvPr>
        </p:nvSpPr>
        <p:spPr>
          <a:xfrm>
            <a:off x="2987824" y="3356992"/>
            <a:ext cx="5470376" cy="1944216"/>
          </a:xfrm>
          <a:prstGeom prst="rect">
            <a:avLst/>
          </a:prstGeom>
        </p:spPr>
        <p:txBody>
          <a:bodyPr>
            <a:noAutofit/>
          </a:bodyPr>
          <a:lstStyle/>
          <a:p>
            <a:r>
              <a:rPr lang="cs-CZ" smtClean="0"/>
              <a:t>Kliknutím lze upravit styl.</a:t>
            </a:r>
            <a:endParaRPr lang="cs-CZ" dirty="0"/>
          </a:p>
        </p:txBody>
      </p:sp>
      <p:sp>
        <p:nvSpPr>
          <p:cNvPr id="8" name="Podnadpis 2"/>
          <p:cNvSpPr>
            <a:spLocks noGrp="1"/>
          </p:cNvSpPr>
          <p:nvPr>
            <p:ph type="subTitle" idx="1"/>
          </p:nvPr>
        </p:nvSpPr>
        <p:spPr>
          <a:xfrm>
            <a:off x="2987824" y="5949280"/>
            <a:ext cx="4784576" cy="432048"/>
          </a:xfrm>
        </p:spPr>
        <p:txBody>
          <a:bodyPr>
            <a:normAutofit fontScale="77500" lnSpcReduction="20000"/>
          </a:bodyPr>
          <a:lstStyle>
            <a:lvl1pPr marL="0" indent="0">
              <a:buNone/>
              <a:defRPr/>
            </a:lvl1pPr>
          </a:lstStyle>
          <a:p>
            <a:r>
              <a:rPr lang="cs-CZ" smtClean="0"/>
              <a:t>Kliknutím lze upravit styl předlohy.</a:t>
            </a:r>
            <a:endParaRPr lang="cs-CZ" dirty="0"/>
          </a:p>
        </p:txBody>
      </p:sp>
    </p:spTree>
    <p:extLst>
      <p:ext uri="{BB962C8B-B14F-4D97-AF65-F5344CB8AC3E}">
        <p14:creationId xmlns:p14="http://schemas.microsoft.com/office/powerpoint/2010/main" val="4188396544"/>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BC1C1F8-7105-46FB-98F6-0D9CCD26FFE9}" type="datetime1">
              <a:rPr lang="cs-CZ"/>
              <a:pPr>
                <a:defRPr/>
              </a:pPr>
              <a:t>11.9.2014</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cs-CZ"/>
          </a:p>
        </p:txBody>
      </p:sp>
      <p:sp>
        <p:nvSpPr>
          <p:cNvPr id="6" name="Zástupný symbol pro číslo snímku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638BA26-7693-41A0-8452-4AEE3527F337}" type="slidenum">
              <a:rPr lang="cs-CZ"/>
              <a:pPr>
                <a:defRPr/>
              </a:pPr>
              <a:t>‹#›</a:t>
            </a:fld>
            <a:endParaRPr lang="cs-CZ"/>
          </a:p>
        </p:txBody>
      </p:sp>
    </p:spTree>
    <p:extLst>
      <p:ext uri="{BB962C8B-B14F-4D97-AF65-F5344CB8AC3E}">
        <p14:creationId xmlns:p14="http://schemas.microsoft.com/office/powerpoint/2010/main" val="2007234982"/>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a:prstGeom prst="rect">
            <a:avLst/>
          </a:prstGeo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212E9BE-EB26-4DF2-B247-C2E956280592}" type="datetime1">
              <a:rPr lang="cs-CZ"/>
              <a:pPr>
                <a:defRPr/>
              </a:pPr>
              <a:t>11.9.2014</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cs-CZ"/>
          </a:p>
        </p:txBody>
      </p:sp>
      <p:sp>
        <p:nvSpPr>
          <p:cNvPr id="6" name="Zástupný symbol pro číslo snímku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280E78C-1AD9-4E5A-BDF2-6A78ECE6607B}" type="slidenum">
              <a:rPr lang="cs-CZ"/>
              <a:pPr>
                <a:defRPr/>
              </a:pPr>
              <a:t>‹#›</a:t>
            </a:fld>
            <a:endParaRPr lang="cs-CZ"/>
          </a:p>
        </p:txBody>
      </p:sp>
    </p:spTree>
    <p:extLst>
      <p:ext uri="{BB962C8B-B14F-4D97-AF65-F5344CB8AC3E}">
        <p14:creationId xmlns:p14="http://schemas.microsoft.com/office/powerpoint/2010/main" val="763153212"/>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sah sablony MSMT">
    <p:spTree>
      <p:nvGrpSpPr>
        <p:cNvPr id="1" name=""/>
        <p:cNvGrpSpPr/>
        <p:nvPr/>
      </p:nvGrpSpPr>
      <p:grpSpPr>
        <a:xfrm>
          <a:off x="0" y="0"/>
          <a:ext cx="0" cy="0"/>
          <a:chOff x="0" y="0"/>
          <a:chExt cx="0" cy="0"/>
        </a:xfrm>
      </p:grpSpPr>
      <p:sp>
        <p:nvSpPr>
          <p:cNvPr id="7" name="Zástupný symbol pro obsah 2"/>
          <p:cNvSpPr>
            <a:spLocks noGrp="1"/>
          </p:cNvSpPr>
          <p:nvPr>
            <p:ph idx="1"/>
          </p:nvPr>
        </p:nvSpPr>
        <p:spPr>
          <a:xfrm>
            <a:off x="1115616" y="1556792"/>
            <a:ext cx="7571184" cy="5040560"/>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Tree>
    <p:extLst>
      <p:ext uri="{BB962C8B-B14F-4D97-AF65-F5344CB8AC3E}">
        <p14:creationId xmlns:p14="http://schemas.microsoft.com/office/powerpoint/2010/main" val="2610187933"/>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847E13C-BCDF-4486-8ED9-7BCECC8E960E}" type="datetime1">
              <a:rPr lang="cs-CZ"/>
              <a:pPr>
                <a:defRPr/>
              </a:pPr>
              <a:t>11.9.2014</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cs-CZ"/>
          </a:p>
        </p:txBody>
      </p:sp>
      <p:sp>
        <p:nvSpPr>
          <p:cNvPr id="6" name="Zástupný symbol pro číslo snímku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AAEB851-24AF-4B8D-838F-9D0A0E46A542}" type="slidenum">
              <a:rPr lang="cs-CZ"/>
              <a:pPr>
                <a:defRPr/>
              </a:pPr>
              <a:t>‹#›</a:t>
            </a:fld>
            <a:endParaRPr lang="cs-CZ"/>
          </a:p>
        </p:txBody>
      </p:sp>
    </p:spTree>
    <p:extLst>
      <p:ext uri="{BB962C8B-B14F-4D97-AF65-F5344CB8AC3E}">
        <p14:creationId xmlns:p14="http://schemas.microsoft.com/office/powerpoint/2010/main" val="1328394588"/>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5E60B5C-DD71-41EE-8DD1-939477A73AE8}" type="datetime1">
              <a:rPr lang="cs-CZ"/>
              <a:pPr>
                <a:defRPr/>
              </a:pPr>
              <a:t>11.9.2014</a:t>
            </a:fld>
            <a:endParaRPr lang="cs-CZ"/>
          </a:p>
        </p:txBody>
      </p:sp>
      <p:sp>
        <p:nvSpPr>
          <p:cNvPr id="6" name="Zástupný symbol pro zápatí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cs-CZ"/>
          </a:p>
        </p:txBody>
      </p:sp>
      <p:sp>
        <p:nvSpPr>
          <p:cNvPr id="7" name="Zástupný symbol pro číslo snímku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3E8EBBD-1161-4D49-B0AA-A6D19A285730}" type="slidenum">
              <a:rPr lang="cs-CZ"/>
              <a:pPr>
                <a:defRPr/>
              </a:pPr>
              <a:t>‹#›</a:t>
            </a:fld>
            <a:endParaRPr lang="cs-CZ"/>
          </a:p>
        </p:txBody>
      </p:sp>
    </p:spTree>
    <p:extLst>
      <p:ext uri="{BB962C8B-B14F-4D97-AF65-F5344CB8AC3E}">
        <p14:creationId xmlns:p14="http://schemas.microsoft.com/office/powerpoint/2010/main" val="1535316297"/>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8D616A9-054C-40C3-B3A6-75E4E1107DC5}" type="datetime1">
              <a:rPr lang="cs-CZ"/>
              <a:pPr>
                <a:defRPr/>
              </a:pPr>
              <a:t>11.9.2014</a:t>
            </a:fld>
            <a:endParaRPr lang="cs-CZ"/>
          </a:p>
        </p:txBody>
      </p:sp>
      <p:sp>
        <p:nvSpPr>
          <p:cNvPr id="8" name="Zástupný symbol pro zápatí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cs-CZ"/>
          </a:p>
        </p:txBody>
      </p:sp>
      <p:sp>
        <p:nvSpPr>
          <p:cNvPr id="9" name="Zástupný symbol pro číslo snímku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4CCCCDB-C8F7-4075-80CC-2FBBE4F495D7}" type="slidenum">
              <a:rPr lang="cs-CZ"/>
              <a:pPr>
                <a:defRPr/>
              </a:pPr>
              <a:t>‹#›</a:t>
            </a:fld>
            <a:endParaRPr lang="cs-CZ"/>
          </a:p>
        </p:txBody>
      </p:sp>
    </p:spTree>
    <p:extLst>
      <p:ext uri="{BB962C8B-B14F-4D97-AF65-F5344CB8AC3E}">
        <p14:creationId xmlns:p14="http://schemas.microsoft.com/office/powerpoint/2010/main" val="4137860426"/>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cs-CZ" smtClean="0"/>
              <a:t>Kliknutím lze upravit styl.</a:t>
            </a:r>
            <a:endParaRPr lang="cs-CZ"/>
          </a:p>
        </p:txBody>
      </p:sp>
      <p:sp>
        <p:nvSpPr>
          <p:cNvPr id="3" name="Zástupný symbol pro datum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8556673-A749-49DD-A395-4CB89C52E19D}" type="datetime1">
              <a:rPr lang="cs-CZ"/>
              <a:pPr>
                <a:defRPr/>
              </a:pPr>
              <a:t>11.9.2014</a:t>
            </a:fld>
            <a:endParaRPr lang="cs-CZ"/>
          </a:p>
        </p:txBody>
      </p:sp>
      <p:sp>
        <p:nvSpPr>
          <p:cNvPr id="4" name="Zástupný symbol pro zápatí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cs-CZ"/>
          </a:p>
        </p:txBody>
      </p:sp>
      <p:sp>
        <p:nvSpPr>
          <p:cNvPr id="5" name="Zástupný symbol pro číslo snímku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D2CB675-7781-40BB-B56E-D89950358ED2}" type="slidenum">
              <a:rPr lang="cs-CZ"/>
              <a:pPr>
                <a:defRPr/>
              </a:pPr>
              <a:t>‹#›</a:t>
            </a:fld>
            <a:endParaRPr lang="cs-CZ"/>
          </a:p>
        </p:txBody>
      </p:sp>
    </p:spTree>
    <p:extLst>
      <p:ext uri="{BB962C8B-B14F-4D97-AF65-F5344CB8AC3E}">
        <p14:creationId xmlns:p14="http://schemas.microsoft.com/office/powerpoint/2010/main" val="1899944684"/>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E5FCD65-195A-4F35-90C8-B30B5BBB558C}" type="datetime1">
              <a:rPr lang="cs-CZ"/>
              <a:pPr>
                <a:defRPr/>
              </a:pPr>
              <a:t>11.9.2014</a:t>
            </a:fld>
            <a:endParaRPr lang="cs-CZ"/>
          </a:p>
        </p:txBody>
      </p:sp>
      <p:sp>
        <p:nvSpPr>
          <p:cNvPr id="3" name="Zástupný symbol pro zápatí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cs-CZ"/>
          </a:p>
        </p:txBody>
      </p:sp>
      <p:sp>
        <p:nvSpPr>
          <p:cNvPr id="4" name="Zástupný symbol pro číslo snímku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298CA9E-A1EF-4313-B1C1-2579CF6125AC}" type="slidenum">
              <a:rPr lang="cs-CZ"/>
              <a:pPr>
                <a:defRPr/>
              </a:pPr>
              <a:t>‹#›</a:t>
            </a:fld>
            <a:endParaRPr lang="cs-CZ"/>
          </a:p>
        </p:txBody>
      </p:sp>
    </p:spTree>
    <p:extLst>
      <p:ext uri="{BB962C8B-B14F-4D97-AF65-F5344CB8AC3E}">
        <p14:creationId xmlns:p14="http://schemas.microsoft.com/office/powerpoint/2010/main" val="2664128368"/>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a:prstGeom prst="rect">
            <a:avLst/>
          </a:prstGeo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BAA643B-8AAE-43D3-B198-6ECB9B495A73}" type="datetime1">
              <a:rPr lang="cs-CZ"/>
              <a:pPr>
                <a:defRPr/>
              </a:pPr>
              <a:t>11.9.2014</a:t>
            </a:fld>
            <a:endParaRPr lang="cs-CZ"/>
          </a:p>
        </p:txBody>
      </p:sp>
      <p:sp>
        <p:nvSpPr>
          <p:cNvPr id="6" name="Zástupný symbol pro zápatí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cs-CZ"/>
          </a:p>
        </p:txBody>
      </p:sp>
      <p:sp>
        <p:nvSpPr>
          <p:cNvPr id="7" name="Zástupný symbol pro číslo snímku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AE1F3E0-FCB8-486B-86C2-5022F7006559}" type="slidenum">
              <a:rPr lang="cs-CZ"/>
              <a:pPr>
                <a:defRPr/>
              </a:pPr>
              <a:t>‹#›</a:t>
            </a:fld>
            <a:endParaRPr lang="cs-CZ"/>
          </a:p>
        </p:txBody>
      </p:sp>
    </p:spTree>
    <p:extLst>
      <p:ext uri="{BB962C8B-B14F-4D97-AF65-F5344CB8AC3E}">
        <p14:creationId xmlns:p14="http://schemas.microsoft.com/office/powerpoint/2010/main" val="2440799518"/>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a:prstGeom prst="rect">
            <a:avLst/>
          </a:prstGeo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5F33EEB-064E-491C-8B8F-BBA20B667C1E}" type="datetime1">
              <a:rPr lang="cs-CZ"/>
              <a:pPr>
                <a:defRPr/>
              </a:pPr>
              <a:t>11.9.2014</a:t>
            </a:fld>
            <a:endParaRPr lang="cs-CZ"/>
          </a:p>
        </p:txBody>
      </p:sp>
      <p:sp>
        <p:nvSpPr>
          <p:cNvPr id="6" name="Zástupný symbol pro zápatí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cs-CZ"/>
          </a:p>
        </p:txBody>
      </p:sp>
      <p:sp>
        <p:nvSpPr>
          <p:cNvPr id="7" name="Zástupný symbol pro číslo snímku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4C982D6-5E69-4FDF-BF05-6B0736932562}" type="slidenum">
              <a:rPr lang="cs-CZ"/>
              <a:pPr>
                <a:defRPr/>
              </a:pPr>
              <a:t>‹#›</a:t>
            </a:fld>
            <a:endParaRPr lang="cs-CZ"/>
          </a:p>
        </p:txBody>
      </p:sp>
    </p:spTree>
    <p:extLst>
      <p:ext uri="{BB962C8B-B14F-4D97-AF65-F5344CB8AC3E}">
        <p14:creationId xmlns:p14="http://schemas.microsoft.com/office/powerpoint/2010/main" val="518693395"/>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Zástupný symbol pro text 2"/>
          <p:cNvSpPr>
            <a:spLocks noGrp="1"/>
          </p:cNvSpPr>
          <p:nvPr>
            <p:ph type="body" idx="1"/>
          </p:nvPr>
        </p:nvSpPr>
        <p:spPr bwMode="auto">
          <a:xfrm>
            <a:off x="1116013" y="1628775"/>
            <a:ext cx="7570787" cy="449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Kliknutím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7" name="Zástupný symbol pro číslo snímku 5"/>
          <p:cNvSpPr txBox="1">
            <a:spLocks/>
          </p:cNvSpPr>
          <p:nvPr/>
        </p:nvSpPr>
        <p:spPr>
          <a:xfrm>
            <a:off x="250825" y="6356350"/>
            <a:ext cx="649288" cy="365125"/>
          </a:xfrm>
          <a:prstGeom prst="rect">
            <a:avLst/>
          </a:prstGeom>
        </p:spPr>
        <p:txBody>
          <a:bodyPr/>
          <a:lstStyle>
            <a:defPPr>
              <a:defRPr lang="cs-CZ"/>
            </a:defPPr>
            <a:lvl1pPr marL="0" algn="l" defTabSz="914400" rtl="0" eaLnBrk="1" latinLnBrk="0" hangingPunct="1">
              <a:defRPr sz="180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fontAlgn="auto">
              <a:spcBef>
                <a:spcPts val="0"/>
              </a:spcBef>
              <a:spcAft>
                <a:spcPts val="0"/>
              </a:spcAft>
              <a:defRPr/>
            </a:pPr>
            <a:fld id="{09FB9174-97AD-4F7F-8AA3-C821BBB8D0A6}" type="slidenum">
              <a:rPr lang="cs-CZ" smtClean="0"/>
              <a:pPr algn="r" fontAlgn="auto">
                <a:spcBef>
                  <a:spcPts val="0"/>
                </a:spcBef>
                <a:spcAft>
                  <a:spcPts val="0"/>
                </a:spcAft>
                <a:defRPr/>
              </a:pPr>
              <a:t>‹#›</a:t>
            </a:fld>
            <a:endParaRPr lang="cs-CZ" dirty="0"/>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spd="slow"/>
  <p:timing>
    <p:tnLst>
      <p:par>
        <p:cTn id="1" dur="indefinite" restart="never" nodeType="tmRoot"/>
      </p:par>
    </p:tnLst>
  </p:timing>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15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15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15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15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volunteer.cz/"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databaze.dobrovolnik.cz/"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2987675" y="3429000"/>
            <a:ext cx="5470525" cy="1800225"/>
          </a:xfrm>
        </p:spPr>
        <p:txBody>
          <a:bodyPr/>
          <a:lstStyle/>
          <a:p>
            <a:pPr algn="l" eaLnBrk="1" fontAlgn="auto" hangingPunct="1">
              <a:spcAft>
                <a:spcPts val="0"/>
              </a:spcAft>
              <a:defRPr/>
            </a:pPr>
            <a:r>
              <a:rPr lang="pl-PL" b="1" dirty="0" smtClean="0">
                <a:latin typeface="+mn-lt"/>
              </a:rPr>
              <a:t>Youth Policy and Youth Volunteering in the Czech Republic</a:t>
            </a:r>
            <a:endParaRPr lang="cs-CZ" b="1" dirty="0">
              <a:latin typeface="+mn-lt"/>
            </a:endParaRPr>
          </a:p>
        </p:txBody>
      </p:sp>
      <p:sp>
        <p:nvSpPr>
          <p:cNvPr id="13315" name="Podnadpis 2"/>
          <p:cNvSpPr>
            <a:spLocks noGrp="1"/>
          </p:cNvSpPr>
          <p:nvPr>
            <p:ph type="subTitle" idx="4294967295"/>
          </p:nvPr>
        </p:nvSpPr>
        <p:spPr>
          <a:xfrm>
            <a:off x="2987675" y="5949950"/>
            <a:ext cx="4784725" cy="431800"/>
          </a:xfrm>
        </p:spPr>
        <p:txBody>
          <a:bodyPr/>
          <a:lstStyle/>
          <a:p>
            <a:pPr marL="0" indent="0" eaLnBrk="1" hangingPunct="1">
              <a:buFont typeface="Arial" charset="0"/>
              <a:buNone/>
            </a:pPr>
            <a:r>
              <a:rPr lang="cs-CZ" altLang="cs-CZ" sz="700" dirty="0" smtClean="0"/>
              <a:t>Ministry </a:t>
            </a:r>
            <a:r>
              <a:rPr lang="cs-CZ" altLang="cs-CZ" sz="700" dirty="0" err="1" smtClean="0"/>
              <a:t>of</a:t>
            </a:r>
            <a:r>
              <a:rPr lang="cs-CZ" altLang="cs-CZ" sz="700" dirty="0" smtClean="0"/>
              <a:t> </a:t>
            </a:r>
            <a:r>
              <a:rPr lang="cs-CZ" altLang="cs-CZ" sz="700" dirty="0" err="1" smtClean="0"/>
              <a:t>Education</a:t>
            </a:r>
            <a:r>
              <a:rPr lang="cs-CZ" altLang="cs-CZ" sz="700" dirty="0" smtClean="0"/>
              <a:t>, </a:t>
            </a:r>
            <a:r>
              <a:rPr lang="cs-CZ" altLang="cs-CZ" sz="700" dirty="0" err="1" smtClean="0"/>
              <a:t>Youth</a:t>
            </a:r>
            <a:r>
              <a:rPr lang="cs-CZ" altLang="cs-CZ" sz="700" dirty="0" smtClean="0"/>
              <a:t> and </a:t>
            </a:r>
            <a:r>
              <a:rPr lang="cs-CZ" altLang="cs-CZ" sz="700" dirty="0" err="1" smtClean="0"/>
              <a:t>Sports</a:t>
            </a:r>
            <a:endParaRPr lang="cs-CZ" altLang="cs-CZ" sz="700" dirty="0" smtClean="0"/>
          </a:p>
          <a:p>
            <a:pPr marL="0" indent="0" eaLnBrk="1" hangingPunct="1">
              <a:buFont typeface="Arial" charset="0"/>
              <a:buNone/>
            </a:pPr>
            <a:r>
              <a:rPr lang="cs-CZ" altLang="cs-CZ" sz="700" dirty="0" smtClean="0"/>
              <a:t>Karmelitská 7, 118 12 Praha 1 • tel.: +420 234 811 111</a:t>
            </a:r>
          </a:p>
          <a:p>
            <a:pPr marL="0" indent="0" eaLnBrk="1" hangingPunct="1">
              <a:buFont typeface="Arial" charset="0"/>
              <a:buNone/>
            </a:pPr>
            <a:r>
              <a:rPr lang="cs-CZ" altLang="cs-CZ" sz="700" dirty="0" smtClean="0"/>
              <a:t>msmt@msmt.cz • www.msmt.cz</a:t>
            </a:r>
          </a:p>
        </p:txBody>
      </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6013" y="1557338"/>
            <a:ext cx="7570787" cy="5040312"/>
          </a:xfrm>
        </p:spPr>
        <p:txBody>
          <a:bodyPr rtlCol="0">
            <a:normAutofit lnSpcReduction="10000"/>
          </a:bodyPr>
          <a:lstStyle/>
          <a:p>
            <a:pPr marL="0" indent="0" eaLnBrk="1" fontAlgn="auto" hangingPunct="1">
              <a:spcAft>
                <a:spcPts val="0"/>
              </a:spcAft>
              <a:buFont typeface="Arial" pitchFamily="34" charset="0"/>
              <a:buNone/>
              <a:defRPr/>
            </a:pPr>
            <a:r>
              <a:rPr lang="cs-CZ" sz="2500" b="1" dirty="0" err="1" smtClean="0">
                <a:solidFill>
                  <a:srgbClr val="418E96"/>
                </a:solidFill>
              </a:rPr>
              <a:t>History</a:t>
            </a:r>
            <a:r>
              <a:rPr lang="cs-CZ" sz="2500" b="1" dirty="0" smtClean="0">
                <a:solidFill>
                  <a:srgbClr val="418E96"/>
                </a:solidFill>
              </a:rPr>
              <a:t> </a:t>
            </a:r>
            <a:r>
              <a:rPr lang="cs-CZ" sz="2500" b="1" dirty="0" err="1" smtClean="0">
                <a:solidFill>
                  <a:srgbClr val="418E96"/>
                </a:solidFill>
              </a:rPr>
              <a:t>of</a:t>
            </a:r>
            <a:r>
              <a:rPr lang="cs-CZ" sz="2500" b="1" dirty="0" smtClean="0">
                <a:solidFill>
                  <a:srgbClr val="418E96"/>
                </a:solidFill>
              </a:rPr>
              <a:t> </a:t>
            </a:r>
            <a:r>
              <a:rPr lang="cs-CZ" sz="2500" b="1" dirty="0" err="1" smtClean="0">
                <a:solidFill>
                  <a:srgbClr val="418E96"/>
                </a:solidFill>
              </a:rPr>
              <a:t>volunteering</a:t>
            </a:r>
            <a:endParaRPr lang="cs-CZ" sz="2500" b="1" dirty="0" smtClean="0">
              <a:solidFill>
                <a:srgbClr val="418E96"/>
              </a:solidFill>
            </a:endParaRPr>
          </a:p>
          <a:p>
            <a:pPr algn="just" eaLnBrk="1" fontAlgn="auto" hangingPunct="1">
              <a:spcAft>
                <a:spcPts val="0"/>
              </a:spcAft>
              <a:buFontTx/>
              <a:buChar char="-"/>
              <a:defRPr/>
            </a:pPr>
            <a:r>
              <a:rPr lang="cs-CZ" sz="2400" dirty="0" smtClean="0"/>
              <a:t>Long </a:t>
            </a:r>
            <a:r>
              <a:rPr lang="cs-CZ" sz="2400" dirty="0" err="1" smtClean="0"/>
              <a:t>tradition</a:t>
            </a:r>
            <a:endParaRPr lang="cs-CZ" sz="2400" dirty="0" smtClean="0"/>
          </a:p>
          <a:p>
            <a:pPr algn="just" fontAlgn="auto">
              <a:spcAft>
                <a:spcPts val="0"/>
              </a:spcAft>
              <a:buFontTx/>
              <a:buChar char="-"/>
              <a:defRPr/>
            </a:pPr>
            <a:r>
              <a:rPr lang="cs-CZ" sz="2400" dirty="0" smtClean="0"/>
              <a:t>T</a:t>
            </a:r>
            <a:r>
              <a:rPr lang="en-US" sz="2400" dirty="0" err="1" smtClean="0"/>
              <a:t>otalitarian</a:t>
            </a:r>
            <a:r>
              <a:rPr lang="en-US" sz="2400" dirty="0" smtClean="0"/>
              <a:t> </a:t>
            </a:r>
            <a:r>
              <a:rPr lang="en-US" sz="2400" dirty="0"/>
              <a:t>communist regime (1948-1989) devalued volunteerism and turned voluntary work into obligatory socialistic collectivism </a:t>
            </a:r>
            <a:endParaRPr lang="cs-CZ" sz="2400" dirty="0" smtClean="0"/>
          </a:p>
          <a:p>
            <a:pPr algn="just" fontAlgn="auto">
              <a:spcAft>
                <a:spcPts val="0"/>
              </a:spcAft>
              <a:buFontTx/>
              <a:buChar char="-"/>
              <a:defRPr/>
            </a:pPr>
            <a:r>
              <a:rPr lang="cs-CZ" sz="2400" dirty="0"/>
              <a:t>A</a:t>
            </a:r>
            <a:r>
              <a:rPr lang="en-US" sz="2400" dirty="0" err="1" smtClean="0"/>
              <a:t>fter</a:t>
            </a:r>
            <a:r>
              <a:rPr lang="en-US" sz="2400" dirty="0" smtClean="0"/>
              <a:t> </a:t>
            </a:r>
            <a:r>
              <a:rPr lang="en-US" sz="2400" dirty="0"/>
              <a:t>the 1989, the democratic structure was fully restored and the massive development of independent associations from the area of ecology, human rights, humanitarian help, sport, </a:t>
            </a:r>
            <a:r>
              <a:rPr lang="cs-CZ" sz="2400" dirty="0" err="1" smtClean="0"/>
              <a:t>youth</a:t>
            </a:r>
            <a:r>
              <a:rPr lang="cs-CZ" sz="2400" dirty="0" smtClean="0"/>
              <a:t> </a:t>
            </a:r>
            <a:r>
              <a:rPr lang="cs-CZ" sz="2400" dirty="0" err="1" smtClean="0"/>
              <a:t>work</a:t>
            </a:r>
            <a:r>
              <a:rPr lang="cs-CZ" sz="2400" dirty="0" smtClean="0"/>
              <a:t>, </a:t>
            </a:r>
            <a:r>
              <a:rPr lang="en-US" sz="2400" dirty="0" smtClean="0"/>
              <a:t>social </a:t>
            </a:r>
            <a:r>
              <a:rPr lang="en-US" sz="2400" dirty="0"/>
              <a:t>benefits, etc. appeared. Although the public is skeptical sometimes towards voluntary activity still, in the last twenty years we can trace positive tendencies that move the Czech volunteering towards European average also in this field.</a:t>
            </a:r>
            <a:endParaRPr lang="cs-CZ" sz="2400" dirty="0" smtClean="0"/>
          </a:p>
          <a:p>
            <a:pPr fontAlgn="auto">
              <a:spcAft>
                <a:spcPts val="0"/>
              </a:spcAft>
              <a:buFontTx/>
              <a:buChar char="-"/>
              <a:defRPr/>
            </a:pPr>
            <a:endParaRPr lang="cs-CZ" dirty="0"/>
          </a:p>
        </p:txBody>
      </p:sp>
    </p:spTree>
    <p:extLst>
      <p:ext uri="{BB962C8B-B14F-4D97-AF65-F5344CB8AC3E}">
        <p14:creationId xmlns:p14="http://schemas.microsoft.com/office/powerpoint/2010/main" val="1215396847"/>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6013" y="1557338"/>
            <a:ext cx="7570787" cy="5040312"/>
          </a:xfrm>
        </p:spPr>
        <p:txBody>
          <a:bodyPr rtlCol="0">
            <a:normAutofit/>
          </a:bodyPr>
          <a:lstStyle/>
          <a:p>
            <a:pPr marL="0" indent="0" eaLnBrk="1" fontAlgn="auto" hangingPunct="1">
              <a:spcAft>
                <a:spcPts val="0"/>
              </a:spcAft>
              <a:buFont typeface="Arial" pitchFamily="34" charset="0"/>
              <a:buNone/>
              <a:defRPr/>
            </a:pPr>
            <a:r>
              <a:rPr lang="cs-CZ" sz="2500" b="1" dirty="0" smtClean="0">
                <a:solidFill>
                  <a:srgbClr val="418E96"/>
                </a:solidFill>
              </a:rPr>
              <a:t>CZ </a:t>
            </a:r>
            <a:r>
              <a:rPr lang="cs-CZ" sz="2500" b="1" dirty="0" err="1" smtClean="0">
                <a:solidFill>
                  <a:srgbClr val="418E96"/>
                </a:solidFill>
              </a:rPr>
              <a:t>Youth</a:t>
            </a:r>
            <a:r>
              <a:rPr lang="cs-CZ" sz="2500" b="1" dirty="0" smtClean="0">
                <a:solidFill>
                  <a:srgbClr val="418E96"/>
                </a:solidFill>
              </a:rPr>
              <a:t> Report 2013</a:t>
            </a:r>
          </a:p>
          <a:p>
            <a:pPr marL="0" indent="0" eaLnBrk="1" fontAlgn="auto" hangingPunct="1">
              <a:spcAft>
                <a:spcPts val="0"/>
              </a:spcAft>
              <a:buFont typeface="Arial" pitchFamily="34" charset="0"/>
              <a:buNone/>
              <a:defRPr/>
            </a:pPr>
            <a:r>
              <a:rPr lang="cs-CZ" dirty="0" err="1" smtClean="0"/>
              <a:t>Main</a:t>
            </a:r>
            <a:r>
              <a:rPr lang="cs-CZ" dirty="0" smtClean="0"/>
              <a:t> </a:t>
            </a:r>
            <a:r>
              <a:rPr lang="cs-CZ" dirty="0" err="1" smtClean="0"/>
              <a:t>findings</a:t>
            </a:r>
            <a:r>
              <a:rPr lang="cs-CZ" dirty="0" smtClean="0"/>
              <a:t>:</a:t>
            </a:r>
          </a:p>
          <a:p>
            <a:pPr eaLnBrk="1" fontAlgn="auto" hangingPunct="1">
              <a:spcAft>
                <a:spcPts val="0"/>
              </a:spcAft>
              <a:buFont typeface="Arial" pitchFamily="34" charset="0"/>
              <a:buChar char="•"/>
              <a:defRPr/>
            </a:pPr>
            <a:r>
              <a:rPr lang="cs-CZ" dirty="0" smtClean="0"/>
              <a:t>22% </a:t>
            </a:r>
            <a:r>
              <a:rPr lang="cs-CZ" dirty="0" err="1" smtClean="0"/>
              <a:t>of</a:t>
            </a:r>
            <a:r>
              <a:rPr lang="cs-CZ" dirty="0" smtClean="0"/>
              <a:t> </a:t>
            </a:r>
            <a:r>
              <a:rPr lang="cs-CZ" dirty="0" err="1" smtClean="0"/>
              <a:t>young</a:t>
            </a:r>
            <a:r>
              <a:rPr lang="cs-CZ" dirty="0" smtClean="0"/>
              <a:t> </a:t>
            </a:r>
            <a:r>
              <a:rPr lang="cs-CZ" dirty="0" err="1" smtClean="0"/>
              <a:t>people</a:t>
            </a:r>
            <a:r>
              <a:rPr lang="cs-CZ" dirty="0" smtClean="0"/>
              <a:t> (15 – 30 </a:t>
            </a:r>
            <a:r>
              <a:rPr lang="cs-CZ" dirty="0" err="1" smtClean="0"/>
              <a:t>year-old</a:t>
            </a:r>
            <a:r>
              <a:rPr lang="cs-CZ" dirty="0" smtClean="0"/>
              <a:t>) </a:t>
            </a:r>
            <a:r>
              <a:rPr lang="cs-CZ" dirty="0" err="1" smtClean="0"/>
              <a:t>were</a:t>
            </a:r>
            <a:r>
              <a:rPr lang="cs-CZ" dirty="0" smtClean="0"/>
              <a:t> </a:t>
            </a:r>
            <a:r>
              <a:rPr lang="cs-CZ" dirty="0" err="1" smtClean="0"/>
              <a:t>involved</a:t>
            </a:r>
            <a:r>
              <a:rPr lang="cs-CZ" dirty="0" smtClean="0"/>
              <a:t> in </a:t>
            </a:r>
            <a:r>
              <a:rPr lang="cs-CZ" dirty="0" err="1" smtClean="0"/>
              <a:t>an</a:t>
            </a:r>
            <a:r>
              <a:rPr lang="cs-CZ" dirty="0" smtClean="0"/>
              <a:t> </a:t>
            </a:r>
            <a:r>
              <a:rPr lang="cs-CZ" dirty="0" err="1" smtClean="0"/>
              <a:t>organised</a:t>
            </a:r>
            <a:r>
              <a:rPr lang="cs-CZ" dirty="0" smtClean="0"/>
              <a:t> </a:t>
            </a:r>
            <a:r>
              <a:rPr lang="cs-CZ" dirty="0" err="1" smtClean="0"/>
              <a:t>voluntary</a:t>
            </a:r>
            <a:r>
              <a:rPr lang="cs-CZ" dirty="0" smtClean="0"/>
              <a:t> </a:t>
            </a:r>
            <a:r>
              <a:rPr lang="cs-CZ" dirty="0" err="1" smtClean="0"/>
              <a:t>activity</a:t>
            </a:r>
            <a:r>
              <a:rPr lang="cs-CZ" dirty="0" smtClean="0"/>
              <a:t> </a:t>
            </a:r>
            <a:r>
              <a:rPr lang="cs-CZ" dirty="0" err="1" smtClean="0"/>
              <a:t>during</a:t>
            </a:r>
            <a:r>
              <a:rPr lang="cs-CZ" dirty="0"/>
              <a:t> </a:t>
            </a:r>
            <a:r>
              <a:rPr lang="cs-CZ" dirty="0" smtClean="0"/>
              <a:t>last </a:t>
            </a:r>
            <a:r>
              <a:rPr lang="cs-CZ" dirty="0" err="1" smtClean="0"/>
              <a:t>year</a:t>
            </a:r>
            <a:r>
              <a:rPr lang="cs-CZ" dirty="0" smtClean="0"/>
              <a:t> and 23 % </a:t>
            </a:r>
            <a:r>
              <a:rPr lang="cs-CZ" dirty="0" err="1" smtClean="0"/>
              <a:t>of</a:t>
            </a:r>
            <a:r>
              <a:rPr lang="cs-CZ" dirty="0" smtClean="0"/>
              <a:t> </a:t>
            </a:r>
            <a:r>
              <a:rPr lang="cs-CZ" dirty="0" err="1" smtClean="0"/>
              <a:t>them</a:t>
            </a:r>
            <a:r>
              <a:rPr lang="cs-CZ" dirty="0" smtClean="0"/>
              <a:t> </a:t>
            </a:r>
            <a:r>
              <a:rPr lang="cs-CZ" dirty="0" err="1" smtClean="0"/>
              <a:t>were</a:t>
            </a:r>
            <a:r>
              <a:rPr lang="cs-CZ" dirty="0" smtClean="0"/>
              <a:t> </a:t>
            </a:r>
            <a:r>
              <a:rPr lang="cs-CZ" dirty="0" err="1" smtClean="0"/>
              <a:t>formally</a:t>
            </a:r>
            <a:r>
              <a:rPr lang="cs-CZ" dirty="0" smtClean="0"/>
              <a:t> </a:t>
            </a:r>
            <a:r>
              <a:rPr lang="cs-CZ" dirty="0" err="1" smtClean="0"/>
              <a:t>rewarded</a:t>
            </a:r>
            <a:r>
              <a:rPr lang="cs-CZ" dirty="0" smtClean="0"/>
              <a:t> </a:t>
            </a:r>
            <a:r>
              <a:rPr lang="cs-CZ" dirty="0" err="1" smtClean="0"/>
              <a:t>for</a:t>
            </a:r>
            <a:r>
              <a:rPr lang="cs-CZ" dirty="0"/>
              <a:t> </a:t>
            </a:r>
            <a:r>
              <a:rPr lang="cs-CZ" dirty="0" err="1" smtClean="0"/>
              <a:t>it</a:t>
            </a:r>
            <a:endParaRPr lang="cs-CZ" dirty="0" smtClean="0"/>
          </a:p>
          <a:p>
            <a:pPr eaLnBrk="1" fontAlgn="auto" hangingPunct="1">
              <a:spcAft>
                <a:spcPts val="0"/>
              </a:spcAft>
              <a:buFont typeface="Arial" pitchFamily="34" charset="0"/>
              <a:buChar char="•"/>
              <a:defRPr/>
            </a:pPr>
            <a:r>
              <a:rPr lang="cs-CZ" dirty="0" err="1" smtClean="0"/>
              <a:t>Only</a:t>
            </a:r>
            <a:r>
              <a:rPr lang="cs-CZ" dirty="0" smtClean="0"/>
              <a:t> 1,5 % </a:t>
            </a:r>
            <a:r>
              <a:rPr lang="cs-CZ" dirty="0" err="1" smtClean="0"/>
              <a:t>were</a:t>
            </a:r>
            <a:r>
              <a:rPr lang="cs-CZ" dirty="0" smtClean="0"/>
              <a:t> </a:t>
            </a:r>
            <a:r>
              <a:rPr lang="cs-CZ" dirty="0" err="1" smtClean="0"/>
              <a:t>abroad</a:t>
            </a:r>
            <a:r>
              <a:rPr lang="cs-CZ" dirty="0" smtClean="0"/>
              <a:t> as </a:t>
            </a:r>
            <a:r>
              <a:rPr lang="cs-CZ" dirty="0" err="1" smtClean="0"/>
              <a:t>volunteers</a:t>
            </a:r>
            <a:endParaRPr lang="cs-CZ" dirty="0" smtClean="0"/>
          </a:p>
          <a:p>
            <a:pPr eaLnBrk="1" fontAlgn="auto" hangingPunct="1">
              <a:spcAft>
                <a:spcPts val="0"/>
              </a:spcAft>
              <a:buFont typeface="Arial" pitchFamily="34" charset="0"/>
              <a:buChar char="•"/>
              <a:defRPr/>
            </a:pPr>
            <a:r>
              <a:rPr lang="cs-CZ" dirty="0" smtClean="0"/>
              <a:t>In </a:t>
            </a:r>
            <a:r>
              <a:rPr lang="cs-CZ" dirty="0" err="1" smtClean="0"/>
              <a:t>comparison</a:t>
            </a:r>
            <a:r>
              <a:rPr lang="cs-CZ" dirty="0" smtClean="0"/>
              <a:t> </a:t>
            </a:r>
            <a:r>
              <a:rPr lang="cs-CZ" dirty="0" err="1" smtClean="0"/>
              <a:t>with</a:t>
            </a:r>
            <a:r>
              <a:rPr lang="cs-CZ" dirty="0" smtClean="0"/>
              <a:t> </a:t>
            </a:r>
            <a:r>
              <a:rPr lang="cs-CZ" dirty="0" err="1" smtClean="0"/>
              <a:t>other</a:t>
            </a:r>
            <a:r>
              <a:rPr lang="cs-CZ" dirty="0" smtClean="0"/>
              <a:t> </a:t>
            </a:r>
            <a:r>
              <a:rPr lang="cs-CZ" dirty="0" err="1" smtClean="0"/>
              <a:t>age</a:t>
            </a:r>
            <a:r>
              <a:rPr lang="cs-CZ" dirty="0" smtClean="0"/>
              <a:t> </a:t>
            </a:r>
            <a:r>
              <a:rPr lang="cs-CZ" dirty="0" err="1" smtClean="0"/>
              <a:t>categories</a:t>
            </a:r>
            <a:r>
              <a:rPr lang="cs-CZ" dirty="0" smtClean="0"/>
              <a:t> </a:t>
            </a:r>
            <a:r>
              <a:rPr lang="cs-CZ" dirty="0" err="1" smtClean="0"/>
              <a:t>young</a:t>
            </a:r>
            <a:r>
              <a:rPr lang="cs-CZ" dirty="0" smtClean="0"/>
              <a:t> </a:t>
            </a:r>
            <a:r>
              <a:rPr lang="cs-CZ" dirty="0" err="1" smtClean="0"/>
              <a:t>people</a:t>
            </a:r>
            <a:r>
              <a:rPr lang="cs-CZ" dirty="0" smtClean="0"/>
              <a:t> </a:t>
            </a:r>
            <a:r>
              <a:rPr lang="cs-CZ" dirty="0" err="1" smtClean="0"/>
              <a:t>tend</a:t>
            </a:r>
            <a:r>
              <a:rPr lang="cs-CZ" dirty="0" smtClean="0"/>
              <a:t> to </a:t>
            </a:r>
            <a:r>
              <a:rPr lang="cs-CZ" dirty="0" err="1" smtClean="0"/>
              <a:t>be</a:t>
            </a:r>
            <a:r>
              <a:rPr lang="cs-CZ" dirty="0" smtClean="0"/>
              <a:t> </a:t>
            </a:r>
            <a:r>
              <a:rPr lang="cs-CZ" dirty="0" err="1" smtClean="0"/>
              <a:t>involved</a:t>
            </a:r>
            <a:r>
              <a:rPr lang="cs-CZ" dirty="0" smtClean="0"/>
              <a:t> in </a:t>
            </a:r>
            <a:r>
              <a:rPr lang="cs-CZ" dirty="0" err="1" smtClean="0"/>
              <a:t>less</a:t>
            </a:r>
            <a:r>
              <a:rPr lang="cs-CZ" dirty="0" smtClean="0"/>
              <a:t> </a:t>
            </a:r>
            <a:r>
              <a:rPr lang="cs-CZ" dirty="0" err="1" smtClean="0"/>
              <a:t>regular</a:t>
            </a:r>
            <a:r>
              <a:rPr lang="cs-CZ" dirty="0" smtClean="0"/>
              <a:t>, </a:t>
            </a:r>
            <a:r>
              <a:rPr lang="cs-CZ" dirty="0" err="1" smtClean="0"/>
              <a:t>less</a:t>
            </a:r>
            <a:r>
              <a:rPr lang="cs-CZ" dirty="0" smtClean="0"/>
              <a:t> </a:t>
            </a:r>
            <a:r>
              <a:rPr lang="cs-CZ" dirty="0" err="1" smtClean="0"/>
              <a:t>active</a:t>
            </a:r>
            <a:r>
              <a:rPr lang="cs-CZ" dirty="0" smtClean="0"/>
              <a:t> and </a:t>
            </a:r>
            <a:r>
              <a:rPr lang="cs-CZ" dirty="0" err="1" smtClean="0"/>
              <a:t>short</a:t>
            </a:r>
            <a:r>
              <a:rPr lang="cs-CZ" dirty="0" smtClean="0"/>
              <a:t> term </a:t>
            </a:r>
            <a:r>
              <a:rPr lang="cs-CZ" dirty="0" err="1" smtClean="0"/>
              <a:t>voluntary</a:t>
            </a:r>
            <a:r>
              <a:rPr lang="cs-CZ" dirty="0" smtClean="0"/>
              <a:t> </a:t>
            </a:r>
            <a:r>
              <a:rPr lang="cs-CZ" dirty="0" err="1" smtClean="0"/>
              <a:t>activities</a:t>
            </a:r>
            <a:endParaRPr lang="cs-CZ" dirty="0" smtClean="0"/>
          </a:p>
          <a:p>
            <a:pPr eaLnBrk="1" fontAlgn="auto" hangingPunct="1">
              <a:spcAft>
                <a:spcPts val="0"/>
              </a:spcAft>
              <a:buFont typeface="Arial" pitchFamily="34" charset="0"/>
              <a:buChar char="•"/>
              <a:defRPr/>
            </a:pPr>
            <a:r>
              <a:rPr lang="cs-CZ" dirty="0" err="1" smtClean="0"/>
              <a:t>Main</a:t>
            </a:r>
            <a:r>
              <a:rPr lang="cs-CZ" dirty="0" smtClean="0"/>
              <a:t> </a:t>
            </a:r>
            <a:r>
              <a:rPr lang="cs-CZ" dirty="0" err="1" smtClean="0"/>
              <a:t>field</a:t>
            </a:r>
            <a:r>
              <a:rPr lang="cs-CZ" dirty="0" smtClean="0"/>
              <a:t> </a:t>
            </a:r>
            <a:r>
              <a:rPr lang="cs-CZ" dirty="0" err="1" smtClean="0"/>
              <a:t>of</a:t>
            </a:r>
            <a:r>
              <a:rPr lang="cs-CZ" dirty="0" smtClean="0"/>
              <a:t> </a:t>
            </a:r>
            <a:r>
              <a:rPr lang="cs-CZ" dirty="0" err="1" smtClean="0"/>
              <a:t>volunteering</a:t>
            </a:r>
            <a:r>
              <a:rPr lang="cs-CZ" dirty="0" smtClean="0"/>
              <a:t>:</a:t>
            </a:r>
          </a:p>
          <a:p>
            <a:pPr lvl="1" fontAlgn="auto">
              <a:spcAft>
                <a:spcPts val="0"/>
              </a:spcAft>
              <a:buFont typeface="Arial" pitchFamily="34" charset="0"/>
              <a:buChar char="–"/>
              <a:defRPr/>
            </a:pPr>
            <a:r>
              <a:rPr lang="cs-CZ" sz="2000" dirty="0"/>
              <a:t>S</a:t>
            </a:r>
            <a:r>
              <a:rPr lang="cs-CZ" sz="2000" dirty="0" smtClean="0"/>
              <a:t>port</a:t>
            </a:r>
          </a:p>
          <a:p>
            <a:pPr lvl="1" fontAlgn="auto">
              <a:spcAft>
                <a:spcPts val="0"/>
              </a:spcAft>
              <a:buFont typeface="Arial" pitchFamily="34" charset="0"/>
              <a:buChar char="–"/>
              <a:defRPr/>
            </a:pPr>
            <a:r>
              <a:rPr lang="cs-CZ" sz="2000" dirty="0" err="1" smtClean="0"/>
              <a:t>Youth</a:t>
            </a:r>
            <a:r>
              <a:rPr lang="cs-CZ" sz="2000" dirty="0" smtClean="0"/>
              <a:t> </a:t>
            </a:r>
            <a:r>
              <a:rPr lang="cs-CZ" sz="2000" dirty="0" err="1" smtClean="0"/>
              <a:t>work</a:t>
            </a:r>
            <a:endParaRPr lang="cs-CZ" sz="2000" dirty="0"/>
          </a:p>
          <a:p>
            <a:pPr lvl="1" fontAlgn="auto">
              <a:spcAft>
                <a:spcPts val="0"/>
              </a:spcAft>
              <a:buFont typeface="Arial" pitchFamily="34" charset="0"/>
              <a:buChar char="–"/>
              <a:defRPr/>
            </a:pPr>
            <a:r>
              <a:rPr lang="cs-CZ" sz="2000" dirty="0" err="1" smtClean="0"/>
              <a:t>Voluntary</a:t>
            </a:r>
            <a:r>
              <a:rPr lang="cs-CZ" sz="2000" dirty="0" smtClean="0"/>
              <a:t> </a:t>
            </a:r>
            <a:r>
              <a:rPr lang="cs-CZ" sz="2000" dirty="0" err="1" smtClean="0"/>
              <a:t>fire</a:t>
            </a:r>
            <a:r>
              <a:rPr lang="cs-CZ" sz="2000" dirty="0" smtClean="0"/>
              <a:t> </a:t>
            </a:r>
            <a:r>
              <a:rPr lang="cs-CZ" sz="2000" dirty="0" err="1" smtClean="0"/>
              <a:t>brigades</a:t>
            </a:r>
            <a:endParaRPr lang="cs-CZ" sz="2000" dirty="0"/>
          </a:p>
        </p:txBody>
      </p:sp>
    </p:spTree>
    <p:extLst>
      <p:ext uri="{BB962C8B-B14F-4D97-AF65-F5344CB8AC3E}">
        <p14:creationId xmlns:p14="http://schemas.microsoft.com/office/powerpoint/2010/main" val="2116414808"/>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6013" y="1557338"/>
            <a:ext cx="7570787" cy="5040312"/>
          </a:xfrm>
        </p:spPr>
        <p:txBody>
          <a:bodyPr rtlCol="0">
            <a:normAutofit lnSpcReduction="10000"/>
          </a:bodyPr>
          <a:lstStyle/>
          <a:p>
            <a:pPr marL="0" indent="0" eaLnBrk="1" fontAlgn="auto" hangingPunct="1">
              <a:spcAft>
                <a:spcPts val="0"/>
              </a:spcAft>
              <a:buFont typeface="Arial" pitchFamily="34" charset="0"/>
              <a:buNone/>
              <a:defRPr/>
            </a:pPr>
            <a:r>
              <a:rPr lang="cs-CZ" sz="2500" b="1" dirty="0" err="1" smtClean="0">
                <a:solidFill>
                  <a:srgbClr val="418E96"/>
                </a:solidFill>
              </a:rPr>
              <a:t>Youth</a:t>
            </a:r>
            <a:r>
              <a:rPr lang="cs-CZ" sz="2500" b="1" dirty="0" smtClean="0">
                <a:solidFill>
                  <a:srgbClr val="418E96"/>
                </a:solidFill>
              </a:rPr>
              <a:t> </a:t>
            </a:r>
            <a:r>
              <a:rPr lang="cs-CZ" sz="2500" b="1" dirty="0" err="1" smtClean="0">
                <a:solidFill>
                  <a:srgbClr val="418E96"/>
                </a:solidFill>
              </a:rPr>
              <a:t>Volunteering</a:t>
            </a:r>
            <a:endParaRPr lang="cs-CZ" sz="2500" b="1" dirty="0" smtClean="0">
              <a:solidFill>
                <a:srgbClr val="418E96"/>
              </a:solidFill>
            </a:endParaRPr>
          </a:p>
          <a:p>
            <a:pPr marL="0" indent="0" fontAlgn="auto">
              <a:spcAft>
                <a:spcPts val="0"/>
              </a:spcAft>
              <a:buNone/>
              <a:defRPr/>
            </a:pPr>
            <a:r>
              <a:rPr lang="cs-CZ" dirty="0" err="1" smtClean="0"/>
              <a:t>Percentage</a:t>
            </a:r>
            <a:r>
              <a:rPr lang="cs-CZ" dirty="0" smtClean="0"/>
              <a:t> </a:t>
            </a:r>
            <a:r>
              <a:rPr lang="cs-CZ" dirty="0" err="1" smtClean="0"/>
              <a:t>of</a:t>
            </a:r>
            <a:r>
              <a:rPr lang="cs-CZ" dirty="0" smtClean="0"/>
              <a:t> </a:t>
            </a:r>
            <a:r>
              <a:rPr lang="cs-CZ" dirty="0" err="1" smtClean="0"/>
              <a:t>young</a:t>
            </a:r>
            <a:r>
              <a:rPr lang="cs-CZ" dirty="0" smtClean="0"/>
              <a:t> </a:t>
            </a:r>
            <a:r>
              <a:rPr lang="cs-CZ" dirty="0" err="1" smtClean="0"/>
              <a:t>people</a:t>
            </a:r>
            <a:r>
              <a:rPr lang="cs-CZ" dirty="0" smtClean="0"/>
              <a:t> </a:t>
            </a:r>
            <a:r>
              <a:rPr lang="cs-CZ" dirty="0" err="1" smtClean="0"/>
              <a:t>involved</a:t>
            </a:r>
            <a:r>
              <a:rPr lang="cs-CZ" dirty="0" smtClean="0"/>
              <a:t> in </a:t>
            </a:r>
            <a:r>
              <a:rPr lang="cs-CZ" dirty="0" err="1" smtClean="0"/>
              <a:t>organised</a:t>
            </a:r>
            <a:r>
              <a:rPr lang="cs-CZ" dirty="0" smtClean="0"/>
              <a:t> </a:t>
            </a:r>
            <a:r>
              <a:rPr lang="cs-CZ" dirty="0" err="1" smtClean="0"/>
              <a:t>volunteering</a:t>
            </a:r>
            <a:endParaRPr lang="cs-CZ" dirty="0" smtClean="0"/>
          </a:p>
          <a:p>
            <a:pPr marL="0" indent="0" fontAlgn="auto">
              <a:spcAft>
                <a:spcPts val="0"/>
              </a:spcAft>
              <a:buNone/>
              <a:defRPr/>
            </a:pPr>
            <a:endParaRPr lang="cs-CZ" dirty="0"/>
          </a:p>
          <a:p>
            <a:pPr marL="0" indent="0" fontAlgn="auto">
              <a:spcAft>
                <a:spcPts val="0"/>
              </a:spcAft>
              <a:buNone/>
              <a:defRPr/>
            </a:pPr>
            <a:endParaRPr lang="cs-CZ" dirty="0" smtClean="0"/>
          </a:p>
          <a:p>
            <a:pPr marL="0" indent="0" fontAlgn="auto">
              <a:spcAft>
                <a:spcPts val="0"/>
              </a:spcAft>
              <a:buNone/>
              <a:defRPr/>
            </a:pPr>
            <a:endParaRPr lang="cs-CZ" dirty="0"/>
          </a:p>
          <a:p>
            <a:pPr marL="0" indent="0" fontAlgn="auto">
              <a:spcAft>
                <a:spcPts val="0"/>
              </a:spcAft>
              <a:buNone/>
              <a:defRPr/>
            </a:pPr>
            <a:endParaRPr lang="cs-CZ" dirty="0" smtClean="0"/>
          </a:p>
          <a:p>
            <a:pPr marL="0" indent="0" fontAlgn="auto">
              <a:spcAft>
                <a:spcPts val="0"/>
              </a:spcAft>
              <a:buNone/>
              <a:defRPr/>
            </a:pPr>
            <a:endParaRPr lang="cs-CZ" dirty="0"/>
          </a:p>
          <a:p>
            <a:pPr marL="0" indent="0" fontAlgn="auto">
              <a:spcAft>
                <a:spcPts val="0"/>
              </a:spcAft>
              <a:buNone/>
              <a:defRPr/>
            </a:pPr>
            <a:endParaRPr lang="cs-CZ" dirty="0" smtClean="0"/>
          </a:p>
          <a:p>
            <a:pPr marL="0" indent="0" fontAlgn="auto">
              <a:spcAft>
                <a:spcPts val="0"/>
              </a:spcAft>
              <a:buNone/>
              <a:defRPr/>
            </a:pPr>
            <a:endParaRPr lang="cs-CZ" dirty="0"/>
          </a:p>
          <a:p>
            <a:pPr marL="0" indent="0" fontAlgn="auto">
              <a:spcAft>
                <a:spcPts val="0"/>
              </a:spcAft>
              <a:buNone/>
              <a:defRPr/>
            </a:pPr>
            <a:endParaRPr lang="cs-CZ" dirty="0" smtClean="0"/>
          </a:p>
          <a:p>
            <a:pPr marL="0" indent="0" fontAlgn="auto">
              <a:spcAft>
                <a:spcPts val="0"/>
              </a:spcAft>
              <a:buNone/>
              <a:defRPr/>
            </a:pPr>
            <a:endParaRPr lang="cs-CZ" dirty="0"/>
          </a:p>
          <a:p>
            <a:pPr marL="0" indent="0" fontAlgn="auto">
              <a:spcAft>
                <a:spcPts val="0"/>
              </a:spcAft>
              <a:buNone/>
              <a:defRPr/>
            </a:pPr>
            <a:endParaRPr lang="cs-CZ" dirty="0" smtClean="0"/>
          </a:p>
          <a:p>
            <a:pPr marL="0" indent="0" fontAlgn="auto">
              <a:spcAft>
                <a:spcPts val="0"/>
              </a:spcAft>
              <a:buNone/>
              <a:defRPr/>
            </a:pPr>
            <a:endParaRPr lang="cs-CZ" dirty="0"/>
          </a:p>
          <a:p>
            <a:pPr marL="0" indent="0" fontAlgn="auto">
              <a:spcAft>
                <a:spcPts val="0"/>
              </a:spcAft>
              <a:buNone/>
              <a:defRPr/>
            </a:pPr>
            <a:endParaRPr lang="cs-CZ" sz="1400" dirty="0" smtClean="0"/>
          </a:p>
          <a:p>
            <a:pPr marL="0" indent="0" fontAlgn="auto">
              <a:spcAft>
                <a:spcPts val="0"/>
              </a:spcAft>
              <a:buNone/>
              <a:defRPr/>
            </a:pPr>
            <a:r>
              <a:rPr lang="cs-CZ" sz="1400" dirty="0" smtClean="0"/>
              <a:t>Source: </a:t>
            </a:r>
            <a:r>
              <a:rPr lang="cs-CZ" sz="1400" dirty="0" err="1" smtClean="0"/>
              <a:t>Flash</a:t>
            </a:r>
            <a:r>
              <a:rPr lang="cs-CZ" sz="1400" dirty="0" smtClean="0"/>
              <a:t> </a:t>
            </a:r>
            <a:r>
              <a:rPr lang="cs-CZ" sz="1400" dirty="0" err="1" smtClean="0"/>
              <a:t>Eurobarometer</a:t>
            </a:r>
            <a:r>
              <a:rPr lang="cs-CZ" sz="1400" dirty="0"/>
              <a:t> </a:t>
            </a:r>
            <a:r>
              <a:rPr lang="cs-CZ" sz="1400" dirty="0" smtClean="0"/>
              <a:t>YOUTH ON THE MOVE 2011</a:t>
            </a:r>
          </a:p>
          <a:p>
            <a:pPr marL="0" indent="0" fontAlgn="auto">
              <a:spcAft>
                <a:spcPts val="0"/>
              </a:spcAft>
              <a:buNone/>
              <a:defRPr/>
            </a:pPr>
            <a:endParaRPr lang="cs-CZ" sz="1400" dirty="0"/>
          </a:p>
          <a:p>
            <a:pPr marL="0" indent="0" eaLnBrk="1" fontAlgn="auto" hangingPunct="1">
              <a:spcAft>
                <a:spcPts val="0"/>
              </a:spcAft>
              <a:buFont typeface="Arial" pitchFamily="34" charset="0"/>
              <a:buNone/>
              <a:defRPr/>
            </a:pPr>
            <a:endParaRPr lang="cs-CZ" sz="2500" b="1" dirty="0" smtClean="0">
              <a:solidFill>
                <a:srgbClr val="418E96"/>
              </a:solidFill>
            </a:endParaRPr>
          </a:p>
          <a:p>
            <a:pPr marL="0" indent="0" eaLnBrk="1" fontAlgn="auto" hangingPunct="1">
              <a:spcAft>
                <a:spcPts val="0"/>
              </a:spcAft>
              <a:buFont typeface="Arial" pitchFamily="34" charset="0"/>
              <a:buNone/>
              <a:defRPr/>
            </a:pPr>
            <a:endParaRPr lang="cs-CZ" sz="2500" b="1" dirty="0" smtClean="0">
              <a:solidFill>
                <a:srgbClr val="418E96"/>
              </a:solidFill>
            </a:endParaRPr>
          </a:p>
          <a:p>
            <a:pPr marL="0" indent="0" eaLnBrk="1" fontAlgn="auto" hangingPunct="1">
              <a:spcAft>
                <a:spcPts val="0"/>
              </a:spcAft>
              <a:buFont typeface="Arial" pitchFamily="34" charset="0"/>
              <a:buNone/>
              <a:defRPr/>
            </a:pPr>
            <a:endParaRPr lang="cs-CZ" dirty="0" smtClean="0"/>
          </a:p>
          <a:p>
            <a:pPr marL="0" indent="0" eaLnBrk="1" fontAlgn="auto" hangingPunct="1">
              <a:spcAft>
                <a:spcPts val="0"/>
              </a:spcAft>
              <a:buFont typeface="Arial" pitchFamily="34" charset="0"/>
              <a:buNone/>
              <a:defRPr/>
            </a:pPr>
            <a:endParaRPr lang="cs-CZ" dirty="0" smtClean="0"/>
          </a:p>
        </p:txBody>
      </p:sp>
      <p:pic>
        <p:nvPicPr>
          <p:cNvPr id="3" name="Picture 2"/>
          <p:cNvPicPr>
            <a:picLocks noChangeAspect="1" noChangeArrowheads="1"/>
          </p:cNvPicPr>
          <p:nvPr/>
        </p:nvPicPr>
        <p:blipFill>
          <a:blip r:embed="rId2" cstate="print"/>
          <a:srcRect b="3774"/>
          <a:stretch>
            <a:fillRect/>
          </a:stretch>
        </p:blipFill>
        <p:spPr bwMode="auto">
          <a:xfrm>
            <a:off x="1039805" y="2564904"/>
            <a:ext cx="8077018" cy="343470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Šipka nahoru 3"/>
          <p:cNvSpPr/>
          <p:nvPr/>
        </p:nvSpPr>
        <p:spPr>
          <a:xfrm>
            <a:off x="6848614" y="5864513"/>
            <a:ext cx="288032" cy="601582"/>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3231957740"/>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6013" y="1557338"/>
            <a:ext cx="7570787" cy="5040312"/>
          </a:xfrm>
        </p:spPr>
        <p:txBody>
          <a:bodyPr rtlCol="0"/>
          <a:lstStyle/>
          <a:p>
            <a:pPr marL="0" indent="0" eaLnBrk="1" fontAlgn="auto" hangingPunct="1">
              <a:spcAft>
                <a:spcPts val="0"/>
              </a:spcAft>
              <a:buFont typeface="Arial" pitchFamily="34" charset="0"/>
              <a:buNone/>
              <a:defRPr/>
            </a:pPr>
            <a:r>
              <a:rPr lang="cs-CZ" sz="2500" b="1" dirty="0" err="1" smtClean="0">
                <a:solidFill>
                  <a:srgbClr val="418E96"/>
                </a:solidFill>
              </a:rPr>
              <a:t>European</a:t>
            </a:r>
            <a:r>
              <a:rPr lang="cs-CZ" sz="2500" b="1" dirty="0" smtClean="0">
                <a:solidFill>
                  <a:srgbClr val="418E96"/>
                </a:solidFill>
              </a:rPr>
              <a:t> </a:t>
            </a:r>
            <a:r>
              <a:rPr lang="cs-CZ" sz="2500" b="1" dirty="0" err="1" smtClean="0">
                <a:solidFill>
                  <a:srgbClr val="418E96"/>
                </a:solidFill>
              </a:rPr>
              <a:t>Year</a:t>
            </a:r>
            <a:r>
              <a:rPr lang="cs-CZ" sz="2500" b="1" dirty="0" smtClean="0">
                <a:solidFill>
                  <a:srgbClr val="418E96"/>
                </a:solidFill>
              </a:rPr>
              <a:t> </a:t>
            </a:r>
            <a:r>
              <a:rPr lang="cs-CZ" sz="2500" b="1" dirty="0" err="1" smtClean="0">
                <a:solidFill>
                  <a:srgbClr val="418E96"/>
                </a:solidFill>
              </a:rPr>
              <a:t>of</a:t>
            </a:r>
            <a:r>
              <a:rPr lang="cs-CZ" sz="2500" b="1" dirty="0" smtClean="0">
                <a:solidFill>
                  <a:srgbClr val="418E96"/>
                </a:solidFill>
              </a:rPr>
              <a:t> </a:t>
            </a:r>
            <a:r>
              <a:rPr lang="cs-CZ" sz="2500" b="1" dirty="0" err="1" smtClean="0">
                <a:solidFill>
                  <a:srgbClr val="418E96"/>
                </a:solidFill>
              </a:rPr>
              <a:t>Volunteering</a:t>
            </a:r>
            <a:r>
              <a:rPr lang="cs-CZ" sz="2500" b="1" dirty="0" smtClean="0">
                <a:solidFill>
                  <a:srgbClr val="418E96"/>
                </a:solidFill>
              </a:rPr>
              <a:t> 2011</a:t>
            </a:r>
          </a:p>
          <a:p>
            <a:pPr marL="0" indent="0" eaLnBrk="1" fontAlgn="auto" hangingPunct="1">
              <a:spcAft>
                <a:spcPts val="0"/>
              </a:spcAft>
              <a:buFont typeface="Arial" pitchFamily="34" charset="0"/>
              <a:buNone/>
              <a:defRPr/>
            </a:pPr>
            <a:r>
              <a:rPr lang="cs-CZ" dirty="0" err="1" smtClean="0"/>
              <a:t>Youth</a:t>
            </a:r>
            <a:r>
              <a:rPr lang="cs-CZ" dirty="0" smtClean="0"/>
              <a:t> Department in </a:t>
            </a:r>
            <a:r>
              <a:rPr lang="cs-CZ" dirty="0" err="1" smtClean="0"/>
              <a:t>charge</a:t>
            </a:r>
            <a:r>
              <a:rPr lang="cs-CZ" dirty="0" smtClean="0"/>
              <a:t> </a:t>
            </a:r>
            <a:r>
              <a:rPr lang="cs-CZ" dirty="0" err="1" smtClean="0"/>
              <a:t>of</a:t>
            </a:r>
            <a:r>
              <a:rPr lang="cs-CZ" dirty="0" smtClean="0"/>
              <a:t> EYV </a:t>
            </a:r>
            <a:r>
              <a:rPr lang="cs-CZ" dirty="0" err="1" smtClean="0"/>
              <a:t>activities</a:t>
            </a:r>
            <a:endParaRPr lang="cs-CZ" dirty="0" smtClean="0"/>
          </a:p>
          <a:p>
            <a:pPr marL="0" indent="0" eaLnBrk="1" fontAlgn="auto" hangingPunct="1">
              <a:spcAft>
                <a:spcPts val="0"/>
              </a:spcAft>
              <a:buFont typeface="Arial" pitchFamily="34" charset="0"/>
              <a:buNone/>
              <a:defRPr/>
            </a:pPr>
            <a:endParaRPr lang="cs-CZ" dirty="0"/>
          </a:p>
          <a:p>
            <a:pPr marL="0" indent="0" eaLnBrk="1" fontAlgn="auto" hangingPunct="1">
              <a:spcAft>
                <a:spcPts val="0"/>
              </a:spcAft>
              <a:buFont typeface="Arial" pitchFamily="34" charset="0"/>
              <a:buNone/>
              <a:defRPr/>
            </a:pPr>
            <a:r>
              <a:rPr lang="cs-CZ" dirty="0" err="1" smtClean="0"/>
              <a:t>Goals</a:t>
            </a:r>
            <a:r>
              <a:rPr lang="cs-CZ" dirty="0" smtClean="0"/>
              <a:t> </a:t>
            </a:r>
            <a:r>
              <a:rPr lang="cs-CZ" dirty="0" err="1" smtClean="0"/>
              <a:t>of</a:t>
            </a:r>
            <a:r>
              <a:rPr lang="cs-CZ" dirty="0" smtClean="0"/>
              <a:t> EYV:</a:t>
            </a:r>
          </a:p>
          <a:p>
            <a:pPr eaLnBrk="1" fontAlgn="auto" hangingPunct="1">
              <a:spcAft>
                <a:spcPts val="0"/>
              </a:spcAft>
              <a:buFont typeface="Arial" pitchFamily="34" charset="0"/>
              <a:buChar char="•"/>
              <a:defRPr/>
            </a:pPr>
            <a:r>
              <a:rPr lang="cs-CZ" dirty="0" smtClean="0"/>
              <a:t>To </a:t>
            </a:r>
            <a:r>
              <a:rPr lang="cs-CZ" dirty="0" err="1" smtClean="0"/>
              <a:t>improve</a:t>
            </a:r>
            <a:r>
              <a:rPr lang="cs-CZ" dirty="0" smtClean="0"/>
              <a:t> </a:t>
            </a:r>
            <a:r>
              <a:rPr lang="cs-CZ" dirty="0" err="1" smtClean="0"/>
              <a:t>the</a:t>
            </a:r>
            <a:r>
              <a:rPr lang="cs-CZ" dirty="0" smtClean="0"/>
              <a:t> </a:t>
            </a:r>
            <a:r>
              <a:rPr lang="cs-CZ" dirty="0" err="1" smtClean="0"/>
              <a:t>conditions</a:t>
            </a:r>
            <a:r>
              <a:rPr lang="cs-CZ" dirty="0" smtClean="0"/>
              <a:t> </a:t>
            </a:r>
            <a:r>
              <a:rPr lang="cs-CZ" dirty="0" err="1" smtClean="0"/>
              <a:t>for</a:t>
            </a:r>
            <a:r>
              <a:rPr lang="cs-CZ" dirty="0" smtClean="0"/>
              <a:t> </a:t>
            </a:r>
            <a:r>
              <a:rPr lang="cs-CZ" dirty="0" err="1" smtClean="0"/>
              <a:t>volunteering</a:t>
            </a:r>
            <a:endParaRPr lang="cs-CZ" dirty="0" smtClean="0"/>
          </a:p>
          <a:p>
            <a:pPr eaLnBrk="1" fontAlgn="auto" hangingPunct="1">
              <a:spcAft>
                <a:spcPts val="0"/>
              </a:spcAft>
              <a:buFont typeface="Arial" pitchFamily="34" charset="0"/>
              <a:buChar char="•"/>
              <a:defRPr/>
            </a:pPr>
            <a:r>
              <a:rPr lang="cs-CZ" dirty="0" smtClean="0"/>
              <a:t>To </a:t>
            </a:r>
            <a:r>
              <a:rPr lang="cs-CZ" dirty="0" err="1" smtClean="0"/>
              <a:t>increase</a:t>
            </a:r>
            <a:r>
              <a:rPr lang="cs-CZ" dirty="0" smtClean="0"/>
              <a:t> </a:t>
            </a:r>
            <a:r>
              <a:rPr lang="cs-CZ" dirty="0" err="1" smtClean="0"/>
              <a:t>the</a:t>
            </a:r>
            <a:r>
              <a:rPr lang="cs-CZ" dirty="0" smtClean="0"/>
              <a:t> </a:t>
            </a:r>
            <a:r>
              <a:rPr lang="cs-CZ" dirty="0" err="1" smtClean="0"/>
              <a:t>quality</a:t>
            </a:r>
            <a:r>
              <a:rPr lang="cs-CZ" dirty="0" smtClean="0"/>
              <a:t> </a:t>
            </a:r>
            <a:r>
              <a:rPr lang="cs-CZ" dirty="0" err="1" smtClean="0"/>
              <a:t>of</a:t>
            </a:r>
            <a:r>
              <a:rPr lang="cs-CZ" dirty="0" smtClean="0"/>
              <a:t> </a:t>
            </a:r>
            <a:r>
              <a:rPr lang="cs-CZ" dirty="0" err="1" smtClean="0"/>
              <a:t>volunteering</a:t>
            </a:r>
            <a:endParaRPr lang="cs-CZ" dirty="0" smtClean="0"/>
          </a:p>
          <a:p>
            <a:pPr eaLnBrk="1" fontAlgn="auto" hangingPunct="1">
              <a:spcAft>
                <a:spcPts val="0"/>
              </a:spcAft>
              <a:buFont typeface="Arial" pitchFamily="34" charset="0"/>
              <a:buChar char="•"/>
              <a:defRPr/>
            </a:pPr>
            <a:r>
              <a:rPr lang="cs-CZ" dirty="0" smtClean="0"/>
              <a:t>To </a:t>
            </a:r>
            <a:r>
              <a:rPr lang="cs-CZ" dirty="0" err="1" smtClean="0"/>
              <a:t>acknowledge</a:t>
            </a:r>
            <a:r>
              <a:rPr lang="cs-CZ" dirty="0" smtClean="0"/>
              <a:t> and to </a:t>
            </a:r>
            <a:r>
              <a:rPr lang="cs-CZ" dirty="0" err="1" smtClean="0"/>
              <a:t>recognize</a:t>
            </a:r>
            <a:r>
              <a:rPr lang="cs-CZ" dirty="0" smtClean="0"/>
              <a:t> </a:t>
            </a:r>
            <a:r>
              <a:rPr lang="cs-CZ" dirty="0" err="1" smtClean="0"/>
              <a:t>voluntary</a:t>
            </a:r>
            <a:r>
              <a:rPr lang="cs-CZ" dirty="0" smtClean="0"/>
              <a:t> </a:t>
            </a:r>
            <a:r>
              <a:rPr lang="cs-CZ" dirty="0" err="1" smtClean="0"/>
              <a:t>activities</a:t>
            </a:r>
            <a:endParaRPr lang="cs-CZ" dirty="0" smtClean="0"/>
          </a:p>
          <a:p>
            <a:pPr eaLnBrk="1" fontAlgn="auto" hangingPunct="1">
              <a:spcAft>
                <a:spcPts val="0"/>
              </a:spcAft>
              <a:buFont typeface="Arial" pitchFamily="34" charset="0"/>
              <a:buChar char="•"/>
              <a:defRPr/>
            </a:pPr>
            <a:r>
              <a:rPr lang="cs-CZ" dirty="0" smtClean="0"/>
              <a:t>To </a:t>
            </a:r>
            <a:r>
              <a:rPr lang="cs-CZ" dirty="0" err="1" smtClean="0"/>
              <a:t>enhance</a:t>
            </a:r>
            <a:r>
              <a:rPr lang="cs-CZ" dirty="0" smtClean="0"/>
              <a:t> </a:t>
            </a:r>
            <a:r>
              <a:rPr lang="cs-CZ" dirty="0" err="1" smtClean="0"/>
              <a:t>the</a:t>
            </a:r>
            <a:r>
              <a:rPr lang="cs-CZ" dirty="0" smtClean="0"/>
              <a:t> </a:t>
            </a:r>
            <a:r>
              <a:rPr lang="cs-CZ" dirty="0" err="1" smtClean="0"/>
              <a:t>awareness</a:t>
            </a:r>
            <a:r>
              <a:rPr lang="cs-CZ" dirty="0" smtClean="0"/>
              <a:t> </a:t>
            </a:r>
            <a:r>
              <a:rPr lang="cs-CZ" dirty="0" err="1" smtClean="0"/>
              <a:t>about</a:t>
            </a:r>
            <a:r>
              <a:rPr lang="cs-CZ" dirty="0" smtClean="0"/>
              <a:t> </a:t>
            </a:r>
            <a:r>
              <a:rPr lang="cs-CZ" dirty="0" err="1" smtClean="0"/>
              <a:t>the</a:t>
            </a:r>
            <a:r>
              <a:rPr lang="cs-CZ" dirty="0" smtClean="0"/>
              <a:t> </a:t>
            </a:r>
            <a:r>
              <a:rPr lang="cs-CZ" dirty="0" err="1" smtClean="0"/>
              <a:t>value</a:t>
            </a:r>
            <a:r>
              <a:rPr lang="cs-CZ" dirty="0" smtClean="0"/>
              <a:t> and </a:t>
            </a:r>
            <a:r>
              <a:rPr lang="cs-CZ" dirty="0" err="1" smtClean="0"/>
              <a:t>significance</a:t>
            </a:r>
            <a:r>
              <a:rPr lang="cs-CZ" dirty="0" smtClean="0"/>
              <a:t> </a:t>
            </a:r>
            <a:r>
              <a:rPr lang="cs-CZ" dirty="0" err="1" smtClean="0"/>
              <a:t>of</a:t>
            </a:r>
            <a:r>
              <a:rPr lang="cs-CZ" dirty="0" smtClean="0"/>
              <a:t> </a:t>
            </a:r>
            <a:r>
              <a:rPr lang="cs-CZ" dirty="0" err="1" smtClean="0"/>
              <a:t>volunteering</a:t>
            </a:r>
            <a:endParaRPr lang="cs-CZ" dirty="0" smtClean="0"/>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6013" y="1557338"/>
            <a:ext cx="7570787" cy="5040312"/>
          </a:xfrm>
        </p:spPr>
        <p:txBody>
          <a:bodyPr rtlCol="0"/>
          <a:lstStyle/>
          <a:p>
            <a:pPr marL="0" indent="0" eaLnBrk="1" fontAlgn="auto" hangingPunct="1">
              <a:spcAft>
                <a:spcPts val="0"/>
              </a:spcAft>
              <a:buFont typeface="Arial" pitchFamily="34" charset="0"/>
              <a:buNone/>
              <a:defRPr/>
            </a:pPr>
            <a:r>
              <a:rPr lang="cs-CZ" sz="2500" b="1" dirty="0" err="1" smtClean="0">
                <a:solidFill>
                  <a:srgbClr val="418E96"/>
                </a:solidFill>
              </a:rPr>
              <a:t>European</a:t>
            </a:r>
            <a:r>
              <a:rPr lang="cs-CZ" sz="2500" b="1" dirty="0" smtClean="0">
                <a:solidFill>
                  <a:srgbClr val="418E96"/>
                </a:solidFill>
              </a:rPr>
              <a:t> </a:t>
            </a:r>
            <a:r>
              <a:rPr lang="cs-CZ" sz="2500" b="1" dirty="0" err="1" smtClean="0">
                <a:solidFill>
                  <a:srgbClr val="418E96"/>
                </a:solidFill>
              </a:rPr>
              <a:t>Year</a:t>
            </a:r>
            <a:r>
              <a:rPr lang="cs-CZ" sz="2500" b="1" dirty="0" smtClean="0">
                <a:solidFill>
                  <a:srgbClr val="418E96"/>
                </a:solidFill>
              </a:rPr>
              <a:t> </a:t>
            </a:r>
            <a:r>
              <a:rPr lang="cs-CZ" sz="2500" b="1" dirty="0" err="1" smtClean="0">
                <a:solidFill>
                  <a:srgbClr val="418E96"/>
                </a:solidFill>
              </a:rPr>
              <a:t>of</a:t>
            </a:r>
            <a:r>
              <a:rPr lang="cs-CZ" sz="2500" b="1" dirty="0" smtClean="0">
                <a:solidFill>
                  <a:srgbClr val="418E96"/>
                </a:solidFill>
              </a:rPr>
              <a:t> </a:t>
            </a:r>
            <a:r>
              <a:rPr lang="cs-CZ" sz="2500" b="1" dirty="0" err="1" smtClean="0">
                <a:solidFill>
                  <a:srgbClr val="418E96"/>
                </a:solidFill>
              </a:rPr>
              <a:t>Volunteering</a:t>
            </a:r>
            <a:r>
              <a:rPr lang="cs-CZ" sz="2500" b="1" dirty="0" smtClean="0">
                <a:solidFill>
                  <a:srgbClr val="418E96"/>
                </a:solidFill>
              </a:rPr>
              <a:t> 2011</a:t>
            </a:r>
          </a:p>
          <a:p>
            <a:pPr marL="0" indent="0" eaLnBrk="1" fontAlgn="auto" hangingPunct="1">
              <a:spcAft>
                <a:spcPts val="0"/>
              </a:spcAft>
              <a:buFont typeface="Arial" pitchFamily="34" charset="0"/>
              <a:buNone/>
              <a:defRPr/>
            </a:pPr>
            <a:r>
              <a:rPr lang="cs-CZ" dirty="0" err="1" smtClean="0"/>
              <a:t>Results</a:t>
            </a:r>
            <a:endParaRPr lang="cs-CZ" dirty="0" smtClean="0"/>
          </a:p>
          <a:p>
            <a:pPr marL="0" indent="0" eaLnBrk="1" fontAlgn="auto" hangingPunct="1">
              <a:spcAft>
                <a:spcPts val="0"/>
              </a:spcAft>
              <a:buFont typeface="Arial" pitchFamily="34" charset="0"/>
              <a:buNone/>
              <a:defRPr/>
            </a:pPr>
            <a:endParaRPr lang="cs-CZ" dirty="0" smtClean="0"/>
          </a:p>
          <a:p>
            <a:pPr fontAlgn="auto">
              <a:spcAft>
                <a:spcPts val="0"/>
              </a:spcAft>
              <a:buFontTx/>
              <a:buChar char="-"/>
              <a:defRPr/>
            </a:pPr>
            <a:r>
              <a:rPr lang="cs-CZ" dirty="0" smtClean="0"/>
              <a:t>Web </a:t>
            </a:r>
            <a:r>
              <a:rPr lang="cs-CZ" dirty="0" err="1" smtClean="0"/>
              <a:t>page</a:t>
            </a:r>
            <a:r>
              <a:rPr lang="cs-CZ" dirty="0" smtClean="0"/>
              <a:t> </a:t>
            </a:r>
            <a:r>
              <a:rPr lang="cs-CZ" dirty="0" smtClean="0">
                <a:hlinkClick r:id="rId3"/>
              </a:rPr>
              <a:t>www.volunteer.cz</a:t>
            </a:r>
            <a:r>
              <a:rPr lang="cs-CZ" dirty="0" smtClean="0"/>
              <a:t> </a:t>
            </a:r>
            <a:r>
              <a:rPr lang="cs-CZ" dirty="0" err="1" smtClean="0"/>
              <a:t>with</a:t>
            </a:r>
            <a:r>
              <a:rPr lang="cs-CZ" dirty="0" smtClean="0"/>
              <a:t> a database </a:t>
            </a:r>
            <a:r>
              <a:rPr lang="cs-CZ" dirty="0" err="1" smtClean="0"/>
              <a:t>of</a:t>
            </a:r>
            <a:r>
              <a:rPr lang="cs-CZ" dirty="0" smtClean="0"/>
              <a:t> </a:t>
            </a:r>
            <a:r>
              <a:rPr lang="cs-CZ" dirty="0" err="1" smtClean="0"/>
              <a:t>volunteering</a:t>
            </a:r>
            <a:r>
              <a:rPr lang="cs-CZ" dirty="0" smtClean="0"/>
              <a:t> </a:t>
            </a:r>
            <a:r>
              <a:rPr lang="cs-CZ" dirty="0" err="1" smtClean="0"/>
              <a:t>activities</a:t>
            </a:r>
            <a:r>
              <a:rPr lang="cs-CZ" dirty="0"/>
              <a:t> </a:t>
            </a:r>
            <a:r>
              <a:rPr lang="cs-CZ" dirty="0">
                <a:hlinkClick r:id="rId4"/>
              </a:rPr>
              <a:t>http://databaze.dobrovolnik.cz</a:t>
            </a:r>
            <a:r>
              <a:rPr lang="cs-CZ" dirty="0" smtClean="0">
                <a:hlinkClick r:id="rId4"/>
              </a:rPr>
              <a:t>/</a:t>
            </a:r>
            <a:r>
              <a:rPr lang="cs-CZ" dirty="0" smtClean="0"/>
              <a:t> </a:t>
            </a:r>
          </a:p>
          <a:p>
            <a:pPr eaLnBrk="1" fontAlgn="auto" hangingPunct="1">
              <a:spcAft>
                <a:spcPts val="0"/>
              </a:spcAft>
              <a:buFontTx/>
              <a:buChar char="-"/>
              <a:defRPr/>
            </a:pPr>
            <a:r>
              <a:rPr lang="cs-CZ" dirty="0" err="1" smtClean="0"/>
              <a:t>Law</a:t>
            </a:r>
            <a:r>
              <a:rPr lang="cs-CZ" dirty="0" smtClean="0"/>
              <a:t> on </a:t>
            </a:r>
            <a:r>
              <a:rPr lang="cs-CZ" dirty="0" err="1" smtClean="0"/>
              <a:t>volunteering</a:t>
            </a:r>
            <a:r>
              <a:rPr lang="cs-CZ" dirty="0" smtClean="0"/>
              <a:t> </a:t>
            </a:r>
            <a:r>
              <a:rPr lang="cs-CZ" dirty="0" err="1" smtClean="0"/>
              <a:t>service</a:t>
            </a:r>
            <a:r>
              <a:rPr lang="cs-CZ" dirty="0" smtClean="0"/>
              <a:t> – </a:t>
            </a:r>
            <a:r>
              <a:rPr lang="cs-CZ" dirty="0" err="1" smtClean="0"/>
              <a:t>since</a:t>
            </a:r>
            <a:r>
              <a:rPr lang="cs-CZ" dirty="0" smtClean="0"/>
              <a:t> 2002, </a:t>
            </a:r>
            <a:r>
              <a:rPr lang="cs-CZ" dirty="0" err="1" smtClean="0"/>
              <a:t>amendment</a:t>
            </a:r>
            <a:r>
              <a:rPr lang="cs-CZ" dirty="0" smtClean="0"/>
              <a:t> 2013 </a:t>
            </a:r>
          </a:p>
          <a:p>
            <a:pPr marL="0" indent="0" algn="ctr" eaLnBrk="1" fontAlgn="auto" hangingPunct="1">
              <a:spcAft>
                <a:spcPts val="0"/>
              </a:spcAft>
              <a:buFont typeface="Arial" pitchFamily="34" charset="0"/>
              <a:buNone/>
              <a:defRPr/>
            </a:pPr>
            <a:r>
              <a:rPr lang="cs-CZ" b="1" dirty="0" err="1" smtClean="0"/>
              <a:t>Volunteering</a:t>
            </a:r>
            <a:r>
              <a:rPr lang="cs-CZ" b="1" dirty="0" smtClean="0"/>
              <a:t> </a:t>
            </a:r>
            <a:r>
              <a:rPr lang="cs-CZ" b="1" dirty="0" err="1" smtClean="0"/>
              <a:t>service</a:t>
            </a:r>
            <a:r>
              <a:rPr lang="cs-CZ" b="1" dirty="0" smtClean="0"/>
              <a:t> </a:t>
            </a:r>
            <a:endParaRPr lang="cs-CZ" dirty="0" smtClean="0"/>
          </a:p>
        </p:txBody>
      </p:sp>
      <p:sp>
        <p:nvSpPr>
          <p:cNvPr id="3" name="Obdélník 2"/>
          <p:cNvSpPr/>
          <p:nvPr/>
        </p:nvSpPr>
        <p:spPr>
          <a:xfrm>
            <a:off x="1547664" y="4437112"/>
            <a:ext cx="2016224"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err="1" smtClean="0"/>
              <a:t>Sending</a:t>
            </a:r>
            <a:r>
              <a:rPr lang="cs-CZ" b="1" dirty="0" smtClean="0"/>
              <a:t> </a:t>
            </a:r>
            <a:r>
              <a:rPr lang="cs-CZ" b="1" dirty="0" err="1" smtClean="0"/>
              <a:t>org</a:t>
            </a:r>
            <a:r>
              <a:rPr lang="cs-CZ" dirty="0" smtClean="0"/>
              <a:t>.</a:t>
            </a:r>
            <a:endParaRPr lang="cs-CZ" dirty="0"/>
          </a:p>
        </p:txBody>
      </p:sp>
      <p:sp>
        <p:nvSpPr>
          <p:cNvPr id="4" name="Obdélník 3"/>
          <p:cNvSpPr/>
          <p:nvPr/>
        </p:nvSpPr>
        <p:spPr>
          <a:xfrm>
            <a:off x="6228184" y="4445113"/>
            <a:ext cx="2016224"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err="1" smtClean="0"/>
              <a:t>Hosting</a:t>
            </a:r>
            <a:r>
              <a:rPr lang="cs-CZ" b="1" dirty="0" smtClean="0"/>
              <a:t> </a:t>
            </a:r>
            <a:r>
              <a:rPr lang="cs-CZ" b="1" dirty="0" err="1" smtClean="0"/>
              <a:t>org</a:t>
            </a:r>
            <a:r>
              <a:rPr lang="cs-CZ" dirty="0" smtClean="0"/>
              <a:t>.</a:t>
            </a:r>
            <a:endParaRPr lang="cs-CZ" dirty="0"/>
          </a:p>
        </p:txBody>
      </p:sp>
      <p:cxnSp>
        <p:nvCxnSpPr>
          <p:cNvPr id="6" name="Přímá spojnice se šipkou 5"/>
          <p:cNvCxnSpPr/>
          <p:nvPr/>
        </p:nvCxnSpPr>
        <p:spPr>
          <a:xfrm>
            <a:off x="3851920" y="4869160"/>
            <a:ext cx="2088232" cy="8001"/>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7" name="Ovál 6"/>
          <p:cNvSpPr/>
          <p:nvPr/>
        </p:nvSpPr>
        <p:spPr>
          <a:xfrm>
            <a:off x="3840440" y="5445224"/>
            <a:ext cx="2160240" cy="11247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err="1" smtClean="0"/>
              <a:t>Volunteer</a:t>
            </a:r>
            <a:endParaRPr lang="cs-CZ" b="1" dirty="0"/>
          </a:p>
        </p:txBody>
      </p:sp>
      <p:cxnSp>
        <p:nvCxnSpPr>
          <p:cNvPr id="9" name="Přímá spojnice se šipkou 8"/>
          <p:cNvCxnSpPr/>
          <p:nvPr/>
        </p:nvCxnSpPr>
        <p:spPr>
          <a:xfrm>
            <a:off x="2483768" y="5589240"/>
            <a:ext cx="936104"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Přímá spojnice se šipkou 10"/>
          <p:cNvCxnSpPr/>
          <p:nvPr/>
        </p:nvCxnSpPr>
        <p:spPr>
          <a:xfrm flipV="1">
            <a:off x="6228184" y="5589240"/>
            <a:ext cx="1008112"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391914"/>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6013" y="1557338"/>
            <a:ext cx="7570787" cy="5040312"/>
          </a:xfrm>
        </p:spPr>
        <p:txBody>
          <a:bodyPr rtlCol="0"/>
          <a:lstStyle/>
          <a:p>
            <a:pPr marL="0" indent="0" eaLnBrk="1" fontAlgn="auto" hangingPunct="1">
              <a:spcAft>
                <a:spcPts val="0"/>
              </a:spcAft>
              <a:buFont typeface="Arial" pitchFamily="34" charset="0"/>
              <a:buNone/>
              <a:defRPr/>
            </a:pPr>
            <a:r>
              <a:rPr lang="cs-CZ" sz="2500" b="1" dirty="0" err="1" smtClean="0">
                <a:solidFill>
                  <a:srgbClr val="418E96"/>
                </a:solidFill>
              </a:rPr>
              <a:t>Youth</a:t>
            </a:r>
            <a:r>
              <a:rPr lang="cs-CZ" sz="2500" b="1" dirty="0" smtClean="0">
                <a:solidFill>
                  <a:srgbClr val="418E96"/>
                </a:solidFill>
              </a:rPr>
              <a:t> </a:t>
            </a:r>
            <a:r>
              <a:rPr lang="cs-CZ" sz="2500" b="1" dirty="0" err="1" smtClean="0">
                <a:solidFill>
                  <a:srgbClr val="418E96"/>
                </a:solidFill>
              </a:rPr>
              <a:t>Policy</a:t>
            </a:r>
            <a:r>
              <a:rPr lang="cs-CZ" sz="2500" b="1" dirty="0" smtClean="0">
                <a:solidFill>
                  <a:srgbClr val="418E96"/>
                </a:solidFill>
              </a:rPr>
              <a:t> </a:t>
            </a:r>
            <a:r>
              <a:rPr lang="cs-CZ" sz="2500" b="1" dirty="0" err="1" smtClean="0">
                <a:solidFill>
                  <a:srgbClr val="418E96"/>
                </a:solidFill>
              </a:rPr>
              <a:t>Strategy</a:t>
            </a:r>
            <a:r>
              <a:rPr lang="cs-CZ" sz="2500" b="1" dirty="0" smtClean="0">
                <a:solidFill>
                  <a:srgbClr val="418E96"/>
                </a:solidFill>
              </a:rPr>
              <a:t> 2014 - 2020</a:t>
            </a:r>
          </a:p>
          <a:p>
            <a:pPr marL="0" indent="0" eaLnBrk="1" fontAlgn="auto" hangingPunct="1">
              <a:spcAft>
                <a:spcPts val="0"/>
              </a:spcAft>
              <a:buFont typeface="Arial" pitchFamily="34" charset="0"/>
              <a:buNone/>
              <a:defRPr/>
            </a:pPr>
            <a:endParaRPr lang="cs-CZ" sz="2500" b="1" dirty="0" smtClean="0">
              <a:solidFill>
                <a:srgbClr val="418E96"/>
              </a:solidFill>
            </a:endParaRPr>
          </a:p>
          <a:p>
            <a:pPr marL="0" indent="0" eaLnBrk="1" fontAlgn="auto" hangingPunct="1">
              <a:spcAft>
                <a:spcPts val="0"/>
              </a:spcAft>
              <a:buFont typeface="Arial" pitchFamily="34" charset="0"/>
              <a:buNone/>
              <a:defRPr/>
            </a:pPr>
            <a:r>
              <a:rPr lang="cs-CZ" dirty="0" err="1" smtClean="0"/>
              <a:t>Strategic</a:t>
            </a:r>
            <a:r>
              <a:rPr lang="cs-CZ" dirty="0" smtClean="0"/>
              <a:t> </a:t>
            </a:r>
            <a:r>
              <a:rPr lang="cs-CZ" dirty="0" err="1" smtClean="0"/>
              <a:t>goal</a:t>
            </a:r>
            <a:r>
              <a:rPr lang="cs-CZ" dirty="0" smtClean="0"/>
              <a:t> (1 </a:t>
            </a:r>
            <a:r>
              <a:rPr lang="cs-CZ" dirty="0" err="1" smtClean="0"/>
              <a:t>out</a:t>
            </a:r>
            <a:r>
              <a:rPr lang="cs-CZ" dirty="0" smtClean="0"/>
              <a:t> </a:t>
            </a:r>
            <a:r>
              <a:rPr lang="cs-CZ" dirty="0" err="1" smtClean="0"/>
              <a:t>of</a:t>
            </a:r>
            <a:r>
              <a:rPr lang="cs-CZ" dirty="0" smtClean="0"/>
              <a:t> 13)</a:t>
            </a:r>
          </a:p>
          <a:p>
            <a:pPr marL="0" indent="0" eaLnBrk="1" fontAlgn="auto" hangingPunct="1">
              <a:spcAft>
                <a:spcPts val="0"/>
              </a:spcAft>
              <a:buNone/>
              <a:defRPr/>
            </a:pPr>
            <a:r>
              <a:rPr lang="cs-CZ" dirty="0" smtClean="0"/>
              <a:t>„To </a:t>
            </a:r>
            <a:r>
              <a:rPr lang="cs-CZ" b="1" dirty="0" err="1" smtClean="0"/>
              <a:t>create</a:t>
            </a:r>
            <a:r>
              <a:rPr lang="cs-CZ" b="1" dirty="0" smtClean="0"/>
              <a:t> </a:t>
            </a:r>
            <a:r>
              <a:rPr lang="cs-CZ" b="1" dirty="0" err="1" smtClean="0"/>
              <a:t>favourable</a:t>
            </a:r>
            <a:r>
              <a:rPr lang="cs-CZ" b="1" dirty="0" smtClean="0"/>
              <a:t> </a:t>
            </a:r>
            <a:r>
              <a:rPr lang="cs-CZ" b="1" dirty="0" err="1" smtClean="0"/>
              <a:t>conditions</a:t>
            </a:r>
            <a:r>
              <a:rPr lang="cs-CZ" b="1" dirty="0" smtClean="0"/>
              <a:t> </a:t>
            </a:r>
            <a:r>
              <a:rPr lang="cs-CZ" dirty="0" err="1" smtClean="0"/>
              <a:t>for</a:t>
            </a:r>
            <a:r>
              <a:rPr lang="cs-CZ" dirty="0" smtClean="0"/>
              <a:t> </a:t>
            </a:r>
            <a:r>
              <a:rPr lang="cs-CZ" dirty="0" err="1" smtClean="0"/>
              <a:t>volunteering</a:t>
            </a:r>
            <a:r>
              <a:rPr lang="cs-CZ" dirty="0" smtClean="0"/>
              <a:t> </a:t>
            </a:r>
            <a:r>
              <a:rPr lang="cs-CZ" dirty="0" err="1" smtClean="0"/>
              <a:t>of</a:t>
            </a:r>
            <a:r>
              <a:rPr lang="cs-CZ" dirty="0" smtClean="0"/>
              <a:t> </a:t>
            </a:r>
            <a:r>
              <a:rPr lang="cs-CZ" dirty="0" err="1" smtClean="0"/>
              <a:t>youth</a:t>
            </a:r>
            <a:r>
              <a:rPr lang="cs-CZ" dirty="0" smtClean="0"/>
              <a:t> </a:t>
            </a:r>
            <a:r>
              <a:rPr lang="cs-CZ" dirty="0" err="1" smtClean="0"/>
              <a:t>including</a:t>
            </a:r>
            <a:r>
              <a:rPr lang="cs-CZ" dirty="0" smtClean="0"/>
              <a:t> </a:t>
            </a:r>
            <a:r>
              <a:rPr lang="cs-CZ" dirty="0" err="1" smtClean="0"/>
              <a:t>the</a:t>
            </a:r>
            <a:r>
              <a:rPr lang="cs-CZ" dirty="0" smtClean="0"/>
              <a:t> </a:t>
            </a:r>
            <a:r>
              <a:rPr lang="cs-CZ" dirty="0" err="1" smtClean="0"/>
              <a:t>acknowledgement</a:t>
            </a:r>
            <a:r>
              <a:rPr lang="cs-CZ" dirty="0" smtClean="0"/>
              <a:t> and </a:t>
            </a:r>
            <a:r>
              <a:rPr lang="cs-CZ" b="1" dirty="0" err="1" smtClean="0"/>
              <a:t>recognition</a:t>
            </a:r>
            <a:r>
              <a:rPr lang="cs-CZ" b="1" dirty="0" smtClean="0"/>
              <a:t> </a:t>
            </a:r>
            <a:r>
              <a:rPr lang="cs-CZ" b="1" dirty="0" err="1" smtClean="0"/>
              <a:t>of</a:t>
            </a:r>
            <a:r>
              <a:rPr lang="cs-CZ" b="1" dirty="0" smtClean="0"/>
              <a:t> </a:t>
            </a:r>
            <a:r>
              <a:rPr lang="cs-CZ" b="1" dirty="0" err="1" smtClean="0"/>
              <a:t>voluntary</a:t>
            </a:r>
            <a:r>
              <a:rPr lang="cs-CZ" b="1" dirty="0" smtClean="0"/>
              <a:t> </a:t>
            </a:r>
            <a:r>
              <a:rPr lang="cs-CZ" b="1" dirty="0" err="1" smtClean="0"/>
              <a:t>activities</a:t>
            </a:r>
            <a:r>
              <a:rPr lang="cs-CZ" dirty="0" smtClean="0"/>
              <a:t>“</a:t>
            </a:r>
            <a:endParaRPr lang="cs-CZ" dirty="0"/>
          </a:p>
          <a:p>
            <a:pPr eaLnBrk="1" fontAlgn="auto" hangingPunct="1">
              <a:spcAft>
                <a:spcPts val="0"/>
              </a:spcAft>
              <a:buFont typeface="Arial" pitchFamily="34" charset="0"/>
              <a:buChar char="•"/>
              <a:defRPr/>
            </a:pPr>
            <a:r>
              <a:rPr lang="cs-CZ" dirty="0" err="1" smtClean="0"/>
              <a:t>Operational</a:t>
            </a:r>
            <a:r>
              <a:rPr lang="cs-CZ" dirty="0" smtClean="0"/>
              <a:t> </a:t>
            </a:r>
            <a:r>
              <a:rPr lang="cs-CZ" dirty="0" err="1" smtClean="0"/>
              <a:t>goals</a:t>
            </a:r>
            <a:r>
              <a:rPr lang="cs-CZ" dirty="0" smtClean="0"/>
              <a:t>:</a:t>
            </a:r>
          </a:p>
          <a:p>
            <a:pPr eaLnBrk="1" fontAlgn="auto" hangingPunct="1">
              <a:spcAft>
                <a:spcPts val="0"/>
              </a:spcAft>
              <a:buFont typeface="Arial" pitchFamily="34" charset="0"/>
              <a:buChar char="•"/>
              <a:defRPr/>
            </a:pPr>
            <a:r>
              <a:rPr lang="cs-CZ" dirty="0" smtClean="0"/>
              <a:t>1) Support </a:t>
            </a:r>
            <a:r>
              <a:rPr lang="cs-CZ" dirty="0" err="1" smtClean="0"/>
              <a:t>of</a:t>
            </a:r>
            <a:r>
              <a:rPr lang="cs-CZ" dirty="0" smtClean="0"/>
              <a:t> </a:t>
            </a:r>
            <a:r>
              <a:rPr lang="cs-CZ" dirty="0" err="1" smtClean="0"/>
              <a:t>voluntary</a:t>
            </a:r>
            <a:r>
              <a:rPr lang="cs-CZ" dirty="0" smtClean="0"/>
              <a:t> </a:t>
            </a:r>
            <a:r>
              <a:rPr lang="cs-CZ" dirty="0" err="1" smtClean="0"/>
              <a:t>activities</a:t>
            </a:r>
            <a:endParaRPr lang="cs-CZ" dirty="0" smtClean="0"/>
          </a:p>
          <a:p>
            <a:pPr eaLnBrk="1" fontAlgn="auto" hangingPunct="1">
              <a:spcAft>
                <a:spcPts val="0"/>
              </a:spcAft>
              <a:buFont typeface="Arial" pitchFamily="34" charset="0"/>
              <a:buChar char="•"/>
              <a:defRPr/>
            </a:pPr>
            <a:r>
              <a:rPr lang="cs-CZ" dirty="0" smtClean="0"/>
              <a:t>2) </a:t>
            </a:r>
            <a:r>
              <a:rPr lang="cs-CZ" dirty="0" err="1" smtClean="0"/>
              <a:t>Enhancement</a:t>
            </a:r>
            <a:r>
              <a:rPr lang="cs-CZ" dirty="0" smtClean="0"/>
              <a:t> </a:t>
            </a:r>
            <a:r>
              <a:rPr lang="cs-CZ" dirty="0" err="1" smtClean="0"/>
              <a:t>of</a:t>
            </a:r>
            <a:r>
              <a:rPr lang="cs-CZ" dirty="0" smtClean="0"/>
              <a:t> </a:t>
            </a:r>
            <a:r>
              <a:rPr lang="cs-CZ" dirty="0" err="1" smtClean="0"/>
              <a:t>young</a:t>
            </a:r>
            <a:r>
              <a:rPr lang="cs-CZ" dirty="0" smtClean="0"/>
              <a:t> </a:t>
            </a:r>
            <a:r>
              <a:rPr lang="cs-CZ" dirty="0" err="1" smtClean="0"/>
              <a:t>people‘s</a:t>
            </a:r>
            <a:r>
              <a:rPr lang="cs-CZ" dirty="0" smtClean="0"/>
              <a:t> </a:t>
            </a:r>
            <a:r>
              <a:rPr lang="cs-CZ" dirty="0" err="1" smtClean="0"/>
              <a:t>awareness</a:t>
            </a:r>
            <a:r>
              <a:rPr lang="cs-CZ" dirty="0" smtClean="0"/>
              <a:t> </a:t>
            </a:r>
            <a:r>
              <a:rPr lang="cs-CZ" dirty="0" err="1" smtClean="0"/>
              <a:t>of</a:t>
            </a:r>
            <a:r>
              <a:rPr lang="cs-CZ" dirty="0" smtClean="0"/>
              <a:t> </a:t>
            </a:r>
            <a:r>
              <a:rPr lang="cs-CZ" dirty="0" err="1" smtClean="0"/>
              <a:t>volunteering</a:t>
            </a:r>
            <a:r>
              <a:rPr lang="cs-CZ" dirty="0" smtClean="0"/>
              <a:t> </a:t>
            </a:r>
            <a:r>
              <a:rPr lang="cs-CZ" dirty="0" err="1" smtClean="0"/>
              <a:t>opportunities</a:t>
            </a:r>
            <a:r>
              <a:rPr lang="cs-CZ" dirty="0" smtClean="0"/>
              <a:t> and </a:t>
            </a:r>
            <a:r>
              <a:rPr lang="cs-CZ" dirty="0" err="1" smtClean="0"/>
              <a:t>its</a:t>
            </a:r>
            <a:r>
              <a:rPr lang="cs-CZ" dirty="0" smtClean="0"/>
              <a:t> </a:t>
            </a:r>
            <a:r>
              <a:rPr lang="cs-CZ" dirty="0" err="1" smtClean="0"/>
              <a:t>benefits</a:t>
            </a:r>
            <a:endParaRPr lang="cs-CZ" dirty="0" smtClean="0"/>
          </a:p>
          <a:p>
            <a:pPr eaLnBrk="1" fontAlgn="auto" hangingPunct="1">
              <a:spcAft>
                <a:spcPts val="0"/>
              </a:spcAft>
              <a:buFont typeface="Arial" pitchFamily="34" charset="0"/>
              <a:buChar char="•"/>
              <a:defRPr/>
            </a:pPr>
            <a:r>
              <a:rPr lang="cs-CZ" dirty="0" smtClean="0"/>
              <a:t>3) </a:t>
            </a:r>
            <a:r>
              <a:rPr lang="cs-CZ" dirty="0" err="1" smtClean="0"/>
              <a:t>Enhancement</a:t>
            </a:r>
            <a:r>
              <a:rPr lang="cs-CZ" dirty="0" smtClean="0"/>
              <a:t> </a:t>
            </a:r>
            <a:r>
              <a:rPr lang="cs-CZ" dirty="0" err="1" smtClean="0"/>
              <a:t>of</a:t>
            </a:r>
            <a:r>
              <a:rPr lang="cs-CZ" dirty="0" smtClean="0"/>
              <a:t> </a:t>
            </a:r>
            <a:r>
              <a:rPr lang="cs-CZ" dirty="0" err="1" smtClean="0"/>
              <a:t>quality</a:t>
            </a:r>
            <a:r>
              <a:rPr lang="cs-CZ" dirty="0" smtClean="0"/>
              <a:t> </a:t>
            </a:r>
            <a:r>
              <a:rPr lang="cs-CZ" dirty="0" err="1" smtClean="0"/>
              <a:t>of</a:t>
            </a:r>
            <a:r>
              <a:rPr lang="cs-CZ" dirty="0" smtClean="0"/>
              <a:t> </a:t>
            </a:r>
            <a:r>
              <a:rPr lang="cs-CZ" dirty="0" err="1" smtClean="0"/>
              <a:t>work</a:t>
            </a:r>
            <a:r>
              <a:rPr lang="cs-CZ" dirty="0" smtClean="0"/>
              <a:t> </a:t>
            </a:r>
            <a:r>
              <a:rPr lang="cs-CZ" dirty="0" err="1" smtClean="0"/>
              <a:t>with</a:t>
            </a:r>
            <a:r>
              <a:rPr lang="cs-CZ" dirty="0" smtClean="0"/>
              <a:t> </a:t>
            </a:r>
            <a:r>
              <a:rPr lang="cs-CZ" dirty="0" err="1" smtClean="0"/>
              <a:t>volunteers</a:t>
            </a:r>
            <a:endParaRPr lang="cs-CZ" dirty="0" smtClean="0"/>
          </a:p>
          <a:p>
            <a:pPr eaLnBrk="1" fontAlgn="auto" hangingPunct="1">
              <a:spcAft>
                <a:spcPts val="0"/>
              </a:spcAft>
              <a:buFont typeface="Arial" pitchFamily="34" charset="0"/>
              <a:buChar char="•"/>
              <a:defRPr/>
            </a:pPr>
            <a:endParaRPr lang="cs-CZ" dirty="0"/>
          </a:p>
          <a:p>
            <a:pPr eaLnBrk="1" fontAlgn="auto" hangingPunct="1">
              <a:spcAft>
                <a:spcPts val="0"/>
              </a:spcAft>
              <a:buFont typeface="Arial" pitchFamily="34" charset="0"/>
              <a:buChar char="•"/>
              <a:defRPr/>
            </a:pPr>
            <a:r>
              <a:rPr lang="cs-CZ" dirty="0" err="1" smtClean="0"/>
              <a:t>Cross-sectoral</a:t>
            </a:r>
            <a:r>
              <a:rPr lang="cs-CZ" dirty="0" smtClean="0"/>
              <a:t> </a:t>
            </a:r>
            <a:r>
              <a:rPr lang="cs-CZ" dirty="0" err="1" smtClean="0"/>
              <a:t>cooperation</a:t>
            </a:r>
            <a:r>
              <a:rPr lang="cs-CZ" dirty="0" smtClean="0"/>
              <a:t> </a:t>
            </a:r>
            <a:r>
              <a:rPr lang="cs-CZ" dirty="0" err="1" smtClean="0"/>
              <a:t>including</a:t>
            </a:r>
            <a:r>
              <a:rPr lang="cs-CZ" dirty="0" smtClean="0"/>
              <a:t> </a:t>
            </a:r>
            <a:r>
              <a:rPr lang="cs-CZ" dirty="0" err="1" smtClean="0"/>
              <a:t>the</a:t>
            </a:r>
            <a:r>
              <a:rPr lang="cs-CZ" dirty="0" smtClean="0"/>
              <a:t> Ministry </a:t>
            </a:r>
            <a:r>
              <a:rPr lang="cs-CZ" dirty="0" err="1" smtClean="0"/>
              <a:t>of</a:t>
            </a:r>
            <a:r>
              <a:rPr lang="cs-CZ" dirty="0" smtClean="0"/>
              <a:t> </a:t>
            </a:r>
            <a:r>
              <a:rPr lang="cs-CZ" dirty="0" err="1" smtClean="0"/>
              <a:t>Interior</a:t>
            </a:r>
            <a:endParaRPr lang="cs-CZ" dirty="0" smtClean="0"/>
          </a:p>
        </p:txBody>
      </p:sp>
    </p:spTree>
    <p:extLst>
      <p:ext uri="{BB962C8B-B14F-4D97-AF65-F5344CB8AC3E}">
        <p14:creationId xmlns:p14="http://schemas.microsoft.com/office/powerpoint/2010/main" val="3004804871"/>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2987675" y="3429000"/>
            <a:ext cx="5470525" cy="1800225"/>
          </a:xfrm>
        </p:spPr>
        <p:txBody>
          <a:bodyPr/>
          <a:lstStyle/>
          <a:p>
            <a:pPr algn="l" eaLnBrk="1" fontAlgn="auto" hangingPunct="1">
              <a:spcAft>
                <a:spcPts val="0"/>
              </a:spcAft>
              <a:defRPr/>
            </a:pPr>
            <a:r>
              <a:rPr lang="pl-PL" b="1" dirty="0" smtClean="0">
                <a:latin typeface="+mn-lt"/>
              </a:rPr>
              <a:t>Thank you for your attention</a:t>
            </a:r>
            <a:endParaRPr lang="cs-CZ" b="1" dirty="0">
              <a:latin typeface="+mn-lt"/>
            </a:endParaRPr>
          </a:p>
        </p:txBody>
      </p:sp>
      <p:sp>
        <p:nvSpPr>
          <p:cNvPr id="13315" name="Podnadpis 2"/>
          <p:cNvSpPr>
            <a:spLocks noGrp="1"/>
          </p:cNvSpPr>
          <p:nvPr>
            <p:ph type="subTitle" idx="4294967295"/>
          </p:nvPr>
        </p:nvSpPr>
        <p:spPr>
          <a:xfrm>
            <a:off x="2987675" y="5445224"/>
            <a:ext cx="4784725" cy="936526"/>
          </a:xfrm>
        </p:spPr>
        <p:txBody>
          <a:bodyPr/>
          <a:lstStyle/>
          <a:p>
            <a:pPr marL="0" indent="0" eaLnBrk="1" hangingPunct="1">
              <a:buFont typeface="Arial" charset="0"/>
              <a:buNone/>
            </a:pPr>
            <a:r>
              <a:rPr lang="cs-CZ" altLang="cs-CZ" sz="1400" dirty="0" smtClean="0"/>
              <a:t>Mgr. Michal Urban</a:t>
            </a:r>
          </a:p>
          <a:p>
            <a:pPr marL="0" indent="0" eaLnBrk="1" hangingPunct="1">
              <a:buFont typeface="Arial" charset="0"/>
              <a:buNone/>
            </a:pPr>
            <a:r>
              <a:rPr lang="cs-CZ" altLang="cs-CZ" sz="1400" dirty="0" smtClean="0"/>
              <a:t>Ministry </a:t>
            </a:r>
            <a:r>
              <a:rPr lang="cs-CZ" altLang="cs-CZ" sz="1400" dirty="0" err="1" smtClean="0"/>
              <a:t>of</a:t>
            </a:r>
            <a:r>
              <a:rPr lang="cs-CZ" altLang="cs-CZ" sz="1400" dirty="0" smtClean="0"/>
              <a:t> </a:t>
            </a:r>
            <a:r>
              <a:rPr lang="cs-CZ" altLang="cs-CZ" sz="1400" dirty="0" err="1" smtClean="0"/>
              <a:t>Education</a:t>
            </a:r>
            <a:r>
              <a:rPr lang="cs-CZ" altLang="cs-CZ" sz="1400" dirty="0" smtClean="0"/>
              <a:t>, </a:t>
            </a:r>
            <a:r>
              <a:rPr lang="cs-CZ" altLang="cs-CZ" sz="1400" dirty="0" err="1" smtClean="0"/>
              <a:t>Youth</a:t>
            </a:r>
            <a:r>
              <a:rPr lang="cs-CZ" altLang="cs-CZ" sz="1400" dirty="0" smtClean="0"/>
              <a:t> and </a:t>
            </a:r>
            <a:r>
              <a:rPr lang="cs-CZ" altLang="cs-CZ" sz="1400" dirty="0" err="1" smtClean="0"/>
              <a:t>Sports</a:t>
            </a:r>
            <a:endParaRPr lang="cs-CZ" altLang="cs-CZ" sz="1400" dirty="0" smtClean="0"/>
          </a:p>
          <a:p>
            <a:pPr marL="0" indent="0" eaLnBrk="1" hangingPunct="1">
              <a:buFont typeface="Arial" charset="0"/>
              <a:buNone/>
            </a:pPr>
            <a:r>
              <a:rPr lang="cs-CZ" altLang="cs-CZ" sz="1400" dirty="0" smtClean="0"/>
              <a:t>Karmelitská 7, 118 12 Praha 1 • tel.: +420 234 811 134</a:t>
            </a:r>
          </a:p>
          <a:p>
            <a:pPr marL="0" indent="0" eaLnBrk="1" hangingPunct="1">
              <a:buFont typeface="Arial" charset="0"/>
              <a:buNone/>
            </a:pPr>
            <a:r>
              <a:rPr lang="cs-CZ" altLang="cs-CZ" sz="1400" dirty="0" smtClean="0"/>
              <a:t>Michal.Urban@msmt.cz • www.msmt.cz/mladez</a:t>
            </a:r>
          </a:p>
        </p:txBody>
      </p:sp>
    </p:spTree>
    <p:extLst>
      <p:ext uri="{BB962C8B-B14F-4D97-AF65-F5344CB8AC3E}">
        <p14:creationId xmlns:p14="http://schemas.microsoft.com/office/powerpoint/2010/main" val="1896072402"/>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pwp_msmt">
  <a:themeElements>
    <a:clrScheme name="MSMT">
      <a:dk1>
        <a:sysClr val="windowText" lastClr="000000"/>
      </a:dk1>
      <a:lt1>
        <a:sysClr val="window" lastClr="FFFFFF"/>
      </a:lt1>
      <a:dk2>
        <a:srgbClr val="1F497D"/>
      </a:dk2>
      <a:lt2>
        <a:srgbClr val="EEECE1"/>
      </a:lt2>
      <a:accent1>
        <a:srgbClr val="418E96"/>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adpis">
      <a:majorFont>
        <a:latin typeface="Calibri"/>
        <a:ea typeface=""/>
        <a:cs typeface=""/>
      </a:majorFont>
      <a:minorFont>
        <a:latin typeface="Calibri"/>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pwp_msmt</Template>
  <TotalTime>417</TotalTime>
  <Words>420</Words>
  <Application>Microsoft Office PowerPoint</Application>
  <PresentationFormat>Předvádění na obrazovce (4:3)</PresentationFormat>
  <Paragraphs>69</Paragraphs>
  <Slides>8</Slides>
  <Notes>2</Notes>
  <HiddenSlides>0</HiddenSlides>
  <MMClips>0</MMClips>
  <ScaleCrop>false</ScaleCrop>
  <HeadingPairs>
    <vt:vector size="4" baseType="variant">
      <vt:variant>
        <vt:lpstr>Motiv</vt:lpstr>
      </vt:variant>
      <vt:variant>
        <vt:i4>1</vt:i4>
      </vt:variant>
      <vt:variant>
        <vt:lpstr>Nadpisy snímků</vt:lpstr>
      </vt:variant>
      <vt:variant>
        <vt:i4>8</vt:i4>
      </vt:variant>
    </vt:vector>
  </HeadingPairs>
  <TitlesOfParts>
    <vt:vector size="9" baseType="lpstr">
      <vt:lpstr>pwp_msmt</vt:lpstr>
      <vt:lpstr>Youth Policy and Youth Volunteering in the Czech Republic</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Thank you for your attention</vt:lpstr>
    </vt:vector>
  </TitlesOfParts>
  <Company>MSMT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Státní podpora sportu  pro rok 2013</dc:title>
  <dc:creator>uživatel</dc:creator>
  <cp:lastModifiedBy>Urban Michal</cp:lastModifiedBy>
  <cp:revision>11</cp:revision>
  <cp:lastPrinted>2014-09-08T09:08:02Z</cp:lastPrinted>
  <dcterms:created xsi:type="dcterms:W3CDTF">2014-09-04T13:42:02Z</dcterms:created>
  <dcterms:modified xsi:type="dcterms:W3CDTF">2014-09-11T08:18:07Z</dcterms:modified>
</cp:coreProperties>
</file>