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259" r:id="rId3"/>
    <p:sldId id="263" r:id="rId4"/>
    <p:sldId id="262" r:id="rId5"/>
    <p:sldId id="257" r:id="rId6"/>
    <p:sldId id="264" r:id="rId7"/>
    <p:sldId id="261" r:id="rId8"/>
    <p:sldId id="266" r:id="rId9"/>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1" d="100"/>
          <a:sy n="111" d="100"/>
        </p:scale>
        <p:origin x="-8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B49316C-0163-482B-A31B-2DC465FB8D80}" type="datetimeFigureOut">
              <a:rPr lang="cs-CZ" smtClean="0"/>
              <a:t>11.9.2014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3402D1F-27E1-46EF-8802-D637B387E196}" type="slidenum">
              <a:rPr lang="cs-CZ" smtClean="0"/>
              <a:t>‹#›</a:t>
            </a:fld>
            <a:endParaRPr lang="cs-CZ"/>
          </a:p>
        </p:txBody>
      </p:sp>
    </p:spTree>
    <p:extLst>
      <p:ext uri="{BB962C8B-B14F-4D97-AF65-F5344CB8AC3E}">
        <p14:creationId xmlns:p14="http://schemas.microsoft.com/office/powerpoint/2010/main" val="2973715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2E477F-6F09-44C5-88AC-F758EE1EA26D}" type="datetimeFigureOut">
              <a:rPr lang="cs-CZ"/>
              <a:pPr>
                <a:defRPr/>
              </a:pPr>
              <a:t>11.9.2014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9B2822-F8C0-4261-A151-02B9D996739E}" type="slidenum">
              <a:rPr lang="cs-CZ"/>
              <a:pPr>
                <a:defRPr/>
              </a:pPr>
              <a:t>‹#›</a:t>
            </a:fld>
            <a:endParaRPr lang="cs-CZ"/>
          </a:p>
        </p:txBody>
      </p:sp>
    </p:spTree>
    <p:extLst>
      <p:ext uri="{BB962C8B-B14F-4D97-AF65-F5344CB8AC3E}">
        <p14:creationId xmlns:p14="http://schemas.microsoft.com/office/powerpoint/2010/main" val="3391967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9B9B2822-F8C0-4261-A151-02B9D996739E}" type="slidenum">
              <a:rPr lang="cs-CZ" smtClean="0"/>
              <a:pPr>
                <a:defRPr/>
              </a:pPr>
              <a:t>5</a:t>
            </a:fld>
            <a:endParaRPr lang="cs-CZ"/>
          </a:p>
        </p:txBody>
      </p:sp>
    </p:spTree>
    <p:extLst>
      <p:ext uri="{BB962C8B-B14F-4D97-AF65-F5344CB8AC3E}">
        <p14:creationId xmlns:p14="http://schemas.microsoft.com/office/powerpoint/2010/main" val="287668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9B9B2822-F8C0-4261-A151-02B9D996739E}" type="slidenum">
              <a:rPr lang="cs-CZ" smtClean="0"/>
              <a:pPr>
                <a:defRPr/>
              </a:pPr>
              <a:t>6</a:t>
            </a:fld>
            <a:endParaRPr lang="cs-CZ"/>
          </a:p>
        </p:txBody>
      </p:sp>
    </p:spTree>
    <p:extLst>
      <p:ext uri="{BB962C8B-B14F-4D97-AF65-F5344CB8AC3E}">
        <p14:creationId xmlns:p14="http://schemas.microsoft.com/office/powerpoint/2010/main" val="2876687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ovéPole 3"/>
          <p:cNvSpPr txBox="1">
            <a:spLocks noChangeArrowheads="1"/>
          </p:cNvSpPr>
          <p:nvPr/>
        </p:nvSpPr>
        <p:spPr bwMode="auto">
          <a:xfrm>
            <a:off x="323850" y="6092825"/>
            <a:ext cx="1871663" cy="649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cs-CZ" altLang="cs-CZ" smtClean="0"/>
          </a:p>
        </p:txBody>
      </p:sp>
      <p:sp>
        <p:nvSpPr>
          <p:cNvPr id="7" name="Nadpis 1"/>
          <p:cNvSpPr>
            <a:spLocks noGrp="1"/>
          </p:cNvSpPr>
          <p:nvPr>
            <p:ph type="ctrTitle"/>
          </p:nvPr>
        </p:nvSpPr>
        <p:spPr>
          <a:xfrm>
            <a:off x="2987824" y="3356992"/>
            <a:ext cx="5470376" cy="1944216"/>
          </a:xfrm>
          <a:prstGeom prst="rect">
            <a:avLst/>
          </a:prstGeom>
        </p:spPr>
        <p:txBody>
          <a:bodyPr>
            <a:noAutofit/>
          </a:bodyPr>
          <a:lstStyle/>
          <a:p>
            <a:r>
              <a:rPr lang="cs-CZ" smtClean="0"/>
              <a:t>Kliknutím lze upravit styl.</a:t>
            </a:r>
            <a:endParaRPr lang="cs-CZ" dirty="0"/>
          </a:p>
        </p:txBody>
      </p:sp>
      <p:sp>
        <p:nvSpPr>
          <p:cNvPr id="8" name="Podnadpis 2"/>
          <p:cNvSpPr>
            <a:spLocks noGrp="1"/>
          </p:cNvSpPr>
          <p:nvPr>
            <p:ph type="subTitle" idx="1"/>
          </p:nvPr>
        </p:nvSpPr>
        <p:spPr>
          <a:xfrm>
            <a:off x="2987824" y="5949280"/>
            <a:ext cx="4784576" cy="432048"/>
          </a:xfrm>
        </p:spPr>
        <p:txBody>
          <a:bodyPr>
            <a:normAutofit fontScale="77500" lnSpcReduction="20000"/>
          </a:bodyPr>
          <a:lstStyle>
            <a:lvl1pPr marL="0" indent="0">
              <a:buNone/>
              <a:defRPr/>
            </a:lvl1pPr>
          </a:lstStyle>
          <a:p>
            <a:r>
              <a:rPr lang="cs-CZ" smtClean="0"/>
              <a:t>Kliknutím lze upravit styl předlohy.</a:t>
            </a:r>
            <a:endParaRPr lang="cs-CZ" dirty="0"/>
          </a:p>
        </p:txBody>
      </p:sp>
    </p:spTree>
    <p:extLst>
      <p:ext uri="{BB962C8B-B14F-4D97-AF65-F5344CB8AC3E}">
        <p14:creationId xmlns:p14="http://schemas.microsoft.com/office/powerpoint/2010/main" val="418839654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BC1C1F8-7105-46FB-98F6-0D9CCD26FFE9}" type="datetime1">
              <a:rPr lang="cs-CZ"/>
              <a:pPr>
                <a:defRPr/>
              </a:pPr>
              <a:t>11.9.2014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638BA26-7693-41A0-8452-4AEE3527F337}" type="slidenum">
              <a:rPr lang="cs-CZ"/>
              <a:pPr>
                <a:defRPr/>
              </a:pPr>
              <a:t>‹#›</a:t>
            </a:fld>
            <a:endParaRPr lang="cs-CZ"/>
          </a:p>
        </p:txBody>
      </p:sp>
    </p:spTree>
    <p:extLst>
      <p:ext uri="{BB962C8B-B14F-4D97-AF65-F5344CB8AC3E}">
        <p14:creationId xmlns:p14="http://schemas.microsoft.com/office/powerpoint/2010/main" val="200723498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a:prstGeom prst="rect">
            <a:avLst/>
          </a:prstGeo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212E9BE-EB26-4DF2-B247-C2E956280592}" type="datetime1">
              <a:rPr lang="cs-CZ"/>
              <a:pPr>
                <a:defRPr/>
              </a:pPr>
              <a:t>11.9.2014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280E78C-1AD9-4E5A-BDF2-6A78ECE6607B}" type="slidenum">
              <a:rPr lang="cs-CZ"/>
              <a:pPr>
                <a:defRPr/>
              </a:pPr>
              <a:t>‹#›</a:t>
            </a:fld>
            <a:endParaRPr lang="cs-CZ"/>
          </a:p>
        </p:txBody>
      </p:sp>
    </p:spTree>
    <p:extLst>
      <p:ext uri="{BB962C8B-B14F-4D97-AF65-F5344CB8AC3E}">
        <p14:creationId xmlns:p14="http://schemas.microsoft.com/office/powerpoint/2010/main" val="76315321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sablony MSMT">
    <p:spTree>
      <p:nvGrpSpPr>
        <p:cNvPr id="1" name=""/>
        <p:cNvGrpSpPr/>
        <p:nvPr/>
      </p:nvGrpSpPr>
      <p:grpSpPr>
        <a:xfrm>
          <a:off x="0" y="0"/>
          <a:ext cx="0" cy="0"/>
          <a:chOff x="0" y="0"/>
          <a:chExt cx="0" cy="0"/>
        </a:xfrm>
      </p:grpSpPr>
      <p:sp>
        <p:nvSpPr>
          <p:cNvPr id="7" name="Zástupný symbol pro obsah 2"/>
          <p:cNvSpPr>
            <a:spLocks noGrp="1"/>
          </p:cNvSpPr>
          <p:nvPr>
            <p:ph idx="1"/>
          </p:nvPr>
        </p:nvSpPr>
        <p:spPr>
          <a:xfrm>
            <a:off x="1115616" y="1556792"/>
            <a:ext cx="7571184" cy="50405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61018793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847E13C-BCDF-4486-8ED9-7BCECC8E960E}" type="datetime1">
              <a:rPr lang="cs-CZ"/>
              <a:pPr>
                <a:defRPr/>
              </a:pPr>
              <a:t>11.9.2014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AAEB851-24AF-4B8D-838F-9D0A0E46A542}" type="slidenum">
              <a:rPr lang="cs-CZ"/>
              <a:pPr>
                <a:defRPr/>
              </a:pPr>
              <a:t>‹#›</a:t>
            </a:fld>
            <a:endParaRPr lang="cs-CZ"/>
          </a:p>
        </p:txBody>
      </p:sp>
    </p:spTree>
    <p:extLst>
      <p:ext uri="{BB962C8B-B14F-4D97-AF65-F5344CB8AC3E}">
        <p14:creationId xmlns:p14="http://schemas.microsoft.com/office/powerpoint/2010/main" val="132839458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E60B5C-DD71-41EE-8DD1-939477A73AE8}" type="datetime1">
              <a:rPr lang="cs-CZ"/>
              <a:pPr>
                <a:defRPr/>
              </a:pPr>
              <a:t>11.9.2014</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3E8EBBD-1161-4D49-B0AA-A6D19A285730}" type="slidenum">
              <a:rPr lang="cs-CZ"/>
              <a:pPr>
                <a:defRPr/>
              </a:pPr>
              <a:t>‹#›</a:t>
            </a:fld>
            <a:endParaRPr lang="cs-CZ"/>
          </a:p>
        </p:txBody>
      </p:sp>
    </p:spTree>
    <p:extLst>
      <p:ext uri="{BB962C8B-B14F-4D97-AF65-F5344CB8AC3E}">
        <p14:creationId xmlns:p14="http://schemas.microsoft.com/office/powerpoint/2010/main" val="153531629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8D616A9-054C-40C3-B3A6-75E4E1107DC5}" type="datetime1">
              <a:rPr lang="cs-CZ"/>
              <a:pPr>
                <a:defRPr/>
              </a:pPr>
              <a:t>11.9.2014</a:t>
            </a:fld>
            <a:endParaRPr lang="cs-CZ"/>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4CCCCDB-C8F7-4075-80CC-2FBBE4F495D7}" type="slidenum">
              <a:rPr lang="cs-CZ"/>
              <a:pPr>
                <a:defRPr/>
              </a:pPr>
              <a:t>‹#›</a:t>
            </a:fld>
            <a:endParaRPr lang="cs-CZ"/>
          </a:p>
        </p:txBody>
      </p:sp>
    </p:spTree>
    <p:extLst>
      <p:ext uri="{BB962C8B-B14F-4D97-AF65-F5344CB8AC3E}">
        <p14:creationId xmlns:p14="http://schemas.microsoft.com/office/powerpoint/2010/main" val="413786042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Kliknutím lze upravit styl.</a:t>
            </a:r>
            <a:endParaRPr lang="cs-CZ"/>
          </a:p>
        </p:txBody>
      </p:sp>
      <p:sp>
        <p:nvSpPr>
          <p:cNvPr id="3" name="Zástupný symbol pro datum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556673-A749-49DD-A395-4CB89C52E19D}" type="datetime1">
              <a:rPr lang="cs-CZ"/>
              <a:pPr>
                <a:defRPr/>
              </a:pPr>
              <a:t>11.9.2014</a:t>
            </a:fld>
            <a:endParaRPr lang="cs-CZ"/>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D2CB675-7781-40BB-B56E-D89950358ED2}" type="slidenum">
              <a:rPr lang="cs-CZ"/>
              <a:pPr>
                <a:defRPr/>
              </a:pPr>
              <a:t>‹#›</a:t>
            </a:fld>
            <a:endParaRPr lang="cs-CZ"/>
          </a:p>
        </p:txBody>
      </p:sp>
    </p:spTree>
    <p:extLst>
      <p:ext uri="{BB962C8B-B14F-4D97-AF65-F5344CB8AC3E}">
        <p14:creationId xmlns:p14="http://schemas.microsoft.com/office/powerpoint/2010/main" val="189994468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E5FCD65-195A-4F35-90C8-B30B5BBB558C}" type="datetime1">
              <a:rPr lang="cs-CZ"/>
              <a:pPr>
                <a:defRPr/>
              </a:pPr>
              <a:t>11.9.2014</a:t>
            </a:fld>
            <a:endParaRPr lang="cs-CZ"/>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298CA9E-A1EF-4313-B1C1-2579CF6125AC}" type="slidenum">
              <a:rPr lang="cs-CZ"/>
              <a:pPr>
                <a:defRPr/>
              </a:pPr>
              <a:t>‹#›</a:t>
            </a:fld>
            <a:endParaRPr lang="cs-CZ"/>
          </a:p>
        </p:txBody>
      </p:sp>
    </p:spTree>
    <p:extLst>
      <p:ext uri="{BB962C8B-B14F-4D97-AF65-F5344CB8AC3E}">
        <p14:creationId xmlns:p14="http://schemas.microsoft.com/office/powerpoint/2010/main" val="266412836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BAA643B-8AAE-43D3-B198-6ECB9B495A73}" type="datetime1">
              <a:rPr lang="cs-CZ"/>
              <a:pPr>
                <a:defRPr/>
              </a:pPr>
              <a:t>11.9.2014</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E1F3E0-FCB8-486B-86C2-5022F7006559}" type="slidenum">
              <a:rPr lang="cs-CZ"/>
              <a:pPr>
                <a:defRPr/>
              </a:pPr>
              <a:t>‹#›</a:t>
            </a:fld>
            <a:endParaRPr lang="cs-CZ"/>
          </a:p>
        </p:txBody>
      </p:sp>
    </p:spTree>
    <p:extLst>
      <p:ext uri="{BB962C8B-B14F-4D97-AF65-F5344CB8AC3E}">
        <p14:creationId xmlns:p14="http://schemas.microsoft.com/office/powerpoint/2010/main" val="244079951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5F33EEB-064E-491C-8B8F-BBA20B667C1E}" type="datetime1">
              <a:rPr lang="cs-CZ"/>
              <a:pPr>
                <a:defRPr/>
              </a:pPr>
              <a:t>11.9.2014</a:t>
            </a:fld>
            <a:endParaRPr lang="cs-CZ"/>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C982D6-5E69-4FDF-BF05-6B0736932562}" type="slidenum">
              <a:rPr lang="cs-CZ"/>
              <a:pPr>
                <a:defRPr/>
              </a:pPr>
              <a:t>‹#›</a:t>
            </a:fld>
            <a:endParaRPr lang="cs-CZ"/>
          </a:p>
        </p:txBody>
      </p:sp>
    </p:spTree>
    <p:extLst>
      <p:ext uri="{BB962C8B-B14F-4D97-AF65-F5344CB8AC3E}">
        <p14:creationId xmlns:p14="http://schemas.microsoft.com/office/powerpoint/2010/main" val="51869339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Zástupný symbol pro text 2"/>
          <p:cNvSpPr>
            <a:spLocks noGrp="1"/>
          </p:cNvSpPr>
          <p:nvPr>
            <p:ph type="body" idx="1"/>
          </p:nvPr>
        </p:nvSpPr>
        <p:spPr bwMode="auto">
          <a:xfrm>
            <a:off x="1116013" y="1628775"/>
            <a:ext cx="7570787"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7" name="Zástupný symbol pro číslo snímku 5"/>
          <p:cNvSpPr txBox="1">
            <a:spLocks/>
          </p:cNvSpPr>
          <p:nvPr/>
        </p:nvSpPr>
        <p:spPr>
          <a:xfrm>
            <a:off x="250825" y="6356350"/>
            <a:ext cx="649288" cy="365125"/>
          </a:xfrm>
          <a:prstGeom prst="rect">
            <a:avLst/>
          </a:prstGeom>
        </p:spPr>
        <p:txBody>
          <a:bodyPr/>
          <a:lstStyle>
            <a:defPPr>
              <a:defRPr lang="cs-CZ"/>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09FB9174-97AD-4F7F-8AA3-C821BBB8D0A6}" type="slidenum">
              <a:rPr lang="cs-CZ" smtClean="0"/>
              <a:pPr algn="r" fontAlgn="auto">
                <a:spcBef>
                  <a:spcPts val="0"/>
                </a:spcBef>
                <a:spcAft>
                  <a:spcPts val="0"/>
                </a:spcAft>
                <a:defRPr/>
              </a:pPr>
              <a:t>‹#›</a:t>
            </a:fld>
            <a:endParaRPr lang="cs-CZ"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spd="slow"/>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volunteer.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databaze.dobrovolnik.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987675" y="3429000"/>
            <a:ext cx="5470525" cy="1800225"/>
          </a:xfrm>
        </p:spPr>
        <p:txBody>
          <a:bodyPr/>
          <a:lstStyle/>
          <a:p>
            <a:pPr algn="l" eaLnBrk="1" fontAlgn="auto" hangingPunct="1">
              <a:spcAft>
                <a:spcPts val="0"/>
              </a:spcAft>
              <a:defRPr/>
            </a:pPr>
            <a:r>
              <a:rPr lang="pl-PL" b="1" dirty="0" smtClean="0">
                <a:latin typeface="+mn-lt"/>
              </a:rPr>
              <a:t>Youth Policy and Youth Volunteering in the Czech Republic</a:t>
            </a:r>
            <a:endParaRPr lang="cs-CZ" b="1" dirty="0">
              <a:latin typeface="+mn-lt"/>
            </a:endParaRPr>
          </a:p>
        </p:txBody>
      </p:sp>
      <p:sp>
        <p:nvSpPr>
          <p:cNvPr id="13315" name="Podnadpis 2"/>
          <p:cNvSpPr>
            <a:spLocks noGrp="1"/>
          </p:cNvSpPr>
          <p:nvPr>
            <p:ph type="subTitle" idx="4294967295"/>
          </p:nvPr>
        </p:nvSpPr>
        <p:spPr>
          <a:xfrm>
            <a:off x="2987675" y="5949950"/>
            <a:ext cx="4784725" cy="431800"/>
          </a:xfrm>
        </p:spPr>
        <p:txBody>
          <a:bodyPr/>
          <a:lstStyle/>
          <a:p>
            <a:pPr marL="0" indent="0" eaLnBrk="1" hangingPunct="1">
              <a:buFont typeface="Arial" charset="0"/>
              <a:buNone/>
            </a:pPr>
            <a:r>
              <a:rPr lang="cs-CZ" altLang="cs-CZ" sz="700" dirty="0" smtClean="0"/>
              <a:t>Ministry </a:t>
            </a:r>
            <a:r>
              <a:rPr lang="cs-CZ" altLang="cs-CZ" sz="700" dirty="0" err="1" smtClean="0"/>
              <a:t>of</a:t>
            </a:r>
            <a:r>
              <a:rPr lang="cs-CZ" altLang="cs-CZ" sz="700" dirty="0" smtClean="0"/>
              <a:t> </a:t>
            </a:r>
            <a:r>
              <a:rPr lang="cs-CZ" altLang="cs-CZ" sz="700" dirty="0" err="1" smtClean="0"/>
              <a:t>Education</a:t>
            </a:r>
            <a:r>
              <a:rPr lang="cs-CZ" altLang="cs-CZ" sz="700" dirty="0" smtClean="0"/>
              <a:t>, </a:t>
            </a:r>
            <a:r>
              <a:rPr lang="cs-CZ" altLang="cs-CZ" sz="700" dirty="0" err="1" smtClean="0"/>
              <a:t>Youth</a:t>
            </a:r>
            <a:r>
              <a:rPr lang="cs-CZ" altLang="cs-CZ" sz="700" dirty="0" smtClean="0"/>
              <a:t> and </a:t>
            </a:r>
            <a:r>
              <a:rPr lang="cs-CZ" altLang="cs-CZ" sz="700" dirty="0" err="1" smtClean="0"/>
              <a:t>Sports</a:t>
            </a:r>
            <a:endParaRPr lang="cs-CZ" altLang="cs-CZ" sz="700" dirty="0" smtClean="0"/>
          </a:p>
          <a:p>
            <a:pPr marL="0" indent="0" eaLnBrk="1" hangingPunct="1">
              <a:buFont typeface="Arial" charset="0"/>
              <a:buNone/>
            </a:pPr>
            <a:r>
              <a:rPr lang="cs-CZ" altLang="cs-CZ" sz="700" dirty="0" smtClean="0"/>
              <a:t>Karmelitská 7, 118 12 Praha 1 • tel.: +420 234 811 111</a:t>
            </a:r>
          </a:p>
          <a:p>
            <a:pPr marL="0" indent="0" eaLnBrk="1" hangingPunct="1">
              <a:buFont typeface="Arial" charset="0"/>
              <a:buNone/>
            </a:pPr>
            <a:r>
              <a:rPr lang="cs-CZ" altLang="cs-CZ" sz="700" dirty="0" smtClean="0"/>
              <a:t>msmt@msmt.cz • www.msmt.cz</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normAutofit lnSpcReduction="10000"/>
          </a:bodyPr>
          <a:lstStyle/>
          <a:p>
            <a:pPr marL="0" indent="0" eaLnBrk="1" fontAlgn="auto" hangingPunct="1">
              <a:spcAft>
                <a:spcPts val="0"/>
              </a:spcAft>
              <a:buFont typeface="Arial" pitchFamily="34" charset="0"/>
              <a:buNone/>
              <a:defRPr/>
            </a:pPr>
            <a:r>
              <a:rPr lang="cs-CZ" sz="2500" b="1" dirty="0" err="1" smtClean="0">
                <a:solidFill>
                  <a:srgbClr val="418E96"/>
                </a:solidFill>
              </a:rPr>
              <a:t>History</a:t>
            </a:r>
            <a:r>
              <a:rPr lang="cs-CZ" sz="2500" b="1" dirty="0" smtClean="0">
                <a:solidFill>
                  <a:srgbClr val="418E96"/>
                </a:solidFill>
              </a:rPr>
              <a:t> </a:t>
            </a:r>
            <a:r>
              <a:rPr lang="cs-CZ" sz="2500" b="1" dirty="0" err="1" smtClean="0">
                <a:solidFill>
                  <a:srgbClr val="418E96"/>
                </a:solidFill>
              </a:rPr>
              <a:t>of</a:t>
            </a:r>
            <a:r>
              <a:rPr lang="cs-CZ" sz="2500" b="1" dirty="0" smtClean="0">
                <a:solidFill>
                  <a:srgbClr val="418E96"/>
                </a:solidFill>
              </a:rPr>
              <a:t> </a:t>
            </a:r>
            <a:r>
              <a:rPr lang="cs-CZ" sz="2500" b="1" dirty="0" err="1" smtClean="0">
                <a:solidFill>
                  <a:srgbClr val="418E96"/>
                </a:solidFill>
              </a:rPr>
              <a:t>volunteering</a:t>
            </a:r>
            <a:endParaRPr lang="cs-CZ" sz="2500" b="1" dirty="0" smtClean="0">
              <a:solidFill>
                <a:srgbClr val="418E96"/>
              </a:solidFill>
            </a:endParaRPr>
          </a:p>
          <a:p>
            <a:pPr algn="just" eaLnBrk="1" fontAlgn="auto" hangingPunct="1">
              <a:spcAft>
                <a:spcPts val="0"/>
              </a:spcAft>
              <a:buFontTx/>
              <a:buChar char="-"/>
              <a:defRPr/>
            </a:pPr>
            <a:r>
              <a:rPr lang="cs-CZ" sz="2400" dirty="0" smtClean="0"/>
              <a:t>Long </a:t>
            </a:r>
            <a:r>
              <a:rPr lang="cs-CZ" sz="2400" dirty="0" err="1" smtClean="0"/>
              <a:t>tradition</a:t>
            </a:r>
            <a:endParaRPr lang="cs-CZ" sz="2400" dirty="0" smtClean="0"/>
          </a:p>
          <a:p>
            <a:pPr algn="just" fontAlgn="auto">
              <a:spcAft>
                <a:spcPts val="0"/>
              </a:spcAft>
              <a:buFontTx/>
              <a:buChar char="-"/>
              <a:defRPr/>
            </a:pPr>
            <a:r>
              <a:rPr lang="cs-CZ" sz="2400" dirty="0" smtClean="0"/>
              <a:t>T</a:t>
            </a:r>
            <a:r>
              <a:rPr lang="en-US" sz="2400" dirty="0" err="1" smtClean="0"/>
              <a:t>otalitarian</a:t>
            </a:r>
            <a:r>
              <a:rPr lang="en-US" sz="2400" dirty="0" smtClean="0"/>
              <a:t> </a:t>
            </a:r>
            <a:r>
              <a:rPr lang="en-US" sz="2400" dirty="0"/>
              <a:t>communist regime (1948-1989) devalued volunteerism and turned voluntary work into obligatory socialistic collectivism </a:t>
            </a:r>
            <a:endParaRPr lang="cs-CZ" sz="2400" dirty="0" smtClean="0"/>
          </a:p>
          <a:p>
            <a:pPr algn="just" fontAlgn="auto">
              <a:spcAft>
                <a:spcPts val="0"/>
              </a:spcAft>
              <a:buFontTx/>
              <a:buChar char="-"/>
              <a:defRPr/>
            </a:pPr>
            <a:r>
              <a:rPr lang="cs-CZ" sz="2400" dirty="0"/>
              <a:t>A</a:t>
            </a:r>
            <a:r>
              <a:rPr lang="en-US" sz="2400" dirty="0" err="1" smtClean="0"/>
              <a:t>fter</a:t>
            </a:r>
            <a:r>
              <a:rPr lang="en-US" sz="2400" dirty="0" smtClean="0"/>
              <a:t> </a:t>
            </a:r>
            <a:r>
              <a:rPr lang="en-US" sz="2400" dirty="0"/>
              <a:t>the 1989, the democratic structure was fully restored and the massive development of independent associations from the area of ecology, human rights, humanitarian help, sport, </a:t>
            </a:r>
            <a:r>
              <a:rPr lang="cs-CZ" sz="2400" dirty="0" err="1" smtClean="0"/>
              <a:t>youth</a:t>
            </a:r>
            <a:r>
              <a:rPr lang="cs-CZ" sz="2400" dirty="0" smtClean="0"/>
              <a:t> </a:t>
            </a:r>
            <a:r>
              <a:rPr lang="cs-CZ" sz="2400" dirty="0" err="1" smtClean="0"/>
              <a:t>work</a:t>
            </a:r>
            <a:r>
              <a:rPr lang="cs-CZ" sz="2400" dirty="0" smtClean="0"/>
              <a:t>, </a:t>
            </a:r>
            <a:r>
              <a:rPr lang="en-US" sz="2400" dirty="0" smtClean="0"/>
              <a:t>social </a:t>
            </a:r>
            <a:r>
              <a:rPr lang="en-US" sz="2400" dirty="0"/>
              <a:t>benefits, etc. appeared. Although the public is skeptical sometimes towards voluntary activity still, in the last twenty years we can trace positive tendencies that move the Czech volunteering towards European average also in this field.</a:t>
            </a:r>
            <a:endParaRPr lang="cs-CZ" sz="2400" dirty="0" smtClean="0"/>
          </a:p>
          <a:p>
            <a:pPr fontAlgn="auto">
              <a:spcAft>
                <a:spcPts val="0"/>
              </a:spcAft>
              <a:buFontTx/>
              <a:buChar char="-"/>
              <a:defRPr/>
            </a:pPr>
            <a:endParaRPr lang="cs-CZ" dirty="0"/>
          </a:p>
        </p:txBody>
      </p:sp>
    </p:spTree>
    <p:extLst>
      <p:ext uri="{BB962C8B-B14F-4D97-AF65-F5344CB8AC3E}">
        <p14:creationId xmlns:p14="http://schemas.microsoft.com/office/powerpoint/2010/main" val="1215396847"/>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normAutofit/>
          </a:bodyPr>
          <a:lstStyle/>
          <a:p>
            <a:pPr marL="0" indent="0" eaLnBrk="1" fontAlgn="auto" hangingPunct="1">
              <a:spcAft>
                <a:spcPts val="0"/>
              </a:spcAft>
              <a:buFont typeface="Arial" pitchFamily="34" charset="0"/>
              <a:buNone/>
              <a:defRPr/>
            </a:pPr>
            <a:r>
              <a:rPr lang="cs-CZ" sz="2500" b="1" dirty="0" smtClean="0">
                <a:solidFill>
                  <a:srgbClr val="418E96"/>
                </a:solidFill>
              </a:rPr>
              <a:t>CZ </a:t>
            </a:r>
            <a:r>
              <a:rPr lang="cs-CZ" sz="2500" b="1" dirty="0" err="1" smtClean="0">
                <a:solidFill>
                  <a:srgbClr val="418E96"/>
                </a:solidFill>
              </a:rPr>
              <a:t>Youth</a:t>
            </a:r>
            <a:r>
              <a:rPr lang="cs-CZ" sz="2500" b="1" dirty="0" smtClean="0">
                <a:solidFill>
                  <a:srgbClr val="418E96"/>
                </a:solidFill>
              </a:rPr>
              <a:t> Report 2013</a:t>
            </a:r>
          </a:p>
          <a:p>
            <a:pPr marL="0" indent="0" eaLnBrk="1" fontAlgn="auto" hangingPunct="1">
              <a:spcAft>
                <a:spcPts val="0"/>
              </a:spcAft>
              <a:buFont typeface="Arial" pitchFamily="34" charset="0"/>
              <a:buNone/>
              <a:defRPr/>
            </a:pPr>
            <a:r>
              <a:rPr lang="cs-CZ" dirty="0" err="1" smtClean="0"/>
              <a:t>Main</a:t>
            </a:r>
            <a:r>
              <a:rPr lang="cs-CZ" dirty="0" smtClean="0"/>
              <a:t> </a:t>
            </a:r>
            <a:r>
              <a:rPr lang="cs-CZ" dirty="0" err="1" smtClean="0"/>
              <a:t>findings</a:t>
            </a:r>
            <a:r>
              <a:rPr lang="cs-CZ" dirty="0" smtClean="0"/>
              <a:t>:</a:t>
            </a:r>
          </a:p>
          <a:p>
            <a:pPr eaLnBrk="1" fontAlgn="auto" hangingPunct="1">
              <a:spcAft>
                <a:spcPts val="0"/>
              </a:spcAft>
              <a:buFont typeface="Arial" pitchFamily="34" charset="0"/>
              <a:buChar char="•"/>
              <a:defRPr/>
            </a:pPr>
            <a:r>
              <a:rPr lang="cs-CZ" dirty="0" smtClean="0"/>
              <a:t>22% </a:t>
            </a:r>
            <a:r>
              <a:rPr lang="cs-CZ" dirty="0" err="1" smtClean="0"/>
              <a:t>of</a:t>
            </a:r>
            <a:r>
              <a:rPr lang="cs-CZ" dirty="0" smtClean="0"/>
              <a:t> </a:t>
            </a:r>
            <a:r>
              <a:rPr lang="cs-CZ" dirty="0" err="1" smtClean="0"/>
              <a:t>young</a:t>
            </a:r>
            <a:r>
              <a:rPr lang="cs-CZ" dirty="0" smtClean="0"/>
              <a:t> </a:t>
            </a:r>
            <a:r>
              <a:rPr lang="cs-CZ" dirty="0" err="1" smtClean="0"/>
              <a:t>people</a:t>
            </a:r>
            <a:r>
              <a:rPr lang="cs-CZ" dirty="0" smtClean="0"/>
              <a:t> (15 – 30 </a:t>
            </a:r>
            <a:r>
              <a:rPr lang="cs-CZ" dirty="0" err="1" smtClean="0"/>
              <a:t>year-old</a:t>
            </a:r>
            <a:r>
              <a:rPr lang="cs-CZ" dirty="0" smtClean="0"/>
              <a:t>) </a:t>
            </a:r>
            <a:r>
              <a:rPr lang="cs-CZ" dirty="0" err="1" smtClean="0"/>
              <a:t>were</a:t>
            </a:r>
            <a:r>
              <a:rPr lang="cs-CZ" dirty="0" smtClean="0"/>
              <a:t> </a:t>
            </a:r>
            <a:r>
              <a:rPr lang="cs-CZ" dirty="0" err="1" smtClean="0"/>
              <a:t>involved</a:t>
            </a:r>
            <a:r>
              <a:rPr lang="cs-CZ" dirty="0" smtClean="0"/>
              <a:t> in </a:t>
            </a:r>
            <a:r>
              <a:rPr lang="cs-CZ" dirty="0" err="1" smtClean="0"/>
              <a:t>an</a:t>
            </a:r>
            <a:r>
              <a:rPr lang="cs-CZ" dirty="0" smtClean="0"/>
              <a:t> </a:t>
            </a:r>
            <a:r>
              <a:rPr lang="cs-CZ" dirty="0" err="1" smtClean="0"/>
              <a:t>organised</a:t>
            </a:r>
            <a:r>
              <a:rPr lang="cs-CZ" dirty="0" smtClean="0"/>
              <a:t> </a:t>
            </a:r>
            <a:r>
              <a:rPr lang="cs-CZ" dirty="0" err="1" smtClean="0"/>
              <a:t>voluntary</a:t>
            </a:r>
            <a:r>
              <a:rPr lang="cs-CZ" dirty="0" smtClean="0"/>
              <a:t> </a:t>
            </a:r>
            <a:r>
              <a:rPr lang="cs-CZ" dirty="0" err="1" smtClean="0"/>
              <a:t>activity</a:t>
            </a:r>
            <a:r>
              <a:rPr lang="cs-CZ" dirty="0" smtClean="0"/>
              <a:t> </a:t>
            </a:r>
            <a:r>
              <a:rPr lang="cs-CZ" dirty="0" err="1" smtClean="0"/>
              <a:t>during</a:t>
            </a:r>
            <a:r>
              <a:rPr lang="cs-CZ" dirty="0"/>
              <a:t> </a:t>
            </a:r>
            <a:r>
              <a:rPr lang="cs-CZ" dirty="0" smtClean="0"/>
              <a:t>last </a:t>
            </a:r>
            <a:r>
              <a:rPr lang="cs-CZ" dirty="0" err="1" smtClean="0"/>
              <a:t>year</a:t>
            </a:r>
            <a:r>
              <a:rPr lang="cs-CZ" dirty="0" smtClean="0"/>
              <a:t> and 23 % </a:t>
            </a:r>
            <a:r>
              <a:rPr lang="cs-CZ" dirty="0" err="1" smtClean="0"/>
              <a:t>of</a:t>
            </a:r>
            <a:r>
              <a:rPr lang="cs-CZ" dirty="0" smtClean="0"/>
              <a:t> </a:t>
            </a:r>
            <a:r>
              <a:rPr lang="cs-CZ" dirty="0" err="1" smtClean="0"/>
              <a:t>them</a:t>
            </a:r>
            <a:r>
              <a:rPr lang="cs-CZ" dirty="0" smtClean="0"/>
              <a:t> </a:t>
            </a:r>
            <a:r>
              <a:rPr lang="cs-CZ" dirty="0" err="1" smtClean="0"/>
              <a:t>were</a:t>
            </a:r>
            <a:r>
              <a:rPr lang="cs-CZ" dirty="0" smtClean="0"/>
              <a:t> </a:t>
            </a:r>
            <a:r>
              <a:rPr lang="cs-CZ" dirty="0" err="1" smtClean="0"/>
              <a:t>formally</a:t>
            </a:r>
            <a:r>
              <a:rPr lang="cs-CZ" dirty="0" smtClean="0"/>
              <a:t> </a:t>
            </a:r>
            <a:r>
              <a:rPr lang="cs-CZ" dirty="0" err="1" smtClean="0"/>
              <a:t>rewarded</a:t>
            </a:r>
            <a:r>
              <a:rPr lang="cs-CZ" dirty="0" smtClean="0"/>
              <a:t> </a:t>
            </a:r>
            <a:r>
              <a:rPr lang="cs-CZ" dirty="0" err="1" smtClean="0"/>
              <a:t>for</a:t>
            </a:r>
            <a:r>
              <a:rPr lang="cs-CZ" dirty="0"/>
              <a:t> </a:t>
            </a:r>
            <a:r>
              <a:rPr lang="cs-CZ" dirty="0" err="1" smtClean="0"/>
              <a:t>it</a:t>
            </a:r>
            <a:endParaRPr lang="cs-CZ" dirty="0" smtClean="0"/>
          </a:p>
          <a:p>
            <a:pPr eaLnBrk="1" fontAlgn="auto" hangingPunct="1">
              <a:spcAft>
                <a:spcPts val="0"/>
              </a:spcAft>
              <a:buFont typeface="Arial" pitchFamily="34" charset="0"/>
              <a:buChar char="•"/>
              <a:defRPr/>
            </a:pPr>
            <a:r>
              <a:rPr lang="cs-CZ" dirty="0" err="1" smtClean="0"/>
              <a:t>Only</a:t>
            </a:r>
            <a:r>
              <a:rPr lang="cs-CZ" dirty="0" smtClean="0"/>
              <a:t> 1,5 % </a:t>
            </a:r>
            <a:r>
              <a:rPr lang="cs-CZ" dirty="0" err="1" smtClean="0"/>
              <a:t>were</a:t>
            </a:r>
            <a:r>
              <a:rPr lang="cs-CZ" dirty="0" smtClean="0"/>
              <a:t> </a:t>
            </a:r>
            <a:r>
              <a:rPr lang="cs-CZ" dirty="0" err="1" smtClean="0"/>
              <a:t>abroad</a:t>
            </a:r>
            <a:r>
              <a:rPr lang="cs-CZ" dirty="0" smtClean="0"/>
              <a:t> as </a:t>
            </a:r>
            <a:r>
              <a:rPr lang="cs-CZ" dirty="0" err="1" smtClean="0"/>
              <a:t>volunteers</a:t>
            </a:r>
            <a:endParaRPr lang="cs-CZ" dirty="0" smtClean="0"/>
          </a:p>
          <a:p>
            <a:pPr eaLnBrk="1" fontAlgn="auto" hangingPunct="1">
              <a:spcAft>
                <a:spcPts val="0"/>
              </a:spcAft>
              <a:buFont typeface="Arial" pitchFamily="34" charset="0"/>
              <a:buChar char="•"/>
              <a:defRPr/>
            </a:pPr>
            <a:r>
              <a:rPr lang="cs-CZ" dirty="0" smtClean="0"/>
              <a:t>In </a:t>
            </a:r>
            <a:r>
              <a:rPr lang="cs-CZ" dirty="0" err="1" smtClean="0"/>
              <a:t>comparison</a:t>
            </a:r>
            <a:r>
              <a:rPr lang="cs-CZ" dirty="0" smtClean="0"/>
              <a:t> </a:t>
            </a:r>
            <a:r>
              <a:rPr lang="cs-CZ" dirty="0" err="1" smtClean="0"/>
              <a:t>with</a:t>
            </a:r>
            <a:r>
              <a:rPr lang="cs-CZ" dirty="0" smtClean="0"/>
              <a:t> </a:t>
            </a:r>
            <a:r>
              <a:rPr lang="cs-CZ" dirty="0" err="1" smtClean="0"/>
              <a:t>other</a:t>
            </a:r>
            <a:r>
              <a:rPr lang="cs-CZ" dirty="0" smtClean="0"/>
              <a:t> </a:t>
            </a:r>
            <a:r>
              <a:rPr lang="cs-CZ" dirty="0" err="1" smtClean="0"/>
              <a:t>age</a:t>
            </a:r>
            <a:r>
              <a:rPr lang="cs-CZ" dirty="0" smtClean="0"/>
              <a:t> </a:t>
            </a:r>
            <a:r>
              <a:rPr lang="cs-CZ" dirty="0" err="1" smtClean="0"/>
              <a:t>categories</a:t>
            </a:r>
            <a:r>
              <a:rPr lang="cs-CZ" dirty="0" smtClean="0"/>
              <a:t> </a:t>
            </a:r>
            <a:r>
              <a:rPr lang="cs-CZ" dirty="0" err="1" smtClean="0"/>
              <a:t>young</a:t>
            </a:r>
            <a:r>
              <a:rPr lang="cs-CZ" dirty="0" smtClean="0"/>
              <a:t> </a:t>
            </a:r>
            <a:r>
              <a:rPr lang="cs-CZ" dirty="0" err="1" smtClean="0"/>
              <a:t>people</a:t>
            </a:r>
            <a:r>
              <a:rPr lang="cs-CZ" dirty="0" smtClean="0"/>
              <a:t> </a:t>
            </a:r>
            <a:r>
              <a:rPr lang="cs-CZ" dirty="0" err="1" smtClean="0"/>
              <a:t>tend</a:t>
            </a:r>
            <a:r>
              <a:rPr lang="cs-CZ" dirty="0" smtClean="0"/>
              <a:t> to </a:t>
            </a:r>
            <a:r>
              <a:rPr lang="cs-CZ" dirty="0" err="1" smtClean="0"/>
              <a:t>be</a:t>
            </a:r>
            <a:r>
              <a:rPr lang="cs-CZ" dirty="0" smtClean="0"/>
              <a:t> </a:t>
            </a:r>
            <a:r>
              <a:rPr lang="cs-CZ" dirty="0" err="1" smtClean="0"/>
              <a:t>involved</a:t>
            </a:r>
            <a:r>
              <a:rPr lang="cs-CZ" dirty="0" smtClean="0"/>
              <a:t> in </a:t>
            </a:r>
            <a:r>
              <a:rPr lang="cs-CZ" dirty="0" err="1" smtClean="0"/>
              <a:t>less</a:t>
            </a:r>
            <a:r>
              <a:rPr lang="cs-CZ" dirty="0" smtClean="0"/>
              <a:t> </a:t>
            </a:r>
            <a:r>
              <a:rPr lang="cs-CZ" dirty="0" err="1" smtClean="0"/>
              <a:t>regular</a:t>
            </a:r>
            <a:r>
              <a:rPr lang="cs-CZ" dirty="0" smtClean="0"/>
              <a:t>, </a:t>
            </a:r>
            <a:r>
              <a:rPr lang="cs-CZ" dirty="0" err="1" smtClean="0"/>
              <a:t>less</a:t>
            </a:r>
            <a:r>
              <a:rPr lang="cs-CZ" dirty="0" smtClean="0"/>
              <a:t> </a:t>
            </a:r>
            <a:r>
              <a:rPr lang="cs-CZ" dirty="0" err="1" smtClean="0"/>
              <a:t>active</a:t>
            </a:r>
            <a:r>
              <a:rPr lang="cs-CZ" dirty="0" smtClean="0"/>
              <a:t> and </a:t>
            </a:r>
            <a:r>
              <a:rPr lang="cs-CZ" dirty="0" err="1" smtClean="0"/>
              <a:t>short</a:t>
            </a:r>
            <a:r>
              <a:rPr lang="cs-CZ" dirty="0" smtClean="0"/>
              <a:t> term </a:t>
            </a:r>
            <a:r>
              <a:rPr lang="cs-CZ" dirty="0" err="1" smtClean="0"/>
              <a:t>voluntary</a:t>
            </a:r>
            <a:r>
              <a:rPr lang="cs-CZ" dirty="0" smtClean="0"/>
              <a:t> </a:t>
            </a:r>
            <a:r>
              <a:rPr lang="cs-CZ" dirty="0" err="1" smtClean="0"/>
              <a:t>activities</a:t>
            </a:r>
            <a:endParaRPr lang="cs-CZ" dirty="0" smtClean="0"/>
          </a:p>
          <a:p>
            <a:pPr eaLnBrk="1" fontAlgn="auto" hangingPunct="1">
              <a:spcAft>
                <a:spcPts val="0"/>
              </a:spcAft>
              <a:buFont typeface="Arial" pitchFamily="34" charset="0"/>
              <a:buChar char="•"/>
              <a:defRPr/>
            </a:pPr>
            <a:r>
              <a:rPr lang="cs-CZ" dirty="0" err="1" smtClean="0"/>
              <a:t>Main</a:t>
            </a:r>
            <a:r>
              <a:rPr lang="cs-CZ" dirty="0" smtClean="0"/>
              <a:t> </a:t>
            </a:r>
            <a:r>
              <a:rPr lang="cs-CZ" dirty="0" err="1" smtClean="0"/>
              <a:t>field</a:t>
            </a:r>
            <a:r>
              <a:rPr lang="cs-CZ" dirty="0" smtClean="0"/>
              <a:t> </a:t>
            </a:r>
            <a:r>
              <a:rPr lang="cs-CZ" dirty="0" err="1" smtClean="0"/>
              <a:t>of</a:t>
            </a:r>
            <a:r>
              <a:rPr lang="cs-CZ" dirty="0" smtClean="0"/>
              <a:t> </a:t>
            </a:r>
            <a:r>
              <a:rPr lang="cs-CZ" dirty="0" err="1" smtClean="0"/>
              <a:t>volunteering</a:t>
            </a:r>
            <a:r>
              <a:rPr lang="cs-CZ" dirty="0" smtClean="0"/>
              <a:t>:</a:t>
            </a:r>
          </a:p>
          <a:p>
            <a:pPr lvl="1" fontAlgn="auto">
              <a:spcAft>
                <a:spcPts val="0"/>
              </a:spcAft>
              <a:buFont typeface="Arial" pitchFamily="34" charset="0"/>
              <a:buChar char="–"/>
              <a:defRPr/>
            </a:pPr>
            <a:r>
              <a:rPr lang="cs-CZ" sz="2000" dirty="0"/>
              <a:t>S</a:t>
            </a:r>
            <a:r>
              <a:rPr lang="cs-CZ" sz="2000" dirty="0" smtClean="0"/>
              <a:t>port</a:t>
            </a:r>
          </a:p>
          <a:p>
            <a:pPr lvl="1" fontAlgn="auto">
              <a:spcAft>
                <a:spcPts val="0"/>
              </a:spcAft>
              <a:buFont typeface="Arial" pitchFamily="34" charset="0"/>
              <a:buChar char="–"/>
              <a:defRPr/>
            </a:pPr>
            <a:r>
              <a:rPr lang="cs-CZ" sz="2000" dirty="0" err="1" smtClean="0"/>
              <a:t>Youth</a:t>
            </a:r>
            <a:r>
              <a:rPr lang="cs-CZ" sz="2000" dirty="0" smtClean="0"/>
              <a:t> </a:t>
            </a:r>
            <a:r>
              <a:rPr lang="cs-CZ" sz="2000" dirty="0" err="1" smtClean="0"/>
              <a:t>work</a:t>
            </a:r>
            <a:endParaRPr lang="cs-CZ" sz="2000" dirty="0"/>
          </a:p>
          <a:p>
            <a:pPr lvl="1" fontAlgn="auto">
              <a:spcAft>
                <a:spcPts val="0"/>
              </a:spcAft>
              <a:buFont typeface="Arial" pitchFamily="34" charset="0"/>
              <a:buChar char="–"/>
              <a:defRPr/>
            </a:pPr>
            <a:r>
              <a:rPr lang="cs-CZ" sz="2000" dirty="0" err="1" smtClean="0"/>
              <a:t>Voluntary</a:t>
            </a:r>
            <a:r>
              <a:rPr lang="cs-CZ" sz="2000" dirty="0" smtClean="0"/>
              <a:t> </a:t>
            </a:r>
            <a:r>
              <a:rPr lang="cs-CZ" sz="2000" dirty="0" err="1" smtClean="0"/>
              <a:t>fire</a:t>
            </a:r>
            <a:r>
              <a:rPr lang="cs-CZ" sz="2000" dirty="0" smtClean="0"/>
              <a:t> </a:t>
            </a:r>
            <a:r>
              <a:rPr lang="cs-CZ" sz="2000" dirty="0" err="1" smtClean="0"/>
              <a:t>brigades</a:t>
            </a:r>
            <a:endParaRPr lang="cs-CZ" sz="2000" dirty="0"/>
          </a:p>
        </p:txBody>
      </p:sp>
    </p:spTree>
    <p:extLst>
      <p:ext uri="{BB962C8B-B14F-4D97-AF65-F5344CB8AC3E}">
        <p14:creationId xmlns:p14="http://schemas.microsoft.com/office/powerpoint/2010/main" val="211641480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normAutofit lnSpcReduction="10000"/>
          </a:bodyPr>
          <a:lstStyle/>
          <a:p>
            <a:pPr marL="0" indent="0" eaLnBrk="1" fontAlgn="auto" hangingPunct="1">
              <a:spcAft>
                <a:spcPts val="0"/>
              </a:spcAft>
              <a:buFont typeface="Arial" pitchFamily="34" charset="0"/>
              <a:buNone/>
              <a:defRPr/>
            </a:pPr>
            <a:r>
              <a:rPr lang="cs-CZ" sz="2500" b="1" dirty="0" err="1" smtClean="0">
                <a:solidFill>
                  <a:srgbClr val="418E96"/>
                </a:solidFill>
              </a:rPr>
              <a:t>Youth</a:t>
            </a:r>
            <a:r>
              <a:rPr lang="cs-CZ" sz="2500" b="1" dirty="0" smtClean="0">
                <a:solidFill>
                  <a:srgbClr val="418E96"/>
                </a:solidFill>
              </a:rPr>
              <a:t> </a:t>
            </a:r>
            <a:r>
              <a:rPr lang="cs-CZ" sz="2500" b="1" dirty="0" err="1" smtClean="0">
                <a:solidFill>
                  <a:srgbClr val="418E96"/>
                </a:solidFill>
              </a:rPr>
              <a:t>Volunteering</a:t>
            </a:r>
            <a:endParaRPr lang="cs-CZ" sz="2500" b="1" dirty="0" smtClean="0">
              <a:solidFill>
                <a:srgbClr val="418E96"/>
              </a:solidFill>
            </a:endParaRPr>
          </a:p>
          <a:p>
            <a:pPr marL="0" indent="0" fontAlgn="auto">
              <a:spcAft>
                <a:spcPts val="0"/>
              </a:spcAft>
              <a:buNone/>
              <a:defRPr/>
            </a:pPr>
            <a:r>
              <a:rPr lang="cs-CZ" dirty="0" err="1" smtClean="0"/>
              <a:t>Percentage</a:t>
            </a:r>
            <a:r>
              <a:rPr lang="cs-CZ" dirty="0" smtClean="0"/>
              <a:t> </a:t>
            </a:r>
            <a:r>
              <a:rPr lang="cs-CZ" dirty="0" err="1" smtClean="0"/>
              <a:t>of</a:t>
            </a:r>
            <a:r>
              <a:rPr lang="cs-CZ" dirty="0" smtClean="0"/>
              <a:t> </a:t>
            </a:r>
            <a:r>
              <a:rPr lang="cs-CZ" dirty="0" err="1" smtClean="0"/>
              <a:t>young</a:t>
            </a:r>
            <a:r>
              <a:rPr lang="cs-CZ" dirty="0" smtClean="0"/>
              <a:t> </a:t>
            </a:r>
            <a:r>
              <a:rPr lang="cs-CZ" dirty="0" err="1" smtClean="0"/>
              <a:t>people</a:t>
            </a:r>
            <a:r>
              <a:rPr lang="cs-CZ" dirty="0" smtClean="0"/>
              <a:t> </a:t>
            </a:r>
            <a:r>
              <a:rPr lang="cs-CZ" dirty="0" err="1" smtClean="0"/>
              <a:t>involved</a:t>
            </a:r>
            <a:r>
              <a:rPr lang="cs-CZ" dirty="0" smtClean="0"/>
              <a:t> in </a:t>
            </a:r>
            <a:r>
              <a:rPr lang="cs-CZ" dirty="0" err="1" smtClean="0"/>
              <a:t>organised</a:t>
            </a:r>
            <a:r>
              <a:rPr lang="cs-CZ" dirty="0" smtClean="0"/>
              <a:t> </a:t>
            </a:r>
            <a:r>
              <a:rPr lang="cs-CZ" dirty="0" err="1" smtClean="0"/>
              <a:t>volunteering</a:t>
            </a:r>
            <a:endParaRPr lang="cs-CZ" dirty="0" smtClean="0"/>
          </a:p>
          <a:p>
            <a:pPr marL="0" indent="0" fontAlgn="auto">
              <a:spcAft>
                <a:spcPts val="0"/>
              </a:spcAft>
              <a:buNone/>
              <a:defRPr/>
            </a:pPr>
            <a:endParaRPr lang="cs-CZ" dirty="0"/>
          </a:p>
          <a:p>
            <a:pPr marL="0" indent="0" fontAlgn="auto">
              <a:spcAft>
                <a:spcPts val="0"/>
              </a:spcAft>
              <a:buNone/>
              <a:defRPr/>
            </a:pPr>
            <a:endParaRPr lang="cs-CZ" dirty="0" smtClean="0"/>
          </a:p>
          <a:p>
            <a:pPr marL="0" indent="0" fontAlgn="auto">
              <a:spcAft>
                <a:spcPts val="0"/>
              </a:spcAft>
              <a:buNone/>
              <a:defRPr/>
            </a:pPr>
            <a:endParaRPr lang="cs-CZ" dirty="0"/>
          </a:p>
          <a:p>
            <a:pPr marL="0" indent="0" fontAlgn="auto">
              <a:spcAft>
                <a:spcPts val="0"/>
              </a:spcAft>
              <a:buNone/>
              <a:defRPr/>
            </a:pPr>
            <a:endParaRPr lang="cs-CZ" dirty="0" smtClean="0"/>
          </a:p>
          <a:p>
            <a:pPr marL="0" indent="0" fontAlgn="auto">
              <a:spcAft>
                <a:spcPts val="0"/>
              </a:spcAft>
              <a:buNone/>
              <a:defRPr/>
            </a:pPr>
            <a:endParaRPr lang="cs-CZ" dirty="0"/>
          </a:p>
          <a:p>
            <a:pPr marL="0" indent="0" fontAlgn="auto">
              <a:spcAft>
                <a:spcPts val="0"/>
              </a:spcAft>
              <a:buNone/>
              <a:defRPr/>
            </a:pPr>
            <a:endParaRPr lang="cs-CZ" dirty="0" smtClean="0"/>
          </a:p>
          <a:p>
            <a:pPr marL="0" indent="0" fontAlgn="auto">
              <a:spcAft>
                <a:spcPts val="0"/>
              </a:spcAft>
              <a:buNone/>
              <a:defRPr/>
            </a:pPr>
            <a:endParaRPr lang="cs-CZ" dirty="0"/>
          </a:p>
          <a:p>
            <a:pPr marL="0" indent="0" fontAlgn="auto">
              <a:spcAft>
                <a:spcPts val="0"/>
              </a:spcAft>
              <a:buNone/>
              <a:defRPr/>
            </a:pPr>
            <a:endParaRPr lang="cs-CZ" dirty="0" smtClean="0"/>
          </a:p>
          <a:p>
            <a:pPr marL="0" indent="0" fontAlgn="auto">
              <a:spcAft>
                <a:spcPts val="0"/>
              </a:spcAft>
              <a:buNone/>
              <a:defRPr/>
            </a:pPr>
            <a:endParaRPr lang="cs-CZ" dirty="0"/>
          </a:p>
          <a:p>
            <a:pPr marL="0" indent="0" fontAlgn="auto">
              <a:spcAft>
                <a:spcPts val="0"/>
              </a:spcAft>
              <a:buNone/>
              <a:defRPr/>
            </a:pPr>
            <a:endParaRPr lang="cs-CZ" dirty="0" smtClean="0"/>
          </a:p>
          <a:p>
            <a:pPr marL="0" indent="0" fontAlgn="auto">
              <a:spcAft>
                <a:spcPts val="0"/>
              </a:spcAft>
              <a:buNone/>
              <a:defRPr/>
            </a:pPr>
            <a:endParaRPr lang="cs-CZ" dirty="0"/>
          </a:p>
          <a:p>
            <a:pPr marL="0" indent="0" fontAlgn="auto">
              <a:spcAft>
                <a:spcPts val="0"/>
              </a:spcAft>
              <a:buNone/>
              <a:defRPr/>
            </a:pPr>
            <a:endParaRPr lang="cs-CZ" sz="1400" dirty="0" smtClean="0"/>
          </a:p>
          <a:p>
            <a:pPr marL="0" indent="0" fontAlgn="auto">
              <a:spcAft>
                <a:spcPts val="0"/>
              </a:spcAft>
              <a:buNone/>
              <a:defRPr/>
            </a:pPr>
            <a:r>
              <a:rPr lang="cs-CZ" sz="1400" dirty="0" smtClean="0"/>
              <a:t>Source: </a:t>
            </a:r>
            <a:r>
              <a:rPr lang="cs-CZ" sz="1400" dirty="0" err="1" smtClean="0"/>
              <a:t>Flash</a:t>
            </a:r>
            <a:r>
              <a:rPr lang="cs-CZ" sz="1400" dirty="0" smtClean="0"/>
              <a:t> </a:t>
            </a:r>
            <a:r>
              <a:rPr lang="cs-CZ" sz="1400" dirty="0" err="1" smtClean="0"/>
              <a:t>Eurobarometer</a:t>
            </a:r>
            <a:r>
              <a:rPr lang="cs-CZ" sz="1400" dirty="0"/>
              <a:t> </a:t>
            </a:r>
            <a:r>
              <a:rPr lang="cs-CZ" sz="1400" dirty="0" smtClean="0"/>
              <a:t>YOUTH ON THE MOVE 2011</a:t>
            </a:r>
          </a:p>
          <a:p>
            <a:pPr marL="0" indent="0" fontAlgn="auto">
              <a:spcAft>
                <a:spcPts val="0"/>
              </a:spcAft>
              <a:buNone/>
              <a:defRPr/>
            </a:pPr>
            <a:endParaRPr lang="cs-CZ" sz="1400" dirty="0"/>
          </a:p>
          <a:p>
            <a:pPr marL="0" indent="0" eaLnBrk="1" fontAlgn="auto" hangingPunct="1">
              <a:spcAft>
                <a:spcPts val="0"/>
              </a:spcAft>
              <a:buFont typeface="Arial" pitchFamily="34" charset="0"/>
              <a:buNone/>
              <a:defRPr/>
            </a:pPr>
            <a:endParaRPr lang="cs-CZ" sz="2500" b="1" dirty="0" smtClean="0">
              <a:solidFill>
                <a:srgbClr val="418E96"/>
              </a:solidFill>
            </a:endParaRPr>
          </a:p>
          <a:p>
            <a:pPr marL="0" indent="0" eaLnBrk="1" fontAlgn="auto" hangingPunct="1">
              <a:spcAft>
                <a:spcPts val="0"/>
              </a:spcAft>
              <a:buFont typeface="Arial" pitchFamily="34" charset="0"/>
              <a:buNone/>
              <a:defRPr/>
            </a:pPr>
            <a:endParaRPr lang="cs-CZ" sz="2500" b="1" dirty="0" smtClean="0">
              <a:solidFill>
                <a:srgbClr val="418E96"/>
              </a:solidFill>
            </a:endParaRPr>
          </a:p>
          <a:p>
            <a:pPr marL="0" indent="0" eaLnBrk="1" fontAlgn="auto" hangingPunct="1">
              <a:spcAft>
                <a:spcPts val="0"/>
              </a:spcAft>
              <a:buFont typeface="Arial" pitchFamily="34" charset="0"/>
              <a:buNone/>
              <a:defRPr/>
            </a:pPr>
            <a:endParaRPr lang="cs-CZ" dirty="0" smtClean="0"/>
          </a:p>
          <a:p>
            <a:pPr marL="0" indent="0" eaLnBrk="1" fontAlgn="auto" hangingPunct="1">
              <a:spcAft>
                <a:spcPts val="0"/>
              </a:spcAft>
              <a:buFont typeface="Arial" pitchFamily="34" charset="0"/>
              <a:buNone/>
              <a:defRPr/>
            </a:pPr>
            <a:endParaRPr lang="cs-CZ" dirty="0" smtClean="0"/>
          </a:p>
        </p:txBody>
      </p:sp>
      <p:pic>
        <p:nvPicPr>
          <p:cNvPr id="3" name="Picture 2"/>
          <p:cNvPicPr>
            <a:picLocks noChangeAspect="1" noChangeArrowheads="1"/>
          </p:cNvPicPr>
          <p:nvPr/>
        </p:nvPicPr>
        <p:blipFill>
          <a:blip r:embed="rId2" cstate="print"/>
          <a:srcRect b="3774"/>
          <a:stretch>
            <a:fillRect/>
          </a:stretch>
        </p:blipFill>
        <p:spPr bwMode="auto">
          <a:xfrm>
            <a:off x="1039805" y="2564904"/>
            <a:ext cx="8077018" cy="343470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Šipka nahoru 3"/>
          <p:cNvSpPr/>
          <p:nvPr/>
        </p:nvSpPr>
        <p:spPr>
          <a:xfrm>
            <a:off x="6848614" y="5864513"/>
            <a:ext cx="288032" cy="60158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231957740"/>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lstStyle/>
          <a:p>
            <a:pPr marL="0" indent="0" eaLnBrk="1" fontAlgn="auto" hangingPunct="1">
              <a:spcAft>
                <a:spcPts val="0"/>
              </a:spcAft>
              <a:buFont typeface="Arial" pitchFamily="34" charset="0"/>
              <a:buNone/>
              <a:defRPr/>
            </a:pPr>
            <a:r>
              <a:rPr lang="cs-CZ" sz="2500" b="1" dirty="0" err="1" smtClean="0">
                <a:solidFill>
                  <a:srgbClr val="418E96"/>
                </a:solidFill>
              </a:rPr>
              <a:t>European</a:t>
            </a:r>
            <a:r>
              <a:rPr lang="cs-CZ" sz="2500" b="1" dirty="0" smtClean="0">
                <a:solidFill>
                  <a:srgbClr val="418E96"/>
                </a:solidFill>
              </a:rPr>
              <a:t> </a:t>
            </a:r>
            <a:r>
              <a:rPr lang="cs-CZ" sz="2500" b="1" dirty="0" err="1" smtClean="0">
                <a:solidFill>
                  <a:srgbClr val="418E96"/>
                </a:solidFill>
              </a:rPr>
              <a:t>Year</a:t>
            </a:r>
            <a:r>
              <a:rPr lang="cs-CZ" sz="2500" b="1" dirty="0" smtClean="0">
                <a:solidFill>
                  <a:srgbClr val="418E96"/>
                </a:solidFill>
              </a:rPr>
              <a:t> </a:t>
            </a:r>
            <a:r>
              <a:rPr lang="cs-CZ" sz="2500" b="1" dirty="0" err="1" smtClean="0">
                <a:solidFill>
                  <a:srgbClr val="418E96"/>
                </a:solidFill>
              </a:rPr>
              <a:t>of</a:t>
            </a:r>
            <a:r>
              <a:rPr lang="cs-CZ" sz="2500" b="1" dirty="0" smtClean="0">
                <a:solidFill>
                  <a:srgbClr val="418E96"/>
                </a:solidFill>
              </a:rPr>
              <a:t> </a:t>
            </a:r>
            <a:r>
              <a:rPr lang="cs-CZ" sz="2500" b="1" dirty="0" err="1" smtClean="0">
                <a:solidFill>
                  <a:srgbClr val="418E96"/>
                </a:solidFill>
              </a:rPr>
              <a:t>Volunteering</a:t>
            </a:r>
            <a:r>
              <a:rPr lang="cs-CZ" sz="2500" b="1" dirty="0" smtClean="0">
                <a:solidFill>
                  <a:srgbClr val="418E96"/>
                </a:solidFill>
              </a:rPr>
              <a:t> 2011</a:t>
            </a:r>
          </a:p>
          <a:p>
            <a:pPr marL="0" indent="0" eaLnBrk="1" fontAlgn="auto" hangingPunct="1">
              <a:spcAft>
                <a:spcPts val="0"/>
              </a:spcAft>
              <a:buFont typeface="Arial" pitchFamily="34" charset="0"/>
              <a:buNone/>
              <a:defRPr/>
            </a:pPr>
            <a:r>
              <a:rPr lang="cs-CZ" dirty="0" err="1" smtClean="0"/>
              <a:t>Youth</a:t>
            </a:r>
            <a:r>
              <a:rPr lang="cs-CZ" dirty="0" smtClean="0"/>
              <a:t> Department in </a:t>
            </a:r>
            <a:r>
              <a:rPr lang="cs-CZ" dirty="0" err="1" smtClean="0"/>
              <a:t>charge</a:t>
            </a:r>
            <a:r>
              <a:rPr lang="cs-CZ" dirty="0" smtClean="0"/>
              <a:t> </a:t>
            </a:r>
            <a:r>
              <a:rPr lang="cs-CZ" dirty="0" err="1" smtClean="0"/>
              <a:t>of</a:t>
            </a:r>
            <a:r>
              <a:rPr lang="cs-CZ" dirty="0" smtClean="0"/>
              <a:t> EYV </a:t>
            </a:r>
            <a:r>
              <a:rPr lang="cs-CZ" dirty="0" err="1" smtClean="0"/>
              <a:t>activities</a:t>
            </a:r>
            <a:endParaRPr lang="cs-CZ" dirty="0" smtClean="0"/>
          </a:p>
          <a:p>
            <a:pPr marL="0" indent="0" eaLnBrk="1" fontAlgn="auto" hangingPunct="1">
              <a:spcAft>
                <a:spcPts val="0"/>
              </a:spcAft>
              <a:buFont typeface="Arial" pitchFamily="34" charset="0"/>
              <a:buNone/>
              <a:defRPr/>
            </a:pPr>
            <a:endParaRPr lang="cs-CZ" dirty="0"/>
          </a:p>
          <a:p>
            <a:pPr marL="0" indent="0" eaLnBrk="1" fontAlgn="auto" hangingPunct="1">
              <a:spcAft>
                <a:spcPts val="0"/>
              </a:spcAft>
              <a:buFont typeface="Arial" pitchFamily="34" charset="0"/>
              <a:buNone/>
              <a:defRPr/>
            </a:pPr>
            <a:r>
              <a:rPr lang="cs-CZ" dirty="0" err="1" smtClean="0"/>
              <a:t>Goals</a:t>
            </a:r>
            <a:r>
              <a:rPr lang="cs-CZ" dirty="0" smtClean="0"/>
              <a:t> </a:t>
            </a:r>
            <a:r>
              <a:rPr lang="cs-CZ" dirty="0" err="1" smtClean="0"/>
              <a:t>of</a:t>
            </a:r>
            <a:r>
              <a:rPr lang="cs-CZ" dirty="0" smtClean="0"/>
              <a:t> EYV:</a:t>
            </a:r>
          </a:p>
          <a:p>
            <a:pPr eaLnBrk="1" fontAlgn="auto" hangingPunct="1">
              <a:spcAft>
                <a:spcPts val="0"/>
              </a:spcAft>
              <a:buFont typeface="Arial" pitchFamily="34" charset="0"/>
              <a:buChar char="•"/>
              <a:defRPr/>
            </a:pPr>
            <a:r>
              <a:rPr lang="cs-CZ" dirty="0" smtClean="0"/>
              <a:t>To </a:t>
            </a:r>
            <a:r>
              <a:rPr lang="cs-CZ" dirty="0" err="1" smtClean="0"/>
              <a:t>improve</a:t>
            </a:r>
            <a:r>
              <a:rPr lang="cs-CZ" dirty="0" smtClean="0"/>
              <a:t> </a:t>
            </a:r>
            <a:r>
              <a:rPr lang="cs-CZ" dirty="0" err="1" smtClean="0"/>
              <a:t>the</a:t>
            </a:r>
            <a:r>
              <a:rPr lang="cs-CZ" dirty="0" smtClean="0"/>
              <a:t> </a:t>
            </a:r>
            <a:r>
              <a:rPr lang="cs-CZ" dirty="0" err="1" smtClean="0"/>
              <a:t>conditions</a:t>
            </a:r>
            <a:r>
              <a:rPr lang="cs-CZ" dirty="0" smtClean="0"/>
              <a:t> </a:t>
            </a:r>
            <a:r>
              <a:rPr lang="cs-CZ" dirty="0" err="1" smtClean="0"/>
              <a:t>for</a:t>
            </a:r>
            <a:r>
              <a:rPr lang="cs-CZ" dirty="0" smtClean="0"/>
              <a:t> </a:t>
            </a:r>
            <a:r>
              <a:rPr lang="cs-CZ" dirty="0" err="1" smtClean="0"/>
              <a:t>volunteering</a:t>
            </a:r>
            <a:endParaRPr lang="cs-CZ" dirty="0" smtClean="0"/>
          </a:p>
          <a:p>
            <a:pPr eaLnBrk="1" fontAlgn="auto" hangingPunct="1">
              <a:spcAft>
                <a:spcPts val="0"/>
              </a:spcAft>
              <a:buFont typeface="Arial" pitchFamily="34" charset="0"/>
              <a:buChar char="•"/>
              <a:defRPr/>
            </a:pPr>
            <a:r>
              <a:rPr lang="cs-CZ" dirty="0" smtClean="0"/>
              <a:t>To </a:t>
            </a:r>
            <a:r>
              <a:rPr lang="cs-CZ" dirty="0" err="1" smtClean="0"/>
              <a:t>increase</a:t>
            </a:r>
            <a:r>
              <a:rPr lang="cs-CZ" dirty="0" smtClean="0"/>
              <a:t> </a:t>
            </a:r>
            <a:r>
              <a:rPr lang="cs-CZ" dirty="0" err="1" smtClean="0"/>
              <a:t>the</a:t>
            </a:r>
            <a:r>
              <a:rPr lang="cs-CZ" dirty="0" smtClean="0"/>
              <a:t> </a:t>
            </a:r>
            <a:r>
              <a:rPr lang="cs-CZ" dirty="0" err="1" smtClean="0"/>
              <a:t>quality</a:t>
            </a:r>
            <a:r>
              <a:rPr lang="cs-CZ" dirty="0" smtClean="0"/>
              <a:t> </a:t>
            </a:r>
            <a:r>
              <a:rPr lang="cs-CZ" dirty="0" err="1" smtClean="0"/>
              <a:t>of</a:t>
            </a:r>
            <a:r>
              <a:rPr lang="cs-CZ" dirty="0" smtClean="0"/>
              <a:t> </a:t>
            </a:r>
            <a:r>
              <a:rPr lang="cs-CZ" dirty="0" err="1" smtClean="0"/>
              <a:t>volunteering</a:t>
            </a:r>
            <a:endParaRPr lang="cs-CZ" dirty="0" smtClean="0"/>
          </a:p>
          <a:p>
            <a:pPr eaLnBrk="1" fontAlgn="auto" hangingPunct="1">
              <a:spcAft>
                <a:spcPts val="0"/>
              </a:spcAft>
              <a:buFont typeface="Arial" pitchFamily="34" charset="0"/>
              <a:buChar char="•"/>
              <a:defRPr/>
            </a:pPr>
            <a:r>
              <a:rPr lang="cs-CZ" dirty="0" smtClean="0"/>
              <a:t>To </a:t>
            </a:r>
            <a:r>
              <a:rPr lang="cs-CZ" dirty="0" err="1" smtClean="0"/>
              <a:t>acknowledge</a:t>
            </a:r>
            <a:r>
              <a:rPr lang="cs-CZ" dirty="0" smtClean="0"/>
              <a:t> and to </a:t>
            </a:r>
            <a:r>
              <a:rPr lang="cs-CZ" dirty="0" err="1" smtClean="0"/>
              <a:t>recognize</a:t>
            </a:r>
            <a:r>
              <a:rPr lang="cs-CZ" dirty="0" smtClean="0"/>
              <a:t> </a:t>
            </a:r>
            <a:r>
              <a:rPr lang="cs-CZ" dirty="0" err="1" smtClean="0"/>
              <a:t>voluntary</a:t>
            </a:r>
            <a:r>
              <a:rPr lang="cs-CZ" dirty="0" smtClean="0"/>
              <a:t> </a:t>
            </a:r>
            <a:r>
              <a:rPr lang="cs-CZ" dirty="0" err="1" smtClean="0"/>
              <a:t>activities</a:t>
            </a:r>
            <a:endParaRPr lang="cs-CZ" dirty="0" smtClean="0"/>
          </a:p>
          <a:p>
            <a:pPr eaLnBrk="1" fontAlgn="auto" hangingPunct="1">
              <a:spcAft>
                <a:spcPts val="0"/>
              </a:spcAft>
              <a:buFont typeface="Arial" pitchFamily="34" charset="0"/>
              <a:buChar char="•"/>
              <a:defRPr/>
            </a:pPr>
            <a:r>
              <a:rPr lang="cs-CZ" dirty="0" smtClean="0"/>
              <a:t>To </a:t>
            </a:r>
            <a:r>
              <a:rPr lang="cs-CZ" dirty="0" err="1" smtClean="0"/>
              <a:t>enhance</a:t>
            </a:r>
            <a:r>
              <a:rPr lang="cs-CZ" dirty="0" smtClean="0"/>
              <a:t> </a:t>
            </a:r>
            <a:r>
              <a:rPr lang="cs-CZ" dirty="0" err="1" smtClean="0"/>
              <a:t>the</a:t>
            </a:r>
            <a:r>
              <a:rPr lang="cs-CZ" dirty="0" smtClean="0"/>
              <a:t> </a:t>
            </a:r>
            <a:r>
              <a:rPr lang="cs-CZ" dirty="0" err="1" smtClean="0"/>
              <a:t>awareness</a:t>
            </a:r>
            <a:r>
              <a:rPr lang="cs-CZ" dirty="0" smtClean="0"/>
              <a:t> </a:t>
            </a:r>
            <a:r>
              <a:rPr lang="cs-CZ" dirty="0" err="1" smtClean="0"/>
              <a:t>about</a:t>
            </a:r>
            <a:r>
              <a:rPr lang="cs-CZ" dirty="0" smtClean="0"/>
              <a:t> </a:t>
            </a:r>
            <a:r>
              <a:rPr lang="cs-CZ" dirty="0" err="1" smtClean="0"/>
              <a:t>the</a:t>
            </a:r>
            <a:r>
              <a:rPr lang="cs-CZ" dirty="0" smtClean="0"/>
              <a:t> </a:t>
            </a:r>
            <a:r>
              <a:rPr lang="cs-CZ" dirty="0" err="1" smtClean="0"/>
              <a:t>value</a:t>
            </a:r>
            <a:r>
              <a:rPr lang="cs-CZ" dirty="0" smtClean="0"/>
              <a:t> and </a:t>
            </a:r>
            <a:r>
              <a:rPr lang="cs-CZ" dirty="0" err="1" smtClean="0"/>
              <a:t>significance</a:t>
            </a:r>
            <a:r>
              <a:rPr lang="cs-CZ" dirty="0" smtClean="0"/>
              <a:t> </a:t>
            </a:r>
            <a:r>
              <a:rPr lang="cs-CZ" dirty="0" err="1" smtClean="0"/>
              <a:t>of</a:t>
            </a:r>
            <a:r>
              <a:rPr lang="cs-CZ" dirty="0" smtClean="0"/>
              <a:t> </a:t>
            </a:r>
            <a:r>
              <a:rPr lang="cs-CZ" dirty="0" err="1" smtClean="0"/>
              <a:t>volunteering</a:t>
            </a:r>
            <a:endParaRPr lang="cs-CZ" dirty="0" smtClean="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lstStyle/>
          <a:p>
            <a:pPr marL="0" indent="0" eaLnBrk="1" fontAlgn="auto" hangingPunct="1">
              <a:spcAft>
                <a:spcPts val="0"/>
              </a:spcAft>
              <a:buFont typeface="Arial" pitchFamily="34" charset="0"/>
              <a:buNone/>
              <a:defRPr/>
            </a:pPr>
            <a:r>
              <a:rPr lang="cs-CZ" sz="2500" b="1" dirty="0" err="1" smtClean="0">
                <a:solidFill>
                  <a:srgbClr val="418E96"/>
                </a:solidFill>
              </a:rPr>
              <a:t>European</a:t>
            </a:r>
            <a:r>
              <a:rPr lang="cs-CZ" sz="2500" b="1" dirty="0" smtClean="0">
                <a:solidFill>
                  <a:srgbClr val="418E96"/>
                </a:solidFill>
              </a:rPr>
              <a:t> </a:t>
            </a:r>
            <a:r>
              <a:rPr lang="cs-CZ" sz="2500" b="1" dirty="0" err="1" smtClean="0">
                <a:solidFill>
                  <a:srgbClr val="418E96"/>
                </a:solidFill>
              </a:rPr>
              <a:t>Year</a:t>
            </a:r>
            <a:r>
              <a:rPr lang="cs-CZ" sz="2500" b="1" dirty="0" smtClean="0">
                <a:solidFill>
                  <a:srgbClr val="418E96"/>
                </a:solidFill>
              </a:rPr>
              <a:t> </a:t>
            </a:r>
            <a:r>
              <a:rPr lang="cs-CZ" sz="2500" b="1" dirty="0" err="1" smtClean="0">
                <a:solidFill>
                  <a:srgbClr val="418E96"/>
                </a:solidFill>
              </a:rPr>
              <a:t>of</a:t>
            </a:r>
            <a:r>
              <a:rPr lang="cs-CZ" sz="2500" b="1" dirty="0" smtClean="0">
                <a:solidFill>
                  <a:srgbClr val="418E96"/>
                </a:solidFill>
              </a:rPr>
              <a:t> </a:t>
            </a:r>
            <a:r>
              <a:rPr lang="cs-CZ" sz="2500" b="1" dirty="0" err="1" smtClean="0">
                <a:solidFill>
                  <a:srgbClr val="418E96"/>
                </a:solidFill>
              </a:rPr>
              <a:t>Volunteering</a:t>
            </a:r>
            <a:r>
              <a:rPr lang="cs-CZ" sz="2500" b="1" dirty="0" smtClean="0">
                <a:solidFill>
                  <a:srgbClr val="418E96"/>
                </a:solidFill>
              </a:rPr>
              <a:t> 2011</a:t>
            </a:r>
          </a:p>
          <a:p>
            <a:pPr marL="0" indent="0" eaLnBrk="1" fontAlgn="auto" hangingPunct="1">
              <a:spcAft>
                <a:spcPts val="0"/>
              </a:spcAft>
              <a:buFont typeface="Arial" pitchFamily="34" charset="0"/>
              <a:buNone/>
              <a:defRPr/>
            </a:pPr>
            <a:r>
              <a:rPr lang="cs-CZ" dirty="0" err="1" smtClean="0"/>
              <a:t>Results</a:t>
            </a:r>
            <a:endParaRPr lang="cs-CZ" dirty="0" smtClean="0"/>
          </a:p>
          <a:p>
            <a:pPr marL="0" indent="0" eaLnBrk="1" fontAlgn="auto" hangingPunct="1">
              <a:spcAft>
                <a:spcPts val="0"/>
              </a:spcAft>
              <a:buFont typeface="Arial" pitchFamily="34" charset="0"/>
              <a:buNone/>
              <a:defRPr/>
            </a:pPr>
            <a:endParaRPr lang="cs-CZ" dirty="0" smtClean="0"/>
          </a:p>
          <a:p>
            <a:pPr fontAlgn="auto">
              <a:spcAft>
                <a:spcPts val="0"/>
              </a:spcAft>
              <a:buFontTx/>
              <a:buChar char="-"/>
              <a:defRPr/>
            </a:pPr>
            <a:r>
              <a:rPr lang="cs-CZ" dirty="0" smtClean="0"/>
              <a:t>Web </a:t>
            </a:r>
            <a:r>
              <a:rPr lang="cs-CZ" dirty="0" err="1" smtClean="0"/>
              <a:t>page</a:t>
            </a:r>
            <a:r>
              <a:rPr lang="cs-CZ" dirty="0" smtClean="0"/>
              <a:t> </a:t>
            </a:r>
            <a:r>
              <a:rPr lang="cs-CZ" dirty="0" smtClean="0">
                <a:hlinkClick r:id="rId3"/>
              </a:rPr>
              <a:t>www.volunteer.cz</a:t>
            </a:r>
            <a:r>
              <a:rPr lang="cs-CZ" dirty="0" smtClean="0"/>
              <a:t> </a:t>
            </a:r>
            <a:r>
              <a:rPr lang="cs-CZ" dirty="0" err="1" smtClean="0"/>
              <a:t>with</a:t>
            </a:r>
            <a:r>
              <a:rPr lang="cs-CZ" dirty="0" smtClean="0"/>
              <a:t> a database </a:t>
            </a:r>
            <a:r>
              <a:rPr lang="cs-CZ" dirty="0" err="1" smtClean="0"/>
              <a:t>of</a:t>
            </a:r>
            <a:r>
              <a:rPr lang="cs-CZ" dirty="0" smtClean="0"/>
              <a:t> </a:t>
            </a:r>
            <a:r>
              <a:rPr lang="cs-CZ" dirty="0" err="1" smtClean="0"/>
              <a:t>volunteering</a:t>
            </a:r>
            <a:r>
              <a:rPr lang="cs-CZ" dirty="0" smtClean="0"/>
              <a:t> </a:t>
            </a:r>
            <a:r>
              <a:rPr lang="cs-CZ" dirty="0" err="1" smtClean="0"/>
              <a:t>activities</a:t>
            </a:r>
            <a:r>
              <a:rPr lang="cs-CZ" dirty="0"/>
              <a:t> </a:t>
            </a:r>
            <a:r>
              <a:rPr lang="cs-CZ" dirty="0">
                <a:hlinkClick r:id="rId4"/>
              </a:rPr>
              <a:t>http://databaze.dobrovolnik.cz</a:t>
            </a:r>
            <a:r>
              <a:rPr lang="cs-CZ" dirty="0" smtClean="0">
                <a:hlinkClick r:id="rId4"/>
              </a:rPr>
              <a:t>/</a:t>
            </a:r>
            <a:r>
              <a:rPr lang="cs-CZ" dirty="0" smtClean="0"/>
              <a:t> </a:t>
            </a:r>
          </a:p>
          <a:p>
            <a:pPr eaLnBrk="1" fontAlgn="auto" hangingPunct="1">
              <a:spcAft>
                <a:spcPts val="0"/>
              </a:spcAft>
              <a:buFontTx/>
              <a:buChar char="-"/>
              <a:defRPr/>
            </a:pPr>
            <a:r>
              <a:rPr lang="cs-CZ" dirty="0" err="1" smtClean="0"/>
              <a:t>Law</a:t>
            </a:r>
            <a:r>
              <a:rPr lang="cs-CZ" dirty="0" smtClean="0"/>
              <a:t> on </a:t>
            </a:r>
            <a:r>
              <a:rPr lang="cs-CZ" dirty="0" err="1" smtClean="0"/>
              <a:t>volunteering</a:t>
            </a:r>
            <a:r>
              <a:rPr lang="cs-CZ" dirty="0" smtClean="0"/>
              <a:t> </a:t>
            </a:r>
            <a:r>
              <a:rPr lang="cs-CZ" dirty="0" err="1" smtClean="0"/>
              <a:t>service</a:t>
            </a:r>
            <a:r>
              <a:rPr lang="cs-CZ" dirty="0" smtClean="0"/>
              <a:t> – </a:t>
            </a:r>
            <a:r>
              <a:rPr lang="cs-CZ" dirty="0" err="1" smtClean="0"/>
              <a:t>since</a:t>
            </a:r>
            <a:r>
              <a:rPr lang="cs-CZ" dirty="0" smtClean="0"/>
              <a:t> 2002, </a:t>
            </a:r>
            <a:r>
              <a:rPr lang="cs-CZ" dirty="0" err="1" smtClean="0"/>
              <a:t>amendment</a:t>
            </a:r>
            <a:r>
              <a:rPr lang="cs-CZ" dirty="0" smtClean="0"/>
              <a:t> 2013 </a:t>
            </a:r>
          </a:p>
          <a:p>
            <a:pPr marL="0" indent="0" algn="ctr" eaLnBrk="1" fontAlgn="auto" hangingPunct="1">
              <a:spcAft>
                <a:spcPts val="0"/>
              </a:spcAft>
              <a:buFont typeface="Arial" pitchFamily="34" charset="0"/>
              <a:buNone/>
              <a:defRPr/>
            </a:pPr>
            <a:r>
              <a:rPr lang="cs-CZ" b="1" dirty="0" err="1" smtClean="0"/>
              <a:t>Volunteering</a:t>
            </a:r>
            <a:r>
              <a:rPr lang="cs-CZ" b="1" dirty="0" smtClean="0"/>
              <a:t> </a:t>
            </a:r>
            <a:r>
              <a:rPr lang="cs-CZ" b="1" dirty="0" err="1" smtClean="0"/>
              <a:t>service</a:t>
            </a:r>
            <a:r>
              <a:rPr lang="cs-CZ" b="1" dirty="0" smtClean="0"/>
              <a:t> </a:t>
            </a:r>
            <a:endParaRPr lang="cs-CZ" dirty="0" smtClean="0"/>
          </a:p>
        </p:txBody>
      </p:sp>
      <p:sp>
        <p:nvSpPr>
          <p:cNvPr id="3" name="Obdélník 2"/>
          <p:cNvSpPr/>
          <p:nvPr/>
        </p:nvSpPr>
        <p:spPr>
          <a:xfrm>
            <a:off x="1547664" y="4437112"/>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smtClean="0"/>
              <a:t>Sending</a:t>
            </a:r>
            <a:r>
              <a:rPr lang="cs-CZ" b="1" dirty="0" smtClean="0"/>
              <a:t> </a:t>
            </a:r>
            <a:r>
              <a:rPr lang="cs-CZ" b="1" dirty="0" err="1" smtClean="0"/>
              <a:t>org</a:t>
            </a:r>
            <a:r>
              <a:rPr lang="cs-CZ" dirty="0" smtClean="0"/>
              <a:t>.</a:t>
            </a:r>
            <a:endParaRPr lang="cs-CZ" dirty="0"/>
          </a:p>
        </p:txBody>
      </p:sp>
      <p:sp>
        <p:nvSpPr>
          <p:cNvPr id="4" name="Obdélník 3"/>
          <p:cNvSpPr/>
          <p:nvPr/>
        </p:nvSpPr>
        <p:spPr>
          <a:xfrm>
            <a:off x="6228184" y="4445113"/>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smtClean="0"/>
              <a:t>Hosting</a:t>
            </a:r>
            <a:r>
              <a:rPr lang="cs-CZ" b="1" dirty="0" smtClean="0"/>
              <a:t> </a:t>
            </a:r>
            <a:r>
              <a:rPr lang="cs-CZ" b="1" dirty="0" err="1" smtClean="0"/>
              <a:t>org</a:t>
            </a:r>
            <a:r>
              <a:rPr lang="cs-CZ" dirty="0" smtClean="0"/>
              <a:t>.</a:t>
            </a:r>
            <a:endParaRPr lang="cs-CZ" dirty="0"/>
          </a:p>
        </p:txBody>
      </p:sp>
      <p:cxnSp>
        <p:nvCxnSpPr>
          <p:cNvPr id="6" name="Přímá spojnice se šipkou 5"/>
          <p:cNvCxnSpPr/>
          <p:nvPr/>
        </p:nvCxnSpPr>
        <p:spPr>
          <a:xfrm>
            <a:off x="3851920" y="4869160"/>
            <a:ext cx="2088232" cy="800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 name="Ovál 6"/>
          <p:cNvSpPr/>
          <p:nvPr/>
        </p:nvSpPr>
        <p:spPr>
          <a:xfrm>
            <a:off x="3840440" y="5445224"/>
            <a:ext cx="2160240" cy="11247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smtClean="0"/>
              <a:t>Volunteer</a:t>
            </a:r>
            <a:endParaRPr lang="cs-CZ" b="1" dirty="0"/>
          </a:p>
        </p:txBody>
      </p:sp>
      <p:cxnSp>
        <p:nvCxnSpPr>
          <p:cNvPr id="9" name="Přímá spojnice se šipkou 8"/>
          <p:cNvCxnSpPr/>
          <p:nvPr/>
        </p:nvCxnSpPr>
        <p:spPr>
          <a:xfrm>
            <a:off x="2483768" y="5589240"/>
            <a:ext cx="93610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6228184" y="5589240"/>
            <a:ext cx="100811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9191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6013" y="1557338"/>
            <a:ext cx="7570787" cy="5040312"/>
          </a:xfrm>
        </p:spPr>
        <p:txBody>
          <a:bodyPr rtlCol="0"/>
          <a:lstStyle/>
          <a:p>
            <a:pPr marL="0" indent="0" eaLnBrk="1" fontAlgn="auto" hangingPunct="1">
              <a:spcAft>
                <a:spcPts val="0"/>
              </a:spcAft>
              <a:buFont typeface="Arial" pitchFamily="34" charset="0"/>
              <a:buNone/>
              <a:defRPr/>
            </a:pPr>
            <a:r>
              <a:rPr lang="cs-CZ" sz="2500" b="1" dirty="0" err="1" smtClean="0">
                <a:solidFill>
                  <a:srgbClr val="418E96"/>
                </a:solidFill>
              </a:rPr>
              <a:t>Youth</a:t>
            </a:r>
            <a:r>
              <a:rPr lang="cs-CZ" sz="2500" b="1" dirty="0" smtClean="0">
                <a:solidFill>
                  <a:srgbClr val="418E96"/>
                </a:solidFill>
              </a:rPr>
              <a:t> </a:t>
            </a:r>
            <a:r>
              <a:rPr lang="cs-CZ" sz="2500" b="1" dirty="0" err="1" smtClean="0">
                <a:solidFill>
                  <a:srgbClr val="418E96"/>
                </a:solidFill>
              </a:rPr>
              <a:t>Policy</a:t>
            </a:r>
            <a:r>
              <a:rPr lang="cs-CZ" sz="2500" b="1" dirty="0" smtClean="0">
                <a:solidFill>
                  <a:srgbClr val="418E96"/>
                </a:solidFill>
              </a:rPr>
              <a:t> </a:t>
            </a:r>
            <a:r>
              <a:rPr lang="cs-CZ" sz="2500" b="1" dirty="0" err="1" smtClean="0">
                <a:solidFill>
                  <a:srgbClr val="418E96"/>
                </a:solidFill>
              </a:rPr>
              <a:t>Strategy</a:t>
            </a:r>
            <a:r>
              <a:rPr lang="cs-CZ" sz="2500" b="1" dirty="0" smtClean="0">
                <a:solidFill>
                  <a:srgbClr val="418E96"/>
                </a:solidFill>
              </a:rPr>
              <a:t> 2014 - 2020</a:t>
            </a:r>
          </a:p>
          <a:p>
            <a:pPr marL="0" indent="0" eaLnBrk="1" fontAlgn="auto" hangingPunct="1">
              <a:spcAft>
                <a:spcPts val="0"/>
              </a:spcAft>
              <a:buFont typeface="Arial" pitchFamily="34" charset="0"/>
              <a:buNone/>
              <a:defRPr/>
            </a:pPr>
            <a:endParaRPr lang="cs-CZ" sz="2500" b="1" dirty="0" smtClean="0">
              <a:solidFill>
                <a:srgbClr val="418E96"/>
              </a:solidFill>
            </a:endParaRPr>
          </a:p>
          <a:p>
            <a:pPr marL="0" indent="0" eaLnBrk="1" fontAlgn="auto" hangingPunct="1">
              <a:spcAft>
                <a:spcPts val="0"/>
              </a:spcAft>
              <a:buFont typeface="Arial" pitchFamily="34" charset="0"/>
              <a:buNone/>
              <a:defRPr/>
            </a:pPr>
            <a:r>
              <a:rPr lang="cs-CZ" dirty="0" err="1" smtClean="0"/>
              <a:t>Strategic</a:t>
            </a:r>
            <a:r>
              <a:rPr lang="cs-CZ" dirty="0" smtClean="0"/>
              <a:t> </a:t>
            </a:r>
            <a:r>
              <a:rPr lang="cs-CZ" dirty="0" err="1" smtClean="0"/>
              <a:t>goal</a:t>
            </a:r>
            <a:r>
              <a:rPr lang="cs-CZ" dirty="0" smtClean="0"/>
              <a:t> (1 </a:t>
            </a:r>
            <a:r>
              <a:rPr lang="cs-CZ" dirty="0" err="1" smtClean="0"/>
              <a:t>out</a:t>
            </a:r>
            <a:r>
              <a:rPr lang="cs-CZ" dirty="0" smtClean="0"/>
              <a:t> </a:t>
            </a:r>
            <a:r>
              <a:rPr lang="cs-CZ" dirty="0" err="1" smtClean="0"/>
              <a:t>of</a:t>
            </a:r>
            <a:r>
              <a:rPr lang="cs-CZ" dirty="0" smtClean="0"/>
              <a:t> 13)</a:t>
            </a:r>
          </a:p>
          <a:p>
            <a:pPr marL="0" indent="0" eaLnBrk="1" fontAlgn="auto" hangingPunct="1">
              <a:spcAft>
                <a:spcPts val="0"/>
              </a:spcAft>
              <a:buNone/>
              <a:defRPr/>
            </a:pPr>
            <a:r>
              <a:rPr lang="cs-CZ" dirty="0" smtClean="0"/>
              <a:t>„To </a:t>
            </a:r>
            <a:r>
              <a:rPr lang="cs-CZ" b="1" dirty="0" err="1" smtClean="0"/>
              <a:t>create</a:t>
            </a:r>
            <a:r>
              <a:rPr lang="cs-CZ" b="1" dirty="0" smtClean="0"/>
              <a:t> </a:t>
            </a:r>
            <a:r>
              <a:rPr lang="cs-CZ" b="1" dirty="0" err="1" smtClean="0"/>
              <a:t>favourable</a:t>
            </a:r>
            <a:r>
              <a:rPr lang="cs-CZ" b="1" dirty="0" smtClean="0"/>
              <a:t> </a:t>
            </a:r>
            <a:r>
              <a:rPr lang="cs-CZ" b="1" dirty="0" err="1" smtClean="0"/>
              <a:t>conditions</a:t>
            </a:r>
            <a:r>
              <a:rPr lang="cs-CZ" b="1" dirty="0" smtClean="0"/>
              <a:t> </a:t>
            </a:r>
            <a:r>
              <a:rPr lang="cs-CZ" dirty="0" err="1" smtClean="0"/>
              <a:t>for</a:t>
            </a:r>
            <a:r>
              <a:rPr lang="cs-CZ" dirty="0" smtClean="0"/>
              <a:t> </a:t>
            </a:r>
            <a:r>
              <a:rPr lang="cs-CZ" dirty="0" err="1" smtClean="0"/>
              <a:t>volunteering</a:t>
            </a:r>
            <a:r>
              <a:rPr lang="cs-CZ" dirty="0" smtClean="0"/>
              <a:t> </a:t>
            </a:r>
            <a:r>
              <a:rPr lang="cs-CZ" dirty="0" err="1" smtClean="0"/>
              <a:t>of</a:t>
            </a:r>
            <a:r>
              <a:rPr lang="cs-CZ" dirty="0" smtClean="0"/>
              <a:t> </a:t>
            </a:r>
            <a:r>
              <a:rPr lang="cs-CZ" dirty="0" err="1" smtClean="0"/>
              <a:t>youth</a:t>
            </a:r>
            <a:r>
              <a:rPr lang="cs-CZ" dirty="0" smtClean="0"/>
              <a:t> </a:t>
            </a:r>
            <a:r>
              <a:rPr lang="cs-CZ" dirty="0" err="1" smtClean="0"/>
              <a:t>including</a:t>
            </a:r>
            <a:r>
              <a:rPr lang="cs-CZ" dirty="0" smtClean="0"/>
              <a:t> </a:t>
            </a:r>
            <a:r>
              <a:rPr lang="cs-CZ" dirty="0" err="1" smtClean="0"/>
              <a:t>the</a:t>
            </a:r>
            <a:r>
              <a:rPr lang="cs-CZ" dirty="0" smtClean="0"/>
              <a:t> </a:t>
            </a:r>
            <a:r>
              <a:rPr lang="cs-CZ" dirty="0" err="1" smtClean="0"/>
              <a:t>acknowledgement</a:t>
            </a:r>
            <a:r>
              <a:rPr lang="cs-CZ" dirty="0" smtClean="0"/>
              <a:t> and </a:t>
            </a:r>
            <a:r>
              <a:rPr lang="cs-CZ" b="1" dirty="0" err="1" smtClean="0"/>
              <a:t>recognition</a:t>
            </a:r>
            <a:r>
              <a:rPr lang="cs-CZ" b="1" dirty="0" smtClean="0"/>
              <a:t> </a:t>
            </a:r>
            <a:r>
              <a:rPr lang="cs-CZ" b="1" dirty="0" err="1" smtClean="0"/>
              <a:t>of</a:t>
            </a:r>
            <a:r>
              <a:rPr lang="cs-CZ" b="1" dirty="0" smtClean="0"/>
              <a:t> </a:t>
            </a:r>
            <a:r>
              <a:rPr lang="cs-CZ" b="1" dirty="0" err="1" smtClean="0"/>
              <a:t>voluntary</a:t>
            </a:r>
            <a:r>
              <a:rPr lang="cs-CZ" b="1" dirty="0" smtClean="0"/>
              <a:t> </a:t>
            </a:r>
            <a:r>
              <a:rPr lang="cs-CZ" b="1" dirty="0" err="1" smtClean="0"/>
              <a:t>activities</a:t>
            </a:r>
            <a:r>
              <a:rPr lang="cs-CZ" dirty="0" smtClean="0"/>
              <a:t>“</a:t>
            </a:r>
            <a:endParaRPr lang="cs-CZ" dirty="0"/>
          </a:p>
          <a:p>
            <a:pPr eaLnBrk="1" fontAlgn="auto" hangingPunct="1">
              <a:spcAft>
                <a:spcPts val="0"/>
              </a:spcAft>
              <a:buFont typeface="Arial" pitchFamily="34" charset="0"/>
              <a:buChar char="•"/>
              <a:defRPr/>
            </a:pPr>
            <a:r>
              <a:rPr lang="cs-CZ" dirty="0" err="1" smtClean="0"/>
              <a:t>Operational</a:t>
            </a:r>
            <a:r>
              <a:rPr lang="cs-CZ" dirty="0" smtClean="0"/>
              <a:t> </a:t>
            </a:r>
            <a:r>
              <a:rPr lang="cs-CZ" dirty="0" err="1" smtClean="0"/>
              <a:t>goals</a:t>
            </a:r>
            <a:r>
              <a:rPr lang="cs-CZ" dirty="0" smtClean="0"/>
              <a:t>:</a:t>
            </a:r>
          </a:p>
          <a:p>
            <a:pPr eaLnBrk="1" fontAlgn="auto" hangingPunct="1">
              <a:spcAft>
                <a:spcPts val="0"/>
              </a:spcAft>
              <a:buFont typeface="Arial" pitchFamily="34" charset="0"/>
              <a:buChar char="•"/>
              <a:defRPr/>
            </a:pPr>
            <a:r>
              <a:rPr lang="cs-CZ" dirty="0" smtClean="0"/>
              <a:t>1) Support </a:t>
            </a:r>
            <a:r>
              <a:rPr lang="cs-CZ" dirty="0" err="1" smtClean="0"/>
              <a:t>of</a:t>
            </a:r>
            <a:r>
              <a:rPr lang="cs-CZ" dirty="0" smtClean="0"/>
              <a:t> </a:t>
            </a:r>
            <a:r>
              <a:rPr lang="cs-CZ" dirty="0" err="1" smtClean="0"/>
              <a:t>voluntary</a:t>
            </a:r>
            <a:r>
              <a:rPr lang="cs-CZ" dirty="0" smtClean="0"/>
              <a:t> </a:t>
            </a:r>
            <a:r>
              <a:rPr lang="cs-CZ" dirty="0" err="1" smtClean="0"/>
              <a:t>activities</a:t>
            </a:r>
            <a:endParaRPr lang="cs-CZ" dirty="0" smtClean="0"/>
          </a:p>
          <a:p>
            <a:pPr eaLnBrk="1" fontAlgn="auto" hangingPunct="1">
              <a:spcAft>
                <a:spcPts val="0"/>
              </a:spcAft>
              <a:buFont typeface="Arial" pitchFamily="34" charset="0"/>
              <a:buChar char="•"/>
              <a:defRPr/>
            </a:pPr>
            <a:r>
              <a:rPr lang="cs-CZ" dirty="0" smtClean="0"/>
              <a:t>2) </a:t>
            </a:r>
            <a:r>
              <a:rPr lang="cs-CZ" dirty="0" err="1" smtClean="0"/>
              <a:t>Enhancement</a:t>
            </a:r>
            <a:r>
              <a:rPr lang="cs-CZ" dirty="0" smtClean="0"/>
              <a:t> </a:t>
            </a:r>
            <a:r>
              <a:rPr lang="cs-CZ" dirty="0" err="1" smtClean="0"/>
              <a:t>of</a:t>
            </a:r>
            <a:r>
              <a:rPr lang="cs-CZ" dirty="0" smtClean="0"/>
              <a:t> </a:t>
            </a:r>
            <a:r>
              <a:rPr lang="cs-CZ" dirty="0" err="1" smtClean="0"/>
              <a:t>young</a:t>
            </a:r>
            <a:r>
              <a:rPr lang="cs-CZ" dirty="0" smtClean="0"/>
              <a:t> </a:t>
            </a:r>
            <a:r>
              <a:rPr lang="cs-CZ" dirty="0" err="1" smtClean="0"/>
              <a:t>people‘s</a:t>
            </a:r>
            <a:r>
              <a:rPr lang="cs-CZ" dirty="0" smtClean="0"/>
              <a:t> </a:t>
            </a:r>
            <a:r>
              <a:rPr lang="cs-CZ" dirty="0" err="1" smtClean="0"/>
              <a:t>awareness</a:t>
            </a:r>
            <a:r>
              <a:rPr lang="cs-CZ" dirty="0" smtClean="0"/>
              <a:t> </a:t>
            </a:r>
            <a:r>
              <a:rPr lang="cs-CZ" dirty="0" err="1" smtClean="0"/>
              <a:t>of</a:t>
            </a:r>
            <a:r>
              <a:rPr lang="cs-CZ" dirty="0" smtClean="0"/>
              <a:t> </a:t>
            </a:r>
            <a:r>
              <a:rPr lang="cs-CZ" dirty="0" err="1" smtClean="0"/>
              <a:t>volunteering</a:t>
            </a:r>
            <a:r>
              <a:rPr lang="cs-CZ" dirty="0" smtClean="0"/>
              <a:t> </a:t>
            </a:r>
            <a:r>
              <a:rPr lang="cs-CZ" dirty="0" err="1" smtClean="0"/>
              <a:t>opportunities</a:t>
            </a:r>
            <a:r>
              <a:rPr lang="cs-CZ" dirty="0" smtClean="0"/>
              <a:t> and </a:t>
            </a:r>
            <a:r>
              <a:rPr lang="cs-CZ" dirty="0" err="1" smtClean="0"/>
              <a:t>its</a:t>
            </a:r>
            <a:r>
              <a:rPr lang="cs-CZ" dirty="0" smtClean="0"/>
              <a:t> </a:t>
            </a:r>
            <a:r>
              <a:rPr lang="cs-CZ" dirty="0" err="1" smtClean="0"/>
              <a:t>benefits</a:t>
            </a:r>
            <a:endParaRPr lang="cs-CZ" dirty="0" smtClean="0"/>
          </a:p>
          <a:p>
            <a:pPr eaLnBrk="1" fontAlgn="auto" hangingPunct="1">
              <a:spcAft>
                <a:spcPts val="0"/>
              </a:spcAft>
              <a:buFont typeface="Arial" pitchFamily="34" charset="0"/>
              <a:buChar char="•"/>
              <a:defRPr/>
            </a:pPr>
            <a:r>
              <a:rPr lang="cs-CZ" dirty="0" smtClean="0"/>
              <a:t>3) </a:t>
            </a:r>
            <a:r>
              <a:rPr lang="cs-CZ" dirty="0" err="1" smtClean="0"/>
              <a:t>Enhancement</a:t>
            </a:r>
            <a:r>
              <a:rPr lang="cs-CZ" dirty="0" smtClean="0"/>
              <a:t> </a:t>
            </a:r>
            <a:r>
              <a:rPr lang="cs-CZ" dirty="0" err="1" smtClean="0"/>
              <a:t>of</a:t>
            </a:r>
            <a:r>
              <a:rPr lang="cs-CZ" dirty="0" smtClean="0"/>
              <a:t> </a:t>
            </a:r>
            <a:r>
              <a:rPr lang="cs-CZ" dirty="0" err="1" smtClean="0"/>
              <a:t>quality</a:t>
            </a:r>
            <a:r>
              <a:rPr lang="cs-CZ" dirty="0" smtClean="0"/>
              <a:t> </a:t>
            </a:r>
            <a:r>
              <a:rPr lang="cs-CZ" dirty="0" err="1" smtClean="0"/>
              <a:t>of</a:t>
            </a:r>
            <a:r>
              <a:rPr lang="cs-CZ" dirty="0" smtClean="0"/>
              <a:t> </a:t>
            </a:r>
            <a:r>
              <a:rPr lang="cs-CZ" dirty="0" err="1" smtClean="0"/>
              <a:t>work</a:t>
            </a:r>
            <a:r>
              <a:rPr lang="cs-CZ" dirty="0" smtClean="0"/>
              <a:t> </a:t>
            </a:r>
            <a:r>
              <a:rPr lang="cs-CZ" dirty="0" err="1" smtClean="0"/>
              <a:t>with</a:t>
            </a:r>
            <a:r>
              <a:rPr lang="cs-CZ" dirty="0" smtClean="0"/>
              <a:t> </a:t>
            </a:r>
            <a:r>
              <a:rPr lang="cs-CZ" dirty="0" err="1" smtClean="0"/>
              <a:t>volunteers</a:t>
            </a:r>
            <a:endParaRPr lang="cs-CZ" dirty="0" smtClean="0"/>
          </a:p>
          <a:p>
            <a:pPr eaLnBrk="1" fontAlgn="auto" hangingPunct="1">
              <a:spcAft>
                <a:spcPts val="0"/>
              </a:spcAft>
              <a:buFont typeface="Arial" pitchFamily="34" charset="0"/>
              <a:buChar char="•"/>
              <a:defRPr/>
            </a:pPr>
            <a:endParaRPr lang="cs-CZ" dirty="0"/>
          </a:p>
          <a:p>
            <a:pPr eaLnBrk="1" fontAlgn="auto" hangingPunct="1">
              <a:spcAft>
                <a:spcPts val="0"/>
              </a:spcAft>
              <a:buFont typeface="Arial" pitchFamily="34" charset="0"/>
              <a:buChar char="•"/>
              <a:defRPr/>
            </a:pPr>
            <a:r>
              <a:rPr lang="cs-CZ" dirty="0" err="1" smtClean="0"/>
              <a:t>Cross-sectoral</a:t>
            </a:r>
            <a:r>
              <a:rPr lang="cs-CZ" dirty="0" smtClean="0"/>
              <a:t> </a:t>
            </a:r>
            <a:r>
              <a:rPr lang="cs-CZ" dirty="0" err="1" smtClean="0"/>
              <a:t>cooperation</a:t>
            </a:r>
            <a:r>
              <a:rPr lang="cs-CZ" dirty="0" smtClean="0"/>
              <a:t> </a:t>
            </a:r>
            <a:r>
              <a:rPr lang="cs-CZ" dirty="0" err="1" smtClean="0"/>
              <a:t>including</a:t>
            </a:r>
            <a:r>
              <a:rPr lang="cs-CZ" dirty="0" smtClean="0"/>
              <a:t> </a:t>
            </a:r>
            <a:r>
              <a:rPr lang="cs-CZ" dirty="0" err="1" smtClean="0"/>
              <a:t>the</a:t>
            </a:r>
            <a:r>
              <a:rPr lang="cs-CZ" dirty="0" smtClean="0"/>
              <a:t> Ministry </a:t>
            </a:r>
            <a:r>
              <a:rPr lang="cs-CZ" dirty="0" err="1" smtClean="0"/>
              <a:t>of</a:t>
            </a:r>
            <a:r>
              <a:rPr lang="cs-CZ" dirty="0" smtClean="0"/>
              <a:t> </a:t>
            </a:r>
            <a:r>
              <a:rPr lang="cs-CZ" dirty="0" err="1" smtClean="0"/>
              <a:t>Interior</a:t>
            </a:r>
            <a:endParaRPr lang="cs-CZ" dirty="0" smtClean="0"/>
          </a:p>
        </p:txBody>
      </p:sp>
    </p:spTree>
    <p:extLst>
      <p:ext uri="{BB962C8B-B14F-4D97-AF65-F5344CB8AC3E}">
        <p14:creationId xmlns:p14="http://schemas.microsoft.com/office/powerpoint/2010/main" val="300480487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987675" y="3429000"/>
            <a:ext cx="5470525" cy="1800225"/>
          </a:xfrm>
        </p:spPr>
        <p:txBody>
          <a:bodyPr/>
          <a:lstStyle/>
          <a:p>
            <a:pPr algn="l" eaLnBrk="1" fontAlgn="auto" hangingPunct="1">
              <a:spcAft>
                <a:spcPts val="0"/>
              </a:spcAft>
              <a:defRPr/>
            </a:pPr>
            <a:r>
              <a:rPr lang="pl-PL" b="1" dirty="0" smtClean="0">
                <a:latin typeface="+mn-lt"/>
              </a:rPr>
              <a:t>Thank you for your attention</a:t>
            </a:r>
            <a:endParaRPr lang="cs-CZ" b="1" dirty="0">
              <a:latin typeface="+mn-lt"/>
            </a:endParaRPr>
          </a:p>
        </p:txBody>
      </p:sp>
      <p:sp>
        <p:nvSpPr>
          <p:cNvPr id="13315" name="Podnadpis 2"/>
          <p:cNvSpPr>
            <a:spLocks noGrp="1"/>
          </p:cNvSpPr>
          <p:nvPr>
            <p:ph type="subTitle" idx="4294967295"/>
          </p:nvPr>
        </p:nvSpPr>
        <p:spPr>
          <a:xfrm>
            <a:off x="2987675" y="5445224"/>
            <a:ext cx="4784725" cy="936526"/>
          </a:xfrm>
        </p:spPr>
        <p:txBody>
          <a:bodyPr/>
          <a:lstStyle/>
          <a:p>
            <a:pPr marL="0" indent="0" eaLnBrk="1" hangingPunct="1">
              <a:buFont typeface="Arial" charset="0"/>
              <a:buNone/>
            </a:pPr>
            <a:r>
              <a:rPr lang="cs-CZ" altLang="cs-CZ" sz="1400" dirty="0" smtClean="0"/>
              <a:t>Mgr. Michal Urban</a:t>
            </a:r>
          </a:p>
          <a:p>
            <a:pPr marL="0" indent="0" eaLnBrk="1" hangingPunct="1">
              <a:buFont typeface="Arial" charset="0"/>
              <a:buNone/>
            </a:pPr>
            <a:r>
              <a:rPr lang="cs-CZ" altLang="cs-CZ" sz="1400" dirty="0" smtClean="0"/>
              <a:t>Ministry </a:t>
            </a:r>
            <a:r>
              <a:rPr lang="cs-CZ" altLang="cs-CZ" sz="1400" dirty="0" err="1" smtClean="0"/>
              <a:t>of</a:t>
            </a:r>
            <a:r>
              <a:rPr lang="cs-CZ" altLang="cs-CZ" sz="1400" dirty="0" smtClean="0"/>
              <a:t> </a:t>
            </a:r>
            <a:r>
              <a:rPr lang="cs-CZ" altLang="cs-CZ" sz="1400" dirty="0" err="1" smtClean="0"/>
              <a:t>Education</a:t>
            </a:r>
            <a:r>
              <a:rPr lang="cs-CZ" altLang="cs-CZ" sz="1400" dirty="0" smtClean="0"/>
              <a:t>, </a:t>
            </a:r>
            <a:r>
              <a:rPr lang="cs-CZ" altLang="cs-CZ" sz="1400" dirty="0" err="1" smtClean="0"/>
              <a:t>Youth</a:t>
            </a:r>
            <a:r>
              <a:rPr lang="cs-CZ" altLang="cs-CZ" sz="1400" dirty="0" smtClean="0"/>
              <a:t> and </a:t>
            </a:r>
            <a:r>
              <a:rPr lang="cs-CZ" altLang="cs-CZ" sz="1400" dirty="0" err="1" smtClean="0"/>
              <a:t>Sports</a:t>
            </a:r>
            <a:endParaRPr lang="cs-CZ" altLang="cs-CZ" sz="1400" dirty="0" smtClean="0"/>
          </a:p>
          <a:p>
            <a:pPr marL="0" indent="0" eaLnBrk="1" hangingPunct="1">
              <a:buFont typeface="Arial" charset="0"/>
              <a:buNone/>
            </a:pPr>
            <a:r>
              <a:rPr lang="cs-CZ" altLang="cs-CZ" sz="1400" dirty="0" smtClean="0"/>
              <a:t>Karmelitská 7, 118 12 Praha 1 • tel.: +420 234 811 134</a:t>
            </a:r>
          </a:p>
          <a:p>
            <a:pPr marL="0" indent="0" eaLnBrk="1" hangingPunct="1">
              <a:buFont typeface="Arial" charset="0"/>
              <a:buNone/>
            </a:pPr>
            <a:r>
              <a:rPr lang="cs-CZ" altLang="cs-CZ" sz="1400" dirty="0" smtClean="0"/>
              <a:t>Michal.Urban@msmt.cz • www.msmt.cz/mladez</a:t>
            </a:r>
          </a:p>
        </p:txBody>
      </p:sp>
    </p:spTree>
    <p:extLst>
      <p:ext uri="{BB962C8B-B14F-4D97-AF65-F5344CB8AC3E}">
        <p14:creationId xmlns:p14="http://schemas.microsoft.com/office/powerpoint/2010/main" val="1896072402"/>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wp_msmt">
  <a:themeElements>
    <a:clrScheme name="MSMT">
      <a:dk1>
        <a:sysClr val="windowText" lastClr="000000"/>
      </a:dk1>
      <a:lt1>
        <a:sysClr val="window" lastClr="FFFFFF"/>
      </a:lt1>
      <a:dk2>
        <a:srgbClr val="1F497D"/>
      </a:dk2>
      <a:lt2>
        <a:srgbClr val="EEECE1"/>
      </a:lt2>
      <a:accent1>
        <a:srgbClr val="418E9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adpis">
      <a:majorFont>
        <a:latin typeface="Calibri"/>
        <a:ea typeface=""/>
        <a:cs typeface=""/>
      </a:majorFont>
      <a:minorFont>
        <a:latin typeface="Calibri"/>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pwp_msmt</Template>
  <TotalTime>417</TotalTime>
  <Words>420</Words>
  <Application>Microsoft Office PowerPoint</Application>
  <PresentationFormat>Předvádění na obrazovce (4:3)</PresentationFormat>
  <Paragraphs>69</Paragraphs>
  <Slides>8</Slides>
  <Notes>2</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pwp_msmt</vt:lpstr>
      <vt:lpstr>Youth Policy and Youth Volunteering in the Czech Republic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Thank you for your attention</vt:lpstr>
    </vt:vector>
  </TitlesOfParts>
  <Company>MSMT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podpora sportu  pro rok 2013</dc:title>
  <dc:creator>uživatel</dc:creator>
  <cp:lastModifiedBy>Urban Michal</cp:lastModifiedBy>
  <cp:revision>11</cp:revision>
  <cp:lastPrinted>2014-09-08T09:08:02Z</cp:lastPrinted>
  <dcterms:created xsi:type="dcterms:W3CDTF">2014-09-04T13:42:02Z</dcterms:created>
  <dcterms:modified xsi:type="dcterms:W3CDTF">2014-09-11T08:18:07Z</dcterms:modified>
</cp:coreProperties>
</file>