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 id="2147484349" r:id="rId2"/>
  </p:sldMasterIdLst>
  <p:notesMasterIdLst>
    <p:notesMasterId r:id="rId26"/>
  </p:notesMasterIdLst>
  <p:sldIdLst>
    <p:sldId id="262" r:id="rId3"/>
    <p:sldId id="267" r:id="rId4"/>
    <p:sldId id="268" r:id="rId5"/>
    <p:sldId id="269" r:id="rId6"/>
    <p:sldId id="271" r:id="rId7"/>
    <p:sldId id="287" r:id="rId8"/>
    <p:sldId id="270" r:id="rId9"/>
    <p:sldId id="265" r:id="rId10"/>
    <p:sldId id="257" r:id="rId11"/>
    <p:sldId id="261" r:id="rId12"/>
    <p:sldId id="260" r:id="rId13"/>
    <p:sldId id="263" r:id="rId14"/>
    <p:sldId id="264" r:id="rId15"/>
    <p:sldId id="273" r:id="rId16"/>
    <p:sldId id="274" r:id="rId17"/>
    <p:sldId id="283" r:id="rId18"/>
    <p:sldId id="275" r:id="rId19"/>
    <p:sldId id="286" r:id="rId20"/>
    <p:sldId id="276" r:id="rId21"/>
    <p:sldId id="277" r:id="rId22"/>
    <p:sldId id="279" r:id="rId23"/>
    <p:sldId id="278" r:id="rId24"/>
    <p:sldId id="285"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86105249-35B9-49DE-A753-225624F7BEA8}">
          <p14:sldIdLst>
            <p14:sldId id="262"/>
            <p14:sldId id="267"/>
            <p14:sldId id="268"/>
            <p14:sldId id="269"/>
            <p14:sldId id="271"/>
            <p14:sldId id="270"/>
            <p14:sldId id="265"/>
            <p14:sldId id="257"/>
            <p14:sldId id="261"/>
            <p14:sldId id="260"/>
            <p14:sldId id="263"/>
            <p14:sldId id="264"/>
            <p14:sldId id="266"/>
            <p14:sldId id="273"/>
            <p14:sldId id="274"/>
            <p14:sldId id="283"/>
            <p14:sldId id="275"/>
            <p14:sldId id="286"/>
            <p14:sldId id="276"/>
            <p14:sldId id="277"/>
            <p14:sldId id="279"/>
            <p14:sldId id="278"/>
            <p14:sldId id="28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00"/>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0"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30608-4E37-49DF-8AE6-B36A87DCD42B}" type="doc">
      <dgm:prSet loTypeId="urn:microsoft.com/office/officeart/2005/8/layout/default#1" loCatId="list" qsTypeId="urn:microsoft.com/office/officeart/2005/8/quickstyle/simple1" qsCatId="simple" csTypeId="urn:microsoft.com/office/officeart/2005/8/colors/accent1_2" csCatId="accent1" phldr="0"/>
      <dgm:spPr/>
      <dgm:t>
        <a:bodyPr/>
        <a:lstStyle/>
        <a:p>
          <a:endParaRPr lang="ru-RU"/>
        </a:p>
      </dgm:t>
    </dgm:pt>
    <dgm:pt modelId="{871B590C-773A-4F8B-86D5-B60BAE75AF77}" type="pres">
      <dgm:prSet presAssocID="{07930608-4E37-49DF-8AE6-B36A87DCD42B}" presName="diagram" presStyleCnt="0">
        <dgm:presLayoutVars>
          <dgm:dir/>
          <dgm:resizeHandles val="exact"/>
        </dgm:presLayoutVars>
      </dgm:prSet>
      <dgm:spPr/>
      <dgm:t>
        <a:bodyPr/>
        <a:lstStyle/>
        <a:p>
          <a:endParaRPr lang="en-US"/>
        </a:p>
      </dgm:t>
    </dgm:pt>
  </dgm:ptLst>
  <dgm:cxnLst>
    <dgm:cxn modelId="{296E44B8-3A3B-409E-997E-4D1DD7623FC5}" type="presOf" srcId="{07930608-4E37-49DF-8AE6-B36A87DCD42B}" destId="{871B590C-773A-4F8B-86D5-B60BAE75AF77}" srcOrd="0"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2E9B9-8ADC-48AB-93B3-5407D0ECD91F}" type="datetimeFigureOut">
              <a:rPr lang="ru-RU" smtClean="0"/>
              <a:pPr/>
              <a:t>07.09.2014</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E4A4B-E1EA-4D28-B51F-9118B364FD93}" type="slidenum">
              <a:rPr lang="ru-RU" smtClean="0"/>
              <a:pPr/>
              <a:t>‹#›</a:t>
            </a:fld>
            <a:endParaRPr lang="ru-RU"/>
          </a:p>
        </p:txBody>
      </p:sp>
    </p:spTree>
    <p:extLst>
      <p:ext uri="{BB962C8B-B14F-4D97-AF65-F5344CB8AC3E}">
        <p14:creationId xmlns="" xmlns:p14="http://schemas.microsoft.com/office/powerpoint/2010/main" val="355690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86CE4A4B-E1EA-4D28-B51F-9118B364FD93}" type="slidenum">
              <a:rPr lang="ru-RU" smtClean="0"/>
              <a:pPr/>
              <a:t>1</a:t>
            </a:fld>
            <a:endParaRPr lang="ru-RU"/>
          </a:p>
        </p:txBody>
      </p:sp>
    </p:spTree>
    <p:extLst>
      <p:ext uri="{BB962C8B-B14F-4D97-AF65-F5344CB8AC3E}">
        <p14:creationId xmlns="" xmlns:p14="http://schemas.microsoft.com/office/powerpoint/2010/main" val="196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86CE4A4B-E1EA-4D28-B51F-9118B364FD93}" type="slidenum">
              <a:rPr lang="ru-RU" smtClean="0"/>
              <a:pPr/>
              <a:t>8</a:t>
            </a:fld>
            <a:endParaRPr lang="ru-RU"/>
          </a:p>
        </p:txBody>
      </p:sp>
    </p:spTree>
    <p:extLst>
      <p:ext uri="{BB962C8B-B14F-4D97-AF65-F5344CB8AC3E}">
        <p14:creationId xmlns="" xmlns:p14="http://schemas.microsoft.com/office/powerpoint/2010/main" val="370757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90250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5171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56962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6068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38360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54102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88871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87486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45940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33829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48605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625090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843890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53490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440017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851291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67552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634127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086708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607258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702945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63982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8417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88087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899146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075320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83766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01303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59920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9086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170107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252340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7433B-057E-412B-AF6A-D0B674A6E6C8}" type="datetimeFigureOut">
              <a:rPr lang="ru-RU" smtClean="0"/>
              <a:pPr/>
              <a:t>07.09.2014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414999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C7433B-057E-412B-AF6A-D0B674A6E6C8}" type="datetimeFigureOut">
              <a:rPr lang="ru-RU" smtClean="0"/>
              <a:pPr/>
              <a:t>07.09.2014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4106439956"/>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C7433B-057E-412B-AF6A-D0B674A6E6C8}" type="datetimeFigureOut">
              <a:rPr lang="ru-RU" smtClean="0"/>
              <a:pPr/>
              <a:t>07.09.2014</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63B1D9-BB12-4C49-A63F-40C284DE34A1}" type="slidenum">
              <a:rPr lang="ru-RU" smtClean="0"/>
              <a:pPr/>
              <a:t>‹#›</a:t>
            </a:fld>
            <a:endParaRPr lang="ru-RU"/>
          </a:p>
        </p:txBody>
      </p:sp>
    </p:spTree>
    <p:extLst>
      <p:ext uri="{BB962C8B-B14F-4D97-AF65-F5344CB8AC3E}">
        <p14:creationId xmlns="" xmlns:p14="http://schemas.microsoft.com/office/powerpoint/2010/main" val="348082190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image" Target="../media/image14.jpeg"/><Relationship Id="rId10" Type="http://schemas.microsoft.com/office/2007/relationships/diagramDrawing" Target="../diagrams/drawing1.xml"/><Relationship Id="rId4" Type="http://schemas.openxmlformats.org/officeDocument/2006/relationships/image" Target="../media/image13.jpe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95" y="525192"/>
            <a:ext cx="8834219" cy="6044420"/>
          </a:xfrm>
        </p:spPr>
        <p:txBody>
          <a:bodyPr>
            <a:normAutofit fontScale="90000"/>
          </a:bodyPr>
          <a:lstStyle/>
          <a:p>
            <a:pPr algn="ctr"/>
            <a:r>
              <a:rPr lang="en-US" sz="4000" b="1" dirty="0" smtClean="0">
                <a:solidFill>
                  <a:srgbClr val="003300"/>
                </a:solidFill>
              </a:rPr>
              <a:t>REPUBLIC OF ARMENIA</a:t>
            </a:r>
            <a:r>
              <a:rPr lang="en-US" sz="4000" b="1" dirty="0" smtClean="0">
                <a:solidFill>
                  <a:schemeClr val="tx1"/>
                </a:solidFill>
              </a:rPr>
              <a:t/>
            </a:r>
            <a:br>
              <a:rPr lang="en-US" sz="4000" b="1" dirty="0" smtClean="0">
                <a:solidFill>
                  <a:schemeClr val="tx1"/>
                </a:solidFill>
              </a:rPr>
            </a:br>
            <a:r>
              <a:rPr lang="en-US" sz="4000" b="1" dirty="0"/>
              <a:t/>
            </a:r>
            <a:br>
              <a:rPr lang="en-US" sz="4000" b="1" dirty="0"/>
            </a:br>
            <a:r>
              <a:rPr lang="en-US" sz="2800" b="1" dirty="0" smtClean="0"/>
              <a:t/>
            </a:r>
            <a:br>
              <a:rPr lang="en-US" sz="2800" b="1" dirty="0" smtClean="0"/>
            </a:br>
            <a:r>
              <a:rPr lang="en-US" sz="3500" b="1" i="1" dirty="0" smtClean="0">
                <a:solidFill>
                  <a:srgbClr val="003300"/>
                </a:solidFill>
              </a:rPr>
              <a:t>Current </a:t>
            </a:r>
            <a:r>
              <a:rPr lang="en-GB" sz="3500" b="1" i="1" dirty="0" smtClean="0">
                <a:solidFill>
                  <a:srgbClr val="003300"/>
                </a:solidFill>
              </a:rPr>
              <a:t>state </a:t>
            </a:r>
            <a:r>
              <a:rPr lang="en-GB" sz="3500" b="1" i="1" dirty="0">
                <a:solidFill>
                  <a:srgbClr val="003300"/>
                </a:solidFill>
              </a:rPr>
              <a:t>of play concerning your national volunteering strategies, programmes </a:t>
            </a:r>
            <a:r>
              <a:rPr lang="en-GB" sz="3500" b="1" i="1" dirty="0" smtClean="0">
                <a:solidFill>
                  <a:srgbClr val="003300"/>
                </a:solidFill>
              </a:rPr>
              <a:t>and </a:t>
            </a:r>
            <a:r>
              <a:rPr lang="en-GB" sz="3500" b="1" i="1" dirty="0">
                <a:solidFill>
                  <a:srgbClr val="003300"/>
                </a:solidFill>
              </a:rPr>
              <a:t>examples of good practices in the field of volunteerism of young </a:t>
            </a:r>
            <a:r>
              <a:rPr lang="en-GB" sz="3500" b="1" i="1" dirty="0" smtClean="0">
                <a:solidFill>
                  <a:srgbClr val="003300"/>
                </a:solidFill>
              </a:rPr>
              <a:t>people</a:t>
            </a:r>
            <a:r>
              <a:rPr lang="en-US" sz="3500" b="1" i="1" dirty="0">
                <a:solidFill>
                  <a:srgbClr val="003300"/>
                </a:solidFill>
                <a:latin typeface="Arial" panose="020B0604020202020204" pitchFamily="34" charset="0"/>
                <a:cs typeface="Arial" panose="020B0604020202020204" pitchFamily="34" charset="0"/>
              </a:rPr>
              <a:t/>
            </a:r>
            <a:br>
              <a:rPr lang="en-US" sz="3500" b="1" i="1" dirty="0">
                <a:solidFill>
                  <a:srgbClr val="003300"/>
                </a:solidFill>
                <a:latin typeface="Arial" panose="020B0604020202020204" pitchFamily="34" charset="0"/>
                <a:cs typeface="Arial" panose="020B0604020202020204" pitchFamily="34" charset="0"/>
              </a:rPr>
            </a:br>
            <a:r>
              <a:rPr lang="en-US" sz="3500" b="1" dirty="0" smtClean="0">
                <a:solidFill>
                  <a:srgbClr val="003300"/>
                </a:solidFill>
                <a:latin typeface="Arial" panose="020B0604020202020204" pitchFamily="34" charset="0"/>
                <a:cs typeface="Arial" panose="020B0604020202020204" pitchFamily="34" charset="0"/>
              </a:rPr>
              <a:t/>
            </a:r>
            <a:br>
              <a:rPr lang="en-US" sz="3500" b="1" dirty="0" smtClean="0">
                <a:solidFill>
                  <a:srgbClr val="003300"/>
                </a:solidFill>
                <a:latin typeface="Arial" panose="020B0604020202020204" pitchFamily="34" charset="0"/>
                <a:cs typeface="Arial" panose="020B0604020202020204" pitchFamily="34" charset="0"/>
              </a:rPr>
            </a:br>
            <a:r>
              <a:rPr lang="en-US" sz="3200" b="1" dirty="0">
                <a:solidFill>
                  <a:srgbClr val="003300"/>
                </a:solidFill>
                <a:latin typeface="Arial" panose="020B0604020202020204" pitchFamily="34" charset="0"/>
                <a:cs typeface="Arial" panose="020B0604020202020204" pitchFamily="34" charset="0"/>
              </a:rPr>
              <a:t/>
            </a:r>
            <a:br>
              <a:rPr lang="en-US" sz="3200" b="1" dirty="0">
                <a:solidFill>
                  <a:srgbClr val="003300"/>
                </a:solidFill>
                <a:latin typeface="Arial" panose="020B0604020202020204" pitchFamily="34" charset="0"/>
                <a:cs typeface="Arial" panose="020B0604020202020204" pitchFamily="34" charset="0"/>
              </a:rPr>
            </a:br>
            <a:r>
              <a:rPr lang="en-US" sz="3200" b="1" dirty="0" smtClean="0">
                <a:solidFill>
                  <a:srgbClr val="003300"/>
                </a:solidFill>
                <a:latin typeface="Arial" panose="020B0604020202020204" pitchFamily="34" charset="0"/>
                <a:cs typeface="Arial" panose="020B0604020202020204" pitchFamily="34" charset="0"/>
              </a:rPr>
              <a:t/>
            </a:r>
            <a:br>
              <a:rPr lang="en-US" sz="3200" b="1" dirty="0" smtClean="0">
                <a:solidFill>
                  <a:srgbClr val="003300"/>
                </a:solidFill>
                <a:latin typeface="Arial" panose="020B0604020202020204" pitchFamily="34" charset="0"/>
                <a:cs typeface="Arial" panose="020B0604020202020204" pitchFamily="34" charset="0"/>
              </a:rPr>
            </a:br>
            <a:r>
              <a:rPr lang="en-US" sz="3200" b="1" dirty="0" smtClean="0">
                <a:solidFill>
                  <a:srgbClr val="003300"/>
                </a:solidFill>
                <a:latin typeface="Arial" panose="020B0604020202020204" pitchFamily="34" charset="0"/>
                <a:cs typeface="Arial" panose="020B0604020202020204" pitchFamily="34" charset="0"/>
              </a:rPr>
              <a:t/>
            </a:r>
            <a:br>
              <a:rPr lang="en-US" sz="3200" b="1" dirty="0" smtClean="0">
                <a:solidFill>
                  <a:srgbClr val="003300"/>
                </a:solidFill>
                <a:latin typeface="Arial" panose="020B0604020202020204" pitchFamily="34" charset="0"/>
                <a:cs typeface="Arial" panose="020B0604020202020204" pitchFamily="34" charset="0"/>
              </a:rPr>
            </a:br>
            <a:r>
              <a:rPr lang="en-US" sz="2000" b="1" i="1" dirty="0" smtClean="0">
                <a:solidFill>
                  <a:srgbClr val="003300"/>
                </a:solidFill>
                <a:latin typeface="Arial" panose="020B0604020202020204" pitchFamily="34" charset="0"/>
                <a:cs typeface="Arial" panose="020B0604020202020204" pitchFamily="34" charset="0"/>
              </a:rPr>
              <a:t>09</a:t>
            </a:r>
            <a:r>
              <a:rPr lang="en-US" sz="2000" b="1" i="1" baseline="30000" dirty="0" smtClean="0">
                <a:solidFill>
                  <a:srgbClr val="003300"/>
                </a:solidFill>
                <a:latin typeface="Arial" panose="020B0604020202020204" pitchFamily="34" charset="0"/>
                <a:cs typeface="Arial" panose="020B0604020202020204" pitchFamily="34" charset="0"/>
              </a:rPr>
              <a:t>th</a:t>
            </a:r>
            <a:r>
              <a:rPr lang="en-US" sz="2000" b="1" i="1" dirty="0" smtClean="0">
                <a:solidFill>
                  <a:srgbClr val="003300"/>
                </a:solidFill>
                <a:latin typeface="Arial" panose="020B0604020202020204" pitchFamily="34" charset="0"/>
                <a:cs typeface="Arial" panose="020B0604020202020204" pitchFamily="34" charset="0"/>
              </a:rPr>
              <a:t> of </a:t>
            </a:r>
            <a:r>
              <a:rPr lang="en-US" sz="2000" b="1" i="1" dirty="0">
                <a:solidFill>
                  <a:srgbClr val="003300"/>
                </a:solidFill>
                <a:latin typeface="Arial" panose="020B0604020202020204" pitchFamily="34" charset="0"/>
                <a:cs typeface="Arial" panose="020B0604020202020204" pitchFamily="34" charset="0"/>
              </a:rPr>
              <a:t>September 2014 </a:t>
            </a:r>
            <a:r>
              <a:rPr lang="en-US" sz="2000" b="1" i="1" dirty="0" smtClean="0">
                <a:solidFill>
                  <a:srgbClr val="003300"/>
                </a:solidFill>
                <a:latin typeface="Arial" panose="020B0604020202020204" pitchFamily="34" charset="0"/>
                <a:cs typeface="Arial" panose="020B0604020202020204" pitchFamily="34" charset="0"/>
              </a:rPr>
              <a:t/>
            </a:r>
            <a:br>
              <a:rPr lang="en-US" sz="2000" b="1" i="1" dirty="0" smtClean="0">
                <a:solidFill>
                  <a:srgbClr val="003300"/>
                </a:solidFill>
                <a:latin typeface="Arial" panose="020B0604020202020204" pitchFamily="34" charset="0"/>
                <a:cs typeface="Arial" panose="020B0604020202020204" pitchFamily="34" charset="0"/>
              </a:rPr>
            </a:br>
            <a:r>
              <a:rPr lang="en-US" sz="2000" b="1" i="1" dirty="0" smtClean="0">
                <a:solidFill>
                  <a:srgbClr val="003300"/>
                </a:solidFill>
                <a:latin typeface="Arial" panose="020B0604020202020204" pitchFamily="34" charset="0"/>
                <a:cs typeface="Arial" panose="020B0604020202020204" pitchFamily="34" charset="0"/>
              </a:rPr>
              <a:t>Prague</a:t>
            </a:r>
            <a:r>
              <a:rPr lang="en-US" sz="2000" b="1" i="1" dirty="0">
                <a:solidFill>
                  <a:srgbClr val="003300"/>
                </a:solidFill>
                <a:latin typeface="Arial" panose="020B0604020202020204" pitchFamily="34" charset="0"/>
                <a:cs typeface="Arial" panose="020B0604020202020204" pitchFamily="34" charset="0"/>
              </a:rPr>
              <a:t>, Czech Republic</a:t>
            </a:r>
            <a:endParaRPr lang="ru-RU" sz="2000" b="1" i="1" dirty="0">
              <a:solidFill>
                <a:srgbClr val="0033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038764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058" y="2115403"/>
            <a:ext cx="9425776" cy="2395953"/>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sz="3600" dirty="0" smtClean="0"/>
              <a:t/>
            </a:r>
            <a:br>
              <a:rPr lang="en-GB" sz="3600" dirty="0" smtClean="0"/>
            </a:br>
            <a:r>
              <a:rPr lang="en-GB" sz="3600" dirty="0" smtClean="0"/>
              <a:t/>
            </a:r>
            <a:br>
              <a:rPr lang="en-GB" sz="3600" dirty="0" smtClean="0"/>
            </a:br>
            <a:endParaRPr lang="ru-RU" sz="4000" dirty="0"/>
          </a:p>
        </p:txBody>
      </p:sp>
      <p:sp>
        <p:nvSpPr>
          <p:cNvPr id="3" name="Title 1"/>
          <p:cNvSpPr txBox="1">
            <a:spLocks/>
          </p:cNvSpPr>
          <p:nvPr/>
        </p:nvSpPr>
        <p:spPr>
          <a:xfrm>
            <a:off x="3052776" y="959224"/>
            <a:ext cx="8478339" cy="3684494"/>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ru-RU" sz="7100" dirty="0">
              <a:latin typeface="Arial" panose="020B0604020202020204" pitchFamily="34" charset="0"/>
              <a:cs typeface="Arial" panose="020B0604020202020204" pitchFamily="34" charset="0"/>
            </a:endParaRPr>
          </a:p>
        </p:txBody>
      </p:sp>
      <p:sp>
        <p:nvSpPr>
          <p:cNvPr id="5" name="Title 1"/>
          <p:cNvSpPr txBox="1">
            <a:spLocks/>
          </p:cNvSpPr>
          <p:nvPr/>
        </p:nvSpPr>
        <p:spPr>
          <a:xfrm>
            <a:off x="4081987" y="1719072"/>
            <a:ext cx="8253290" cy="3910807"/>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latin typeface="Arial" panose="020B0604020202020204" pitchFamily="34" charset="0"/>
                <a:cs typeface="Arial" panose="020B0604020202020204" pitchFamily="34" charset="0"/>
              </a:rPr>
              <a:t>80 </a:t>
            </a:r>
            <a:r>
              <a:rPr lang="en-US" sz="3200" dirty="0">
                <a:latin typeface="Arial" panose="020B0604020202020204" pitchFamily="34" charset="0"/>
                <a:cs typeface="Arial" panose="020B0604020202020204" pitchFamily="34" charset="0"/>
              </a:rPr>
              <a:t>young people involved as </a:t>
            </a:r>
            <a:r>
              <a:rPr lang="en-US" sz="3200" dirty="0" smtClean="0">
                <a:latin typeface="Arial" panose="020B0604020202020204" pitchFamily="34" charset="0"/>
                <a:cs typeface="Arial" panose="020B0604020202020204" pitchFamily="34" charset="0"/>
              </a:rPr>
              <a:t>member  currently</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r>
              <a:rPr lang="en-US" sz="3200" dirty="0" smtClean="0">
                <a:latin typeface="Arial" panose="020B0604020202020204" pitchFamily="34" charset="0"/>
                <a:cs typeface="Arial" panose="020B0604020202020204" pitchFamily="34" charset="0"/>
              </a:rPr>
              <a:t>Since </a:t>
            </a:r>
            <a:r>
              <a:rPr lang="en-US" sz="3200" dirty="0">
                <a:latin typeface="Arial" panose="020B0604020202020204" pitchFamily="34" charset="0"/>
                <a:cs typeface="Arial" panose="020B0604020202020204" pitchFamily="34" charset="0"/>
              </a:rPr>
              <a:t>2007, during the four grant-making cycles, YB committees have funded over 140 small-scale grant projects </a:t>
            </a:r>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r>
              <a:rPr lang="en-US" sz="3200" dirty="0">
                <a:latin typeface="Arial" panose="020B0604020202020204" pitchFamily="34" charset="0"/>
                <a:cs typeface="Arial" panose="020B0604020202020204" pitchFamily="34" charset="0"/>
              </a:rPr>
              <a:t>M</a:t>
            </a:r>
            <a:r>
              <a:rPr lang="en-US" sz="3200" dirty="0" smtClean="0">
                <a:latin typeface="Arial" panose="020B0604020202020204" pitchFamily="34" charset="0"/>
                <a:cs typeface="Arial" panose="020B0604020202020204" pitchFamily="34" charset="0"/>
              </a:rPr>
              <a:t>ore </a:t>
            </a:r>
            <a:r>
              <a:rPr lang="en-US" sz="3200" dirty="0">
                <a:latin typeface="Arial" panose="020B0604020202020204" pitchFamily="34" charset="0"/>
                <a:cs typeface="Arial" panose="020B0604020202020204" pitchFamily="34" charset="0"/>
              </a:rPr>
              <a:t>than three thousand young people volunteered to participated in these projects.</a:t>
            </a:r>
            <a:endParaRPr lang="ru-RU" sz="3200" dirty="0">
              <a:latin typeface="Arial" panose="020B0604020202020204" pitchFamily="34" charset="0"/>
              <a:cs typeface="Arial" panose="020B0604020202020204" pitchFamily="34" charset="0"/>
            </a:endParaRPr>
          </a:p>
        </p:txBody>
      </p:sp>
      <p:sp>
        <p:nvSpPr>
          <p:cNvPr id="6" name="Title 1"/>
          <p:cNvSpPr txBox="1">
            <a:spLocks/>
          </p:cNvSpPr>
          <p:nvPr/>
        </p:nvSpPr>
        <p:spPr>
          <a:xfrm>
            <a:off x="2673756" y="175280"/>
            <a:ext cx="9518244" cy="981168"/>
          </a:xfrm>
          <a:prstGeom prst="rect">
            <a:avLst/>
          </a:prstGeom>
          <a:effectLst/>
        </p:spPr>
        <p:txBody>
          <a:bodyPr vert="horz" lIns="91440" tIns="45720" rIns="91440" bIns="45720" rtlCol="0" anchor="t">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sz="4000" dirty="0" smtClean="0">
                <a:latin typeface="Arial" panose="020B0604020202020204" pitchFamily="34" charset="0"/>
                <a:cs typeface="Arial" panose="020B0604020202020204" pitchFamily="34" charset="0"/>
              </a:rPr>
              <a:t>                 Youth </a:t>
            </a:r>
            <a:r>
              <a:rPr lang="en-GB" sz="4000" dirty="0">
                <a:latin typeface="Arial" panose="020B0604020202020204" pitchFamily="34" charset="0"/>
                <a:cs typeface="Arial" panose="020B0604020202020204" pitchFamily="34" charset="0"/>
              </a:rPr>
              <a:t>Bank in Armenia</a:t>
            </a:r>
          </a:p>
        </p:txBody>
      </p:sp>
    </p:spTree>
    <p:extLst>
      <p:ext uri="{BB962C8B-B14F-4D97-AF65-F5344CB8AC3E}">
        <p14:creationId xmlns="" xmlns:p14="http://schemas.microsoft.com/office/powerpoint/2010/main" val="833811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058" y="2115403"/>
            <a:ext cx="9425776" cy="2395953"/>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sz="3600" dirty="0" smtClean="0"/>
              <a:t/>
            </a:r>
            <a:br>
              <a:rPr lang="en-GB" sz="3600" dirty="0" smtClean="0"/>
            </a:br>
            <a:r>
              <a:rPr lang="en-GB" sz="3600" dirty="0" smtClean="0"/>
              <a:t/>
            </a:r>
            <a:br>
              <a:rPr lang="en-GB" sz="3600" dirty="0" smtClean="0"/>
            </a:br>
            <a:endParaRPr lang="ru-RU" sz="4000" dirty="0"/>
          </a:p>
        </p:txBody>
      </p:sp>
      <p:sp>
        <p:nvSpPr>
          <p:cNvPr id="3" name="Title 1"/>
          <p:cNvSpPr txBox="1">
            <a:spLocks/>
          </p:cNvSpPr>
          <p:nvPr/>
        </p:nvSpPr>
        <p:spPr>
          <a:xfrm>
            <a:off x="3110984" y="-380284"/>
            <a:ext cx="8752601" cy="5957090"/>
          </a:xfrm>
          <a:prstGeom prst="rect">
            <a:avLst/>
          </a:prstGeom>
          <a:effectLst/>
        </p:spPr>
        <p:txBody>
          <a:bodyPr vert="horz" lIns="91440" tIns="45720" rIns="91440" bIns="45720" rtlCol="0" anchor="b">
            <a:normAutofit fontScale="25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5600" dirty="0" smtClean="0">
                <a:latin typeface="Arial" panose="020B0604020202020204" pitchFamily="34" charset="0"/>
                <a:cs typeface="Arial" panose="020B0604020202020204" pitchFamily="34" charset="0"/>
              </a:rPr>
              <a:t>YB</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in</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Armenia-</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projects</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with</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YCCD</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NGO</a:t>
            </a:r>
          </a:p>
          <a:p>
            <a:pPr algn="l"/>
            <a:r>
              <a:rPr lang="en-GB" sz="10700" dirty="0" smtClean="0">
                <a:latin typeface="Arial" panose="020B0604020202020204" pitchFamily="34" charset="0"/>
                <a:cs typeface="Arial" panose="020B0604020202020204" pitchFamily="34" charset="0"/>
              </a:rPr>
              <a:t/>
            </a:r>
            <a:br>
              <a:rPr lang="en-GB" sz="10700" dirty="0" smtClean="0">
                <a:latin typeface="Arial" panose="020B0604020202020204" pitchFamily="34" charset="0"/>
                <a:cs typeface="Arial" panose="020B0604020202020204" pitchFamily="34" charset="0"/>
              </a:rPr>
            </a:br>
            <a:r>
              <a:rPr lang="en-GB" sz="11200" dirty="0" smtClean="0">
                <a:latin typeface="Arial" panose="020B0604020202020204" pitchFamily="34" charset="0"/>
                <a:cs typeface="Arial" panose="020B0604020202020204" pitchFamily="34" charset="0"/>
              </a:rPr>
              <a:t>Environmental Project-</a:t>
            </a:r>
          </a:p>
          <a:p>
            <a:pPr algn="l"/>
            <a:r>
              <a:rPr lang="en-US" sz="11200" dirty="0" smtClean="0">
                <a:latin typeface="Arial" panose="020B0604020202020204" pitchFamily="34" charset="0"/>
                <a:cs typeface="Arial" panose="020B0604020202020204" pitchFamily="34" charset="0"/>
              </a:rPr>
              <a:t>“Happy trash bins” in </a:t>
            </a:r>
            <a:r>
              <a:rPr lang="en-US" sz="11200" dirty="0" err="1" smtClean="0">
                <a:latin typeface="Arial" panose="020B0604020202020204" pitchFamily="34" charset="0"/>
                <a:cs typeface="Arial" panose="020B0604020202020204" pitchFamily="34" charset="0"/>
              </a:rPr>
              <a:t>Dilijan</a:t>
            </a:r>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l"/>
            <a:r>
              <a:rPr lang="en-US" sz="10700" dirty="0" smtClean="0">
                <a:latin typeface="Arial" panose="020B0604020202020204" pitchFamily="34" charset="0"/>
                <a:cs typeface="Arial" panose="020B0604020202020204" pitchFamily="34" charset="0"/>
              </a:rPr>
              <a:t> “Hello </a:t>
            </a:r>
            <a:r>
              <a:rPr lang="en-US" sz="10700" dirty="0">
                <a:latin typeface="Arial" panose="020B0604020202020204" pitchFamily="34" charset="0"/>
                <a:cs typeface="Arial" panose="020B0604020202020204" pitchFamily="34" charset="0"/>
              </a:rPr>
              <a:t>Europe” Publication, </a:t>
            </a:r>
          </a:p>
          <a:p>
            <a:pPr algn="l"/>
            <a:r>
              <a:rPr lang="en-US" sz="10700" dirty="0" smtClean="0">
                <a:latin typeface="Arial" panose="020B0604020202020204" pitchFamily="34" charset="0"/>
                <a:cs typeface="Arial" panose="020B0604020202020204" pitchFamily="34" charset="0"/>
              </a:rPr>
              <a:t> Youth-led </a:t>
            </a:r>
            <a:r>
              <a:rPr lang="en-US" sz="10700" dirty="0">
                <a:latin typeface="Arial" panose="020B0604020202020204" pitchFamily="34" charset="0"/>
                <a:cs typeface="Arial" panose="020B0604020202020204" pitchFamily="34" charset="0"/>
              </a:rPr>
              <a:t>grant competition</a:t>
            </a:r>
          </a:p>
          <a:p>
            <a:pPr algn="l"/>
            <a:r>
              <a:rPr lang="en-US" sz="10700" dirty="0" smtClean="0">
                <a:latin typeface="Arial" panose="020B0604020202020204" pitchFamily="34" charset="0"/>
                <a:cs typeface="Arial" panose="020B0604020202020204" pitchFamily="34" charset="0"/>
              </a:rPr>
              <a:t> promoting </a:t>
            </a:r>
            <a:r>
              <a:rPr lang="en-US" sz="10700" dirty="0">
                <a:latin typeface="Arial" panose="020B0604020202020204" pitchFamily="34" charset="0"/>
                <a:cs typeface="Arial" panose="020B0604020202020204" pitchFamily="34" charset="0"/>
              </a:rPr>
              <a:t>European Youth Values</a:t>
            </a:r>
          </a:p>
          <a:p>
            <a:pPr algn="l"/>
            <a:r>
              <a:rPr lang="en-GB" sz="10700" dirty="0" smtClean="0">
                <a:latin typeface="Arial" panose="020B0604020202020204" pitchFamily="34" charset="0"/>
                <a:cs typeface="Arial" panose="020B0604020202020204" pitchFamily="34" charset="0"/>
              </a:rPr>
              <a:t/>
            </a:r>
            <a:br>
              <a:rPr lang="en-GB" sz="10700"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t/>
            </a:r>
            <a:br>
              <a:rPr lang="en-GB" dirty="0" smtClean="0"/>
            </a:br>
            <a:r>
              <a:rPr lang="en-GB" dirty="0" smtClean="0"/>
              <a:t/>
            </a:r>
            <a:br>
              <a:rPr lang="en-GB" dirty="0" smtClean="0"/>
            </a:br>
            <a:r>
              <a:rPr lang="en-GB" dirty="0" smtClean="0"/>
              <a:t/>
            </a:r>
            <a:br>
              <a:rPr lang="en-GB" dirty="0" smtClean="0"/>
            </a:br>
            <a:r>
              <a:rPr lang="en-US" sz="3200" dirty="0" smtClean="0"/>
              <a:t> </a:t>
            </a:r>
            <a:endParaRPr lang="ru-RU" sz="3600" dirty="0"/>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618" t="23407" r="-1"/>
          <a:stretch/>
        </p:blipFill>
        <p:spPr>
          <a:xfrm>
            <a:off x="8951149" y="1380953"/>
            <a:ext cx="2912436" cy="166275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01612" y="3380162"/>
            <a:ext cx="3011510" cy="146890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8276567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058" y="2115403"/>
            <a:ext cx="9425776" cy="2395953"/>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sz="3600" dirty="0" smtClean="0"/>
              <a:t/>
            </a:r>
            <a:br>
              <a:rPr lang="en-GB" sz="3600" dirty="0" smtClean="0"/>
            </a:br>
            <a:r>
              <a:rPr lang="en-GB" sz="3600" dirty="0" smtClean="0"/>
              <a:t/>
            </a:r>
            <a:br>
              <a:rPr lang="en-GB" sz="3600" dirty="0" smtClean="0"/>
            </a:br>
            <a:endParaRPr lang="ru-RU" sz="4000" dirty="0"/>
          </a:p>
        </p:txBody>
      </p:sp>
      <p:sp>
        <p:nvSpPr>
          <p:cNvPr id="3" name="Title 1"/>
          <p:cNvSpPr txBox="1">
            <a:spLocks/>
          </p:cNvSpPr>
          <p:nvPr/>
        </p:nvSpPr>
        <p:spPr>
          <a:xfrm>
            <a:off x="3324087" y="407379"/>
            <a:ext cx="6949466" cy="5410066"/>
          </a:xfrm>
          <a:prstGeom prst="rect">
            <a:avLst/>
          </a:prstGeom>
          <a:effectLst/>
        </p:spPr>
        <p:txBody>
          <a:bodyPr vert="horz" lIns="91440" tIns="45720" rIns="91440" bIns="45720" rtlCol="0" anchor="b">
            <a:normAutofit fontScale="25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GB" sz="15600" dirty="0" smtClean="0">
              <a:latin typeface="Arial" panose="020B0604020202020204" pitchFamily="34" charset="0"/>
              <a:cs typeface="Arial" panose="020B0604020202020204" pitchFamily="34" charset="0"/>
            </a:endParaRPr>
          </a:p>
          <a:p>
            <a:pPr algn="ctr"/>
            <a:endParaRPr lang="en-GB" sz="15600" dirty="0" smtClean="0">
              <a:latin typeface="Arial" panose="020B0604020202020204" pitchFamily="34" charset="0"/>
              <a:cs typeface="Arial" panose="020B0604020202020204" pitchFamily="34" charset="0"/>
            </a:endParaRPr>
          </a:p>
          <a:p>
            <a:pPr algn="ctr"/>
            <a:endParaRPr lang="en-GB" sz="15600" dirty="0" smtClean="0">
              <a:latin typeface="Arial" panose="020B0604020202020204" pitchFamily="34" charset="0"/>
              <a:cs typeface="Arial" panose="020B0604020202020204" pitchFamily="34" charset="0"/>
            </a:endParaRPr>
          </a:p>
          <a:p>
            <a:pPr algn="ctr"/>
            <a:r>
              <a:rPr lang="en-GB" sz="15600" dirty="0" smtClean="0">
                <a:latin typeface="Arial" panose="020B0604020202020204" pitchFamily="34" charset="0"/>
                <a:cs typeface="Arial" panose="020B0604020202020204" pitchFamily="34" charset="0"/>
              </a:rPr>
              <a:t>YB</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in</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Armenia-</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projects</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with</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YCCD</a:t>
            </a:r>
            <a:r>
              <a:rPr lang="en-GB" sz="12000" dirty="0" smtClean="0">
                <a:latin typeface="Arial" panose="020B0604020202020204" pitchFamily="34" charset="0"/>
                <a:cs typeface="Arial" panose="020B0604020202020204" pitchFamily="34" charset="0"/>
              </a:rPr>
              <a:t> </a:t>
            </a:r>
            <a:r>
              <a:rPr lang="en-GB" sz="15600" dirty="0" smtClean="0">
                <a:latin typeface="Arial" panose="020B0604020202020204" pitchFamily="34" charset="0"/>
                <a:cs typeface="Arial" panose="020B0604020202020204" pitchFamily="34" charset="0"/>
              </a:rPr>
              <a:t>NGO</a:t>
            </a:r>
          </a:p>
          <a:p>
            <a:pPr algn="ctr"/>
            <a:endParaRPr lang="en-GB" sz="15600" dirty="0" smtClean="0">
              <a:latin typeface="Arial" panose="020B0604020202020204" pitchFamily="34" charset="0"/>
              <a:cs typeface="Arial" panose="020B0604020202020204" pitchFamily="34" charset="0"/>
            </a:endParaRPr>
          </a:p>
          <a:p>
            <a:pPr algn="l"/>
            <a:r>
              <a:rPr lang="en-GB" sz="10700" dirty="0" err="1" smtClean="0">
                <a:latin typeface="Arial" panose="020B0604020202020204" pitchFamily="34" charset="0"/>
                <a:cs typeface="Arial" panose="020B0604020202020204" pitchFamily="34" charset="0"/>
              </a:rPr>
              <a:t>Dilijan</a:t>
            </a:r>
            <a:r>
              <a:rPr lang="en-GB" sz="10700" dirty="0" smtClean="0">
                <a:latin typeface="Arial" panose="020B0604020202020204" pitchFamily="34" charset="0"/>
                <a:cs typeface="Arial" panose="020B0604020202020204" pitchFamily="34" charset="0"/>
              </a:rPr>
              <a:t> Art College </a:t>
            </a:r>
            <a:r>
              <a:rPr lang="en-US" sz="10700" dirty="0" smtClean="0">
                <a:latin typeface="Arial" panose="020B0604020202020204" pitchFamily="34" charset="0"/>
                <a:cs typeface="Arial" panose="020B0604020202020204" pitchFamily="34" charset="0"/>
              </a:rPr>
              <a:t>pupils</a:t>
            </a:r>
          </a:p>
          <a:p>
            <a:pPr algn="l"/>
            <a:r>
              <a:rPr lang="en-US" sz="10700" dirty="0" smtClean="0">
                <a:latin typeface="Arial" panose="020B0604020202020204" pitchFamily="34" charset="0"/>
                <a:cs typeface="Arial" panose="020B0604020202020204" pitchFamily="34" charset="0"/>
              </a:rPr>
              <a:t>doing handcrafting for charity</a:t>
            </a:r>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just"/>
            <a:r>
              <a:rPr lang="en-US" sz="11200" dirty="0" smtClean="0">
                <a:latin typeface="Arial" panose="020B0604020202020204" pitchFamily="34" charset="0"/>
                <a:cs typeface="Arial" panose="020B0604020202020204" pitchFamily="34" charset="0"/>
              </a:rPr>
              <a:t>Cross-border projects between</a:t>
            </a:r>
          </a:p>
          <a:p>
            <a:pPr algn="just"/>
            <a:r>
              <a:rPr lang="en-US" sz="11200" dirty="0" smtClean="0">
                <a:latin typeface="Arial" panose="020B0604020202020204" pitchFamily="34" charset="0"/>
                <a:cs typeface="Arial" panose="020B0604020202020204" pitchFamily="34" charset="0"/>
              </a:rPr>
              <a:t>Armenian and Turkish YBs </a:t>
            </a:r>
            <a:endParaRPr lang="en-US" sz="11200" dirty="0">
              <a:latin typeface="Arial" panose="020B0604020202020204" pitchFamily="34" charset="0"/>
              <a:cs typeface="Arial" panose="020B0604020202020204" pitchFamily="34" charset="0"/>
            </a:endParaRPr>
          </a:p>
          <a:p>
            <a:pPr algn="l"/>
            <a:r>
              <a:rPr lang="en-GB" sz="10700" dirty="0" smtClean="0">
                <a:latin typeface="Arial" panose="020B0604020202020204" pitchFamily="34" charset="0"/>
                <a:cs typeface="Arial" panose="020B0604020202020204" pitchFamily="34" charset="0"/>
              </a:rPr>
              <a:t/>
            </a:r>
            <a:br>
              <a:rPr lang="en-GB" sz="10700"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t/>
            </a:r>
            <a:br>
              <a:rPr lang="en-GB" dirty="0" smtClean="0"/>
            </a:br>
            <a:r>
              <a:rPr lang="en-GB" dirty="0" smtClean="0"/>
              <a:t/>
            </a:r>
            <a:br>
              <a:rPr lang="en-GB" dirty="0" smtClean="0"/>
            </a:br>
            <a:r>
              <a:rPr lang="en-GB" dirty="0" smtClean="0"/>
              <a:t/>
            </a:r>
            <a:br>
              <a:rPr lang="en-GB" dirty="0" smtClean="0"/>
            </a:br>
            <a:r>
              <a:rPr lang="en-US" sz="3200" dirty="0" smtClean="0"/>
              <a:t> </a:t>
            </a:r>
            <a:endParaRPr lang="ru-RU" sz="36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53148" y="1579226"/>
            <a:ext cx="2949985" cy="221248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39542" y="4109420"/>
            <a:ext cx="2949985" cy="2212489"/>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509247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058" y="2115403"/>
            <a:ext cx="9425776" cy="2395953"/>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sz="3600" dirty="0" smtClean="0"/>
              <a:t/>
            </a:r>
            <a:br>
              <a:rPr lang="en-GB" sz="3600" dirty="0" smtClean="0"/>
            </a:br>
            <a:r>
              <a:rPr lang="en-GB" sz="3600" dirty="0" smtClean="0"/>
              <a:t/>
            </a:r>
            <a:br>
              <a:rPr lang="en-GB" sz="3600" dirty="0" smtClean="0"/>
            </a:br>
            <a:endParaRPr lang="ru-RU" sz="4000" dirty="0"/>
          </a:p>
        </p:txBody>
      </p:sp>
      <p:sp>
        <p:nvSpPr>
          <p:cNvPr id="3" name="Title 1"/>
          <p:cNvSpPr txBox="1">
            <a:spLocks/>
          </p:cNvSpPr>
          <p:nvPr/>
        </p:nvSpPr>
        <p:spPr>
          <a:xfrm>
            <a:off x="4939554" y="5258721"/>
            <a:ext cx="6517339" cy="2725271"/>
          </a:xfrm>
          <a:prstGeom prst="rect">
            <a:avLst/>
          </a:prstGeom>
          <a:effectLst/>
        </p:spPr>
        <p:txBody>
          <a:bodyPr vert="horz" lIns="91440" tIns="45720" rIns="91440" bIns="45720" rtlCol="0" anchor="b">
            <a:normAutofit fontScale="25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GB" sz="15600" dirty="0" smtClean="0">
              <a:latin typeface="Arial" panose="020B0604020202020204" pitchFamily="34" charset="0"/>
              <a:cs typeface="Arial" panose="020B0604020202020204" pitchFamily="34" charset="0"/>
            </a:endParaRPr>
          </a:p>
          <a:p>
            <a:pPr algn="ctr"/>
            <a:endParaRPr lang="en-GB" sz="15600" dirty="0" smtClean="0">
              <a:latin typeface="Arial" panose="020B0604020202020204" pitchFamily="34" charset="0"/>
              <a:cs typeface="Arial" panose="020B0604020202020204" pitchFamily="34" charset="0"/>
            </a:endParaRPr>
          </a:p>
          <a:p>
            <a:pPr algn="ctr"/>
            <a:endParaRPr lang="en-GB" sz="15600" dirty="0" smtClean="0">
              <a:latin typeface="Arial" panose="020B0604020202020204" pitchFamily="34" charset="0"/>
              <a:cs typeface="Arial" panose="020B0604020202020204" pitchFamily="34" charset="0"/>
            </a:endParaRPr>
          </a:p>
          <a:p>
            <a:pPr algn="just"/>
            <a:r>
              <a:rPr lang="en-US" sz="11200" dirty="0" smtClean="0">
                <a:latin typeface="Arial" panose="020B0604020202020204" pitchFamily="34" charset="0"/>
                <a:cs typeface="Arial" panose="020B0604020202020204" pitchFamily="34" charset="0"/>
              </a:rPr>
              <a:t>   www.youthbankinternational.org</a:t>
            </a:r>
          </a:p>
          <a:p>
            <a:pPr algn="just"/>
            <a:endParaRPr lang="en-US" sz="11200" dirty="0" smtClean="0">
              <a:latin typeface="Arial" panose="020B0604020202020204" pitchFamily="34" charset="0"/>
              <a:cs typeface="Arial" panose="020B0604020202020204" pitchFamily="34" charset="0"/>
            </a:endParaRPr>
          </a:p>
          <a:p>
            <a:pPr algn="just"/>
            <a:endParaRPr lang="en-US" sz="11200" dirty="0" smtClean="0">
              <a:latin typeface="Arial" panose="020B0604020202020204" pitchFamily="34" charset="0"/>
              <a:cs typeface="Arial" panose="020B0604020202020204" pitchFamily="34" charset="0"/>
            </a:endParaRPr>
          </a:p>
          <a:p>
            <a:pPr algn="l"/>
            <a:r>
              <a:rPr lang="en-GB" sz="10700" dirty="0" smtClean="0">
                <a:latin typeface="Arial" panose="020B0604020202020204" pitchFamily="34" charset="0"/>
                <a:cs typeface="Arial" panose="020B0604020202020204" pitchFamily="34" charset="0"/>
              </a:rPr>
              <a:t/>
            </a:r>
            <a:br>
              <a:rPr lang="en-GB" sz="10700"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t/>
            </a:r>
            <a:br>
              <a:rPr lang="en-GB" dirty="0" smtClean="0"/>
            </a:br>
            <a:r>
              <a:rPr lang="en-GB" dirty="0" smtClean="0"/>
              <a:t/>
            </a:r>
            <a:br>
              <a:rPr lang="en-GB" dirty="0" smtClean="0"/>
            </a:br>
            <a:r>
              <a:rPr lang="en-GB" dirty="0" smtClean="0"/>
              <a:t/>
            </a:r>
            <a:br>
              <a:rPr lang="en-GB" dirty="0" smtClean="0"/>
            </a:br>
            <a:r>
              <a:rPr lang="en-US" sz="3200" dirty="0" smtClean="0"/>
              <a:t> </a:t>
            </a:r>
            <a:endParaRPr lang="ru-RU" sz="3600" dirty="0"/>
          </a:p>
        </p:txBody>
      </p:sp>
      <p:pic>
        <p:nvPicPr>
          <p:cNvPr id="5" name="Picture 4"/>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tretch>
            <a:fillRect/>
          </a:stretch>
        </p:blipFill>
        <p:spPr>
          <a:xfrm>
            <a:off x="6473157" y="3963681"/>
            <a:ext cx="2283980" cy="129504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30899" y="1042730"/>
            <a:ext cx="3911199" cy="220249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14764" y="1014156"/>
            <a:ext cx="3357283" cy="2202494"/>
          </a:xfrm>
          <a:prstGeom prst="rect">
            <a:avLst/>
          </a:prstGeom>
          <a:ln>
            <a:noFill/>
          </a:ln>
          <a:effectLst>
            <a:outerShdw blurRad="190500" algn="tl" rotWithShape="0">
              <a:srgbClr val="000000">
                <a:alpha val="70000"/>
              </a:srgbClr>
            </a:outerShdw>
          </a:effectLst>
        </p:spPr>
      </p:pic>
      <p:graphicFrame>
        <p:nvGraphicFramePr>
          <p:cNvPr id="7" name="Схема 6"/>
          <p:cNvGraphicFramePr/>
          <p:nvPr>
            <p:extLst>
              <p:ext uri="{D42A27DB-BD31-4B8C-83A1-F6EECF244321}">
                <p14:modId xmlns="" xmlns:p14="http://schemas.microsoft.com/office/powerpoint/2010/main" val="38864030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1302613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42893" y="328246"/>
            <a:ext cx="5360130" cy="6072554"/>
          </a:xfrm>
        </p:spPr>
        <p:txBody>
          <a:bodyPr>
            <a:normAutofit/>
          </a:bodyPr>
          <a:lstStyle/>
          <a:p>
            <a:pPr algn="l"/>
            <a:r>
              <a:rPr lang="en-US" sz="4000" b="1" dirty="0"/>
              <a:t>GLOW </a:t>
            </a:r>
            <a:br>
              <a:rPr lang="en-US" sz="4000" b="1" dirty="0"/>
            </a:br>
            <a:r>
              <a:rPr lang="en-US" sz="4000" b="1" dirty="0" smtClean="0"/>
              <a:t>History</a:t>
            </a:r>
            <a:br>
              <a:rPr lang="en-US" sz="4000" b="1" dirty="0" smtClean="0"/>
            </a:br>
            <a:r>
              <a:rPr lang="en-US" sz="3800" dirty="0"/>
              <a:t>Camp G.L.O.W. </a:t>
            </a:r>
            <a:r>
              <a:rPr lang="en-US" sz="3800" dirty="0" smtClean="0"/>
              <a:t>started </a:t>
            </a:r>
            <a:r>
              <a:rPr lang="en-US" sz="3800" dirty="0"/>
              <a:t>in 1995 in </a:t>
            </a:r>
            <a:r>
              <a:rPr lang="en-US" sz="3800" dirty="0" smtClean="0"/>
              <a:t>Romania by </a:t>
            </a:r>
            <a:r>
              <a:rPr lang="en-US" sz="3800" dirty="0"/>
              <a:t>Peace Corps Volunteers and local teachers to encourage young </a:t>
            </a:r>
            <a:r>
              <a:rPr lang="en-US" sz="3800" dirty="0" smtClean="0"/>
              <a:t>women </a:t>
            </a:r>
            <a:r>
              <a:rPr lang="en-US" sz="3800" i="1" dirty="0" smtClean="0"/>
              <a:t>“to become active citizens by building their self-esteem”.</a:t>
            </a:r>
            <a:endParaRPr lang="ru-RU" sz="3800" b="1" i="1" dirty="0"/>
          </a:p>
        </p:txBody>
      </p:sp>
      <p:sp>
        <p:nvSpPr>
          <p:cNvPr id="4" name="Содержимое 2"/>
          <p:cNvSpPr txBox="1">
            <a:spLocks/>
          </p:cNvSpPr>
          <p:nvPr/>
        </p:nvSpPr>
        <p:spPr>
          <a:xfrm>
            <a:off x="2365693" y="328246"/>
            <a:ext cx="2667000" cy="4876800"/>
          </a:xfrm>
          <a:prstGeom prst="rect">
            <a:avLst/>
          </a:prstGeom>
        </p:spPr>
        <p:txBody>
          <a:bodyPr vert="horz" lIns="91440" tIns="45720" rIns="91440" bIns="45720" rtlCol="0" anchor="t">
            <a:normAutofit lnSpcReduction="1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6600" b="1" dirty="0" smtClean="0">
                <a:solidFill>
                  <a:srgbClr val="0070C0"/>
                </a:solidFill>
              </a:rPr>
              <a:t>G</a:t>
            </a:r>
            <a:r>
              <a:rPr lang="en-US" sz="4400" b="1" dirty="0" smtClean="0"/>
              <a:t>irls       </a:t>
            </a:r>
          </a:p>
          <a:p>
            <a:r>
              <a:rPr lang="en-US" sz="6600" b="1" dirty="0" smtClean="0">
                <a:solidFill>
                  <a:srgbClr val="92D050"/>
                </a:solidFill>
              </a:rPr>
              <a:t>L</a:t>
            </a:r>
            <a:r>
              <a:rPr lang="en-US" sz="4400" b="1" dirty="0" smtClean="0"/>
              <a:t>eading</a:t>
            </a:r>
          </a:p>
          <a:p>
            <a:r>
              <a:rPr lang="en-US" sz="6600" b="1" dirty="0" smtClean="0">
                <a:solidFill>
                  <a:srgbClr val="FFC000"/>
                </a:solidFill>
              </a:rPr>
              <a:t>O</a:t>
            </a:r>
            <a:r>
              <a:rPr lang="en-US" sz="4400" b="1" dirty="0" smtClean="0"/>
              <a:t>ur</a:t>
            </a:r>
            <a:r>
              <a:rPr lang="en-US" sz="6600" b="1" dirty="0" smtClean="0"/>
              <a:t> </a:t>
            </a:r>
          </a:p>
          <a:p>
            <a:r>
              <a:rPr lang="en-US" sz="6600" b="1" dirty="0" smtClean="0">
                <a:solidFill>
                  <a:srgbClr val="FF0000"/>
                </a:solidFill>
              </a:rPr>
              <a:t>W</a:t>
            </a:r>
            <a:r>
              <a:rPr lang="en-US" sz="4400" b="1" dirty="0" smtClean="0"/>
              <a:t>orld</a:t>
            </a:r>
          </a:p>
          <a:p>
            <a:endParaRPr lang="en-US" sz="6600" dirty="0"/>
          </a:p>
        </p:txBody>
      </p:sp>
    </p:spTree>
    <p:extLst>
      <p:ext uri="{BB962C8B-B14F-4D97-AF65-F5344CB8AC3E}">
        <p14:creationId xmlns="" xmlns:p14="http://schemas.microsoft.com/office/powerpoint/2010/main" val="12460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23992" y="794084"/>
            <a:ext cx="9768008" cy="5005137"/>
          </a:xfrm>
        </p:spPr>
        <p:txBody>
          <a:bodyPr>
            <a:normAutofit fontScale="90000"/>
          </a:bodyPr>
          <a:lstStyle/>
          <a:p>
            <a:pPr algn="ctr"/>
            <a:r>
              <a:rPr lang="en-US" sz="6700" b="1" dirty="0"/>
              <a:t>GLOW </a:t>
            </a:r>
            <a:r>
              <a:rPr lang="en-US" sz="6700" b="1" dirty="0" smtClean="0"/>
              <a:t>Summer school</a:t>
            </a:r>
            <a:br>
              <a:rPr lang="en-US" sz="6700" b="1" dirty="0" smtClean="0"/>
            </a:br>
            <a:r>
              <a:rPr lang="en-US" sz="6700" b="1" dirty="0" smtClean="0"/>
              <a:t> in </a:t>
            </a:r>
            <a:r>
              <a:rPr lang="en-US" sz="6700" b="1" dirty="0"/>
              <a:t>Armenia </a:t>
            </a:r>
            <a:r>
              <a:rPr lang="en-US" sz="6700" b="1" dirty="0" smtClean="0"/>
              <a:t>2008-2014</a:t>
            </a:r>
            <a:br>
              <a:rPr lang="en-US" sz="6700" b="1" dirty="0" smtClean="0"/>
            </a:br>
            <a:r>
              <a:rPr lang="en-US" b="1" dirty="0" smtClean="0"/>
              <a:t/>
            </a:r>
            <a:br>
              <a:rPr lang="en-US" b="1" dirty="0" smtClean="0"/>
            </a:br>
            <a:r>
              <a:rPr lang="en-US" sz="5300" i="1" dirty="0" smtClean="0"/>
              <a:t>We </a:t>
            </a:r>
            <a:r>
              <a:rPr lang="en-US" sz="5300" i="1" dirty="0"/>
              <a:t>are already </a:t>
            </a:r>
            <a:r>
              <a:rPr lang="en-US" sz="5300" b="1" i="1" dirty="0" smtClean="0">
                <a:latin typeface="Adobe Caslon Pro Bold" panose="0205070206050A020403" pitchFamily="18" charset="0"/>
              </a:rPr>
              <a:t>7</a:t>
            </a:r>
            <a:r>
              <a:rPr lang="en-US" sz="5300" i="1" dirty="0" smtClean="0"/>
              <a:t> </a:t>
            </a:r>
            <a:r>
              <a:rPr lang="en-US" sz="5300" i="1" dirty="0"/>
              <a:t>years </a:t>
            </a:r>
            <a:r>
              <a:rPr lang="en-US" sz="5300" i="1" dirty="0" smtClean="0"/>
              <a:t>old</a:t>
            </a:r>
            <a:br>
              <a:rPr lang="en-US" sz="5300" i="1" dirty="0" smtClean="0"/>
            </a:br>
            <a:r>
              <a:rPr lang="en-US" sz="5300" i="1" dirty="0" smtClean="0"/>
              <a:t>44-66 participant each year</a:t>
            </a:r>
            <a:r>
              <a:rPr lang="en-US" dirty="0"/>
              <a:t/>
            </a:r>
            <a:br>
              <a:rPr lang="en-US" dirty="0"/>
            </a:br>
            <a:endParaRPr lang="ru-RU" b="1" dirty="0"/>
          </a:p>
        </p:txBody>
      </p:sp>
    </p:spTree>
    <p:extLst>
      <p:ext uri="{BB962C8B-B14F-4D97-AF65-F5344CB8AC3E}">
        <p14:creationId xmlns="" xmlns:p14="http://schemas.microsoft.com/office/powerpoint/2010/main" val="106322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subTitle" idx="1"/>
          </p:nvPr>
        </p:nvSpPr>
        <p:spPr>
          <a:xfrm>
            <a:off x="4562269" y="1453661"/>
            <a:ext cx="6987645" cy="5029200"/>
          </a:xfrm>
        </p:spPr>
        <p:txBody>
          <a:bodyPr>
            <a:normAutofit/>
          </a:bodyPr>
          <a:lstStyle/>
          <a:p>
            <a:pPr>
              <a:buFont typeface="Wingdings" pitchFamily="2" charset="2"/>
              <a:buChar char="v"/>
            </a:pPr>
            <a:endParaRPr lang="en-US" dirty="0" smtClean="0"/>
          </a:p>
          <a:p>
            <a:pPr algn="ctr">
              <a:buFont typeface="Wingdings" pitchFamily="2" charset="2"/>
              <a:buChar char="v"/>
            </a:pPr>
            <a:endParaRPr lang="en-US" dirty="0"/>
          </a:p>
        </p:txBody>
      </p:sp>
      <p:pic>
        <p:nvPicPr>
          <p:cNvPr id="6" name="Picture 2" descr="D:\Current Projects\GLOW\GLOW 2010\_DSC8621.JPG"/>
          <p:cNvPicPr>
            <a:picLocks noChangeAspect="1" noChangeArrowheads="1"/>
          </p:cNvPicPr>
          <p:nvPr/>
        </p:nvPicPr>
        <p:blipFill rotWithShape="1">
          <a:blip r:embed="rId2" cstate="print"/>
          <a:srcRect t="7562"/>
          <a:stretch/>
        </p:blipFill>
        <p:spPr bwMode="auto">
          <a:xfrm>
            <a:off x="501226" y="0"/>
            <a:ext cx="11185166" cy="6858000"/>
          </a:xfrm>
          <a:prstGeom prst="rect">
            <a:avLst/>
          </a:prstGeom>
          <a:noFill/>
        </p:spPr>
      </p:pic>
    </p:spTree>
    <p:extLst>
      <p:ext uri="{BB962C8B-B14F-4D97-AF65-F5344CB8AC3E}">
        <p14:creationId xmlns="" xmlns:p14="http://schemas.microsoft.com/office/powerpoint/2010/main" val="417995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4968240" y="271112"/>
            <a:ext cx="6903720" cy="6236368"/>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3200" b="1" dirty="0" smtClean="0"/>
              <a:t>Main goals:</a:t>
            </a:r>
          </a:p>
          <a:p>
            <a:pPr marL="457200" indent="-457200" algn="l">
              <a:buFont typeface="Arial" panose="020B0604020202020204" pitchFamily="34" charset="0"/>
              <a:buChar char="•"/>
            </a:pPr>
            <a:r>
              <a:rPr lang="en-US" sz="3200" dirty="0" smtClean="0"/>
              <a:t>Enabling camp participants to build their leadership skills and self-esteem through group activities and interactive methods</a:t>
            </a:r>
          </a:p>
          <a:p>
            <a:pPr marL="457200" indent="-457200" algn="l">
              <a:buFont typeface="Arial" panose="020B0604020202020204" pitchFamily="34" charset="0"/>
              <a:buChar char="•"/>
            </a:pPr>
            <a:r>
              <a:rPr lang="en-US" sz="3200" dirty="0" smtClean="0"/>
              <a:t>Developing skills, attitudes and knowledge on various topics important for teenage girls (health, gender, career planning, leadership, volunteering, team work, etc.) </a:t>
            </a:r>
          </a:p>
          <a:p>
            <a:pPr marL="457200" indent="-457200" algn="l">
              <a:buFont typeface="Arial" panose="020B0604020202020204" pitchFamily="34" charset="0"/>
              <a:buChar char="•"/>
            </a:pPr>
            <a:r>
              <a:rPr lang="en-US" sz="3200" dirty="0" smtClean="0"/>
              <a:t>Educating girls about positive options for their future</a:t>
            </a:r>
          </a:p>
          <a:p>
            <a:pPr marL="457200" indent="-457200" algn="l">
              <a:buFont typeface="Arial" panose="020B0604020202020204" pitchFamily="34" charset="0"/>
              <a:buChar char="•"/>
            </a:pPr>
            <a:r>
              <a:rPr lang="en-US" sz="3200" dirty="0" smtClean="0"/>
              <a:t>Creating a network between the camp participants, and counselors.</a:t>
            </a:r>
          </a:p>
          <a:p>
            <a:pPr algn="l"/>
            <a:endParaRPr lang="en-US" sz="3200" dirty="0"/>
          </a:p>
        </p:txBody>
      </p:sp>
    </p:spTree>
    <p:extLst>
      <p:ext uri="{BB962C8B-B14F-4D97-AF65-F5344CB8AC3E}">
        <p14:creationId xmlns="" xmlns:p14="http://schemas.microsoft.com/office/powerpoint/2010/main" val="576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3" name="Рисунок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15894" y="3322710"/>
            <a:ext cx="5076106" cy="3577382"/>
          </a:xfrm>
          <a:prstGeom prst="rect">
            <a:avLst/>
          </a:prstGeom>
        </p:spPr>
      </p:pic>
      <p:pic>
        <p:nvPicPr>
          <p:cNvPr id="16" name="Picture 2" descr="C:\Users\Sona\Desktop\GLOW 2013\glow\IMG_296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5835" b="17302"/>
          <a:stretch/>
        </p:blipFill>
        <p:spPr bwMode="auto">
          <a:xfrm>
            <a:off x="4739262" y="0"/>
            <a:ext cx="7462228" cy="332271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C:\Users\Sona\Desktop\GLOW 2013\glow\IMG_3295.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5846" b="5197"/>
          <a:stretch/>
        </p:blipFill>
        <p:spPr bwMode="auto">
          <a:xfrm>
            <a:off x="-1" y="3322711"/>
            <a:ext cx="7779225" cy="357738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D:\Current Projects\GLOW\GLOW 2010\_DSC8558.JPG"/>
          <p:cNvPicPr>
            <a:picLocks noChangeAspect="1" noChangeArrowheads="1"/>
          </p:cNvPicPr>
          <p:nvPr/>
        </p:nvPicPr>
        <p:blipFill>
          <a:blip r:embed="rId5" cstate="print"/>
          <a:srcRect/>
          <a:stretch>
            <a:fillRect/>
          </a:stretch>
        </p:blipFill>
        <p:spPr bwMode="auto">
          <a:xfrm>
            <a:off x="0" y="-1"/>
            <a:ext cx="5009416" cy="3322711"/>
          </a:xfrm>
          <a:prstGeom prst="rect">
            <a:avLst/>
          </a:prstGeom>
          <a:noFill/>
        </p:spPr>
      </p:pic>
    </p:spTree>
    <p:extLst>
      <p:ext uri="{BB962C8B-B14F-4D97-AF65-F5344CB8AC3E}">
        <p14:creationId xmlns="" xmlns:p14="http://schemas.microsoft.com/office/powerpoint/2010/main" val="264834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7385" y="231206"/>
            <a:ext cx="8574622" cy="1878947"/>
          </a:xfrm>
        </p:spPr>
        <p:txBody>
          <a:bodyPr>
            <a:normAutofit fontScale="90000"/>
          </a:bodyPr>
          <a:lstStyle/>
          <a:p>
            <a:pPr lvl="0" algn="ctr"/>
            <a:r>
              <a:rPr lang="en-US" b="1" dirty="0">
                <a:ln>
                  <a:noFill/>
                </a:ln>
                <a:solidFill>
                  <a:schemeClr val="accent1">
                    <a:lumMod val="60000"/>
                    <a:lumOff val="40000"/>
                  </a:schemeClr>
                </a:solidFill>
              </a:rPr>
              <a:t>GLOW </a:t>
            </a:r>
            <a:r>
              <a:rPr lang="en-US" b="1" dirty="0">
                <a:ln>
                  <a:noFill/>
                </a:ln>
                <a:solidFill>
                  <a:schemeClr val="accent1">
                    <a:lumMod val="75000"/>
                  </a:schemeClr>
                </a:solidFill>
              </a:rPr>
              <a:t>values</a:t>
            </a:r>
            <a:r>
              <a:rPr lang="en-US" dirty="0">
                <a:ln>
                  <a:noFill/>
                </a:ln>
              </a:rPr>
              <a:t/>
            </a:r>
            <a:br>
              <a:rPr lang="en-US" dirty="0">
                <a:ln>
                  <a:noFill/>
                </a:ln>
              </a:rPr>
            </a:br>
            <a:endParaRPr lang="ru-RU" dirty="0"/>
          </a:p>
        </p:txBody>
      </p:sp>
      <p:sp>
        <p:nvSpPr>
          <p:cNvPr id="4" name="Содержимое 2"/>
          <p:cNvSpPr>
            <a:spLocks noGrp="1"/>
          </p:cNvSpPr>
          <p:nvPr>
            <p:ph type="subTitle" idx="1"/>
          </p:nvPr>
        </p:nvSpPr>
        <p:spPr>
          <a:xfrm>
            <a:off x="4562269" y="1453661"/>
            <a:ext cx="6987645" cy="5029200"/>
          </a:xfrm>
        </p:spPr>
        <p:txBody>
          <a:bodyPr>
            <a:normAutofit fontScale="47500" lnSpcReduction="20000"/>
          </a:bodyPr>
          <a:lstStyle/>
          <a:p>
            <a:pPr>
              <a:buFont typeface="Wingdings" pitchFamily="2" charset="2"/>
              <a:buChar char="v"/>
            </a:pPr>
            <a:endParaRPr lang="en-US" b="1" dirty="0" smtClean="0"/>
          </a:p>
          <a:p>
            <a:pPr algn="l">
              <a:buFont typeface="Wingdings" pitchFamily="2" charset="2"/>
              <a:buChar char="v"/>
            </a:pPr>
            <a:r>
              <a:rPr lang="en-US" sz="7400" dirty="0" smtClean="0">
                <a:effectLst>
                  <a:outerShdw blurRad="38100" dist="38100" dir="2700000" algn="tl">
                    <a:srgbClr val="000000">
                      <a:alpha val="43137"/>
                    </a:srgbClr>
                  </a:outerShdw>
                </a:effectLst>
              </a:rPr>
              <a:t>Honesty</a:t>
            </a:r>
            <a:endParaRPr lang="en-US" sz="7400" dirty="0">
              <a:effectLst>
                <a:outerShdw blurRad="38100" dist="38100" dir="2700000" algn="tl">
                  <a:srgbClr val="000000">
                    <a:alpha val="43137"/>
                  </a:srgbClr>
                </a:outerShdw>
              </a:effectLst>
            </a:endParaRPr>
          </a:p>
          <a:p>
            <a:pPr algn="l">
              <a:buFont typeface="Wingdings" pitchFamily="2" charset="2"/>
              <a:buChar char="v"/>
            </a:pPr>
            <a:r>
              <a:rPr lang="en-US" sz="7400" dirty="0" smtClean="0">
                <a:effectLst>
                  <a:outerShdw blurRad="38100" dist="38100" dir="2700000" algn="tl">
                    <a:srgbClr val="000000">
                      <a:alpha val="43137"/>
                    </a:srgbClr>
                  </a:outerShdw>
                </a:effectLst>
              </a:rPr>
              <a:t>Trust</a:t>
            </a:r>
          </a:p>
          <a:p>
            <a:pPr algn="l">
              <a:buFont typeface="Wingdings" pitchFamily="2" charset="2"/>
              <a:buChar char="v"/>
            </a:pPr>
            <a:r>
              <a:rPr lang="en-US" sz="7400" dirty="0" smtClean="0">
                <a:effectLst>
                  <a:outerShdw blurRad="38100" dist="38100" dir="2700000" algn="tl">
                    <a:srgbClr val="000000">
                      <a:alpha val="43137"/>
                    </a:srgbClr>
                  </a:outerShdw>
                </a:effectLst>
              </a:rPr>
              <a:t>Equality</a:t>
            </a:r>
          </a:p>
          <a:p>
            <a:pPr algn="l">
              <a:buFont typeface="Wingdings" pitchFamily="2" charset="2"/>
              <a:buChar char="v"/>
            </a:pPr>
            <a:r>
              <a:rPr lang="en-US" sz="7400" dirty="0" smtClean="0">
                <a:effectLst>
                  <a:outerShdw blurRad="38100" dist="38100" dir="2700000" algn="tl">
                    <a:srgbClr val="000000">
                      <a:alpha val="43137"/>
                    </a:srgbClr>
                  </a:outerShdw>
                </a:effectLst>
              </a:rPr>
              <a:t>Responsibility</a:t>
            </a:r>
          </a:p>
          <a:p>
            <a:pPr algn="l">
              <a:buFont typeface="Wingdings" pitchFamily="2" charset="2"/>
              <a:buChar char="v"/>
            </a:pPr>
            <a:r>
              <a:rPr lang="en-US" sz="7400" dirty="0" smtClean="0">
                <a:effectLst>
                  <a:outerShdw blurRad="38100" dist="38100" dir="2700000" algn="tl">
                    <a:srgbClr val="000000">
                      <a:alpha val="43137"/>
                    </a:srgbClr>
                  </a:outerShdw>
                </a:effectLst>
              </a:rPr>
              <a:t>Kindness</a:t>
            </a:r>
          </a:p>
          <a:p>
            <a:pPr algn="l">
              <a:buFont typeface="Wingdings" pitchFamily="2" charset="2"/>
              <a:buChar char="v"/>
            </a:pPr>
            <a:r>
              <a:rPr lang="en-US" sz="7400" dirty="0" smtClean="0">
                <a:effectLst>
                  <a:outerShdw blurRad="38100" dist="38100" dir="2700000" algn="tl">
                    <a:srgbClr val="000000">
                      <a:alpha val="43137"/>
                    </a:srgbClr>
                  </a:outerShdw>
                </a:effectLst>
              </a:rPr>
              <a:t>Respect </a:t>
            </a:r>
            <a:r>
              <a:rPr lang="en-US" sz="7400" dirty="0">
                <a:effectLst>
                  <a:outerShdw blurRad="38100" dist="38100" dir="2700000" algn="tl">
                    <a:srgbClr val="000000">
                      <a:alpha val="43137"/>
                    </a:srgbClr>
                  </a:outerShdw>
                </a:effectLst>
              </a:rPr>
              <a:t>for oneself and </a:t>
            </a:r>
            <a:r>
              <a:rPr lang="en-US" sz="7400" dirty="0" smtClean="0">
                <a:effectLst>
                  <a:outerShdw blurRad="38100" dist="38100" dir="2700000" algn="tl">
                    <a:srgbClr val="000000">
                      <a:alpha val="43137"/>
                    </a:srgbClr>
                  </a:outerShdw>
                </a:effectLst>
              </a:rPr>
              <a:t>others</a:t>
            </a:r>
          </a:p>
          <a:p>
            <a:pPr algn="l">
              <a:buFont typeface="Wingdings" pitchFamily="2" charset="2"/>
              <a:buChar char="v"/>
            </a:pPr>
            <a:r>
              <a:rPr lang="en-US" sz="7400" dirty="0" smtClean="0">
                <a:effectLst>
                  <a:outerShdw blurRad="38100" dist="38100" dir="2700000" algn="tl">
                    <a:srgbClr val="000000">
                      <a:alpha val="43137"/>
                    </a:srgbClr>
                  </a:outerShdw>
                </a:effectLst>
              </a:rPr>
              <a:t>Advancement </a:t>
            </a:r>
            <a:endParaRPr lang="en-US" sz="7400" dirty="0">
              <a:effectLst>
                <a:outerShdw blurRad="38100" dist="38100" dir="2700000" algn="tl">
                  <a:srgbClr val="000000">
                    <a:alpha val="43137"/>
                  </a:srgbClr>
                </a:outerShdw>
              </a:effectLst>
            </a:endParaRPr>
          </a:p>
          <a:p>
            <a:pPr>
              <a:buFont typeface="Wingdings" pitchFamily="2" charset="2"/>
              <a:buChar char="v"/>
            </a:pPr>
            <a:endParaRPr lang="en-US" dirty="0" smtClean="0"/>
          </a:p>
          <a:p>
            <a:pPr algn="ctr">
              <a:buFont typeface="Wingdings" pitchFamily="2" charset="2"/>
              <a:buChar char="v"/>
            </a:pPr>
            <a:endParaRPr lang="en-US" dirty="0"/>
          </a:p>
        </p:txBody>
      </p:sp>
    </p:spTree>
    <p:extLst>
      <p:ext uri="{BB962C8B-B14F-4D97-AF65-F5344CB8AC3E}">
        <p14:creationId xmlns="" xmlns:p14="http://schemas.microsoft.com/office/powerpoint/2010/main" val="41593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6706" y="2164153"/>
            <a:ext cx="7770478" cy="1471859"/>
          </a:xfrm>
        </p:spPr>
        <p:txBody>
          <a:bodyPr>
            <a:noAutofit/>
          </a:bodyPr>
          <a:lstStyle/>
          <a:p>
            <a:pPr algn="l"/>
            <a:r>
              <a:rPr lang="en-GB" sz="3000" dirty="0" smtClean="0"/>
              <a:t>Has </a:t>
            </a:r>
            <a:r>
              <a:rPr lang="en-GB" sz="3000" dirty="0"/>
              <a:t>been developed two </a:t>
            </a:r>
            <a:r>
              <a:rPr lang="en-US" sz="3000" dirty="0"/>
              <a:t>drafts</a:t>
            </a:r>
            <a:r>
              <a:rPr lang="en-US" sz="3000" dirty="0" smtClean="0"/>
              <a:t>:</a:t>
            </a:r>
            <a:br>
              <a:rPr lang="en-US" sz="3000" dirty="0" smtClean="0"/>
            </a:br>
            <a:r>
              <a:rPr lang="en-US" sz="3000" dirty="0" smtClean="0"/>
              <a:t>1 . In 2004 – Professionals for civil society NGO</a:t>
            </a:r>
            <a:br>
              <a:rPr lang="en-US" sz="3000" dirty="0" smtClean="0"/>
            </a:br>
            <a:r>
              <a:rPr lang="en-US" sz="3000" dirty="0" smtClean="0"/>
              <a:t>2. In 2010 – Ministry of labor and social affairs </a:t>
            </a:r>
            <a:endParaRPr lang="ru-RU" sz="3000" dirty="0"/>
          </a:p>
        </p:txBody>
      </p:sp>
      <p:sp>
        <p:nvSpPr>
          <p:cNvPr id="3" name="Title 1"/>
          <p:cNvSpPr txBox="1">
            <a:spLocks/>
          </p:cNvSpPr>
          <p:nvPr/>
        </p:nvSpPr>
        <p:spPr>
          <a:xfrm>
            <a:off x="3052776" y="959224"/>
            <a:ext cx="8478339" cy="3684494"/>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ru-RU" sz="7100" dirty="0">
              <a:latin typeface="Arial" panose="020B0604020202020204" pitchFamily="34" charset="0"/>
              <a:cs typeface="Arial" panose="020B0604020202020204" pitchFamily="34" charset="0"/>
            </a:endParaRPr>
          </a:p>
        </p:txBody>
      </p:sp>
      <p:sp>
        <p:nvSpPr>
          <p:cNvPr id="5" name="Title 1"/>
          <p:cNvSpPr txBox="1">
            <a:spLocks/>
          </p:cNvSpPr>
          <p:nvPr/>
        </p:nvSpPr>
        <p:spPr>
          <a:xfrm>
            <a:off x="2569964" y="1283779"/>
            <a:ext cx="8253290" cy="571257"/>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solidFill>
                  <a:srgbClr val="FF0000"/>
                </a:solidFill>
                <a:latin typeface="Arial" panose="020B0604020202020204" pitchFamily="34" charset="0"/>
                <a:cs typeface="Arial" panose="020B0604020202020204" pitchFamily="34" charset="0"/>
              </a:rPr>
              <a:t>No special low about volunteering</a:t>
            </a:r>
          </a:p>
        </p:txBody>
      </p:sp>
      <p:sp>
        <p:nvSpPr>
          <p:cNvPr id="6" name="Title 1"/>
          <p:cNvSpPr txBox="1">
            <a:spLocks/>
          </p:cNvSpPr>
          <p:nvPr/>
        </p:nvSpPr>
        <p:spPr>
          <a:xfrm>
            <a:off x="2673756" y="175280"/>
            <a:ext cx="9518244" cy="981168"/>
          </a:xfrm>
          <a:prstGeom prst="rect">
            <a:avLst/>
          </a:prstGeom>
          <a:effectLst/>
        </p:spPr>
        <p:txBody>
          <a:bodyPr vert="horz" lIns="91440" tIns="45720" rIns="91440" bIns="45720" rtlCol="0" anchor="t">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sz="4000" cap="small" dirty="0" smtClean="0">
                <a:latin typeface="Arial" panose="020B0604020202020204" pitchFamily="34" charset="0"/>
                <a:cs typeface="Arial" panose="020B0604020202020204" pitchFamily="34" charset="0"/>
              </a:rPr>
              <a:t>                 </a:t>
            </a:r>
            <a:r>
              <a:rPr lang="en-GB" sz="4000" b="1" cap="small" dirty="0" smtClean="0">
                <a:latin typeface="Arial" panose="020B0604020202020204" pitchFamily="34" charset="0"/>
                <a:cs typeface="Arial" panose="020B0604020202020204" pitchFamily="34" charset="0"/>
              </a:rPr>
              <a:t>legal frameworks</a:t>
            </a:r>
            <a:endParaRPr lang="en-GB" sz="4000" b="1" cap="small" dirty="0">
              <a:latin typeface="Arial" panose="020B0604020202020204" pitchFamily="34" charset="0"/>
              <a:cs typeface="Arial" panose="020B0604020202020204" pitchFamily="34" charset="0"/>
            </a:endParaRPr>
          </a:p>
        </p:txBody>
      </p:sp>
      <p:sp>
        <p:nvSpPr>
          <p:cNvPr id="7" name="Title 1"/>
          <p:cNvSpPr txBox="1">
            <a:spLocks/>
          </p:cNvSpPr>
          <p:nvPr/>
        </p:nvSpPr>
        <p:spPr>
          <a:xfrm>
            <a:off x="5172222" y="4145958"/>
            <a:ext cx="6737913" cy="2003226"/>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i="1" dirty="0" smtClean="0"/>
              <a:t>Reasons of postponing:</a:t>
            </a:r>
          </a:p>
          <a:p>
            <a:pPr algn="l"/>
            <a:r>
              <a:rPr lang="en-US" sz="2400" dirty="0" smtClean="0"/>
              <a:t>1. The contract based </a:t>
            </a:r>
            <a:r>
              <a:rPr lang="en-US" sz="2400" dirty="0"/>
              <a:t>volunteering can </a:t>
            </a:r>
            <a:r>
              <a:rPr lang="en-US" sz="2400" dirty="0" smtClean="0"/>
              <a:t>restrict</a:t>
            </a:r>
            <a:r>
              <a:rPr lang="ru-RU" sz="2400" dirty="0" smtClean="0"/>
              <a:t> </a:t>
            </a:r>
            <a:r>
              <a:rPr lang="en-US" sz="2400" dirty="0" smtClean="0"/>
              <a:t>the process of organization of volunteering work,</a:t>
            </a:r>
          </a:p>
          <a:p>
            <a:pPr algn="l"/>
            <a:r>
              <a:rPr lang="en-US" sz="2400" dirty="0" smtClean="0"/>
              <a:t>2. There is no mechanisms </a:t>
            </a:r>
            <a:r>
              <a:rPr lang="en-US" sz="2400" dirty="0"/>
              <a:t>to </a:t>
            </a:r>
            <a:r>
              <a:rPr lang="en-US" sz="2400" dirty="0" smtClean="0"/>
              <a:t>differentiate</a:t>
            </a:r>
            <a:r>
              <a:rPr lang="hy-AM" sz="2400" dirty="0" smtClean="0"/>
              <a:t> </a:t>
            </a:r>
            <a:r>
              <a:rPr lang="en-US" sz="2400" dirty="0" smtClean="0"/>
              <a:t>the volunteering and illegal works.</a:t>
            </a:r>
            <a:endParaRPr lang="ru-RU" sz="2400" dirty="0"/>
          </a:p>
        </p:txBody>
      </p:sp>
    </p:spTree>
    <p:extLst>
      <p:ext uri="{BB962C8B-B14F-4D97-AF65-F5344CB8AC3E}">
        <p14:creationId xmlns="" xmlns:p14="http://schemas.microsoft.com/office/powerpoint/2010/main" val="792074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subTitle" idx="1"/>
          </p:nvPr>
        </p:nvSpPr>
        <p:spPr>
          <a:xfrm>
            <a:off x="4562269" y="1453661"/>
            <a:ext cx="6987645" cy="5029200"/>
          </a:xfrm>
        </p:spPr>
        <p:txBody>
          <a:bodyPr>
            <a:normAutofit/>
          </a:bodyPr>
          <a:lstStyle/>
          <a:p>
            <a:pPr>
              <a:buFont typeface="Wingdings" pitchFamily="2" charset="2"/>
              <a:buChar char="v"/>
            </a:pPr>
            <a:endParaRPr lang="en-US" dirty="0" smtClean="0"/>
          </a:p>
          <a:p>
            <a:pPr algn="ctr">
              <a:buFont typeface="Wingdings" pitchFamily="2" charset="2"/>
              <a:buChar char="v"/>
            </a:pPr>
            <a:endParaRPr lang="en-US" dirty="0"/>
          </a:p>
        </p:txBody>
      </p:sp>
      <p:sp>
        <p:nvSpPr>
          <p:cNvPr id="7" name="Содержимое 2"/>
          <p:cNvSpPr txBox="1">
            <a:spLocks/>
          </p:cNvSpPr>
          <p:nvPr/>
        </p:nvSpPr>
        <p:spPr>
          <a:xfrm>
            <a:off x="3985846" y="304800"/>
            <a:ext cx="7564068" cy="655320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200" b="1" dirty="0" smtClean="0"/>
              <a:t>Elements of GLOW project</a:t>
            </a:r>
          </a:p>
          <a:p>
            <a:pPr algn="l">
              <a:buFont typeface="Wingdings" pitchFamily="2" charset="2"/>
              <a:buChar char="v"/>
            </a:pPr>
            <a:r>
              <a:rPr lang="en-US" sz="3200" dirty="0" smtClean="0"/>
              <a:t> Summer school (7-8 days in July)</a:t>
            </a:r>
          </a:p>
          <a:p>
            <a:pPr algn="l">
              <a:buFont typeface="Wingdings" pitchFamily="2" charset="2"/>
              <a:buChar char="v"/>
            </a:pPr>
            <a:r>
              <a:rPr lang="en-US" sz="3200" dirty="0" smtClean="0"/>
              <a:t> Follow up activities (August-April)</a:t>
            </a:r>
          </a:p>
          <a:p>
            <a:pPr algn="l">
              <a:buFont typeface="Wingdings" pitchFamily="2" charset="2"/>
              <a:buChar char="v"/>
            </a:pPr>
            <a:endParaRPr lang="en-US" sz="3200" dirty="0" smtClean="0"/>
          </a:p>
          <a:p>
            <a:pPr marL="1828800" lvl="3" indent="-457200" algn="l">
              <a:buFont typeface="Arial" panose="020B0604020202020204" pitchFamily="34" charset="0"/>
              <a:buChar char="•"/>
            </a:pPr>
            <a:r>
              <a:rPr lang="en-US" sz="2600" dirty="0" smtClean="0">
                <a:solidFill>
                  <a:schemeClr val="tx1"/>
                </a:solidFill>
              </a:rPr>
              <a:t>GLOW Newspapers and blog</a:t>
            </a:r>
          </a:p>
          <a:p>
            <a:pPr marL="1371600" lvl="2" indent="-457200" algn="l">
              <a:buFont typeface="Arial" panose="020B0604020202020204" pitchFamily="34" charset="0"/>
              <a:buChar char="•"/>
            </a:pPr>
            <a:r>
              <a:rPr lang="en-US" sz="2800" dirty="0" smtClean="0">
                <a:solidFill>
                  <a:schemeClr val="tx1"/>
                </a:solidFill>
              </a:rPr>
              <a:t>Peer education activities</a:t>
            </a:r>
          </a:p>
          <a:p>
            <a:pPr marL="1371600" lvl="2" indent="-457200" algn="l">
              <a:buFont typeface="Arial" panose="020B0604020202020204" pitchFamily="34" charset="0"/>
              <a:buChar char="•"/>
            </a:pPr>
            <a:r>
              <a:rPr lang="en-US" sz="2800" dirty="0" smtClean="0">
                <a:solidFill>
                  <a:schemeClr val="tx1"/>
                </a:solidFill>
              </a:rPr>
              <a:t>Small community actions</a:t>
            </a:r>
          </a:p>
          <a:p>
            <a:pPr marL="1371600" lvl="2" indent="-457200" algn="l">
              <a:buFont typeface="Arial" panose="020B0604020202020204" pitchFamily="34" charset="0"/>
              <a:buChar char="•"/>
            </a:pPr>
            <a:r>
              <a:rPr lang="en-US" sz="2800" dirty="0" smtClean="0">
                <a:solidFill>
                  <a:schemeClr val="tx1"/>
                </a:solidFill>
              </a:rPr>
              <a:t>Small grants program</a:t>
            </a:r>
          </a:p>
          <a:p>
            <a:pPr marL="1371600" lvl="2" indent="-457200" algn="l">
              <a:buFont typeface="Arial" panose="020B0604020202020204" pitchFamily="34" charset="0"/>
              <a:buChar char="•"/>
            </a:pPr>
            <a:r>
              <a:rPr lang="en-US" sz="2800" dirty="0" smtClean="0">
                <a:solidFill>
                  <a:schemeClr val="tx1"/>
                </a:solidFill>
              </a:rPr>
              <a:t>Regional seminars</a:t>
            </a:r>
          </a:p>
          <a:p>
            <a:pPr marL="1371600" lvl="2" indent="-457200" algn="l">
              <a:buFont typeface="Arial" panose="020B0604020202020204" pitchFamily="34" charset="0"/>
              <a:buChar char="•"/>
            </a:pPr>
            <a:r>
              <a:rPr lang="en-US" sz="2800" dirty="0" smtClean="0">
                <a:solidFill>
                  <a:schemeClr val="tx1"/>
                </a:solidFill>
              </a:rPr>
              <a:t>Essay Contest</a:t>
            </a:r>
          </a:p>
          <a:p>
            <a:pPr marL="1371600" lvl="2" indent="-457200" algn="l">
              <a:buFont typeface="Arial" panose="020B0604020202020204" pitchFamily="34" charset="0"/>
              <a:buChar char="•"/>
            </a:pPr>
            <a:r>
              <a:rPr lang="en-US" sz="2800" dirty="0" smtClean="0">
                <a:solidFill>
                  <a:schemeClr val="tx1"/>
                </a:solidFill>
              </a:rPr>
              <a:t>Junior counselors</a:t>
            </a:r>
          </a:p>
          <a:p>
            <a:pPr marL="1371600" lvl="2" indent="-457200" algn="l">
              <a:buFont typeface="Arial" panose="020B0604020202020204" pitchFamily="34" charset="0"/>
              <a:buChar char="•"/>
            </a:pPr>
            <a:r>
              <a:rPr lang="en-US" sz="2800" dirty="0" smtClean="0">
                <a:solidFill>
                  <a:schemeClr val="tx1"/>
                </a:solidFill>
              </a:rPr>
              <a:t>Etc. </a:t>
            </a:r>
          </a:p>
          <a:p>
            <a:endParaRPr lang="en-US" dirty="0"/>
          </a:p>
        </p:txBody>
      </p:sp>
    </p:spTree>
    <p:extLst>
      <p:ext uri="{BB962C8B-B14F-4D97-AF65-F5344CB8AC3E}">
        <p14:creationId xmlns="" xmlns:p14="http://schemas.microsoft.com/office/powerpoint/2010/main" val="23290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anim calcmode="lin" valueType="num">
                                      <p:cBhvr>
                                        <p:cTn id="2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1000"/>
                                        <p:tgtEl>
                                          <p:spTgt spid="7">
                                            <p:txEl>
                                              <p:pRg st="6" end="6"/>
                                            </p:txEl>
                                          </p:spTgt>
                                        </p:tgtEl>
                                      </p:cBhvr>
                                    </p:animEffect>
                                    <p:anim calcmode="lin" valueType="num">
                                      <p:cBhvr>
                                        <p:cTn id="3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1000"/>
                                        <p:tgtEl>
                                          <p:spTgt spid="7">
                                            <p:txEl>
                                              <p:pRg st="7" end="7"/>
                                            </p:txEl>
                                          </p:spTgt>
                                        </p:tgtEl>
                                      </p:cBhvr>
                                    </p:animEffect>
                                    <p:anim calcmode="lin" valueType="num">
                                      <p:cBhvr>
                                        <p:cTn id="3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1000"/>
                                        <p:tgtEl>
                                          <p:spTgt spid="7">
                                            <p:txEl>
                                              <p:pRg st="8" end="8"/>
                                            </p:txEl>
                                          </p:spTgt>
                                        </p:tgtEl>
                                      </p:cBhvr>
                                    </p:animEffect>
                                    <p:anim calcmode="lin" valueType="num">
                                      <p:cBhvr>
                                        <p:cTn id="4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1000"/>
                                        <p:tgtEl>
                                          <p:spTgt spid="7">
                                            <p:txEl>
                                              <p:pRg st="9" end="9"/>
                                            </p:txEl>
                                          </p:spTgt>
                                        </p:tgtEl>
                                      </p:cBhvr>
                                    </p:animEffect>
                                    <p:anim calcmode="lin" valueType="num">
                                      <p:cBhvr>
                                        <p:cTn id="4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1000"/>
                                        <p:tgtEl>
                                          <p:spTgt spid="7">
                                            <p:txEl>
                                              <p:pRg st="10" end="10"/>
                                            </p:txEl>
                                          </p:spTgt>
                                        </p:tgtEl>
                                      </p:cBhvr>
                                    </p:animEffect>
                                    <p:anim calcmode="lin" valueType="num">
                                      <p:cBhvr>
                                        <p:cTn id="5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fade">
                                      <p:cBhvr>
                                        <p:cTn id="54" dur="1000"/>
                                        <p:tgtEl>
                                          <p:spTgt spid="7">
                                            <p:txEl>
                                              <p:pRg st="11" end="11"/>
                                            </p:txEl>
                                          </p:spTgt>
                                        </p:tgtEl>
                                      </p:cBhvr>
                                    </p:animEffect>
                                    <p:anim calcmode="lin" valueType="num">
                                      <p:cBhvr>
                                        <p:cTn id="55"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subTitle" idx="1"/>
          </p:nvPr>
        </p:nvSpPr>
        <p:spPr>
          <a:xfrm>
            <a:off x="4562269" y="1453661"/>
            <a:ext cx="6987645" cy="5029200"/>
          </a:xfrm>
        </p:spPr>
        <p:txBody>
          <a:bodyPr>
            <a:normAutofit/>
          </a:bodyPr>
          <a:lstStyle/>
          <a:p>
            <a:pPr>
              <a:buFont typeface="Wingdings" pitchFamily="2" charset="2"/>
              <a:buChar char="v"/>
            </a:pPr>
            <a:endParaRPr lang="en-US" dirty="0" smtClean="0"/>
          </a:p>
          <a:p>
            <a:pPr algn="ctr">
              <a:buFont typeface="Wingdings" pitchFamily="2" charset="2"/>
              <a:buChar char="v"/>
            </a:pPr>
            <a:endParaRPr lang="en-US" dirty="0"/>
          </a:p>
        </p:txBody>
      </p:sp>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0478" y="0"/>
            <a:ext cx="10979436" cy="6858000"/>
          </a:xfrm>
          <a:prstGeom prst="rect">
            <a:avLst/>
          </a:prstGeom>
        </p:spPr>
      </p:pic>
    </p:spTree>
    <p:extLst>
      <p:ext uri="{BB962C8B-B14F-4D97-AF65-F5344CB8AC3E}">
        <p14:creationId xmlns="" xmlns:p14="http://schemas.microsoft.com/office/powerpoint/2010/main" val="2151535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subTitle" idx="1"/>
          </p:nvPr>
        </p:nvSpPr>
        <p:spPr>
          <a:xfrm>
            <a:off x="4562269" y="1453661"/>
            <a:ext cx="6987645" cy="5029200"/>
          </a:xfrm>
        </p:spPr>
        <p:txBody>
          <a:bodyPr>
            <a:normAutofit/>
          </a:bodyPr>
          <a:lstStyle/>
          <a:p>
            <a:pPr>
              <a:buFont typeface="Wingdings" pitchFamily="2" charset="2"/>
              <a:buChar char="v"/>
            </a:pPr>
            <a:endParaRPr lang="en-US" dirty="0" smtClean="0"/>
          </a:p>
          <a:p>
            <a:pPr algn="ctr">
              <a:buFont typeface="Wingdings" pitchFamily="2" charset="2"/>
              <a:buChar char="v"/>
            </a:pPr>
            <a:endParaRPr lang="en-US"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541" y="-1"/>
            <a:ext cx="12253541" cy="7048906"/>
          </a:xfrm>
          <a:prstGeom prst="rect">
            <a:avLst/>
          </a:prstGeom>
        </p:spPr>
      </p:pic>
      <p:sp>
        <p:nvSpPr>
          <p:cNvPr id="2" name="Прямоугольник 1"/>
          <p:cNvSpPr/>
          <p:nvPr/>
        </p:nvSpPr>
        <p:spPr>
          <a:xfrm>
            <a:off x="8582025" y="3675873"/>
            <a:ext cx="3029430" cy="584775"/>
          </a:xfrm>
          <a:prstGeom prst="rect">
            <a:avLst/>
          </a:prstGeom>
          <a:noFill/>
        </p:spPr>
        <p:txBody>
          <a:bodyPr wrap="square" lIns="91440" tIns="45720" rIns="91440" bIns="45720">
            <a:spAutoFit/>
          </a:bodyPr>
          <a:lstStyle/>
          <a:p>
            <a:pPr algn="ct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GLOW 2014</a:t>
            </a:r>
            <a:endParaRPr lang="ru-RU"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 xmlns:p14="http://schemas.microsoft.com/office/powerpoint/2010/main" val="213892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56408" y="8398"/>
            <a:ext cx="7415408" cy="4740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r="8287"/>
          <a:stretch/>
        </p:blipFill>
        <p:spPr>
          <a:xfrm>
            <a:off x="1" y="0"/>
            <a:ext cx="4656406" cy="3384781"/>
          </a:xfrm>
          <a:prstGeom prst="rect">
            <a:avLst/>
          </a:prstGeom>
        </p:spPr>
      </p:pic>
      <p:pic>
        <p:nvPicPr>
          <p:cNvPr id="16" name="Picture 2" descr="D:\D\Youth in Action1\past projects\Photos\GLOW 2009 summer school\Day 4\CIMG0319.JPG"/>
          <p:cNvPicPr>
            <a:picLocks noGrp="1" noChangeAspect="1" noChangeArrowheads="1"/>
          </p:cNvPicPr>
          <p:nvPr>
            <p:ph idx="1"/>
          </p:nvPr>
        </p:nvPicPr>
        <p:blipFill>
          <a:blip r:embed="rId4" cstate="print"/>
          <a:srcRect/>
          <a:stretch>
            <a:fillRect/>
          </a:stretch>
        </p:blipFill>
        <p:spPr bwMode="auto">
          <a:xfrm>
            <a:off x="-30648" y="3135643"/>
            <a:ext cx="5989327" cy="4081364"/>
          </a:xfrm>
          <a:prstGeom prst="rect">
            <a:avLst/>
          </a:prstGeom>
          <a:noFill/>
        </p:spPr>
      </p:pic>
      <p:pic>
        <p:nvPicPr>
          <p:cNvPr id="17" name="Picture 3" descr="D:\GLOW 2008-2012\GLOW photos, music, videos, dances\2011\DVD for PC\Group photos\P7099559.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21244" b="21071"/>
          <a:stretch/>
        </p:blipFill>
        <p:spPr bwMode="auto">
          <a:xfrm>
            <a:off x="5958678" y="4473526"/>
            <a:ext cx="6113137" cy="2504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71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058" y="2115403"/>
            <a:ext cx="9425776" cy="2395953"/>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sz="3600" dirty="0" smtClean="0"/>
              <a:t/>
            </a:r>
            <a:br>
              <a:rPr lang="en-GB" sz="3600" dirty="0" smtClean="0"/>
            </a:br>
            <a:r>
              <a:rPr lang="en-GB" sz="3600" dirty="0" smtClean="0"/>
              <a:t/>
            </a:r>
            <a:br>
              <a:rPr lang="en-GB" sz="3600" dirty="0" smtClean="0"/>
            </a:br>
            <a:endParaRPr lang="ru-RU" sz="4000" dirty="0"/>
          </a:p>
        </p:txBody>
      </p:sp>
      <p:sp>
        <p:nvSpPr>
          <p:cNvPr id="3" name="Title 1"/>
          <p:cNvSpPr txBox="1">
            <a:spLocks/>
          </p:cNvSpPr>
          <p:nvPr/>
        </p:nvSpPr>
        <p:spPr>
          <a:xfrm>
            <a:off x="3026578" y="1474317"/>
            <a:ext cx="8752601" cy="3421240"/>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i="1" dirty="0">
                <a:cs typeface="Arial" panose="020B0604020202020204" pitchFamily="34" charset="0"/>
              </a:rPr>
              <a:t>In December 2005 </a:t>
            </a:r>
            <a:r>
              <a:rPr lang="en-US" sz="3500" i="1" dirty="0" smtClean="0">
                <a:cs typeface="Arial" panose="020B0604020202020204" pitchFamily="34" charset="0"/>
              </a:rPr>
              <a:t>Republic </a:t>
            </a:r>
            <a:r>
              <a:rPr lang="en-US" sz="3500" i="1" dirty="0">
                <a:cs typeface="Arial" panose="020B0604020202020204" pitchFamily="34" charset="0"/>
              </a:rPr>
              <a:t>of Armenia </a:t>
            </a:r>
          </a:p>
          <a:p>
            <a:pPr algn="ctr"/>
            <a:r>
              <a:rPr lang="en-US" sz="3500" i="1" dirty="0">
                <a:cs typeface="Arial" panose="020B0604020202020204" pitchFamily="34" charset="0"/>
              </a:rPr>
              <a:t>ratified the </a:t>
            </a:r>
            <a:r>
              <a:rPr lang="en-US" sz="3500" b="1" i="1" dirty="0">
                <a:cs typeface="Arial" panose="020B0604020202020204" pitchFamily="34" charset="0"/>
              </a:rPr>
              <a:t>European Convention on the Promotion of a Transnational Long-Term Voluntary Service for Young </a:t>
            </a:r>
            <a:r>
              <a:rPr lang="en-US" sz="3500" b="1" i="1" dirty="0" smtClean="0">
                <a:cs typeface="Arial" panose="020B0604020202020204" pitchFamily="34" charset="0"/>
              </a:rPr>
              <a:t>People</a:t>
            </a:r>
            <a:r>
              <a:rPr lang="en-US" sz="3500" i="1" dirty="0" smtClean="0">
                <a:cs typeface="Arial" panose="020B0604020202020204" pitchFamily="34" charset="0"/>
              </a:rPr>
              <a:t>, </a:t>
            </a:r>
          </a:p>
          <a:p>
            <a:pPr algn="ctr"/>
            <a:r>
              <a:rPr lang="en-US" sz="3500" i="1" dirty="0" smtClean="0">
                <a:cs typeface="Arial" panose="020B0604020202020204" pitchFamily="34" charset="0"/>
              </a:rPr>
              <a:t>which </a:t>
            </a:r>
            <a:r>
              <a:rPr lang="en-US" sz="3500" i="1" dirty="0">
                <a:cs typeface="Arial" panose="020B0604020202020204" pitchFamily="34" charset="0"/>
              </a:rPr>
              <a:t>is assumed </a:t>
            </a:r>
            <a:r>
              <a:rPr lang="en-US" sz="3500" i="1" dirty="0" smtClean="0">
                <a:cs typeface="Arial" panose="020B0604020202020204" pitchFamily="34" charset="0"/>
              </a:rPr>
              <a:t>the </a:t>
            </a:r>
            <a:r>
              <a:rPr lang="en-US" sz="3500" i="1" dirty="0">
                <a:cs typeface="Arial" panose="020B0604020202020204" pitchFamily="34" charset="0"/>
              </a:rPr>
              <a:t>obligation to promote and encourage </a:t>
            </a:r>
            <a:r>
              <a:rPr lang="en-US" sz="3500" i="1" dirty="0" smtClean="0">
                <a:cs typeface="Arial" panose="020B0604020202020204" pitchFamily="34" charset="0"/>
              </a:rPr>
              <a:t>volunteerism in Armenia. </a:t>
            </a:r>
            <a:endParaRPr lang="ru-RU" sz="3500" i="1" dirty="0">
              <a:cs typeface="Arial" panose="020B0604020202020204" pitchFamily="34" charset="0"/>
            </a:endParaRPr>
          </a:p>
        </p:txBody>
      </p:sp>
    </p:spTree>
    <p:extLst>
      <p:ext uri="{BB962C8B-B14F-4D97-AF65-F5344CB8AC3E}">
        <p14:creationId xmlns="" xmlns:p14="http://schemas.microsoft.com/office/powerpoint/2010/main" val="859596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366" y="1885071"/>
            <a:ext cx="8832513" cy="1856936"/>
          </a:xfrm>
        </p:spPr>
        <p:txBody>
          <a:bodyPr anchor="b">
            <a:noAutofit/>
          </a:bodyPr>
          <a:lstStyle/>
          <a:p>
            <a:pPr algn="l"/>
            <a:r>
              <a:rPr lang="en-US" sz="3000" dirty="0" smtClean="0"/>
              <a:t>In RA </a:t>
            </a:r>
            <a:r>
              <a:rPr lang="en-US" sz="3000" dirty="0"/>
              <a:t>to encourage the work </a:t>
            </a:r>
            <a:r>
              <a:rPr lang="en-US" sz="3000" dirty="0" smtClean="0"/>
              <a:t>of </a:t>
            </a:r>
            <a:r>
              <a:rPr lang="en-US" sz="3000" dirty="0"/>
              <a:t>volunteer activities </a:t>
            </a:r>
            <a:r>
              <a:rPr lang="en-US" sz="3000" dirty="0" smtClean="0"/>
              <a:t>President award the </a:t>
            </a:r>
            <a:r>
              <a:rPr lang="en-US" sz="3000" dirty="0"/>
              <a:t>following titles. </a:t>
            </a:r>
            <a:br>
              <a:rPr lang="en-US" sz="3000" dirty="0"/>
            </a:br>
            <a:r>
              <a:rPr lang="en-US" sz="3000" dirty="0" smtClean="0"/>
              <a:t>1) Honorary volunteer of Republic </a:t>
            </a:r>
            <a:r>
              <a:rPr lang="en-US" sz="3000" dirty="0"/>
              <a:t>of </a:t>
            </a:r>
            <a:r>
              <a:rPr lang="en-US" sz="3000" dirty="0" smtClean="0"/>
              <a:t>Armenia. </a:t>
            </a:r>
            <a:r>
              <a:rPr lang="en-US" sz="3000" dirty="0"/>
              <a:t/>
            </a:r>
            <a:br>
              <a:rPr lang="en-US" sz="3000" dirty="0"/>
            </a:br>
            <a:r>
              <a:rPr lang="en-US" sz="3000" dirty="0" smtClean="0"/>
              <a:t>2) Year volunteer of Republic </a:t>
            </a:r>
            <a:r>
              <a:rPr lang="en-US" sz="3000" dirty="0"/>
              <a:t>of Armenia.</a:t>
            </a:r>
            <a:endParaRPr lang="ru-RU" sz="3000" dirty="0">
              <a:latin typeface="Arial" panose="020B0604020202020204" pitchFamily="34" charset="0"/>
              <a:cs typeface="Arial" panose="020B0604020202020204" pitchFamily="34" charset="0"/>
            </a:endParaRPr>
          </a:p>
        </p:txBody>
      </p:sp>
      <p:sp>
        <p:nvSpPr>
          <p:cNvPr id="7" name="Title 1"/>
          <p:cNvSpPr txBox="1">
            <a:spLocks/>
          </p:cNvSpPr>
          <p:nvPr/>
        </p:nvSpPr>
        <p:spPr>
          <a:xfrm>
            <a:off x="2322064" y="344093"/>
            <a:ext cx="9518244" cy="981168"/>
          </a:xfrm>
          <a:prstGeom prst="rect">
            <a:avLst/>
          </a:prstGeom>
          <a:effectLst/>
        </p:spPr>
        <p:txBody>
          <a:bodyPr vert="horz" lIns="91440" tIns="45720" rIns="91440" bIns="45720" rtlCol="0" anchor="t">
            <a:normAutofit fontScale="9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Arial" panose="020B0604020202020204" pitchFamily="34" charset="0"/>
                <a:cs typeface="Arial" panose="020B0604020202020204" pitchFamily="34" charset="0"/>
              </a:rPr>
              <a:t>Law of Charity</a:t>
            </a:r>
          </a:p>
          <a:p>
            <a:pPr algn="ctr"/>
            <a:r>
              <a:rPr lang="en-US" sz="4000" b="1" dirty="0" smtClean="0">
                <a:latin typeface="Arial" panose="020B0604020202020204" pitchFamily="34" charset="0"/>
                <a:cs typeface="Arial" panose="020B0604020202020204" pitchFamily="34" charset="0"/>
              </a:rPr>
              <a:t>2002, RA</a:t>
            </a:r>
            <a:endParaRPr lang="ru-RU" sz="4000" b="1" dirty="0">
              <a:latin typeface="Arial" panose="020B0604020202020204" pitchFamily="34" charset="0"/>
              <a:cs typeface="Arial" panose="020B0604020202020204" pitchFamily="34" charset="0"/>
            </a:endParaRPr>
          </a:p>
        </p:txBody>
      </p:sp>
      <p:sp>
        <p:nvSpPr>
          <p:cNvPr id="4" name="Title 1"/>
          <p:cNvSpPr txBox="1">
            <a:spLocks/>
          </p:cNvSpPr>
          <p:nvPr/>
        </p:nvSpPr>
        <p:spPr>
          <a:xfrm>
            <a:off x="5148776" y="4301817"/>
            <a:ext cx="6877104" cy="160661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i="1" dirty="0" smtClean="0"/>
              <a:t>But the representatives of </a:t>
            </a:r>
            <a:r>
              <a:rPr lang="en-US" sz="3000" i="1" dirty="0"/>
              <a:t>civil society do not </a:t>
            </a:r>
            <a:r>
              <a:rPr lang="en-US" sz="3000" i="1" dirty="0" smtClean="0"/>
              <a:t>consider</a:t>
            </a:r>
            <a:r>
              <a:rPr lang="hy-AM" sz="3000" i="1" dirty="0" smtClean="0"/>
              <a:t> </a:t>
            </a:r>
            <a:r>
              <a:rPr lang="en-US" sz="3000" i="1" dirty="0" smtClean="0"/>
              <a:t>this enough for </a:t>
            </a:r>
            <a:r>
              <a:rPr lang="en-US" sz="3000" i="1" dirty="0" smtClean="0">
                <a:cs typeface="Arial" panose="020B0604020202020204" pitchFamily="34" charset="0"/>
              </a:rPr>
              <a:t>promoting </a:t>
            </a:r>
            <a:r>
              <a:rPr lang="en-US" sz="3000" i="1" dirty="0">
                <a:cs typeface="Arial" panose="020B0604020202020204" pitchFamily="34" charset="0"/>
              </a:rPr>
              <a:t>and </a:t>
            </a:r>
            <a:r>
              <a:rPr lang="en-US" sz="3000" i="1" dirty="0" smtClean="0">
                <a:cs typeface="Arial" panose="020B0604020202020204" pitchFamily="34" charset="0"/>
              </a:rPr>
              <a:t>encouraging volunteerism </a:t>
            </a:r>
            <a:r>
              <a:rPr lang="en-US" sz="3000" i="1" dirty="0">
                <a:cs typeface="Arial" panose="020B0604020202020204" pitchFamily="34" charset="0"/>
              </a:rPr>
              <a:t>in Armenia. </a:t>
            </a:r>
            <a:endParaRPr lang="ru-RU" sz="3000" i="1" dirty="0">
              <a:cs typeface="Arial" panose="020B0604020202020204" pitchFamily="34" charset="0"/>
            </a:endParaRPr>
          </a:p>
        </p:txBody>
      </p:sp>
    </p:spTree>
    <p:extLst>
      <p:ext uri="{BB962C8B-B14F-4D97-AF65-F5344CB8AC3E}">
        <p14:creationId xmlns="" xmlns:p14="http://schemas.microsoft.com/office/powerpoint/2010/main" val="3951789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9915" y="5144515"/>
            <a:ext cx="7770478" cy="1008518"/>
          </a:xfrm>
        </p:spPr>
        <p:txBody>
          <a:bodyPr>
            <a:noAutofit/>
          </a:bodyPr>
          <a:lstStyle/>
          <a:p>
            <a:r>
              <a:rPr lang="en-US" sz="3000" dirty="0" smtClean="0"/>
              <a:t>Voluntary work is counted as a part of NGO’s contribution in program budget. </a:t>
            </a:r>
            <a:endParaRPr lang="ru-RU" sz="3000" dirty="0"/>
          </a:p>
        </p:txBody>
      </p:sp>
      <p:sp>
        <p:nvSpPr>
          <p:cNvPr id="5" name="Title 1"/>
          <p:cNvSpPr txBox="1">
            <a:spLocks/>
          </p:cNvSpPr>
          <p:nvPr/>
        </p:nvSpPr>
        <p:spPr>
          <a:xfrm>
            <a:off x="5408906" y="1265731"/>
            <a:ext cx="8253290" cy="571257"/>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solidFill>
                  <a:srgbClr val="FF0000"/>
                </a:solidFill>
                <a:latin typeface="Arial" panose="020B0604020202020204" pitchFamily="34" charset="0"/>
                <a:cs typeface="Arial" panose="020B0604020202020204" pitchFamily="34" charset="0"/>
              </a:rPr>
              <a:t>On-line grant system to youth NGO</a:t>
            </a:r>
          </a:p>
        </p:txBody>
      </p:sp>
      <p:sp>
        <p:nvSpPr>
          <p:cNvPr id="6" name="Title 1"/>
          <p:cNvSpPr txBox="1">
            <a:spLocks/>
          </p:cNvSpPr>
          <p:nvPr/>
        </p:nvSpPr>
        <p:spPr>
          <a:xfrm>
            <a:off x="1983545" y="375390"/>
            <a:ext cx="10208455" cy="598553"/>
          </a:xfrm>
          <a:prstGeom prst="rect">
            <a:avLst/>
          </a:prstGeom>
          <a:effectLst/>
        </p:spPr>
        <p:txBody>
          <a:bodyPr vert="horz" lIns="91440" tIns="45720" rIns="91440" bIns="45720" rtlCol="0" anchor="t">
            <a:normAutofit fontScale="90000" lnSpcReduction="1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cap="small" dirty="0" err="1" smtClean="0">
                <a:latin typeface="Arial" panose="020B0604020202020204" pitchFamily="34" charset="0"/>
                <a:cs typeface="Arial" panose="020B0604020202020204" pitchFamily="34" charset="0"/>
              </a:rPr>
              <a:t>msy</a:t>
            </a:r>
            <a:r>
              <a:rPr lang="en-US" sz="4000" b="1" cap="small" dirty="0" smtClean="0">
                <a:latin typeface="Arial" panose="020B0604020202020204" pitchFamily="34" charset="0"/>
                <a:cs typeface="Arial" panose="020B0604020202020204" pitchFamily="34" charset="0"/>
              </a:rPr>
              <a:t> assistance to </a:t>
            </a:r>
            <a:r>
              <a:rPr lang="en-US" sz="4000" b="1" cap="small" dirty="0">
                <a:latin typeface="Arial" panose="020B0604020202020204" pitchFamily="34" charset="0"/>
                <a:cs typeface="Arial" panose="020B0604020202020204" pitchFamily="34" charset="0"/>
              </a:rPr>
              <a:t>youth volunteerism </a:t>
            </a:r>
            <a:endParaRPr lang="en-GB" sz="4000" b="1" cap="small"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59111" y="1910599"/>
            <a:ext cx="8192086" cy="2801519"/>
          </a:xfrm>
          <a:prstGeom prst="rect">
            <a:avLst/>
          </a:prstGeom>
        </p:spPr>
      </p:pic>
    </p:spTree>
    <p:extLst>
      <p:ext uri="{BB962C8B-B14F-4D97-AF65-F5344CB8AC3E}">
        <p14:creationId xmlns="" xmlns:p14="http://schemas.microsoft.com/office/powerpoint/2010/main" val="27492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82640" y="1204771"/>
            <a:ext cx="6011716" cy="571257"/>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FF0000"/>
                </a:solidFill>
                <a:latin typeface="Arial" panose="020B0604020202020204" pitchFamily="34" charset="0"/>
                <a:cs typeface="Arial" panose="020B0604020202020204" pitchFamily="34" charset="0"/>
              </a:rPr>
              <a:t>EVS in some numbers</a:t>
            </a:r>
            <a:endParaRPr lang="en-US" sz="3200" dirty="0" smtClean="0">
              <a:solidFill>
                <a:srgbClr val="FF000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983545" y="375390"/>
            <a:ext cx="10208455" cy="598553"/>
          </a:xfrm>
          <a:prstGeom prst="rect">
            <a:avLst/>
          </a:prstGeom>
          <a:effectLst/>
        </p:spPr>
        <p:txBody>
          <a:bodyPr vert="horz" lIns="91440" tIns="45720" rIns="91440" bIns="45720" rtlCol="0" anchor="t">
            <a:normAutofit fontScale="90000" lnSpcReduction="1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cap="small" dirty="0" smtClean="0">
                <a:latin typeface="Arial" panose="020B0604020202020204" pitchFamily="34" charset="0"/>
                <a:cs typeface="Arial" panose="020B0604020202020204" pitchFamily="34" charset="0"/>
              </a:rPr>
              <a:t>Volunteerism in </a:t>
            </a:r>
            <a:r>
              <a:rPr lang="en-US" sz="4000" b="1" cap="small" dirty="0" err="1" smtClean="0">
                <a:latin typeface="Arial" panose="020B0604020202020204" pitchFamily="34" charset="0"/>
                <a:cs typeface="Arial" panose="020B0604020202020204" pitchFamily="34" charset="0"/>
              </a:rPr>
              <a:t>ra</a:t>
            </a:r>
            <a:r>
              <a:rPr lang="en-US" sz="4000" b="1" cap="small" dirty="0" smtClean="0">
                <a:latin typeface="Arial" panose="020B0604020202020204" pitchFamily="34" charset="0"/>
                <a:cs typeface="Arial" panose="020B0604020202020204" pitchFamily="34" charset="0"/>
              </a:rPr>
              <a:t> and int. cooperation </a:t>
            </a:r>
            <a:endParaRPr lang="en-GB" sz="4000" b="1" cap="small"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3398520" y="2278753"/>
          <a:ext cx="8547912" cy="2994287"/>
        </p:xfrm>
        <a:graphic>
          <a:graphicData uri="http://schemas.openxmlformats.org/drawingml/2006/table">
            <a:tbl>
              <a:tblPr/>
              <a:tblGrid>
                <a:gridCol w="1684528"/>
                <a:gridCol w="1076147"/>
                <a:gridCol w="1323340"/>
                <a:gridCol w="1235456"/>
                <a:gridCol w="1005129"/>
                <a:gridCol w="1147165"/>
                <a:gridCol w="1076147"/>
              </a:tblGrid>
              <a:tr h="442964">
                <a:tc>
                  <a:txBody>
                    <a:bodyPr/>
                    <a:lstStyle/>
                    <a:p>
                      <a:pPr>
                        <a:lnSpc>
                          <a:spcPct val="115000"/>
                        </a:lnSpc>
                      </a:pPr>
                      <a:endParaRPr lang="en-US" sz="1400" dirty="0">
                        <a:latin typeface="Calibri"/>
                        <a:ea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b="1" dirty="0">
                          <a:solidFill>
                            <a:srgbClr val="222222"/>
                          </a:solidFill>
                          <a:latin typeface="Verdana"/>
                          <a:ea typeface="Times New Roman"/>
                          <a:cs typeface="Times New Roman"/>
                        </a:rPr>
                        <a:t>Armenia</a:t>
                      </a:r>
                      <a:endParaRPr lang="en-US" sz="1400" dirty="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b="1">
                          <a:solidFill>
                            <a:srgbClr val="222222"/>
                          </a:solidFill>
                          <a:latin typeface="Verdana"/>
                          <a:ea typeface="Times New Roman"/>
                          <a:cs typeface="Times New Roman"/>
                        </a:rPr>
                        <a:t>Azerbaijan</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b="1">
                          <a:solidFill>
                            <a:srgbClr val="222222"/>
                          </a:solidFill>
                          <a:latin typeface="Verdana"/>
                          <a:ea typeface="Times New Roman"/>
                          <a:cs typeface="Times New Roman"/>
                        </a:rPr>
                        <a:t>Georgia</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b="1">
                          <a:solidFill>
                            <a:srgbClr val="222222"/>
                          </a:solidFill>
                          <a:latin typeface="Verdana"/>
                          <a:ea typeface="Times New Roman"/>
                          <a:cs typeface="Times New Roman"/>
                        </a:rPr>
                        <a:t>Belarus</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b="1">
                          <a:solidFill>
                            <a:srgbClr val="222222"/>
                          </a:solidFill>
                          <a:latin typeface="Verdana"/>
                          <a:ea typeface="Times New Roman"/>
                          <a:cs typeface="Times New Roman"/>
                        </a:rPr>
                        <a:t>Moldova</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b="1">
                          <a:solidFill>
                            <a:srgbClr val="222222"/>
                          </a:solidFill>
                          <a:latin typeface="Verdana"/>
                          <a:ea typeface="Times New Roman"/>
                          <a:cs typeface="Times New Roman"/>
                        </a:rPr>
                        <a:t>Ukraine</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097">
                <a:tc>
                  <a:txBody>
                    <a:bodyPr/>
                    <a:lstStyle/>
                    <a:p>
                      <a:pPr marL="0" marR="0">
                        <a:lnSpc>
                          <a:spcPts val="1675"/>
                        </a:lnSpc>
                        <a:spcBef>
                          <a:spcPts val="0"/>
                        </a:spcBef>
                        <a:spcAft>
                          <a:spcPts val="0"/>
                        </a:spcAft>
                      </a:pPr>
                      <a:r>
                        <a:rPr lang="en-US" sz="1400" b="1">
                          <a:solidFill>
                            <a:srgbClr val="222222"/>
                          </a:solidFill>
                          <a:latin typeface="Verdana"/>
                          <a:ea typeface="Times New Roman"/>
                          <a:cs typeface="Times New Roman"/>
                        </a:rPr>
                        <a:t>waiting for accreditation</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0</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0</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0</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74">
                <a:tc>
                  <a:txBody>
                    <a:bodyPr/>
                    <a:lstStyle/>
                    <a:p>
                      <a:pPr marL="0" marR="0">
                        <a:lnSpc>
                          <a:spcPts val="1675"/>
                        </a:lnSpc>
                        <a:spcBef>
                          <a:spcPts val="0"/>
                        </a:spcBef>
                        <a:spcAft>
                          <a:spcPts val="0"/>
                        </a:spcAft>
                      </a:pPr>
                      <a:r>
                        <a:rPr lang="en-US" sz="1400" b="1" dirty="0">
                          <a:solidFill>
                            <a:srgbClr val="222222"/>
                          </a:solidFill>
                          <a:latin typeface="Verdana"/>
                          <a:ea typeface="Times New Roman"/>
                          <a:cs typeface="Times New Roman"/>
                        </a:rPr>
                        <a:t>in process of accreditation</a:t>
                      </a:r>
                      <a:endParaRPr lang="en-US" sz="1400" dirty="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0</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0</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0</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nSpc>
                          <a:spcPts val="1675"/>
                        </a:lnSpc>
                        <a:spcBef>
                          <a:spcPts val="0"/>
                        </a:spcBef>
                        <a:spcAft>
                          <a:spcPts val="0"/>
                        </a:spcAft>
                      </a:pPr>
                      <a:r>
                        <a:rPr lang="en-US" sz="1400" b="1">
                          <a:solidFill>
                            <a:srgbClr val="222222"/>
                          </a:solidFill>
                          <a:latin typeface="Verdana"/>
                          <a:ea typeface="Times New Roman"/>
                          <a:cs typeface="Times New Roman"/>
                        </a:rPr>
                        <a:t>reaccredited</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4</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2</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7</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1</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6</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9</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nSpc>
                          <a:spcPts val="1675"/>
                        </a:lnSpc>
                        <a:spcBef>
                          <a:spcPts val="0"/>
                        </a:spcBef>
                        <a:spcAft>
                          <a:spcPts val="0"/>
                        </a:spcAft>
                      </a:pPr>
                      <a:r>
                        <a:rPr lang="en-US" sz="1400" b="1">
                          <a:solidFill>
                            <a:srgbClr val="222222"/>
                          </a:solidFill>
                          <a:latin typeface="Verdana"/>
                          <a:ea typeface="Times New Roman"/>
                          <a:cs typeface="Times New Roman"/>
                        </a:rPr>
                        <a:t>negatively accredited</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13</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2</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8</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1</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13</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6</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990">
                <a:tc>
                  <a:txBody>
                    <a:bodyPr/>
                    <a:lstStyle/>
                    <a:p>
                      <a:pPr marL="0" marR="0">
                        <a:lnSpc>
                          <a:spcPts val="1675"/>
                        </a:lnSpc>
                        <a:spcBef>
                          <a:spcPts val="0"/>
                        </a:spcBef>
                        <a:spcAft>
                          <a:spcPts val="0"/>
                        </a:spcAft>
                      </a:pPr>
                      <a:r>
                        <a:rPr lang="en-US" sz="1400" b="1">
                          <a:solidFill>
                            <a:srgbClr val="222222"/>
                          </a:solidFill>
                          <a:latin typeface="Verdana"/>
                          <a:ea typeface="Times New Roman"/>
                          <a:cs typeface="Times New Roman"/>
                        </a:rPr>
                        <a:t>positively accredited</a:t>
                      </a:r>
                      <a:endParaRPr lang="en-US" sz="1400">
                        <a:latin typeface="Calibri"/>
                        <a:ea typeface="Calibri"/>
                        <a:cs typeface="Times New Roman"/>
                      </a:endParaRPr>
                    </a:p>
                  </a:txBody>
                  <a:tcPr marL="106045" marR="106045" marT="42545" marB="742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45</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13</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47</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a:solidFill>
                            <a:srgbClr val="222222"/>
                          </a:solidFill>
                          <a:latin typeface="Verdana"/>
                          <a:ea typeface="Times New Roman"/>
                          <a:cs typeface="Times New Roman"/>
                        </a:rPr>
                        <a:t>13</a:t>
                      </a:r>
                      <a:endParaRPr lang="en-US" sz="140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40</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75"/>
                        </a:lnSpc>
                        <a:spcBef>
                          <a:spcPts val="0"/>
                        </a:spcBef>
                        <a:spcAft>
                          <a:spcPts val="0"/>
                        </a:spcAft>
                      </a:pPr>
                      <a:r>
                        <a:rPr lang="en-US" sz="1400" dirty="0">
                          <a:solidFill>
                            <a:srgbClr val="222222"/>
                          </a:solidFill>
                          <a:latin typeface="Verdana"/>
                          <a:ea typeface="Times New Roman"/>
                          <a:cs typeface="Times New Roman"/>
                        </a:rPr>
                        <a:t>54</a:t>
                      </a:r>
                      <a:endParaRPr lang="en-US" sz="1400" dirty="0">
                        <a:latin typeface="Calibri"/>
                        <a:ea typeface="Calibri"/>
                        <a:cs typeface="Times New Roman"/>
                      </a:endParaRPr>
                    </a:p>
                  </a:txBody>
                  <a:tcPr marL="106045" marR="106045" marT="42545" marB="742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492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26578" y="1474317"/>
            <a:ext cx="8752601" cy="1325154"/>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i="1" dirty="0">
                <a:cs typeface="Arial" panose="020B0604020202020204" pitchFamily="34" charset="0"/>
              </a:rPr>
              <a:t>The </a:t>
            </a:r>
            <a:r>
              <a:rPr lang="en-US" sz="3500" i="1" dirty="0" smtClean="0">
                <a:cs typeface="Arial" panose="020B0604020202020204" pitchFamily="34" charset="0"/>
              </a:rPr>
              <a:t>voluntarism is a fact in RA and largely is non formal. </a:t>
            </a:r>
            <a:endParaRPr lang="ru-RU" sz="3500" i="1" dirty="0">
              <a:cs typeface="Arial" panose="020B0604020202020204" pitchFamily="34" charset="0"/>
            </a:endParaRPr>
          </a:p>
        </p:txBody>
      </p:sp>
      <p:sp>
        <p:nvSpPr>
          <p:cNvPr id="4" name="Title 1"/>
          <p:cNvSpPr txBox="1">
            <a:spLocks/>
          </p:cNvSpPr>
          <p:nvPr/>
        </p:nvSpPr>
        <p:spPr>
          <a:xfrm>
            <a:off x="2322064" y="344093"/>
            <a:ext cx="9518244" cy="981168"/>
          </a:xfrm>
          <a:prstGeom prst="rect">
            <a:avLst/>
          </a:prstGeom>
          <a:effectLst/>
        </p:spPr>
        <p:txBody>
          <a:bodyPr vert="horz" lIns="91440" tIns="45720" rIns="91440" bIns="45720" rtlCol="0" anchor="t">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Arial" panose="020B0604020202020204" pitchFamily="34" charset="0"/>
                <a:cs typeface="Arial" panose="020B0604020202020204" pitchFamily="34" charset="0"/>
              </a:rPr>
              <a:t>In results</a:t>
            </a:r>
            <a:endParaRPr lang="ru-RU" sz="4000" b="1" dirty="0">
              <a:latin typeface="Arial" panose="020B0604020202020204" pitchFamily="34" charset="0"/>
              <a:cs typeface="Arial" panose="020B0604020202020204" pitchFamily="34" charset="0"/>
            </a:endParaRPr>
          </a:p>
        </p:txBody>
      </p:sp>
      <p:sp>
        <p:nvSpPr>
          <p:cNvPr id="5" name="Rectangle 4"/>
          <p:cNvSpPr/>
          <p:nvPr/>
        </p:nvSpPr>
        <p:spPr>
          <a:xfrm>
            <a:off x="5219115" y="3339292"/>
            <a:ext cx="6363117" cy="2308324"/>
          </a:xfrm>
          <a:prstGeom prst="rect">
            <a:avLst/>
          </a:prstGeom>
        </p:spPr>
        <p:txBody>
          <a:bodyPr wrap="square">
            <a:spAutoFit/>
          </a:bodyPr>
          <a:lstStyle/>
          <a:p>
            <a:r>
              <a:rPr lang="en-US" sz="2400" dirty="0" smtClean="0"/>
              <a:t>The main directions of volunteer </a:t>
            </a:r>
            <a:r>
              <a:rPr lang="en-US" sz="2400" dirty="0"/>
              <a:t>activities </a:t>
            </a:r>
            <a:r>
              <a:rPr lang="en-US" sz="2400" dirty="0" smtClean="0"/>
              <a:t>are: </a:t>
            </a:r>
            <a:endParaRPr lang="en-US" sz="2400" dirty="0"/>
          </a:p>
          <a:p>
            <a:pPr marL="342900" indent="-342900">
              <a:buFont typeface="Arial" panose="020B0604020202020204" pitchFamily="34" charset="0"/>
              <a:buChar char="•"/>
            </a:pPr>
            <a:r>
              <a:rPr lang="en-US" sz="2400" dirty="0" smtClean="0"/>
              <a:t>corporate administration</a:t>
            </a:r>
            <a:r>
              <a:rPr lang="en-US" sz="2400" dirty="0"/>
              <a:t>, </a:t>
            </a:r>
          </a:p>
          <a:p>
            <a:pPr marL="342900" indent="-342900">
              <a:buFont typeface="Arial" panose="020B0604020202020204" pitchFamily="34" charset="0"/>
              <a:buChar char="•"/>
            </a:pPr>
            <a:r>
              <a:rPr lang="en-US" sz="2400" dirty="0" smtClean="0"/>
              <a:t>supporting to </a:t>
            </a:r>
            <a:r>
              <a:rPr lang="ru-RU" sz="2400" dirty="0" smtClean="0"/>
              <a:t> </a:t>
            </a:r>
            <a:r>
              <a:rPr lang="en-US" sz="2400" dirty="0" smtClean="0"/>
              <a:t>vulnerable groups, </a:t>
            </a:r>
            <a:endParaRPr lang="en-US" sz="2400" dirty="0"/>
          </a:p>
          <a:p>
            <a:pPr marL="342900" indent="-342900">
              <a:buFont typeface="Arial" panose="020B0604020202020204" pitchFamily="34" charset="0"/>
              <a:buChar char="•"/>
            </a:pPr>
            <a:r>
              <a:rPr lang="en-US" sz="2400" dirty="0" smtClean="0"/>
              <a:t>community </a:t>
            </a:r>
            <a:r>
              <a:rPr lang="en-US" sz="2400" dirty="0"/>
              <a:t>Development, </a:t>
            </a:r>
          </a:p>
          <a:p>
            <a:pPr marL="342900" indent="-342900">
              <a:buFont typeface="Arial" panose="020B0604020202020204" pitchFamily="34" charset="0"/>
              <a:buChar char="•"/>
            </a:pPr>
            <a:r>
              <a:rPr lang="en-US" sz="2400" dirty="0" smtClean="0"/>
              <a:t>education,</a:t>
            </a:r>
          </a:p>
          <a:p>
            <a:pPr marL="342900" indent="-342900">
              <a:buFont typeface="Arial" panose="020B0604020202020204" pitchFamily="34" charset="0"/>
              <a:buChar char="•"/>
            </a:pPr>
            <a:r>
              <a:rPr lang="en-US" sz="2400" dirty="0" smtClean="0"/>
              <a:t>protection of environment and cultural values.</a:t>
            </a:r>
            <a:endParaRPr lang="en-US" sz="2400" dirty="0"/>
          </a:p>
        </p:txBody>
      </p:sp>
    </p:spTree>
    <p:extLst>
      <p:ext uri="{BB962C8B-B14F-4D97-AF65-F5344CB8AC3E}">
        <p14:creationId xmlns="" xmlns:p14="http://schemas.microsoft.com/office/powerpoint/2010/main" val="15728014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13" y="2516696"/>
            <a:ext cx="8834219" cy="1134795"/>
          </a:xfrm>
        </p:spPr>
        <p:txBody>
          <a:bodyPr>
            <a:noAutofit/>
          </a:bodyPr>
          <a:lstStyle/>
          <a:p>
            <a:pPr algn="ctr"/>
            <a:r>
              <a:rPr lang="en-GB" sz="2500" b="1" dirty="0" smtClean="0">
                <a:solidFill>
                  <a:srgbClr val="003300"/>
                </a:solidFill>
                <a:latin typeface="Arial" panose="020B0604020202020204" pitchFamily="34" charset="0"/>
                <a:cs typeface="Arial" panose="020B0604020202020204" pitchFamily="34" charset="0"/>
              </a:rPr>
              <a:t>Youth </a:t>
            </a:r>
            <a:r>
              <a:rPr lang="en-GB" sz="2500" b="1" dirty="0">
                <a:solidFill>
                  <a:srgbClr val="003300"/>
                </a:solidFill>
                <a:latin typeface="Arial" panose="020B0604020202020204" pitchFamily="34" charset="0"/>
                <a:cs typeface="Arial" panose="020B0604020202020204" pitchFamily="34" charset="0"/>
              </a:rPr>
              <a:t>Bank </a:t>
            </a:r>
            <a:r>
              <a:rPr lang="hy-AM" sz="2500" b="1" dirty="0" smtClean="0">
                <a:solidFill>
                  <a:srgbClr val="003300"/>
                </a:solidFill>
                <a:latin typeface="Arial" panose="020B0604020202020204" pitchFamily="34" charset="0"/>
                <a:cs typeface="Arial" panose="020B0604020202020204" pitchFamily="34" charset="0"/>
              </a:rPr>
              <a:t/>
            </a:r>
            <a:br>
              <a:rPr lang="hy-AM" sz="2500" b="1" dirty="0" smtClean="0">
                <a:solidFill>
                  <a:srgbClr val="003300"/>
                </a:solidFill>
                <a:latin typeface="Arial" panose="020B0604020202020204" pitchFamily="34" charset="0"/>
                <a:cs typeface="Arial" panose="020B0604020202020204" pitchFamily="34" charset="0"/>
              </a:rPr>
            </a:br>
            <a:r>
              <a:rPr lang="en-US" sz="2000" b="1" i="1" dirty="0" smtClean="0">
                <a:solidFill>
                  <a:srgbClr val="003300"/>
                </a:solidFill>
                <a:latin typeface="Arial" panose="020B0604020202020204" pitchFamily="34" charset="0"/>
                <a:cs typeface="Arial" panose="020B0604020202020204" pitchFamily="34" charset="0"/>
              </a:rPr>
              <a:t>Youth </a:t>
            </a:r>
            <a:r>
              <a:rPr lang="en-US" sz="2000" b="1" i="1" dirty="0">
                <a:solidFill>
                  <a:srgbClr val="003300"/>
                </a:solidFill>
                <a:latin typeface="Arial" panose="020B0604020202020204" pitchFamily="34" charset="0"/>
                <a:cs typeface="Arial" panose="020B0604020202020204" pitchFamily="34" charset="0"/>
              </a:rPr>
              <a:t>Cooperation Center of </a:t>
            </a:r>
            <a:r>
              <a:rPr lang="en-US" sz="2000" b="1" i="1" dirty="0" err="1" smtClean="0">
                <a:solidFill>
                  <a:srgbClr val="003300"/>
                </a:solidFill>
                <a:latin typeface="Arial" panose="020B0604020202020204" pitchFamily="34" charset="0"/>
                <a:cs typeface="Arial" panose="020B0604020202020204" pitchFamily="34" charset="0"/>
              </a:rPr>
              <a:t>Dilijan</a:t>
            </a:r>
            <a:r>
              <a:rPr lang="en-US" sz="2000" b="1" i="1" dirty="0">
                <a:solidFill>
                  <a:srgbClr val="003300"/>
                </a:solidFill>
                <a:latin typeface="Arial" panose="020B0604020202020204" pitchFamily="34" charset="0"/>
                <a:cs typeface="Arial" panose="020B0604020202020204" pitchFamily="34" charset="0"/>
              </a:rPr>
              <a:t/>
            </a:r>
            <a:br>
              <a:rPr lang="en-US" sz="2000" b="1" i="1" dirty="0">
                <a:solidFill>
                  <a:srgbClr val="003300"/>
                </a:solidFill>
                <a:latin typeface="Arial" panose="020B0604020202020204" pitchFamily="34" charset="0"/>
                <a:cs typeface="Arial" panose="020B0604020202020204" pitchFamily="34" charset="0"/>
              </a:rPr>
            </a:br>
            <a:r>
              <a:rPr lang="en-US" sz="2000" b="1" i="1" dirty="0" smtClean="0">
                <a:solidFill>
                  <a:srgbClr val="003300"/>
                </a:solidFill>
              </a:rPr>
              <a:t>www.yccd.am</a:t>
            </a:r>
            <a:endParaRPr lang="ru-RU" sz="2000" b="1" i="1" dirty="0">
              <a:solidFill>
                <a:srgbClr val="0033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92374" y="1295221"/>
            <a:ext cx="1229892" cy="1228888"/>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42186" y="1295221"/>
            <a:ext cx="1278657" cy="1159780"/>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79613" y="1296651"/>
            <a:ext cx="1118937" cy="1220045"/>
          </a:xfrm>
          <a:prstGeom prst="rect">
            <a:avLst/>
          </a:prstGeom>
        </p:spPr>
      </p:pic>
      <p:sp>
        <p:nvSpPr>
          <p:cNvPr id="3" name="Rectangle 2"/>
          <p:cNvSpPr/>
          <p:nvPr/>
        </p:nvSpPr>
        <p:spPr>
          <a:xfrm>
            <a:off x="3040613" y="75359"/>
            <a:ext cx="4501553" cy="707886"/>
          </a:xfrm>
          <a:prstGeom prst="rect">
            <a:avLst/>
          </a:prstGeom>
        </p:spPr>
        <p:txBody>
          <a:bodyPr wrap="none">
            <a:spAutoFit/>
          </a:bodyPr>
          <a:lstStyle/>
          <a:p>
            <a:r>
              <a:rPr lang="en-GB" sz="4000" b="1" i="1" cap="all" dirty="0" smtClean="0">
                <a:solidFill>
                  <a:srgbClr val="92D050"/>
                </a:solidFill>
              </a:rPr>
              <a:t>Good </a:t>
            </a:r>
            <a:r>
              <a:rPr lang="en-GB" sz="4000" b="1" i="1" cap="all" dirty="0">
                <a:solidFill>
                  <a:srgbClr val="92D050"/>
                </a:solidFill>
              </a:rPr>
              <a:t>practices </a:t>
            </a:r>
            <a:endParaRPr lang="en-US" sz="4000" cap="all" dirty="0">
              <a:solidFill>
                <a:srgbClr val="92D050"/>
              </a:solidFill>
            </a:endParaRPr>
          </a:p>
        </p:txBody>
      </p:sp>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16789" y="3782656"/>
            <a:ext cx="2604054" cy="1173658"/>
          </a:xfrm>
          <a:prstGeom prst="rect">
            <a:avLst/>
          </a:prstGeom>
        </p:spPr>
      </p:pic>
      <p:pic>
        <p:nvPicPr>
          <p:cNvPr id="8" name="Рисунок 10" descr="C:\Documents and Settings\Lilit\My Documents\SYC\logo SYC.JPG"/>
          <p:cNvPicPr>
            <a:picLocks noChangeAspect="1" noChangeArrowheads="1"/>
          </p:cNvPicPr>
          <p:nvPr/>
        </p:nvPicPr>
        <p:blipFill>
          <a:blip r:embed="rId7" cstate="print"/>
          <a:srcRect/>
          <a:stretch>
            <a:fillRect/>
          </a:stretch>
        </p:blipFill>
        <p:spPr bwMode="auto">
          <a:xfrm>
            <a:off x="1892374" y="3782656"/>
            <a:ext cx="1675372" cy="1188136"/>
          </a:xfrm>
          <a:prstGeom prst="rect">
            <a:avLst/>
          </a:prstGeom>
          <a:noFill/>
          <a:ln w="9525">
            <a:noFill/>
            <a:miter lim="800000"/>
            <a:headEnd/>
            <a:tailEnd/>
          </a:ln>
        </p:spPr>
      </p:pic>
      <p:sp>
        <p:nvSpPr>
          <p:cNvPr id="10" name="Подзаголовок 2"/>
          <p:cNvSpPr>
            <a:spLocks noGrp="1"/>
          </p:cNvSpPr>
          <p:nvPr/>
        </p:nvSpPr>
        <p:spPr>
          <a:xfrm>
            <a:off x="879200" y="5269632"/>
            <a:ext cx="8824377" cy="12859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b="1" dirty="0" smtClean="0">
                <a:solidFill>
                  <a:srgbClr val="003300"/>
                </a:solidFill>
                <a:latin typeface="Arial" panose="020B0604020202020204" pitchFamily="34" charset="0"/>
                <a:cs typeface="Arial" panose="020B0604020202020204" pitchFamily="34" charset="0"/>
              </a:rPr>
              <a:t>GLOW Girls Leadership and Empowerment Project 2014</a:t>
            </a:r>
          </a:p>
          <a:p>
            <a:r>
              <a:rPr lang="en-US" sz="2000" b="1" i="1" dirty="0" err="1" smtClean="0">
                <a:solidFill>
                  <a:srgbClr val="003300"/>
                </a:solidFill>
                <a:latin typeface="Arial" panose="020B0604020202020204" pitchFamily="34" charset="0"/>
                <a:cs typeface="Arial" panose="020B0604020202020204" pitchFamily="34" charset="0"/>
              </a:rPr>
              <a:t>Stepanavan</a:t>
            </a:r>
            <a:r>
              <a:rPr lang="en-US" sz="2000" b="1" i="1" dirty="0" smtClean="0">
                <a:solidFill>
                  <a:srgbClr val="003300"/>
                </a:solidFill>
                <a:latin typeface="Arial" panose="020B0604020202020204" pitchFamily="34" charset="0"/>
                <a:cs typeface="Arial" panose="020B0604020202020204" pitchFamily="34" charset="0"/>
              </a:rPr>
              <a:t> Youth Center</a:t>
            </a:r>
          </a:p>
          <a:p>
            <a:r>
              <a:rPr lang="en-US" sz="2000" b="1" i="1" dirty="0" smtClean="0">
                <a:solidFill>
                  <a:srgbClr val="003300"/>
                </a:solidFill>
                <a:latin typeface="Arial" panose="020B0604020202020204" pitchFamily="34" charset="0"/>
                <a:cs typeface="Arial" panose="020B0604020202020204" pitchFamily="34" charset="0"/>
              </a:rPr>
              <a:t>www.stepyouthcenter.org</a:t>
            </a:r>
            <a:endParaRPr lang="en-US" sz="2000" b="1" i="1" dirty="0">
              <a:solidFill>
                <a:srgbClr val="0033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636123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3811" y="1506071"/>
            <a:ext cx="8478339" cy="3684494"/>
          </a:xfrm>
        </p:spPr>
        <p:txBody>
          <a:bodyPr anchor="b">
            <a:normAutofit fontScale="90000"/>
          </a:bodyPr>
          <a:lstStyle/>
          <a:p>
            <a:pPr algn="just"/>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US" sz="3600" dirty="0" smtClean="0">
                <a:latin typeface="Arial" panose="020B0604020202020204" pitchFamily="34" charset="0"/>
                <a:cs typeface="Arial" panose="020B0604020202020204" pitchFamily="34" charset="0"/>
              </a:rPr>
              <a:t>Youth Bank </a:t>
            </a:r>
            <a:r>
              <a:rPr lang="en-US" sz="3600" dirty="0">
                <a:latin typeface="Arial" panose="020B0604020202020204" pitchFamily="34" charset="0"/>
                <a:cs typeface="Arial" panose="020B0604020202020204" pitchFamily="34" charset="0"/>
              </a:rPr>
              <a:t>is a youth-led grant-making </a:t>
            </a:r>
            <a:r>
              <a:rPr lang="en-US" sz="3600" dirty="0" smtClean="0">
                <a:latin typeface="Arial" panose="020B0604020202020204" pitchFamily="34" charset="0"/>
                <a:cs typeface="Arial" panose="020B0604020202020204" pitchFamily="34" charset="0"/>
              </a:rPr>
              <a:t>programme </a:t>
            </a:r>
            <a:r>
              <a:rPr lang="en-US" sz="3600" dirty="0">
                <a:latin typeface="Arial" panose="020B0604020202020204" pitchFamily="34" charset="0"/>
                <a:cs typeface="Arial" panose="020B0604020202020204" pitchFamily="34" charset="0"/>
              </a:rPr>
              <a:t>within a host organization, which channels money into projects that will improve the quality of life of local communities</a:t>
            </a:r>
            <a:r>
              <a:rPr lang="en-US" sz="3600" dirty="0" smtClean="0">
                <a:latin typeface="Arial" panose="020B0604020202020204" pitchFamily="34" charset="0"/>
                <a:cs typeface="Arial" panose="020B0604020202020204" pitchFamily="34" charset="0"/>
              </a:rPr>
              <a:t>.</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program is based on a model developed in Northern Ireland to help youth overcome conflict and poverty.</a:t>
            </a:r>
            <a:endParaRPr lang="ru-RU" sz="3600" dirty="0">
              <a:latin typeface="Arial" panose="020B0604020202020204" pitchFamily="34" charset="0"/>
              <a:cs typeface="Arial" panose="020B0604020202020204" pitchFamily="34" charset="0"/>
            </a:endParaRPr>
          </a:p>
        </p:txBody>
      </p:sp>
      <p:sp>
        <p:nvSpPr>
          <p:cNvPr id="7" name="Title 1"/>
          <p:cNvSpPr txBox="1">
            <a:spLocks/>
          </p:cNvSpPr>
          <p:nvPr/>
        </p:nvSpPr>
        <p:spPr>
          <a:xfrm>
            <a:off x="2673756" y="175280"/>
            <a:ext cx="9518244" cy="981168"/>
          </a:xfrm>
          <a:prstGeom prst="rect">
            <a:avLst/>
          </a:prstGeom>
          <a:effectLst/>
        </p:spPr>
        <p:txBody>
          <a:bodyPr vert="horz" lIns="91440" tIns="45720" rIns="91440" bIns="45720" rtlCol="0" anchor="t">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latin typeface="Arial" panose="020B0604020202020204" pitchFamily="34" charset="0"/>
                <a:cs typeface="Arial" panose="020B0604020202020204" pitchFamily="34" charset="0"/>
              </a:rPr>
              <a:t>What is Youth Bank?</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49175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1051</TotalTime>
  <Words>483</Words>
  <Application>Microsoft Office PowerPoint</Application>
  <PresentationFormat>Custom</PresentationFormat>
  <Paragraphs>152</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Facet</vt:lpstr>
      <vt:lpstr>Параллакс</vt:lpstr>
      <vt:lpstr>REPUBLIC OF ARMENIA   Current state of play concerning your national volunteering strategies, programmes and examples of good practices in the field of volunteerism of young people     09th of September 2014  Prague, Czech Republic</vt:lpstr>
      <vt:lpstr>Has been developed two drafts: 1 . In 2004 – Professionals for civil society NGO 2. In 2010 – Ministry of labor and social affairs </vt:lpstr>
      <vt:lpstr>           </vt:lpstr>
      <vt:lpstr>In RA to encourage the work of volunteer activities President award the following titles.  1) Honorary volunteer of Republic of Armenia.  2) Year volunteer of Republic of Armenia.</vt:lpstr>
      <vt:lpstr>Voluntary work is counted as a part of NGO’s contribution in program budget. </vt:lpstr>
      <vt:lpstr>Slide 6</vt:lpstr>
      <vt:lpstr>Slide 7</vt:lpstr>
      <vt:lpstr>Youth Bank  Youth Cooperation Center of Dilijan www.yccd.am</vt:lpstr>
      <vt:lpstr>       Youth Bank is a youth-led grant-making programme within a host organization, which channels money into projects that will improve the quality of life of local communities.  The program is based on a model developed in Northern Ireland to help youth overcome conflict and poverty.</vt:lpstr>
      <vt:lpstr>           </vt:lpstr>
      <vt:lpstr>           </vt:lpstr>
      <vt:lpstr>           </vt:lpstr>
      <vt:lpstr>           </vt:lpstr>
      <vt:lpstr>GLOW  History Camp G.L.O.W. started in 1995 in Romania by Peace Corps Volunteers and local teachers to encourage young women “to become active citizens by building their self-esteem”.</vt:lpstr>
      <vt:lpstr>GLOW Summer school  in Armenia 2008-2014  We are already 7 years old 44-66 participant each year </vt:lpstr>
      <vt:lpstr>Slide 16</vt:lpstr>
      <vt:lpstr>Slide 17</vt:lpstr>
      <vt:lpstr>Slide 18</vt:lpstr>
      <vt:lpstr>GLOW values </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Cooperation Center of Dilijan NGO </dc:title>
  <dc:creator>MAK</dc:creator>
  <cp:lastModifiedBy>Davit</cp:lastModifiedBy>
  <cp:revision>70</cp:revision>
  <dcterms:created xsi:type="dcterms:W3CDTF">2014-09-04T12:39:20Z</dcterms:created>
  <dcterms:modified xsi:type="dcterms:W3CDTF">2014-09-07T20:10:44Z</dcterms:modified>
</cp:coreProperties>
</file>