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71" r:id="rId4"/>
    <p:sldId id="273" r:id="rId5"/>
    <p:sldId id="270" r:id="rId6"/>
    <p:sldId id="272" r:id="rId7"/>
    <p:sldId id="266" r:id="rId8"/>
    <p:sldId id="274" r:id="rId9"/>
    <p:sldId id="269" r:id="rId10"/>
    <p:sldId id="279" r:id="rId11"/>
    <p:sldId id="275" r:id="rId12"/>
    <p:sldId id="278" r:id="rId13"/>
    <p:sldId id="277" r:id="rId14"/>
    <p:sldId id="276" r:id="rId15"/>
    <p:sldId id="280"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0386F691-1FFE-418B-941F-A31305751F1A}" type="datetimeFigureOut">
              <a:rPr lang="es-ES" smtClean="0"/>
              <a:t>07/10/2014</a:t>
            </a:fld>
            <a:endParaRPr lang="es-ES"/>
          </a:p>
        </p:txBody>
      </p:sp>
      <p:sp>
        <p:nvSpPr>
          <p:cNvPr id="19" name="Footer Placeholder 18"/>
          <p:cNvSpPr>
            <a:spLocks noGrp="1"/>
          </p:cNvSpPr>
          <p:nvPr>
            <p:ph type="ftr" sz="quarter" idx="11"/>
          </p:nvPr>
        </p:nvSpPr>
        <p:spPr/>
        <p:txBody>
          <a:bodyPr/>
          <a:lstStyle/>
          <a:p>
            <a:endParaRPr lang="es-ES"/>
          </a:p>
        </p:txBody>
      </p:sp>
      <p:sp>
        <p:nvSpPr>
          <p:cNvPr id="27" name="Slide Number Placeholder 26"/>
          <p:cNvSpPr>
            <a:spLocks noGrp="1"/>
          </p:cNvSpPr>
          <p:nvPr>
            <p:ph type="sldNum" sz="quarter" idx="12"/>
          </p:nvPr>
        </p:nvSpPr>
        <p:spPr/>
        <p:txBody>
          <a:bodyPr/>
          <a:lstStyle/>
          <a:p>
            <a:fld id="{A3AE08F1-C12C-4E41-89F5-8734F22DFE50}" type="slidenum">
              <a:rPr lang="es-ES" smtClean="0"/>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0386F691-1FFE-418B-941F-A31305751F1A}" type="datetimeFigureOut">
              <a:rPr lang="es-ES" smtClean="0"/>
              <a:t>07/10/2014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E08F1-C12C-4E41-89F5-8734F22DFE50}" type="slidenum">
              <a:rPr lang="es-ES" smtClean="0"/>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0386F691-1FFE-418B-941F-A31305751F1A}" type="datetimeFigureOut">
              <a:rPr lang="es-ES" smtClean="0"/>
              <a:t>07/10/2014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E08F1-C12C-4E41-89F5-8734F22DFE50}" type="slidenum">
              <a:rPr lang="es-ES" smtClean="0"/>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0386F691-1FFE-418B-941F-A31305751F1A}" type="datetimeFigureOut">
              <a:rPr lang="es-ES" smtClean="0"/>
              <a:t>07/10/2014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E08F1-C12C-4E41-89F5-8734F22DFE50}" type="slidenum">
              <a:rPr lang="es-ES" smtClean="0"/>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0386F691-1FFE-418B-941F-A31305751F1A}" type="datetimeFigureOut">
              <a:rPr lang="es-ES" smtClean="0"/>
              <a:t>07/10/2014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E08F1-C12C-4E41-89F5-8734F22DFE50}" type="slidenum">
              <a:rPr lang="es-ES" smtClean="0"/>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0386F691-1FFE-418B-941F-A31305751F1A}" type="datetimeFigureOut">
              <a:rPr lang="es-ES" smtClean="0"/>
              <a:t>07/10/2014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AE08F1-C12C-4E41-89F5-8734F22DFE50}" type="slidenum">
              <a:rPr lang="es-ES" smtClean="0"/>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0386F691-1FFE-418B-941F-A31305751F1A}" type="datetimeFigureOut">
              <a:rPr lang="es-ES" smtClean="0"/>
              <a:t>07/10/2014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3AE08F1-C12C-4E41-89F5-8734F22DFE50}" type="slidenum">
              <a:rPr lang="es-ES" smtClean="0"/>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0386F691-1FFE-418B-941F-A31305751F1A}" type="datetimeFigureOut">
              <a:rPr lang="es-ES" smtClean="0"/>
              <a:t>07/10/2014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3AE08F1-C12C-4E41-89F5-8734F22DFE50}" type="slidenum">
              <a:rPr lang="es-ES" smtClean="0"/>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6F691-1FFE-418B-941F-A31305751F1A}" type="datetimeFigureOut">
              <a:rPr lang="es-ES" smtClean="0"/>
              <a:t>07/10/2014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3AE08F1-C12C-4E41-89F5-8734F22DFE50}" type="slidenum">
              <a:rPr lang="es-ES" smtClean="0"/>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0386F691-1FFE-418B-941F-A31305751F1A}" type="datetimeFigureOut">
              <a:rPr lang="es-ES" smtClean="0"/>
              <a:t>07/10/2014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AE08F1-C12C-4E41-89F5-8734F22DFE50}" type="slidenum">
              <a:rPr lang="es-ES" smtClean="0"/>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0386F691-1FFE-418B-941F-A31305751F1A}" type="datetimeFigureOut">
              <a:rPr lang="es-ES" smtClean="0"/>
              <a:t>07/10/2014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8077200" y="6356350"/>
            <a:ext cx="609600" cy="365125"/>
          </a:xfrm>
        </p:spPr>
        <p:txBody>
          <a:bodyPr/>
          <a:lstStyle/>
          <a:p>
            <a:fld id="{A3AE08F1-C12C-4E41-89F5-8734F22DFE50}" type="slidenum">
              <a:rPr lang="es-ES" smtClean="0"/>
              <a:t>‹#›</a:t>
            </a:fld>
            <a:endParaRPr lang="es-E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386F691-1FFE-418B-941F-A31305751F1A}" type="datetimeFigureOut">
              <a:rPr lang="es-ES" smtClean="0"/>
              <a:t>07/10/2014</a:t>
            </a:fld>
            <a:endParaRPr lang="es-E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AE08F1-C12C-4E41-89F5-8734F22DFE50}" type="slidenum">
              <a:rPr lang="es-ES" smtClean="0"/>
              <a:t>‹#›</a:t>
            </a:fld>
            <a:endParaRPr lang="es-E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Daniel.briggs@uem.es"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spain%2Bprotests&amp;source=images&amp;cd=&amp;cad=rja&amp;docid=Zd6SsvWLRntFnM&amp;tbnid=7zDHh9OOSf-zxM:&amp;ved=0CAUQjRw&amp;url=http://soerenkern.com/web/?p%3D664&amp;ei=ob7BUcfqNo6S0AWA-YCICw&amp;bvm=bv.47883778,d.d2k&amp;psig=AFQjCNGp7J2SrGpswuSP6A9qLDYMZvi2QQ&amp;ust=1371738066010528" TargetMode="External"/><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6268" y="1052736"/>
            <a:ext cx="9036496" cy="2160240"/>
          </a:xfrm>
        </p:spPr>
        <p:txBody>
          <a:bodyPr>
            <a:normAutofit fontScale="90000"/>
          </a:bodyPr>
          <a:lstStyle/>
          <a:p>
            <a:pPr algn="ctr"/>
            <a:r>
              <a:rPr lang="es-ES" dirty="0" err="1" smtClean="0"/>
              <a:t>Whispers</a:t>
            </a:r>
            <a:r>
              <a:rPr lang="es-ES" dirty="0" smtClean="0"/>
              <a:t> of </a:t>
            </a:r>
            <a:r>
              <a:rPr lang="es-ES" dirty="0" err="1" smtClean="0"/>
              <a:t>discontent</a:t>
            </a:r>
            <a:r>
              <a:rPr lang="es-ES" dirty="0" smtClean="0"/>
              <a:t> </a:t>
            </a:r>
            <a:r>
              <a:rPr lang="es-ES" dirty="0" err="1" smtClean="0"/>
              <a:t>behind</a:t>
            </a:r>
            <a:r>
              <a:rPr lang="es-ES" dirty="0" smtClean="0"/>
              <a:t> </a:t>
            </a:r>
            <a:r>
              <a:rPr lang="es-ES" dirty="0" err="1" smtClean="0"/>
              <a:t>the</a:t>
            </a:r>
            <a:r>
              <a:rPr lang="es-ES" dirty="0" smtClean="0"/>
              <a:t> </a:t>
            </a:r>
            <a:r>
              <a:rPr lang="es-ES" dirty="0" err="1" smtClean="0"/>
              <a:t>shouts</a:t>
            </a:r>
            <a:r>
              <a:rPr lang="es-ES" dirty="0" smtClean="0"/>
              <a:t> of </a:t>
            </a:r>
            <a:r>
              <a:rPr lang="es-ES" dirty="0" err="1" smtClean="0"/>
              <a:t>joy</a:t>
            </a:r>
            <a:r>
              <a:rPr lang="es-ES" dirty="0" smtClean="0"/>
              <a:t>, and </a:t>
            </a:r>
            <a:r>
              <a:rPr lang="es-ES" dirty="0" err="1" smtClean="0"/>
              <a:t>the</a:t>
            </a:r>
            <a:r>
              <a:rPr lang="es-ES" dirty="0" smtClean="0"/>
              <a:t> </a:t>
            </a:r>
            <a:r>
              <a:rPr lang="es-ES" dirty="0" err="1" smtClean="0"/>
              <a:t>increasing</a:t>
            </a:r>
            <a:r>
              <a:rPr lang="es-ES" dirty="0" smtClean="0"/>
              <a:t> </a:t>
            </a:r>
            <a:r>
              <a:rPr lang="es-ES" dirty="0" err="1" smtClean="0"/>
              <a:t>precariousness</a:t>
            </a:r>
            <a:r>
              <a:rPr lang="es-ES" dirty="0" smtClean="0"/>
              <a:t> of </a:t>
            </a:r>
            <a:r>
              <a:rPr lang="es-ES" dirty="0" err="1" smtClean="0"/>
              <a:t>lots</a:t>
            </a:r>
            <a:r>
              <a:rPr lang="es-ES" dirty="0" smtClean="0"/>
              <a:t> and </a:t>
            </a:r>
            <a:r>
              <a:rPr lang="es-ES" dirty="0" err="1" smtClean="0"/>
              <a:t>lots</a:t>
            </a:r>
            <a:r>
              <a:rPr lang="es-ES" dirty="0" smtClean="0"/>
              <a:t> of </a:t>
            </a:r>
            <a:r>
              <a:rPr lang="es-ES" dirty="0" err="1" smtClean="0"/>
              <a:t>young</a:t>
            </a:r>
            <a:r>
              <a:rPr lang="es-ES" dirty="0" smtClean="0"/>
              <a:t> </a:t>
            </a:r>
            <a:r>
              <a:rPr lang="es-ES" dirty="0" err="1" smtClean="0"/>
              <a:t>people</a:t>
            </a:r>
            <a:endParaRPr lang="es-ES" dirty="0"/>
          </a:p>
        </p:txBody>
      </p:sp>
      <p:sp>
        <p:nvSpPr>
          <p:cNvPr id="3" name="2 Subtítulo"/>
          <p:cNvSpPr>
            <a:spLocks noGrp="1"/>
          </p:cNvSpPr>
          <p:nvPr>
            <p:ph type="subTitle" idx="1"/>
          </p:nvPr>
        </p:nvSpPr>
        <p:spPr>
          <a:xfrm>
            <a:off x="539552" y="3429000"/>
            <a:ext cx="7854696" cy="1752600"/>
          </a:xfrm>
        </p:spPr>
        <p:txBody>
          <a:bodyPr>
            <a:normAutofit fontScale="92500" lnSpcReduction="10000"/>
          </a:bodyPr>
          <a:lstStyle/>
          <a:p>
            <a:pPr algn="l"/>
            <a:r>
              <a:rPr lang="es-ES" dirty="0" err="1" smtClean="0"/>
              <a:t>Dr</a:t>
            </a:r>
            <a:r>
              <a:rPr lang="es-ES" dirty="0" smtClean="0"/>
              <a:t> Daniel </a:t>
            </a:r>
            <a:r>
              <a:rPr lang="es-ES" dirty="0" err="1" smtClean="0"/>
              <a:t>Briggs</a:t>
            </a:r>
            <a:endParaRPr lang="es-ES" dirty="0" smtClean="0"/>
          </a:p>
          <a:p>
            <a:pPr algn="l"/>
            <a:r>
              <a:rPr lang="es-ES" dirty="0" err="1" smtClean="0"/>
              <a:t>Professor</a:t>
            </a:r>
            <a:r>
              <a:rPr lang="es-ES" dirty="0" smtClean="0"/>
              <a:t> of </a:t>
            </a:r>
            <a:r>
              <a:rPr lang="es-ES" dirty="0" err="1" smtClean="0"/>
              <a:t>Criminology</a:t>
            </a:r>
            <a:endParaRPr lang="es-ES" dirty="0" smtClean="0"/>
          </a:p>
          <a:p>
            <a:pPr algn="l"/>
            <a:r>
              <a:rPr lang="es-ES" dirty="0" smtClean="0"/>
              <a:t>Universidad Europea (Madrid, </a:t>
            </a:r>
            <a:r>
              <a:rPr lang="es-ES" dirty="0" err="1" smtClean="0"/>
              <a:t>Spain</a:t>
            </a:r>
            <a:r>
              <a:rPr lang="es-ES" dirty="0" smtClean="0"/>
              <a:t>)</a:t>
            </a:r>
          </a:p>
          <a:p>
            <a:pPr algn="l"/>
            <a:r>
              <a:rPr lang="es-ES" dirty="0" smtClean="0">
                <a:hlinkClick r:id="rId2"/>
              </a:rPr>
              <a:t>Daniel.briggs@uem.es</a:t>
            </a:r>
            <a:r>
              <a:rPr lang="es-ES" dirty="0" smtClean="0"/>
              <a:t> </a:t>
            </a:r>
            <a:endParaRPr lang="es-E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61936" y="5264745"/>
            <a:ext cx="1728192" cy="13077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dx.cat/bitstream/id/101734/?sequenc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085182"/>
            <a:ext cx="16668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48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Main </a:t>
            </a:r>
            <a:r>
              <a:rPr lang="es-ES" dirty="0" err="1"/>
              <a:t>barriers</a:t>
            </a:r>
            <a:r>
              <a:rPr lang="es-ES" dirty="0"/>
              <a:t> vulnerable </a:t>
            </a:r>
            <a:r>
              <a:rPr lang="es-ES" dirty="0" err="1"/>
              <a:t>young</a:t>
            </a:r>
            <a:r>
              <a:rPr lang="es-ES" dirty="0"/>
              <a:t> </a:t>
            </a:r>
            <a:r>
              <a:rPr lang="es-ES" dirty="0" err="1"/>
              <a:t>people</a:t>
            </a:r>
            <a:r>
              <a:rPr lang="es-ES" dirty="0"/>
              <a:t> </a:t>
            </a:r>
            <a:r>
              <a:rPr lang="es-ES" dirty="0" err="1"/>
              <a:t>face</a:t>
            </a:r>
            <a:endParaRPr lang="es-ES" dirty="0"/>
          </a:p>
        </p:txBody>
      </p:sp>
      <p:sp>
        <p:nvSpPr>
          <p:cNvPr id="6" name="5 Marcador de contenido"/>
          <p:cNvSpPr>
            <a:spLocks noGrp="1"/>
          </p:cNvSpPr>
          <p:nvPr>
            <p:ph idx="1"/>
          </p:nvPr>
        </p:nvSpPr>
        <p:spPr>
          <a:xfrm>
            <a:off x="457200" y="1935480"/>
            <a:ext cx="3898776" cy="4389120"/>
          </a:xfrm>
        </p:spPr>
        <p:txBody>
          <a:bodyPr>
            <a:normAutofit/>
          </a:bodyPr>
          <a:lstStyle/>
          <a:p>
            <a:pPr marL="514350" indent="-514350">
              <a:buFont typeface="+mj-lt"/>
              <a:buAutoNum type="arabicPeriod"/>
            </a:pPr>
            <a:r>
              <a:rPr lang="es-ES" sz="4000" dirty="0" err="1" smtClean="0"/>
              <a:t>Most</a:t>
            </a:r>
            <a:r>
              <a:rPr lang="es-ES" sz="4000" dirty="0" smtClean="0"/>
              <a:t> vulnerable</a:t>
            </a:r>
          </a:p>
          <a:p>
            <a:pPr marL="514350" indent="-514350">
              <a:buFont typeface="+mj-lt"/>
              <a:buAutoNum type="arabicPeriod"/>
            </a:pPr>
            <a:r>
              <a:rPr lang="es-ES" sz="4000" dirty="0" err="1" smtClean="0"/>
              <a:t>Borderline</a:t>
            </a:r>
            <a:r>
              <a:rPr lang="es-ES" sz="4000" dirty="0" smtClean="0"/>
              <a:t> vulnerable</a:t>
            </a:r>
          </a:p>
          <a:p>
            <a:pPr marL="514350" indent="-514350">
              <a:buFont typeface="+mj-lt"/>
              <a:buAutoNum type="arabicPeriod"/>
            </a:pPr>
            <a:r>
              <a:rPr lang="es-ES" sz="4000" dirty="0" err="1" smtClean="0"/>
              <a:t>Middle</a:t>
            </a:r>
            <a:r>
              <a:rPr lang="es-ES" sz="4000" dirty="0" smtClean="0"/>
              <a:t> </a:t>
            </a:r>
            <a:r>
              <a:rPr lang="es-ES" sz="4000" dirty="0" err="1" smtClean="0"/>
              <a:t>bracket</a:t>
            </a:r>
            <a:endParaRPr lang="es-ES" sz="4000" dirty="0"/>
          </a:p>
        </p:txBody>
      </p:sp>
      <p:pic>
        <p:nvPicPr>
          <p:cNvPr id="15362" name="Picture 2" descr="http://www.paintingandart.com/wp-content/uploads/2014/06/Brazilian-Protesting-Through-Art-Against-Fifa-World-Cup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372305"/>
            <a:ext cx="4375342" cy="229705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i.telegraph.co.uk/multimedia/archive/00685/Manilla-rubbish-404_685340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556792"/>
            <a:ext cx="3848100"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390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normAutofit/>
          </a:bodyPr>
          <a:lstStyle/>
          <a:p>
            <a:r>
              <a:rPr lang="es-ES" dirty="0" smtClean="0"/>
              <a:t>1. </a:t>
            </a:r>
            <a:r>
              <a:rPr lang="es-ES" dirty="0" err="1" smtClean="0"/>
              <a:t>Most</a:t>
            </a:r>
            <a:r>
              <a:rPr lang="es-ES" dirty="0" smtClean="0"/>
              <a:t> vulnerable</a:t>
            </a:r>
            <a:endParaRPr lang="es-ES" dirty="0"/>
          </a:p>
        </p:txBody>
      </p:sp>
      <p:sp>
        <p:nvSpPr>
          <p:cNvPr id="3" name="2 Marcador de contenido"/>
          <p:cNvSpPr>
            <a:spLocks noGrp="1"/>
          </p:cNvSpPr>
          <p:nvPr>
            <p:ph idx="1"/>
          </p:nvPr>
        </p:nvSpPr>
        <p:spPr>
          <a:xfrm>
            <a:off x="179512" y="1484784"/>
            <a:ext cx="5040560" cy="5373216"/>
          </a:xfrm>
        </p:spPr>
        <p:txBody>
          <a:bodyPr>
            <a:normAutofit/>
          </a:bodyPr>
          <a:lstStyle/>
          <a:p>
            <a:r>
              <a:rPr lang="es-ES" dirty="0" err="1" smtClean="0"/>
              <a:t>Not</a:t>
            </a:r>
            <a:r>
              <a:rPr lang="es-ES" dirty="0" smtClean="0"/>
              <a:t> </a:t>
            </a:r>
            <a:r>
              <a:rPr lang="es-ES" dirty="0" err="1" smtClean="0"/>
              <a:t>coming</a:t>
            </a:r>
            <a:r>
              <a:rPr lang="es-ES" dirty="0" smtClean="0"/>
              <a:t> to </a:t>
            </a:r>
            <a:r>
              <a:rPr lang="es-ES" dirty="0" err="1" smtClean="0"/>
              <a:t>the</a:t>
            </a:r>
            <a:r>
              <a:rPr lang="es-ES" dirty="0" smtClean="0"/>
              <a:t> </a:t>
            </a:r>
            <a:r>
              <a:rPr lang="es-ES" dirty="0" err="1" smtClean="0"/>
              <a:t>attention</a:t>
            </a:r>
            <a:r>
              <a:rPr lang="es-ES" dirty="0" smtClean="0"/>
              <a:t> of </a:t>
            </a:r>
            <a:r>
              <a:rPr lang="es-ES" dirty="0" err="1" smtClean="0"/>
              <a:t>services</a:t>
            </a:r>
            <a:r>
              <a:rPr lang="es-ES" dirty="0" smtClean="0"/>
              <a:t> </a:t>
            </a:r>
            <a:r>
              <a:rPr lang="es-ES" dirty="0" err="1" smtClean="0"/>
              <a:t>until</a:t>
            </a:r>
            <a:r>
              <a:rPr lang="es-ES" dirty="0" smtClean="0"/>
              <a:t> </a:t>
            </a:r>
            <a:r>
              <a:rPr lang="es-ES" dirty="0" err="1" smtClean="0"/>
              <a:t>its</a:t>
            </a:r>
            <a:r>
              <a:rPr lang="es-ES" dirty="0" smtClean="0"/>
              <a:t> </a:t>
            </a:r>
            <a:r>
              <a:rPr lang="es-ES" dirty="0" err="1" smtClean="0"/>
              <a:t>too</a:t>
            </a:r>
            <a:r>
              <a:rPr lang="es-ES" dirty="0" smtClean="0"/>
              <a:t> late, </a:t>
            </a:r>
            <a:r>
              <a:rPr lang="es-ES" dirty="0" err="1" smtClean="0"/>
              <a:t>receiving</a:t>
            </a:r>
            <a:r>
              <a:rPr lang="es-ES" dirty="0" smtClean="0"/>
              <a:t> </a:t>
            </a:r>
            <a:r>
              <a:rPr lang="es-ES" dirty="0" err="1" smtClean="0"/>
              <a:t>less</a:t>
            </a:r>
            <a:r>
              <a:rPr lang="es-ES" dirty="0" smtClean="0"/>
              <a:t> </a:t>
            </a:r>
            <a:r>
              <a:rPr lang="es-ES" dirty="0" err="1" smtClean="0"/>
              <a:t>support</a:t>
            </a:r>
            <a:r>
              <a:rPr lang="es-ES" dirty="0" smtClean="0"/>
              <a:t>, </a:t>
            </a:r>
            <a:r>
              <a:rPr lang="es-ES" dirty="0" err="1" smtClean="0"/>
              <a:t>increasingly</a:t>
            </a:r>
            <a:r>
              <a:rPr lang="es-ES" dirty="0" smtClean="0"/>
              <a:t> </a:t>
            </a:r>
            <a:r>
              <a:rPr lang="es-ES" dirty="0" err="1" smtClean="0"/>
              <a:t>exposed</a:t>
            </a:r>
            <a:r>
              <a:rPr lang="es-ES" dirty="0" smtClean="0"/>
              <a:t> to a </a:t>
            </a:r>
            <a:r>
              <a:rPr lang="es-ES" dirty="0" err="1" smtClean="0"/>
              <a:t>sharper</a:t>
            </a:r>
            <a:r>
              <a:rPr lang="es-ES" dirty="0" smtClean="0"/>
              <a:t> </a:t>
            </a:r>
            <a:r>
              <a:rPr lang="es-ES" dirty="0" err="1" smtClean="0"/>
              <a:t>experience</a:t>
            </a:r>
            <a:r>
              <a:rPr lang="es-ES" dirty="0" smtClean="0"/>
              <a:t> of </a:t>
            </a:r>
            <a:r>
              <a:rPr lang="es-ES" dirty="0" err="1" smtClean="0"/>
              <a:t>poverty</a:t>
            </a:r>
            <a:r>
              <a:rPr lang="es-ES" dirty="0" smtClean="0"/>
              <a:t> and social </a:t>
            </a:r>
            <a:r>
              <a:rPr lang="es-ES" dirty="0" err="1" smtClean="0"/>
              <a:t>exclusion</a:t>
            </a:r>
            <a:r>
              <a:rPr lang="es-ES" dirty="0" smtClean="0"/>
              <a:t> in a </a:t>
            </a:r>
            <a:r>
              <a:rPr lang="es-ES" dirty="0" err="1" smtClean="0"/>
              <a:t>meritocratic</a:t>
            </a:r>
            <a:r>
              <a:rPr lang="es-ES" dirty="0" smtClean="0"/>
              <a:t> </a:t>
            </a:r>
            <a:r>
              <a:rPr lang="es-ES" dirty="0" err="1" smtClean="0"/>
              <a:t>society</a:t>
            </a:r>
            <a:r>
              <a:rPr lang="es-ES" dirty="0" smtClean="0"/>
              <a:t> </a:t>
            </a:r>
            <a:r>
              <a:rPr lang="es-ES" dirty="0" err="1" smtClean="0"/>
              <a:t>where</a:t>
            </a:r>
            <a:r>
              <a:rPr lang="es-ES" dirty="0" smtClean="0"/>
              <a:t> </a:t>
            </a:r>
            <a:r>
              <a:rPr lang="es-ES" dirty="0" err="1" smtClean="0"/>
              <a:t>they</a:t>
            </a:r>
            <a:r>
              <a:rPr lang="es-ES" dirty="0" smtClean="0"/>
              <a:t> are </a:t>
            </a:r>
            <a:r>
              <a:rPr lang="es-ES" dirty="0" err="1" smtClean="0"/>
              <a:t>expected</a:t>
            </a:r>
            <a:r>
              <a:rPr lang="es-ES" dirty="0" smtClean="0"/>
              <a:t> to </a:t>
            </a:r>
            <a:r>
              <a:rPr lang="es-ES" dirty="0" err="1" smtClean="0"/>
              <a:t>exercise</a:t>
            </a:r>
            <a:r>
              <a:rPr lang="es-ES" dirty="0" smtClean="0"/>
              <a:t> </a:t>
            </a:r>
            <a:r>
              <a:rPr lang="es-ES" dirty="0" err="1" smtClean="0"/>
              <a:t>their</a:t>
            </a:r>
            <a:r>
              <a:rPr lang="es-ES" dirty="0" smtClean="0"/>
              <a:t> </a:t>
            </a:r>
            <a:r>
              <a:rPr lang="es-ES" dirty="0" err="1" smtClean="0"/>
              <a:t>own</a:t>
            </a:r>
            <a:r>
              <a:rPr lang="es-ES" dirty="0" smtClean="0"/>
              <a:t> </a:t>
            </a:r>
            <a:r>
              <a:rPr lang="es-ES" dirty="0" err="1" smtClean="0"/>
              <a:t>capacity</a:t>
            </a:r>
            <a:r>
              <a:rPr lang="es-ES" dirty="0" smtClean="0"/>
              <a:t> to escape </a:t>
            </a:r>
            <a:r>
              <a:rPr lang="es-ES" dirty="0" err="1" smtClean="0"/>
              <a:t>their</a:t>
            </a:r>
            <a:r>
              <a:rPr lang="es-ES" dirty="0" smtClean="0"/>
              <a:t> </a:t>
            </a:r>
            <a:r>
              <a:rPr lang="es-ES" dirty="0" err="1" smtClean="0"/>
              <a:t>own</a:t>
            </a:r>
            <a:r>
              <a:rPr lang="es-ES" dirty="0" smtClean="0"/>
              <a:t> </a:t>
            </a:r>
            <a:r>
              <a:rPr lang="es-ES" dirty="0" err="1" smtClean="0"/>
              <a:t>destitution</a:t>
            </a:r>
            <a:r>
              <a:rPr lang="es-ES" dirty="0"/>
              <a:t>;</a:t>
            </a:r>
            <a:endParaRPr lang="es-ES" dirty="0" smtClean="0"/>
          </a:p>
          <a:p>
            <a:r>
              <a:rPr lang="es-ES" dirty="0" err="1"/>
              <a:t>U</a:t>
            </a:r>
            <a:r>
              <a:rPr lang="es-ES" dirty="0" err="1" smtClean="0"/>
              <a:t>unable</a:t>
            </a:r>
            <a:r>
              <a:rPr lang="es-ES" dirty="0" smtClean="0"/>
              <a:t> to </a:t>
            </a:r>
            <a:r>
              <a:rPr lang="es-ES" dirty="0" err="1" smtClean="0"/>
              <a:t>enable</a:t>
            </a:r>
            <a:r>
              <a:rPr lang="es-ES" dirty="0" smtClean="0"/>
              <a:t> </a:t>
            </a:r>
            <a:r>
              <a:rPr lang="es-ES" dirty="0" err="1" smtClean="0"/>
              <a:t>change</a:t>
            </a:r>
            <a:r>
              <a:rPr lang="es-ES" dirty="0" smtClean="0"/>
              <a:t> </a:t>
            </a:r>
            <a:r>
              <a:rPr lang="es-ES" dirty="0" err="1" smtClean="0"/>
              <a:t>because</a:t>
            </a:r>
            <a:r>
              <a:rPr lang="es-ES" dirty="0" smtClean="0"/>
              <a:t> </a:t>
            </a:r>
            <a:r>
              <a:rPr lang="es-ES" dirty="0" err="1" smtClean="0"/>
              <a:t>they</a:t>
            </a:r>
            <a:r>
              <a:rPr lang="es-ES" dirty="0" smtClean="0"/>
              <a:t> are </a:t>
            </a:r>
            <a:r>
              <a:rPr lang="es-ES" b="1" dirty="0" err="1" smtClean="0"/>
              <a:t>politically</a:t>
            </a:r>
            <a:r>
              <a:rPr lang="es-ES" b="1" dirty="0" smtClean="0"/>
              <a:t> </a:t>
            </a:r>
            <a:r>
              <a:rPr lang="es-ES" b="1" dirty="0" err="1" smtClean="0"/>
              <a:t>disenfranchised</a:t>
            </a:r>
            <a:r>
              <a:rPr lang="es-ES" dirty="0"/>
              <a:t>.</a:t>
            </a:r>
            <a:endParaRPr lang="es-ES" dirty="0" smtClean="0"/>
          </a:p>
          <a:p>
            <a:endParaRPr lang="es-ES" dirty="0"/>
          </a:p>
        </p:txBody>
      </p:sp>
      <p:pic>
        <p:nvPicPr>
          <p:cNvPr id="17410" name="Picture 2" descr="http://www.povertyliving.com/wp-content/uploads/2013/03/homel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08920"/>
            <a:ext cx="3831382" cy="255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40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2. </a:t>
            </a:r>
            <a:r>
              <a:rPr lang="es-ES" dirty="0" err="1" smtClean="0"/>
              <a:t>Borderline</a:t>
            </a:r>
            <a:r>
              <a:rPr lang="es-ES" dirty="0" smtClean="0"/>
              <a:t> vulnerable</a:t>
            </a:r>
            <a:endParaRPr lang="es-ES" dirty="0"/>
          </a:p>
        </p:txBody>
      </p:sp>
      <p:sp>
        <p:nvSpPr>
          <p:cNvPr id="3" name="2 Marcador de contenido"/>
          <p:cNvSpPr>
            <a:spLocks noGrp="1"/>
          </p:cNvSpPr>
          <p:nvPr>
            <p:ph idx="1"/>
          </p:nvPr>
        </p:nvSpPr>
        <p:spPr>
          <a:xfrm>
            <a:off x="3995936" y="1935480"/>
            <a:ext cx="4690864" cy="4389120"/>
          </a:xfrm>
        </p:spPr>
        <p:txBody>
          <a:bodyPr/>
          <a:lstStyle/>
          <a:p>
            <a:r>
              <a:rPr lang="es-ES" dirty="0" smtClean="0"/>
              <a:t>A </a:t>
            </a:r>
            <a:r>
              <a:rPr lang="es-ES" dirty="0" err="1"/>
              <a:t>growing</a:t>
            </a:r>
            <a:r>
              <a:rPr lang="es-ES" dirty="0"/>
              <a:t> </a:t>
            </a:r>
            <a:r>
              <a:rPr lang="es-ES" i="1" dirty="0" err="1"/>
              <a:t>precariat</a:t>
            </a:r>
            <a:r>
              <a:rPr lang="es-ES" dirty="0"/>
              <a:t> (Standing, 2011), </a:t>
            </a:r>
            <a:r>
              <a:rPr lang="es-ES" dirty="0" err="1"/>
              <a:t>increasingly</a:t>
            </a:r>
            <a:r>
              <a:rPr lang="es-ES" dirty="0"/>
              <a:t> </a:t>
            </a:r>
            <a:r>
              <a:rPr lang="es-ES" dirty="0" err="1"/>
              <a:t>exluded</a:t>
            </a:r>
            <a:r>
              <a:rPr lang="es-ES" dirty="0"/>
              <a:t> </a:t>
            </a:r>
            <a:r>
              <a:rPr lang="es-ES" dirty="0" err="1"/>
              <a:t>not</a:t>
            </a:r>
            <a:r>
              <a:rPr lang="es-ES" dirty="0"/>
              <a:t> </a:t>
            </a:r>
            <a:r>
              <a:rPr lang="es-ES" dirty="0" err="1"/>
              <a:t>only</a:t>
            </a:r>
            <a:r>
              <a:rPr lang="es-ES" dirty="0"/>
              <a:t> </a:t>
            </a:r>
            <a:r>
              <a:rPr lang="es-ES" dirty="0" err="1"/>
              <a:t>from</a:t>
            </a:r>
            <a:r>
              <a:rPr lang="es-ES" dirty="0"/>
              <a:t> </a:t>
            </a:r>
            <a:r>
              <a:rPr lang="es-ES" dirty="0" err="1"/>
              <a:t>the</a:t>
            </a:r>
            <a:r>
              <a:rPr lang="es-ES" dirty="0"/>
              <a:t> </a:t>
            </a:r>
            <a:r>
              <a:rPr lang="es-ES" dirty="0" err="1"/>
              <a:t>labour</a:t>
            </a:r>
            <a:r>
              <a:rPr lang="es-ES" dirty="0"/>
              <a:t> </a:t>
            </a:r>
            <a:r>
              <a:rPr lang="es-ES" dirty="0" err="1"/>
              <a:t>market</a:t>
            </a:r>
            <a:r>
              <a:rPr lang="es-ES" dirty="0"/>
              <a:t> </a:t>
            </a:r>
            <a:r>
              <a:rPr lang="es-ES" dirty="0" err="1"/>
              <a:t>but</a:t>
            </a:r>
            <a:r>
              <a:rPr lang="es-ES" dirty="0"/>
              <a:t> </a:t>
            </a:r>
            <a:r>
              <a:rPr lang="es-ES" dirty="0" err="1"/>
              <a:t>also</a:t>
            </a:r>
            <a:r>
              <a:rPr lang="es-ES" dirty="0"/>
              <a:t> </a:t>
            </a:r>
            <a:r>
              <a:rPr lang="es-ES" dirty="0" err="1"/>
              <a:t>from</a:t>
            </a:r>
            <a:r>
              <a:rPr lang="es-ES" dirty="0"/>
              <a:t> social </a:t>
            </a:r>
            <a:r>
              <a:rPr lang="es-ES" dirty="0" err="1"/>
              <a:t>welfare</a:t>
            </a:r>
            <a:r>
              <a:rPr lang="es-ES" dirty="0"/>
              <a:t> </a:t>
            </a:r>
            <a:r>
              <a:rPr lang="es-ES" dirty="0" err="1" smtClean="0"/>
              <a:t>support</a:t>
            </a:r>
            <a:r>
              <a:rPr lang="es-ES" dirty="0" smtClean="0"/>
              <a:t> and </a:t>
            </a:r>
            <a:r>
              <a:rPr lang="es-ES" dirty="0" err="1" smtClean="0"/>
              <a:t>housing</a:t>
            </a:r>
            <a:r>
              <a:rPr lang="es-ES" dirty="0" smtClean="0"/>
              <a:t>;</a:t>
            </a:r>
          </a:p>
          <a:p>
            <a:r>
              <a:rPr lang="es-ES" dirty="0" err="1" smtClean="0"/>
              <a:t>Mostly</a:t>
            </a:r>
            <a:r>
              <a:rPr lang="es-ES" dirty="0" smtClean="0"/>
              <a:t> </a:t>
            </a:r>
            <a:r>
              <a:rPr lang="es-ES" dirty="0" err="1" smtClean="0"/>
              <a:t>unable</a:t>
            </a:r>
            <a:r>
              <a:rPr lang="es-ES" dirty="0" smtClean="0"/>
              <a:t> to </a:t>
            </a:r>
            <a:r>
              <a:rPr lang="es-ES" dirty="0" err="1"/>
              <a:t>make</a:t>
            </a:r>
            <a:r>
              <a:rPr lang="es-ES" dirty="0"/>
              <a:t> a </a:t>
            </a:r>
            <a:r>
              <a:rPr lang="es-ES" dirty="0" err="1"/>
              <a:t>collective</a:t>
            </a:r>
            <a:r>
              <a:rPr lang="es-ES" dirty="0"/>
              <a:t> response </a:t>
            </a:r>
            <a:r>
              <a:rPr lang="es-ES" dirty="0" err="1"/>
              <a:t>for</a:t>
            </a:r>
            <a:r>
              <a:rPr lang="es-ES" dirty="0"/>
              <a:t> </a:t>
            </a:r>
            <a:r>
              <a:rPr lang="es-ES" dirty="0" err="1"/>
              <a:t>change</a:t>
            </a:r>
            <a:r>
              <a:rPr lang="es-ES" dirty="0"/>
              <a:t> </a:t>
            </a:r>
            <a:r>
              <a:rPr lang="es-ES" dirty="0" err="1"/>
              <a:t>because</a:t>
            </a:r>
            <a:r>
              <a:rPr lang="es-ES" dirty="0"/>
              <a:t> </a:t>
            </a:r>
            <a:r>
              <a:rPr lang="es-ES" dirty="0" err="1"/>
              <a:t>they</a:t>
            </a:r>
            <a:r>
              <a:rPr lang="es-ES" dirty="0"/>
              <a:t> are </a:t>
            </a:r>
            <a:r>
              <a:rPr lang="es-ES" b="1" dirty="0" err="1"/>
              <a:t>politically</a:t>
            </a:r>
            <a:r>
              <a:rPr lang="es-ES" b="1" dirty="0"/>
              <a:t> </a:t>
            </a:r>
            <a:r>
              <a:rPr lang="es-ES" b="1" dirty="0" err="1" smtClean="0"/>
              <a:t>disoriented</a:t>
            </a:r>
            <a:r>
              <a:rPr lang="es-ES" b="1" dirty="0" smtClean="0"/>
              <a:t>.</a:t>
            </a:r>
            <a:endParaRPr lang="es-ES" dirty="0"/>
          </a:p>
          <a:p>
            <a:endParaRPr lang="es-ES" dirty="0"/>
          </a:p>
        </p:txBody>
      </p:sp>
      <p:pic>
        <p:nvPicPr>
          <p:cNvPr id="18434" name="Picture 2" descr="http://www.movedbypurpose.net/wp-content/uploads/2014/07/college-gradu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93" y="2564904"/>
            <a:ext cx="3854043" cy="270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603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 </a:t>
            </a:r>
            <a:r>
              <a:rPr lang="es-ES" dirty="0" err="1" smtClean="0"/>
              <a:t>Middle</a:t>
            </a:r>
            <a:r>
              <a:rPr lang="es-ES" dirty="0" smtClean="0"/>
              <a:t> </a:t>
            </a:r>
            <a:r>
              <a:rPr lang="es-ES" dirty="0" err="1" smtClean="0"/>
              <a:t>bracket</a:t>
            </a:r>
            <a:endParaRPr lang="es-ES" dirty="0"/>
          </a:p>
        </p:txBody>
      </p:sp>
      <p:sp>
        <p:nvSpPr>
          <p:cNvPr id="3" name="2 Marcador de contenido"/>
          <p:cNvSpPr>
            <a:spLocks noGrp="1"/>
          </p:cNvSpPr>
          <p:nvPr>
            <p:ph idx="1"/>
          </p:nvPr>
        </p:nvSpPr>
        <p:spPr>
          <a:xfrm>
            <a:off x="179512" y="2060848"/>
            <a:ext cx="5266928" cy="4389120"/>
          </a:xfrm>
        </p:spPr>
        <p:txBody>
          <a:bodyPr/>
          <a:lstStyle/>
          <a:p>
            <a:r>
              <a:rPr lang="es-ES" dirty="0" smtClean="0"/>
              <a:t>A </a:t>
            </a:r>
            <a:r>
              <a:rPr lang="es-ES" dirty="0" err="1"/>
              <a:t>generation</a:t>
            </a:r>
            <a:r>
              <a:rPr lang="es-ES" dirty="0"/>
              <a:t> of </a:t>
            </a:r>
            <a:r>
              <a:rPr lang="es-ES" dirty="0" err="1"/>
              <a:t>young</a:t>
            </a:r>
            <a:r>
              <a:rPr lang="es-ES" dirty="0"/>
              <a:t> </a:t>
            </a:r>
            <a:r>
              <a:rPr lang="es-ES" dirty="0" err="1"/>
              <a:t>people</a:t>
            </a:r>
            <a:r>
              <a:rPr lang="es-ES" dirty="0"/>
              <a:t> </a:t>
            </a:r>
            <a:r>
              <a:rPr lang="es-ES" dirty="0" err="1"/>
              <a:t>losing</a:t>
            </a:r>
            <a:r>
              <a:rPr lang="es-ES" dirty="0"/>
              <a:t> </a:t>
            </a:r>
            <a:r>
              <a:rPr lang="es-ES" dirty="0" err="1"/>
              <a:t>political</a:t>
            </a:r>
            <a:r>
              <a:rPr lang="es-ES" dirty="0"/>
              <a:t> </a:t>
            </a:r>
            <a:r>
              <a:rPr lang="es-ES" dirty="0" err="1"/>
              <a:t>gumption</a:t>
            </a:r>
            <a:r>
              <a:rPr lang="es-ES" dirty="0"/>
              <a:t> and </a:t>
            </a:r>
            <a:r>
              <a:rPr lang="es-ES" dirty="0" err="1"/>
              <a:t>subservient</a:t>
            </a:r>
            <a:r>
              <a:rPr lang="es-ES" dirty="0"/>
              <a:t> to individual </a:t>
            </a:r>
            <a:r>
              <a:rPr lang="es-ES" dirty="0" err="1"/>
              <a:t>meritocracy</a:t>
            </a:r>
            <a:r>
              <a:rPr lang="es-ES" dirty="0"/>
              <a:t> and </a:t>
            </a:r>
            <a:r>
              <a:rPr lang="es-ES" dirty="0" err="1"/>
              <a:t>consumerism</a:t>
            </a:r>
            <a:r>
              <a:rPr lang="es-ES" dirty="0"/>
              <a:t> as ‘</a:t>
            </a:r>
            <a:r>
              <a:rPr lang="es-ES" dirty="0" err="1"/>
              <a:t>the</a:t>
            </a:r>
            <a:r>
              <a:rPr lang="es-ES" dirty="0"/>
              <a:t> </a:t>
            </a:r>
            <a:r>
              <a:rPr lang="es-ES" dirty="0" err="1"/>
              <a:t>being</a:t>
            </a:r>
            <a:r>
              <a:rPr lang="es-ES" dirty="0"/>
              <a:t>-in-</a:t>
            </a:r>
            <a:r>
              <a:rPr lang="es-ES" dirty="0" err="1"/>
              <a:t>the</a:t>
            </a:r>
            <a:r>
              <a:rPr lang="es-ES" dirty="0"/>
              <a:t>-</a:t>
            </a:r>
            <a:r>
              <a:rPr lang="es-ES" dirty="0" err="1"/>
              <a:t>world</a:t>
            </a:r>
            <a:r>
              <a:rPr lang="es-ES" dirty="0"/>
              <a:t>’; </a:t>
            </a:r>
            <a:r>
              <a:rPr lang="es-ES" dirty="0" err="1"/>
              <a:t>plugged</a:t>
            </a:r>
            <a:r>
              <a:rPr lang="es-ES" dirty="0"/>
              <a:t> </a:t>
            </a:r>
            <a:r>
              <a:rPr lang="es-ES" dirty="0" err="1"/>
              <a:t>into</a:t>
            </a:r>
            <a:r>
              <a:rPr lang="es-ES" dirty="0"/>
              <a:t> </a:t>
            </a:r>
            <a:r>
              <a:rPr lang="es-ES" dirty="0" err="1"/>
              <a:t>ipods</a:t>
            </a:r>
            <a:r>
              <a:rPr lang="es-ES" dirty="0"/>
              <a:t> </a:t>
            </a:r>
            <a:r>
              <a:rPr lang="es-ES" dirty="0" err="1"/>
              <a:t>concerned</a:t>
            </a:r>
            <a:r>
              <a:rPr lang="es-ES" dirty="0"/>
              <a:t> more </a:t>
            </a:r>
            <a:r>
              <a:rPr lang="es-ES" dirty="0" err="1"/>
              <a:t>about</a:t>
            </a:r>
            <a:r>
              <a:rPr lang="es-ES" dirty="0"/>
              <a:t> </a:t>
            </a:r>
            <a:r>
              <a:rPr lang="es-ES" dirty="0" err="1"/>
              <a:t>themselves</a:t>
            </a:r>
            <a:r>
              <a:rPr lang="es-ES" dirty="0"/>
              <a:t> and </a:t>
            </a:r>
            <a:r>
              <a:rPr lang="es-ES" dirty="0" err="1"/>
              <a:t>how</a:t>
            </a:r>
            <a:r>
              <a:rPr lang="es-ES" dirty="0"/>
              <a:t> </a:t>
            </a:r>
            <a:r>
              <a:rPr lang="es-ES" dirty="0" err="1"/>
              <a:t>they</a:t>
            </a:r>
            <a:r>
              <a:rPr lang="es-ES" dirty="0"/>
              <a:t> </a:t>
            </a:r>
            <a:r>
              <a:rPr lang="es-ES" dirty="0" smtClean="0"/>
              <a:t>look;</a:t>
            </a:r>
          </a:p>
          <a:p>
            <a:r>
              <a:rPr lang="es-ES" dirty="0" err="1" smtClean="0"/>
              <a:t>Kept</a:t>
            </a:r>
            <a:r>
              <a:rPr lang="es-ES" dirty="0" smtClean="0"/>
              <a:t> </a:t>
            </a:r>
            <a:r>
              <a:rPr lang="es-ES" dirty="0" err="1"/>
              <a:t>distant</a:t>
            </a:r>
            <a:r>
              <a:rPr lang="es-ES" dirty="0"/>
              <a:t> </a:t>
            </a:r>
            <a:r>
              <a:rPr lang="es-ES" dirty="0" err="1"/>
              <a:t>from</a:t>
            </a:r>
            <a:r>
              <a:rPr lang="es-ES" dirty="0"/>
              <a:t> </a:t>
            </a:r>
            <a:r>
              <a:rPr lang="es-ES" dirty="0" err="1" smtClean="0"/>
              <a:t>politics</a:t>
            </a:r>
            <a:r>
              <a:rPr lang="es-ES" dirty="0" smtClean="0"/>
              <a:t> and </a:t>
            </a:r>
            <a:r>
              <a:rPr lang="es-ES" dirty="0" err="1" smtClean="0"/>
              <a:t>the</a:t>
            </a:r>
            <a:r>
              <a:rPr lang="es-ES" dirty="0" smtClean="0"/>
              <a:t> </a:t>
            </a:r>
            <a:r>
              <a:rPr lang="es-ES" dirty="0"/>
              <a:t>real </a:t>
            </a:r>
            <a:r>
              <a:rPr lang="es-ES" dirty="0" err="1"/>
              <a:t>problems</a:t>
            </a:r>
            <a:r>
              <a:rPr lang="es-ES" dirty="0"/>
              <a:t> of </a:t>
            </a:r>
            <a:r>
              <a:rPr lang="es-ES" dirty="0" err="1"/>
              <a:t>the</a:t>
            </a:r>
            <a:r>
              <a:rPr lang="es-ES" dirty="0"/>
              <a:t> </a:t>
            </a:r>
            <a:r>
              <a:rPr lang="es-ES" dirty="0" err="1"/>
              <a:t>world</a:t>
            </a:r>
            <a:r>
              <a:rPr lang="es-ES" dirty="0"/>
              <a:t> as </a:t>
            </a:r>
            <a:r>
              <a:rPr lang="es-ES" dirty="0" err="1"/>
              <a:t>they</a:t>
            </a:r>
            <a:r>
              <a:rPr lang="es-ES" dirty="0"/>
              <a:t> are </a:t>
            </a:r>
            <a:r>
              <a:rPr lang="es-ES" b="1" dirty="0" err="1"/>
              <a:t>politically</a:t>
            </a:r>
            <a:r>
              <a:rPr lang="es-ES" b="1" dirty="0"/>
              <a:t> </a:t>
            </a:r>
            <a:r>
              <a:rPr lang="es-ES" b="1" dirty="0" err="1" smtClean="0"/>
              <a:t>blinded</a:t>
            </a:r>
            <a:r>
              <a:rPr lang="es-ES" dirty="0" smtClean="0"/>
              <a:t>.</a:t>
            </a:r>
            <a:endParaRPr lang="es-ES" dirty="0"/>
          </a:p>
          <a:p>
            <a:endParaRPr lang="es-ES" dirty="0"/>
          </a:p>
        </p:txBody>
      </p:sp>
      <p:pic>
        <p:nvPicPr>
          <p:cNvPr id="19458" name="Picture 2" descr="http://www.pickupwomen.net/wp-content/uploads/2012/03/girls-shopping-300x19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5088" y="260648"/>
            <a:ext cx="285750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cdn.vectorstock.com/i/composite/36,95/ipod-man-vector-36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659186"/>
            <a:ext cx="3619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967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p:spPr>
        <p:txBody>
          <a:bodyPr>
            <a:normAutofit fontScale="90000"/>
          </a:bodyPr>
          <a:lstStyle/>
          <a:p>
            <a:r>
              <a:rPr lang="es-ES" dirty="0" err="1" smtClean="0"/>
              <a:t>Supporting</a:t>
            </a:r>
            <a:r>
              <a:rPr lang="es-ES" dirty="0" smtClean="0"/>
              <a:t> vulnerable </a:t>
            </a:r>
            <a:r>
              <a:rPr lang="es-ES" dirty="0" err="1" smtClean="0"/>
              <a:t>young</a:t>
            </a:r>
            <a:r>
              <a:rPr lang="es-ES" dirty="0" smtClean="0"/>
              <a:t> </a:t>
            </a:r>
            <a:r>
              <a:rPr lang="es-ES" dirty="0" err="1" smtClean="0"/>
              <a:t>people</a:t>
            </a:r>
            <a:endParaRPr lang="es-ES" dirty="0"/>
          </a:p>
        </p:txBody>
      </p:sp>
      <p:sp>
        <p:nvSpPr>
          <p:cNvPr id="3" name="2 Marcador de contenido"/>
          <p:cNvSpPr>
            <a:spLocks noGrp="1"/>
          </p:cNvSpPr>
          <p:nvPr>
            <p:ph idx="1"/>
          </p:nvPr>
        </p:nvSpPr>
        <p:spPr>
          <a:xfrm>
            <a:off x="107504" y="1484784"/>
            <a:ext cx="8928992" cy="5328592"/>
          </a:xfrm>
        </p:spPr>
        <p:txBody>
          <a:bodyPr>
            <a:normAutofit fontScale="85000" lnSpcReduction="10000"/>
          </a:bodyPr>
          <a:lstStyle/>
          <a:p>
            <a:r>
              <a:rPr lang="es-ES" dirty="0" err="1" smtClean="0"/>
              <a:t>Major</a:t>
            </a:r>
            <a:r>
              <a:rPr lang="es-ES" dirty="0" smtClean="0"/>
              <a:t> </a:t>
            </a:r>
            <a:r>
              <a:rPr lang="es-ES" dirty="0" err="1" smtClean="0"/>
              <a:t>shift</a:t>
            </a:r>
            <a:r>
              <a:rPr lang="es-ES" dirty="0" smtClean="0"/>
              <a:t> in </a:t>
            </a:r>
            <a:r>
              <a:rPr lang="es-ES" dirty="0" err="1" smtClean="0"/>
              <a:t>the</a:t>
            </a:r>
            <a:r>
              <a:rPr lang="es-ES" dirty="0" smtClean="0"/>
              <a:t> global </a:t>
            </a:r>
            <a:r>
              <a:rPr lang="es-ES" dirty="0" err="1" smtClean="0"/>
              <a:t>trajectory</a:t>
            </a:r>
            <a:r>
              <a:rPr lang="es-ES" dirty="0" smtClean="0"/>
              <a:t> </a:t>
            </a:r>
            <a:r>
              <a:rPr lang="es-ES" dirty="0" err="1" smtClean="0"/>
              <a:t>currently</a:t>
            </a:r>
            <a:r>
              <a:rPr lang="es-ES" dirty="0" smtClean="0"/>
              <a:t> </a:t>
            </a:r>
            <a:r>
              <a:rPr lang="es-ES" dirty="0" err="1" smtClean="0"/>
              <a:t>dedicated</a:t>
            </a:r>
            <a:r>
              <a:rPr lang="es-ES" dirty="0" smtClean="0"/>
              <a:t> to free </a:t>
            </a:r>
            <a:r>
              <a:rPr lang="es-ES" dirty="0" err="1" smtClean="0"/>
              <a:t>market</a:t>
            </a:r>
            <a:r>
              <a:rPr lang="es-ES" dirty="0" smtClean="0"/>
              <a:t> </a:t>
            </a:r>
            <a:r>
              <a:rPr lang="es-ES" dirty="0" err="1" smtClean="0"/>
              <a:t>economics</a:t>
            </a:r>
            <a:r>
              <a:rPr lang="es-ES" dirty="0" smtClean="0"/>
              <a:t> – </a:t>
            </a:r>
            <a:r>
              <a:rPr lang="es-ES" dirty="0" err="1" smtClean="0"/>
              <a:t>destroying</a:t>
            </a:r>
            <a:r>
              <a:rPr lang="es-ES" dirty="0" smtClean="0"/>
              <a:t> </a:t>
            </a:r>
            <a:r>
              <a:rPr lang="es-ES" dirty="0" err="1" smtClean="0"/>
              <a:t>domestic</a:t>
            </a:r>
            <a:r>
              <a:rPr lang="es-ES" dirty="0" smtClean="0"/>
              <a:t>/local </a:t>
            </a:r>
            <a:r>
              <a:rPr lang="es-ES" dirty="0" err="1" smtClean="0"/>
              <a:t>economies</a:t>
            </a:r>
            <a:r>
              <a:rPr lang="es-ES" dirty="0" smtClean="0"/>
              <a:t> and </a:t>
            </a:r>
            <a:r>
              <a:rPr lang="es-ES" dirty="0" err="1" smtClean="0"/>
              <a:t>increasing</a:t>
            </a:r>
            <a:r>
              <a:rPr lang="es-ES" dirty="0" smtClean="0"/>
              <a:t> </a:t>
            </a:r>
            <a:r>
              <a:rPr lang="es-ES" dirty="0" err="1" smtClean="0"/>
              <a:t>competition</a:t>
            </a:r>
            <a:r>
              <a:rPr lang="es-ES" dirty="0" smtClean="0"/>
              <a:t> </a:t>
            </a:r>
            <a:r>
              <a:rPr lang="es-ES" dirty="0" err="1" smtClean="0"/>
              <a:t>within</a:t>
            </a:r>
            <a:r>
              <a:rPr lang="es-ES" dirty="0" smtClean="0"/>
              <a:t> </a:t>
            </a:r>
            <a:r>
              <a:rPr lang="es-ES" dirty="0" err="1" smtClean="0"/>
              <a:t>the</a:t>
            </a:r>
            <a:r>
              <a:rPr lang="es-ES" dirty="0" smtClean="0"/>
              <a:t> ‘</a:t>
            </a:r>
            <a:r>
              <a:rPr lang="es-ES" dirty="0" err="1" smtClean="0"/>
              <a:t>borderline</a:t>
            </a:r>
            <a:r>
              <a:rPr lang="es-ES" dirty="0" smtClean="0"/>
              <a:t> </a:t>
            </a:r>
            <a:r>
              <a:rPr lang="es-ES" dirty="0" err="1" smtClean="0"/>
              <a:t>bracket</a:t>
            </a:r>
            <a:r>
              <a:rPr lang="es-ES" dirty="0" smtClean="0"/>
              <a:t>’ (</a:t>
            </a:r>
            <a:r>
              <a:rPr lang="es-ES" dirty="0" err="1" smtClean="0"/>
              <a:t>immigration</a:t>
            </a:r>
            <a:r>
              <a:rPr lang="es-ES" dirty="0" smtClean="0"/>
              <a:t> </a:t>
            </a:r>
            <a:r>
              <a:rPr lang="es-ES" dirty="0" err="1" smtClean="0"/>
              <a:t>heightens</a:t>
            </a:r>
            <a:r>
              <a:rPr lang="es-ES" dirty="0" smtClean="0"/>
              <a:t> </a:t>
            </a:r>
            <a:r>
              <a:rPr lang="es-ES" dirty="0" err="1" smtClean="0"/>
              <a:t>tensions</a:t>
            </a:r>
            <a:r>
              <a:rPr lang="es-ES" dirty="0" smtClean="0"/>
              <a:t>);</a:t>
            </a:r>
            <a:endParaRPr lang="es-ES" dirty="0"/>
          </a:p>
          <a:p>
            <a:r>
              <a:rPr lang="es-ES" dirty="0" smtClean="0"/>
              <a:t>Radical </a:t>
            </a:r>
            <a:r>
              <a:rPr lang="es-ES" dirty="0" err="1" smtClean="0"/>
              <a:t>shift</a:t>
            </a:r>
            <a:r>
              <a:rPr lang="es-ES" dirty="0" smtClean="0"/>
              <a:t> in ‘</a:t>
            </a:r>
            <a:r>
              <a:rPr lang="es-ES" dirty="0" err="1" smtClean="0"/>
              <a:t>democratic</a:t>
            </a:r>
            <a:r>
              <a:rPr lang="es-ES" dirty="0" smtClean="0"/>
              <a:t>’ </a:t>
            </a:r>
            <a:r>
              <a:rPr lang="es-ES" dirty="0" err="1" smtClean="0"/>
              <a:t>political</a:t>
            </a:r>
            <a:r>
              <a:rPr lang="es-ES" dirty="0" smtClean="0"/>
              <a:t> </a:t>
            </a:r>
            <a:r>
              <a:rPr lang="es-ES" dirty="0" err="1" smtClean="0"/>
              <a:t>ideologies</a:t>
            </a:r>
            <a:r>
              <a:rPr lang="es-ES" dirty="0" smtClean="0"/>
              <a:t> as </a:t>
            </a:r>
            <a:r>
              <a:rPr lang="es-ES" dirty="0" err="1" smtClean="0"/>
              <a:t>the</a:t>
            </a:r>
            <a:r>
              <a:rPr lang="es-ES" dirty="0" smtClean="0"/>
              <a:t> </a:t>
            </a:r>
            <a:r>
              <a:rPr lang="es-ES" dirty="0" err="1" smtClean="0"/>
              <a:t>guiding</a:t>
            </a:r>
            <a:r>
              <a:rPr lang="es-ES" dirty="0" smtClean="0"/>
              <a:t> light </a:t>
            </a:r>
            <a:r>
              <a:rPr lang="es-ES" dirty="0" err="1" smtClean="0"/>
              <a:t>for</a:t>
            </a:r>
            <a:r>
              <a:rPr lang="es-ES" dirty="0" smtClean="0"/>
              <a:t> </a:t>
            </a:r>
            <a:r>
              <a:rPr lang="es-ES" dirty="0" err="1" smtClean="0"/>
              <a:t>fair</a:t>
            </a:r>
            <a:r>
              <a:rPr lang="es-ES" dirty="0" smtClean="0"/>
              <a:t> and </a:t>
            </a:r>
            <a:r>
              <a:rPr lang="es-ES" dirty="0" err="1" smtClean="0"/>
              <a:t>just</a:t>
            </a:r>
            <a:r>
              <a:rPr lang="es-ES" dirty="0" smtClean="0"/>
              <a:t> </a:t>
            </a:r>
            <a:r>
              <a:rPr lang="es-ES" dirty="0" err="1" smtClean="0"/>
              <a:t>societies</a:t>
            </a:r>
            <a:r>
              <a:rPr lang="es-ES" dirty="0" smtClean="0"/>
              <a:t> (</a:t>
            </a:r>
            <a:r>
              <a:rPr lang="es-ES" dirty="0" err="1" smtClean="0"/>
              <a:t>politics</a:t>
            </a:r>
            <a:r>
              <a:rPr lang="es-ES" dirty="0" smtClean="0"/>
              <a:t> are </a:t>
            </a:r>
            <a:r>
              <a:rPr lang="es-ES" dirty="0" err="1" smtClean="0"/>
              <a:t>not</a:t>
            </a:r>
            <a:r>
              <a:rPr lang="es-ES" dirty="0" smtClean="0"/>
              <a:t> </a:t>
            </a:r>
            <a:r>
              <a:rPr lang="es-ES" dirty="0" err="1" smtClean="0"/>
              <a:t>doing</a:t>
            </a:r>
            <a:r>
              <a:rPr lang="es-ES" dirty="0" smtClean="0"/>
              <a:t> </a:t>
            </a:r>
            <a:r>
              <a:rPr lang="es-ES" dirty="0" err="1" smtClean="0"/>
              <a:t>enough</a:t>
            </a:r>
            <a:r>
              <a:rPr lang="es-ES" dirty="0" smtClean="0"/>
              <a:t> </a:t>
            </a:r>
            <a:r>
              <a:rPr lang="es-ES" dirty="0" err="1" smtClean="0"/>
              <a:t>justice</a:t>
            </a:r>
            <a:r>
              <a:rPr lang="es-ES" dirty="0" smtClean="0"/>
              <a:t> to </a:t>
            </a:r>
            <a:r>
              <a:rPr lang="es-ES" dirty="0" err="1" smtClean="0"/>
              <a:t>young</a:t>
            </a:r>
            <a:r>
              <a:rPr lang="es-ES" dirty="0" smtClean="0"/>
              <a:t> </a:t>
            </a:r>
            <a:r>
              <a:rPr lang="es-ES" dirty="0" err="1" smtClean="0"/>
              <a:t>people</a:t>
            </a:r>
            <a:r>
              <a:rPr lang="es-ES" dirty="0" smtClean="0"/>
              <a:t> </a:t>
            </a:r>
            <a:r>
              <a:rPr lang="es-ES" dirty="0" err="1" smtClean="0"/>
              <a:t>or</a:t>
            </a:r>
            <a:r>
              <a:rPr lang="es-ES" dirty="0" smtClean="0"/>
              <a:t> </a:t>
            </a:r>
            <a:r>
              <a:rPr lang="es-ES" dirty="0" err="1" smtClean="0"/>
              <a:t>their</a:t>
            </a:r>
            <a:r>
              <a:rPr lang="es-ES" dirty="0" smtClean="0"/>
              <a:t> </a:t>
            </a:r>
            <a:r>
              <a:rPr lang="es-ES" dirty="0" err="1" smtClean="0"/>
              <a:t>futures</a:t>
            </a:r>
            <a:r>
              <a:rPr lang="es-ES" dirty="0" smtClean="0"/>
              <a:t>);</a:t>
            </a:r>
          </a:p>
          <a:p>
            <a:r>
              <a:rPr lang="es-ES" dirty="0" err="1" smtClean="0"/>
              <a:t>Taking</a:t>
            </a:r>
            <a:r>
              <a:rPr lang="es-ES" dirty="0" smtClean="0"/>
              <a:t> </a:t>
            </a:r>
            <a:r>
              <a:rPr lang="es-ES" dirty="0" err="1" smtClean="0"/>
              <a:t>care</a:t>
            </a:r>
            <a:r>
              <a:rPr lang="es-ES" dirty="0" smtClean="0"/>
              <a:t> </a:t>
            </a:r>
            <a:r>
              <a:rPr lang="es-ES" dirty="0" err="1" smtClean="0"/>
              <a:t>with</a:t>
            </a:r>
            <a:r>
              <a:rPr lang="es-ES" dirty="0" smtClean="0"/>
              <a:t> </a:t>
            </a:r>
            <a:r>
              <a:rPr lang="es-ES" dirty="0" err="1" smtClean="0"/>
              <a:t>rhetoric</a:t>
            </a:r>
            <a:r>
              <a:rPr lang="es-ES" dirty="0" smtClean="0"/>
              <a:t> </a:t>
            </a:r>
            <a:r>
              <a:rPr lang="es-ES" dirty="0" err="1" smtClean="0"/>
              <a:t>which</a:t>
            </a:r>
            <a:r>
              <a:rPr lang="es-ES" dirty="0" smtClean="0"/>
              <a:t> places </a:t>
            </a:r>
            <a:r>
              <a:rPr lang="es-ES" dirty="0" err="1" smtClean="0"/>
              <a:t>all</a:t>
            </a:r>
            <a:r>
              <a:rPr lang="es-ES" dirty="0" smtClean="0"/>
              <a:t> </a:t>
            </a:r>
            <a:r>
              <a:rPr lang="es-ES" dirty="0" err="1" smtClean="0"/>
              <a:t>emphasis</a:t>
            </a:r>
            <a:r>
              <a:rPr lang="es-ES" dirty="0" smtClean="0"/>
              <a:t> </a:t>
            </a:r>
            <a:r>
              <a:rPr lang="es-ES" dirty="0" err="1" smtClean="0"/>
              <a:t>for</a:t>
            </a:r>
            <a:r>
              <a:rPr lang="es-ES" dirty="0" smtClean="0"/>
              <a:t> </a:t>
            </a:r>
            <a:r>
              <a:rPr lang="es-ES" dirty="0" err="1" smtClean="0"/>
              <a:t>gaining</a:t>
            </a:r>
            <a:r>
              <a:rPr lang="es-ES" dirty="0" smtClean="0"/>
              <a:t> </a:t>
            </a:r>
            <a:r>
              <a:rPr lang="es-ES" dirty="0" err="1" smtClean="0"/>
              <a:t>work</a:t>
            </a:r>
            <a:r>
              <a:rPr lang="es-ES" dirty="0" smtClean="0"/>
              <a:t> </a:t>
            </a:r>
            <a:r>
              <a:rPr lang="es-ES" dirty="0" err="1" smtClean="0"/>
              <a:t>on</a:t>
            </a:r>
            <a:r>
              <a:rPr lang="es-ES" dirty="0" smtClean="0"/>
              <a:t> </a:t>
            </a:r>
            <a:r>
              <a:rPr lang="es-ES" dirty="0" err="1" smtClean="0"/>
              <a:t>the</a:t>
            </a:r>
            <a:r>
              <a:rPr lang="es-ES" dirty="0" smtClean="0"/>
              <a:t> individual and </a:t>
            </a:r>
            <a:r>
              <a:rPr lang="es-ES" dirty="0" err="1" smtClean="0"/>
              <a:t>does</a:t>
            </a:r>
            <a:r>
              <a:rPr lang="es-ES" dirty="0" smtClean="0"/>
              <a:t> </a:t>
            </a:r>
            <a:r>
              <a:rPr lang="es-ES" dirty="0" err="1" smtClean="0"/>
              <a:t>not</a:t>
            </a:r>
            <a:r>
              <a:rPr lang="es-ES" dirty="0" smtClean="0"/>
              <a:t> </a:t>
            </a:r>
            <a:r>
              <a:rPr lang="es-ES" dirty="0" err="1" smtClean="0"/>
              <a:t>recognise</a:t>
            </a:r>
            <a:r>
              <a:rPr lang="es-ES" dirty="0" smtClean="0"/>
              <a:t> </a:t>
            </a:r>
            <a:r>
              <a:rPr lang="es-ES" dirty="0" err="1" smtClean="0"/>
              <a:t>structural</a:t>
            </a:r>
            <a:r>
              <a:rPr lang="es-ES" dirty="0" smtClean="0"/>
              <a:t> </a:t>
            </a:r>
            <a:r>
              <a:rPr lang="es-ES" dirty="0" err="1" smtClean="0"/>
              <a:t>constraints</a:t>
            </a:r>
            <a:r>
              <a:rPr lang="es-ES" dirty="0" smtClean="0"/>
              <a:t> </a:t>
            </a:r>
            <a:r>
              <a:rPr lang="es-ES" dirty="0" err="1" smtClean="0"/>
              <a:t>which</a:t>
            </a:r>
            <a:r>
              <a:rPr lang="es-ES" dirty="0" smtClean="0"/>
              <a:t> </a:t>
            </a:r>
            <a:r>
              <a:rPr lang="es-ES" dirty="0" err="1" smtClean="0"/>
              <a:t>impede</a:t>
            </a:r>
            <a:r>
              <a:rPr lang="es-ES" dirty="0" smtClean="0"/>
              <a:t> individual </a:t>
            </a:r>
            <a:r>
              <a:rPr lang="es-ES" dirty="0" err="1" smtClean="0"/>
              <a:t>decision-making</a:t>
            </a:r>
            <a:r>
              <a:rPr lang="es-ES" dirty="0" smtClean="0"/>
              <a:t> - </a:t>
            </a:r>
            <a:r>
              <a:rPr lang="es-ES" dirty="0" err="1" smtClean="0"/>
              <a:t>the</a:t>
            </a:r>
            <a:r>
              <a:rPr lang="es-ES" dirty="0" smtClean="0"/>
              <a:t> </a:t>
            </a:r>
            <a:r>
              <a:rPr lang="es-ES" dirty="0" err="1" smtClean="0"/>
              <a:t>ideology</a:t>
            </a:r>
            <a:r>
              <a:rPr lang="es-ES" dirty="0" smtClean="0"/>
              <a:t> of </a:t>
            </a:r>
            <a:r>
              <a:rPr lang="es-ES" u="sng" dirty="0" err="1" smtClean="0"/>
              <a:t>equipping</a:t>
            </a:r>
            <a:r>
              <a:rPr lang="es-ES" dirty="0" smtClean="0"/>
              <a:t> </a:t>
            </a:r>
            <a:r>
              <a:rPr lang="es-ES" dirty="0" err="1" smtClean="0"/>
              <a:t>young</a:t>
            </a:r>
            <a:r>
              <a:rPr lang="es-ES" dirty="0" smtClean="0"/>
              <a:t> </a:t>
            </a:r>
            <a:r>
              <a:rPr lang="es-ES" dirty="0" err="1" smtClean="0"/>
              <a:t>people</a:t>
            </a:r>
            <a:r>
              <a:rPr lang="es-ES" dirty="0" smtClean="0"/>
              <a:t> </a:t>
            </a:r>
            <a:r>
              <a:rPr lang="es-ES" dirty="0" err="1" smtClean="0"/>
              <a:t>for</a:t>
            </a:r>
            <a:r>
              <a:rPr lang="es-ES" dirty="0" smtClean="0"/>
              <a:t> </a:t>
            </a:r>
            <a:r>
              <a:rPr lang="es-ES" dirty="0" err="1" smtClean="0"/>
              <a:t>the</a:t>
            </a:r>
            <a:r>
              <a:rPr lang="es-ES" dirty="0" smtClean="0"/>
              <a:t> </a:t>
            </a:r>
            <a:r>
              <a:rPr lang="es-ES" dirty="0" err="1" smtClean="0"/>
              <a:t>job</a:t>
            </a:r>
            <a:r>
              <a:rPr lang="es-ES" dirty="0" smtClean="0"/>
              <a:t> </a:t>
            </a:r>
            <a:r>
              <a:rPr lang="es-ES" dirty="0" err="1" smtClean="0"/>
              <a:t>market</a:t>
            </a:r>
            <a:r>
              <a:rPr lang="es-ES" dirty="0" smtClean="0"/>
              <a:t>;</a:t>
            </a:r>
            <a:endParaRPr lang="es-ES" dirty="0"/>
          </a:p>
          <a:p>
            <a:r>
              <a:rPr lang="es-ES" dirty="0" err="1" smtClean="0"/>
              <a:t>Ensuring</a:t>
            </a:r>
            <a:r>
              <a:rPr lang="es-ES" dirty="0" smtClean="0"/>
              <a:t> </a:t>
            </a:r>
            <a:r>
              <a:rPr lang="es-ES" dirty="0" err="1" smtClean="0"/>
              <a:t>policy</a:t>
            </a:r>
            <a:r>
              <a:rPr lang="es-ES" dirty="0" smtClean="0"/>
              <a:t> </a:t>
            </a:r>
            <a:r>
              <a:rPr lang="es-ES" dirty="0" err="1" smtClean="0"/>
              <a:t>affects</a:t>
            </a:r>
            <a:r>
              <a:rPr lang="es-ES" dirty="0" smtClean="0"/>
              <a:t> </a:t>
            </a:r>
            <a:r>
              <a:rPr lang="es-ES" dirty="0" err="1" smtClean="0"/>
              <a:t>the</a:t>
            </a:r>
            <a:r>
              <a:rPr lang="es-ES" dirty="0" smtClean="0"/>
              <a:t> </a:t>
            </a:r>
            <a:r>
              <a:rPr lang="es-ES" dirty="0" err="1" smtClean="0"/>
              <a:t>street</a:t>
            </a:r>
            <a:r>
              <a:rPr lang="es-ES" dirty="0" err="1"/>
              <a:t>-</a:t>
            </a:r>
            <a:r>
              <a:rPr lang="es-ES" dirty="0" err="1" smtClean="0"/>
              <a:t>level</a:t>
            </a:r>
            <a:r>
              <a:rPr lang="es-ES" dirty="0" smtClean="0"/>
              <a:t> </a:t>
            </a:r>
            <a:r>
              <a:rPr lang="es-ES" dirty="0" err="1" smtClean="0"/>
              <a:t>experience</a:t>
            </a:r>
            <a:r>
              <a:rPr lang="es-ES" dirty="0" smtClean="0"/>
              <a:t> of </a:t>
            </a:r>
            <a:r>
              <a:rPr lang="es-ES" dirty="0" err="1" smtClean="0"/>
              <a:t>young</a:t>
            </a:r>
            <a:r>
              <a:rPr lang="es-ES" dirty="0" smtClean="0"/>
              <a:t> </a:t>
            </a:r>
            <a:r>
              <a:rPr lang="es-ES" dirty="0" err="1" smtClean="0"/>
              <a:t>people</a:t>
            </a:r>
            <a:r>
              <a:rPr lang="es-ES" dirty="0" smtClean="0"/>
              <a:t>; </a:t>
            </a:r>
          </a:p>
          <a:p>
            <a:r>
              <a:rPr lang="es-ES" dirty="0" err="1" smtClean="0"/>
              <a:t>Undertake</a:t>
            </a:r>
            <a:r>
              <a:rPr lang="es-ES" dirty="0" smtClean="0"/>
              <a:t> </a:t>
            </a:r>
            <a:r>
              <a:rPr lang="es-ES" dirty="0" err="1" smtClean="0"/>
              <a:t>appropriate</a:t>
            </a:r>
            <a:r>
              <a:rPr lang="es-ES" dirty="0" smtClean="0"/>
              <a:t> </a:t>
            </a:r>
            <a:r>
              <a:rPr lang="es-ES" b="1" dirty="0" err="1" smtClean="0"/>
              <a:t>evaluations</a:t>
            </a:r>
            <a:r>
              <a:rPr lang="es-ES" dirty="0" smtClean="0"/>
              <a:t> of </a:t>
            </a:r>
            <a:r>
              <a:rPr lang="es-ES" dirty="0" err="1" smtClean="0"/>
              <a:t>schemes</a:t>
            </a:r>
            <a:r>
              <a:rPr lang="es-ES" dirty="0" smtClean="0"/>
              <a:t> and </a:t>
            </a:r>
            <a:r>
              <a:rPr lang="es-ES" dirty="0" err="1" smtClean="0"/>
              <a:t>engagement</a:t>
            </a:r>
            <a:r>
              <a:rPr lang="es-ES" dirty="0" smtClean="0"/>
              <a:t> </a:t>
            </a:r>
            <a:r>
              <a:rPr lang="es-ES" dirty="0" err="1" smtClean="0"/>
              <a:t>strategies</a:t>
            </a:r>
            <a:r>
              <a:rPr lang="es-ES" dirty="0" smtClean="0"/>
              <a:t>;</a:t>
            </a:r>
            <a:endParaRPr lang="es-ES" dirty="0"/>
          </a:p>
          <a:p>
            <a:r>
              <a:rPr lang="es-ES" dirty="0" err="1" smtClean="0"/>
              <a:t>Engaging</a:t>
            </a:r>
            <a:r>
              <a:rPr lang="es-ES" dirty="0" smtClean="0"/>
              <a:t> </a:t>
            </a:r>
            <a:r>
              <a:rPr lang="es-ES" dirty="0" err="1" smtClean="0"/>
              <a:t>what</a:t>
            </a:r>
            <a:r>
              <a:rPr lang="es-ES" dirty="0" smtClean="0"/>
              <a:t> has </a:t>
            </a:r>
            <a:r>
              <a:rPr lang="es-ES" dirty="0" err="1" smtClean="0"/>
              <a:t>been</a:t>
            </a:r>
            <a:r>
              <a:rPr lang="es-ES" dirty="0" smtClean="0"/>
              <a:t> </a:t>
            </a:r>
            <a:r>
              <a:rPr lang="es-ES" dirty="0" err="1" smtClean="0"/>
              <a:t>mentioned</a:t>
            </a:r>
            <a:r>
              <a:rPr lang="es-ES" dirty="0" smtClean="0"/>
              <a:t> in </a:t>
            </a:r>
            <a:r>
              <a:rPr lang="es-ES" dirty="0" err="1" smtClean="0"/>
              <a:t>the</a:t>
            </a:r>
            <a:r>
              <a:rPr lang="es-ES" dirty="0" smtClean="0"/>
              <a:t> </a:t>
            </a:r>
            <a:r>
              <a:rPr lang="es-ES" i="1" dirty="0" err="1" smtClean="0"/>
              <a:t>Mapping</a:t>
            </a:r>
            <a:r>
              <a:rPr lang="es-ES" i="1" dirty="0" smtClean="0"/>
              <a:t> of </a:t>
            </a:r>
            <a:r>
              <a:rPr lang="es-ES" i="1" dirty="0" err="1" smtClean="0"/>
              <a:t>Barriers</a:t>
            </a:r>
            <a:r>
              <a:rPr lang="es-ES" i="1" dirty="0" smtClean="0"/>
              <a:t> </a:t>
            </a:r>
            <a:r>
              <a:rPr lang="es-ES" i="1" dirty="0" err="1" smtClean="0"/>
              <a:t>for</a:t>
            </a:r>
            <a:r>
              <a:rPr lang="es-ES" i="1" dirty="0" smtClean="0"/>
              <a:t> Young </a:t>
            </a:r>
            <a:r>
              <a:rPr lang="es-ES" i="1" dirty="0" err="1" smtClean="0"/>
              <a:t>People</a:t>
            </a:r>
            <a:r>
              <a:rPr lang="es-ES" i="1" dirty="0" smtClean="0"/>
              <a:t> in vulnerable </a:t>
            </a:r>
            <a:r>
              <a:rPr lang="es-ES" i="1" dirty="0" err="1" smtClean="0"/>
              <a:t>situations</a:t>
            </a:r>
            <a:r>
              <a:rPr lang="es-ES" i="1" dirty="0" smtClean="0"/>
              <a:t>.</a:t>
            </a:r>
            <a:endParaRPr lang="es-ES" dirty="0"/>
          </a:p>
        </p:txBody>
      </p:sp>
    </p:spTree>
    <p:extLst>
      <p:ext uri="{BB962C8B-B14F-4D97-AF65-F5344CB8AC3E}">
        <p14:creationId xmlns:p14="http://schemas.microsoft.com/office/powerpoint/2010/main" val="167029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581128"/>
            <a:ext cx="5328592" cy="1143000"/>
          </a:xfrm>
          <a:ln>
            <a:miter lim="800000"/>
            <a:headEnd/>
            <a:tailEnd/>
          </a:ln>
        </p:spPr>
        <p:txBody>
          <a:bodyPr>
            <a:normAutofit fontScale="90000"/>
          </a:bodyPr>
          <a:lstStyle/>
          <a:p>
            <a:pPr eaLnBrk="1" fontAlgn="auto" hangingPunct="1">
              <a:spcAft>
                <a:spcPts val="0"/>
              </a:spcAft>
              <a:defRPr/>
            </a:pPr>
            <a:r>
              <a:rPr lang="en-GB" dirty="0" smtClean="0"/>
              <a:t>Thank you.</a:t>
            </a:r>
            <a:br>
              <a:rPr lang="en-GB" dirty="0" smtClean="0"/>
            </a:br>
            <a:r>
              <a:rPr lang="en-GB" dirty="0" smtClean="0"/>
              <a:t>Your questions and comments welcome.</a:t>
            </a:r>
            <a:br>
              <a:rPr lang="en-GB" dirty="0" smtClean="0"/>
            </a:br>
            <a:r>
              <a:rPr lang="en-GB" dirty="0" smtClean="0"/>
              <a:t/>
            </a:r>
            <a:br>
              <a:rPr lang="en-GB" dirty="0" smtClean="0"/>
            </a:br>
            <a:r>
              <a:rPr lang="en-GB" dirty="0" smtClean="0"/>
              <a:t/>
            </a:r>
            <a:br>
              <a:rPr lang="en-GB" dirty="0" smtClean="0"/>
            </a:br>
            <a:r>
              <a:rPr lang="en-GB" dirty="0" smtClean="0"/>
              <a:t>Daniel.briggs@uem.es</a:t>
            </a:r>
            <a:endParaRPr lang="en-GB" dirty="0"/>
          </a:p>
        </p:txBody>
      </p:sp>
      <p:pic>
        <p:nvPicPr>
          <p:cNvPr id="31747" name="Picture 4" descr="http://thoseguys.tv/wp-content/uploads/2012/03/roadru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916113"/>
            <a:ext cx="3789362"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05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30317" y="980728"/>
            <a:ext cx="8229600" cy="1143000"/>
          </a:xfrm>
        </p:spPr>
        <p:txBody>
          <a:bodyPr>
            <a:normAutofit fontScale="90000"/>
          </a:bodyPr>
          <a:lstStyle/>
          <a:p>
            <a:r>
              <a:rPr lang="en-GB" altLang="es-ES" dirty="0" smtClean="0"/>
              <a:t>Excluded from school, involved in gangs, failed by youth services and now in prison</a:t>
            </a:r>
            <a:endParaRPr lang="en-GB" altLang="es-ES" dirty="0"/>
          </a:p>
        </p:txBody>
      </p:sp>
      <p:sp>
        <p:nvSpPr>
          <p:cNvPr id="2" name="1 Marcador de contenido"/>
          <p:cNvSpPr>
            <a:spLocks noGrp="1"/>
          </p:cNvSpPr>
          <p:nvPr>
            <p:ph sz="half" idx="2"/>
          </p:nvPr>
        </p:nvSpPr>
        <p:spPr>
          <a:xfrm>
            <a:off x="4570219" y="2060848"/>
            <a:ext cx="4038600" cy="4434840"/>
          </a:xfrm>
        </p:spPr>
        <p:txBody>
          <a:bodyPr>
            <a:normAutofit fontScale="92500" lnSpcReduction="20000"/>
          </a:bodyPr>
          <a:lstStyle/>
          <a:p>
            <a:r>
              <a:rPr lang="en-GB" altLang="es-ES" sz="2800" i="1" dirty="0">
                <a:cs typeface="Times New Roman" pitchFamily="18" charset="0"/>
              </a:rPr>
              <a:t>“It was kind of boring </a:t>
            </a:r>
            <a:r>
              <a:rPr lang="en-GB" altLang="es-ES" sz="2800" dirty="0">
                <a:cs typeface="Times New Roman" pitchFamily="18" charset="0"/>
              </a:rPr>
              <a:t>[the Youth Offending Team]</a:t>
            </a:r>
            <a:r>
              <a:rPr lang="en-GB" altLang="es-ES" sz="2800" i="1" dirty="0">
                <a:cs typeface="Times New Roman" pitchFamily="18" charset="0"/>
              </a:rPr>
              <a:t> but it was alright. They were supposed to keep my focus but I don’t really see how. It was more of a ting of keeping man in order. Whatever they told me, I already knew. They need to go past that. They don’t needed to ask me why am I doing this shit.”</a:t>
            </a:r>
            <a:r>
              <a:rPr lang="en-GB" altLang="es-ES" sz="2800" i="1" dirty="0"/>
              <a:t> </a:t>
            </a:r>
            <a:endParaRPr lang="es-ES" altLang="es-ES" sz="2800" i="1" dirty="0"/>
          </a:p>
          <a:p>
            <a:endParaRPr lang="es-ES" dirty="0"/>
          </a:p>
        </p:txBody>
      </p:sp>
      <p:pic>
        <p:nvPicPr>
          <p:cNvPr id="3074" name="Picture 2" descr="http://static.guim.co.uk/sys-images/Guardian/Pix/pictures/2010/11/3/1288803770001/A-teenage-inmate-looks-ou-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17" y="2348880"/>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97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43000"/>
          </a:xfrm>
        </p:spPr>
        <p:txBody>
          <a:bodyPr>
            <a:normAutofit fontScale="90000"/>
          </a:bodyPr>
          <a:lstStyle/>
          <a:p>
            <a:r>
              <a:rPr lang="es-ES" dirty="0" smtClean="0"/>
              <a:t>18, homeless and smoking crack </a:t>
            </a:r>
            <a:r>
              <a:rPr lang="es-ES" dirty="0" err="1" smtClean="0"/>
              <a:t>cocaine</a:t>
            </a:r>
            <a:endParaRPr lang="es-ES" dirty="0"/>
          </a:p>
        </p:txBody>
      </p:sp>
      <p:sp>
        <p:nvSpPr>
          <p:cNvPr id="4" name="3 Marcador de contenido"/>
          <p:cNvSpPr>
            <a:spLocks noGrp="1"/>
          </p:cNvSpPr>
          <p:nvPr>
            <p:ph sz="half" idx="1"/>
          </p:nvPr>
        </p:nvSpPr>
        <p:spPr>
          <a:xfrm>
            <a:off x="107504" y="1412776"/>
            <a:ext cx="5256584" cy="5328591"/>
          </a:xfrm>
        </p:spPr>
        <p:txBody>
          <a:bodyPr>
            <a:normAutofit fontScale="85000" lnSpcReduction="20000"/>
          </a:bodyPr>
          <a:lstStyle/>
          <a:p>
            <a:r>
              <a:rPr lang="en-GB" dirty="0"/>
              <a:t>We [Blood and I] had to climb a wall near an old train bridge under some barbed wire and then almost jump down into what I think used to be a garage. It was slippery because it had been raining. I nearly fell by slipping on the bricks and wood. In the yard there were old tyres. There were flies buzzing around, and a strong smell of piss and shit. As we walked over the broken bricks and wood into the downstairs room, I saw a mattress in the corner and loads of fag butts on the floor. We went upstairs, or tried to, as there were stairs missing and you had to almost jump up. We pulled ourselves up with the help of a rope. Blood warned me to watch where I stood as there were needles and syringes everywhere</a:t>
            </a:r>
            <a:r>
              <a:rPr lang="en-GB" dirty="0" smtClean="0"/>
              <a:t>. [Field notes]</a:t>
            </a:r>
            <a:endParaRPr lang="es-ES" dirty="0"/>
          </a:p>
        </p:txBody>
      </p:sp>
      <p:pic>
        <p:nvPicPr>
          <p:cNvPr id="6" name="Picture 5" descr="jvn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814" y="4365104"/>
            <a:ext cx="2997696" cy="22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29" descr="jvn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59646" y="1628800"/>
            <a:ext cx="3246438" cy="243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909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Gypsy</a:t>
            </a:r>
            <a:r>
              <a:rPr lang="es-ES" dirty="0" smtClean="0"/>
              <a:t> </a:t>
            </a:r>
            <a:r>
              <a:rPr lang="es-ES" dirty="0" err="1" smtClean="0"/>
              <a:t>communities</a:t>
            </a:r>
            <a:r>
              <a:rPr lang="es-ES" dirty="0" smtClean="0"/>
              <a:t> in </a:t>
            </a:r>
            <a:r>
              <a:rPr lang="es-ES" dirty="0" err="1" smtClean="0"/>
              <a:t>search</a:t>
            </a:r>
            <a:r>
              <a:rPr lang="es-ES" dirty="0" smtClean="0"/>
              <a:t> of </a:t>
            </a:r>
            <a:r>
              <a:rPr lang="es-ES" dirty="0" err="1" smtClean="0"/>
              <a:t>legitimacy</a:t>
            </a:r>
            <a:r>
              <a:rPr lang="es-ES" dirty="0" smtClean="0"/>
              <a:t> and </a:t>
            </a:r>
            <a:r>
              <a:rPr lang="es-ES" dirty="0" err="1" smtClean="0"/>
              <a:t>rights</a:t>
            </a:r>
            <a:r>
              <a:rPr lang="es-ES" dirty="0" smtClean="0"/>
              <a:t>…</a:t>
            </a:r>
            <a:endParaRPr lang="es-ES" dirty="0"/>
          </a:p>
        </p:txBody>
      </p:sp>
      <p:pic>
        <p:nvPicPr>
          <p:cNvPr id="5" name="Picture 4" descr="Integration gitanos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72816"/>
            <a:ext cx="6699994" cy="480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436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435280" cy="1514432"/>
          </a:xfrm>
        </p:spPr>
        <p:txBody>
          <a:bodyPr>
            <a:normAutofit fontScale="90000"/>
          </a:bodyPr>
          <a:lstStyle/>
          <a:p>
            <a:r>
              <a:rPr lang="es-ES" dirty="0" smtClean="0"/>
              <a:t>‘</a:t>
            </a:r>
            <a:r>
              <a:rPr lang="es-ES" dirty="0" err="1" smtClean="0"/>
              <a:t>Protesting</a:t>
            </a:r>
            <a:r>
              <a:rPr lang="es-ES" dirty="0" smtClean="0"/>
              <a:t>’ </a:t>
            </a:r>
            <a:r>
              <a:rPr lang="es-ES" dirty="0" err="1" smtClean="0"/>
              <a:t>against</a:t>
            </a:r>
            <a:r>
              <a:rPr lang="es-ES" dirty="0" smtClean="0"/>
              <a:t> </a:t>
            </a:r>
            <a:r>
              <a:rPr lang="es-ES" dirty="0" err="1" smtClean="0"/>
              <a:t>the</a:t>
            </a:r>
            <a:r>
              <a:rPr lang="es-ES" dirty="0" smtClean="0"/>
              <a:t> UK </a:t>
            </a:r>
            <a:r>
              <a:rPr lang="es-ES" dirty="0" err="1" smtClean="0"/>
              <a:t>government</a:t>
            </a:r>
            <a:r>
              <a:rPr lang="es-ES" dirty="0" smtClean="0"/>
              <a:t>…</a:t>
            </a:r>
            <a:endParaRPr lang="es-ES" dirty="0"/>
          </a:p>
        </p:txBody>
      </p:sp>
      <p:sp>
        <p:nvSpPr>
          <p:cNvPr id="3" name="2 Marcador de contenido"/>
          <p:cNvSpPr>
            <a:spLocks noGrp="1"/>
          </p:cNvSpPr>
          <p:nvPr>
            <p:ph sz="half" idx="1"/>
          </p:nvPr>
        </p:nvSpPr>
        <p:spPr>
          <a:xfrm>
            <a:off x="251520" y="1920084"/>
            <a:ext cx="4244280" cy="4677267"/>
          </a:xfrm>
        </p:spPr>
        <p:txBody>
          <a:bodyPr>
            <a:normAutofit fontScale="85000" lnSpcReduction="20000"/>
          </a:bodyPr>
          <a:lstStyle/>
          <a:p>
            <a:r>
              <a:rPr lang="en-GB" altLang="es-ES" sz="2800" b="1" dirty="0"/>
              <a:t>Paul: </a:t>
            </a:r>
            <a:r>
              <a:rPr lang="en-GB" altLang="es-ES" sz="2800" i="1" dirty="0"/>
              <a:t>We was getting BB messages about the next destination, who has got this, if you want it, we can get it. There was like loads of adverts. I was with my mates and we was all getting similar messages of people getting stuff: ‘This is what we have got’, ‘these are the goods if you are interested’; bags, trainers was a big one, paintings, computer things, games, clothes, anything really designer. </a:t>
            </a:r>
          </a:p>
          <a:p>
            <a:endParaRPr lang="es-ES" dirty="0"/>
          </a:p>
        </p:txBody>
      </p:sp>
      <p:pic>
        <p:nvPicPr>
          <p:cNvPr id="11266" name="Picture 2" descr="http://i.dailymail.co.uk/i/pix/2011/08/10/article-2024690-0D62123400000578-87_468x3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275" y="2204864"/>
            <a:ext cx="4457700"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495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92080" y="836751"/>
            <a:ext cx="3405064" cy="1143000"/>
          </a:xfrm>
        </p:spPr>
        <p:txBody>
          <a:bodyPr>
            <a:normAutofit fontScale="90000"/>
          </a:bodyPr>
          <a:lstStyle/>
          <a:p>
            <a:r>
              <a:rPr lang="es-ES" dirty="0" smtClean="0"/>
              <a:t>And in Athens…</a:t>
            </a:r>
            <a:endParaRPr lang="es-ES" dirty="0"/>
          </a:p>
        </p:txBody>
      </p:sp>
      <p:sp>
        <p:nvSpPr>
          <p:cNvPr id="3" name="2 Marcador de contenido"/>
          <p:cNvSpPr>
            <a:spLocks noGrp="1"/>
          </p:cNvSpPr>
          <p:nvPr>
            <p:ph sz="half" idx="1"/>
          </p:nvPr>
        </p:nvSpPr>
        <p:spPr>
          <a:xfrm>
            <a:off x="107504" y="2627862"/>
            <a:ext cx="9036496" cy="4230138"/>
          </a:xfrm>
        </p:spPr>
        <p:txBody>
          <a:bodyPr>
            <a:normAutofit fontScale="85000" lnSpcReduction="20000"/>
          </a:bodyPr>
          <a:lstStyle/>
          <a:p>
            <a:pPr lvl="0"/>
            <a:r>
              <a:rPr lang="en-GB" dirty="0"/>
              <a:t>Meanwhile, on the other side of the square, near to the Constitution building, the crowds made explosive surges towards the police who stood defensively, fending off the protestors with large swipes of their batons. The banners bobbed up and down between the many Greek national flags which were being waved by the protestors. Drums were beating and new chants </a:t>
            </a:r>
            <a:r>
              <a:rPr lang="en-GB" dirty="0" smtClean="0"/>
              <a:t>emerged…Then</a:t>
            </a:r>
            <a:r>
              <a:rPr lang="en-GB" dirty="0"/>
              <a:t>, to my left, I saw more police with batons and riot uniform engage in another attempt to enter into the lower half of the square the parallel road. They walked like a human wall, ten wide and 15 or 20 so long, single file behind each other. The crowd threw stones, bricks, whatever they could find at them while the stray dogs aimlessly jogged around, somehow keeping out of the line of fire. There seemed to be no clear pattern to the rioters’ attacks; only that they were in response to the tear gas. Even then, most protestors were ready, either having their own homemade face protection or gas masks. </a:t>
            </a:r>
            <a:r>
              <a:rPr lang="en-GB" dirty="0" smtClean="0"/>
              <a:t>[Field notes]</a:t>
            </a:r>
            <a:endParaRPr lang="es-ES" dirty="0"/>
          </a:p>
        </p:txBody>
      </p:sp>
      <p:pic>
        <p:nvPicPr>
          <p:cNvPr id="12290" name="Picture 2" descr="http://www.keeptalkinggreece.com/wp-content/uploads/2010/12/riot-do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4320480" cy="2439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499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5"/>
          <p:cNvSpPr>
            <a:spLocks noGrp="1"/>
          </p:cNvSpPr>
          <p:nvPr>
            <p:ph type="title"/>
          </p:nvPr>
        </p:nvSpPr>
        <p:spPr>
          <a:xfrm>
            <a:off x="467544" y="0"/>
            <a:ext cx="8676456" cy="1143000"/>
          </a:xfrm>
        </p:spPr>
        <p:txBody>
          <a:bodyPr>
            <a:normAutofit/>
          </a:bodyPr>
          <a:lstStyle/>
          <a:p>
            <a:r>
              <a:rPr lang="en-GB" altLang="es-ES" dirty="0" smtClean="0"/>
              <a:t>Then its home to the television</a:t>
            </a:r>
          </a:p>
        </p:txBody>
      </p:sp>
      <p:sp>
        <p:nvSpPr>
          <p:cNvPr id="57347" name="Content Placeholder 6"/>
          <p:cNvSpPr>
            <a:spLocks noGrp="1"/>
          </p:cNvSpPr>
          <p:nvPr>
            <p:ph sz="half" idx="1"/>
          </p:nvPr>
        </p:nvSpPr>
        <p:spPr/>
        <p:txBody>
          <a:bodyPr>
            <a:normAutofit/>
          </a:bodyPr>
          <a:lstStyle/>
          <a:p>
            <a:r>
              <a:rPr lang="en-GB" altLang="es-ES" b="1" dirty="0" smtClean="0"/>
              <a:t>Alberto: </a:t>
            </a:r>
            <a:r>
              <a:rPr lang="en-GB" altLang="es-ES" i="1" dirty="0" smtClean="0"/>
              <a:t>When politics disappears, as it has, people lose interest. They are in limbo, they are left with their thoughts, with rubbish television or Madrid Vs Barcelona. Here </a:t>
            </a:r>
            <a:r>
              <a:rPr lang="en-GB" altLang="es-ES" dirty="0" smtClean="0"/>
              <a:t>[in Spain] the political system doesn’t work.</a:t>
            </a:r>
          </a:p>
          <a:p>
            <a:endParaRPr lang="en-GB" altLang="es-ES" dirty="0" smtClean="0"/>
          </a:p>
        </p:txBody>
      </p:sp>
      <p:pic>
        <p:nvPicPr>
          <p:cNvPr id="57349" name="Picture 2" descr="http://www.fm-base.co.uk/forum/attachments/rest/240729d1335006757-el-classico-21-04-2012-el-clasico-real-madrid-barcelona-01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005064"/>
            <a:ext cx="3494087"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soerenkern.com/web/wp-content/uploads/2011/06/soeren-kern-madrid-spain-protests-may-2011.jpg">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860032" y="1052736"/>
            <a:ext cx="4038600" cy="264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325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60648"/>
            <a:ext cx="5627688" cy="1143000"/>
          </a:xfrm>
        </p:spPr>
        <p:txBody>
          <a:bodyPr>
            <a:normAutofit/>
          </a:bodyPr>
          <a:lstStyle/>
          <a:p>
            <a:pPr algn="ctr" eaLnBrk="1" fontAlgn="auto" hangingPunct="1">
              <a:spcAft>
                <a:spcPts val="0"/>
              </a:spcAft>
              <a:defRPr/>
            </a:pPr>
            <a:r>
              <a:rPr lang="en-GB" dirty="0" smtClean="0"/>
              <a:t>Or a holiday…</a:t>
            </a:r>
            <a:endParaRPr lang="en-GB" dirty="0"/>
          </a:p>
        </p:txBody>
      </p:sp>
      <p:sp>
        <p:nvSpPr>
          <p:cNvPr id="17" name="Content Placeholder 16"/>
          <p:cNvSpPr>
            <a:spLocks noGrp="1"/>
          </p:cNvSpPr>
          <p:nvPr>
            <p:ph idx="1"/>
          </p:nvPr>
        </p:nvSpPr>
        <p:spPr>
          <a:xfrm>
            <a:off x="5435600" y="333375"/>
            <a:ext cx="3708400" cy="6524625"/>
          </a:xfrm>
        </p:spPr>
        <p:txBody>
          <a:bodyPr>
            <a:normAutofit fontScale="92500" lnSpcReduction="10000"/>
          </a:bodyPr>
          <a:lstStyle/>
          <a:p>
            <a:pPr>
              <a:defRPr/>
            </a:pPr>
            <a:r>
              <a:rPr lang="en-GB" b="1" dirty="0"/>
              <a:t>Will:</a:t>
            </a:r>
            <a:r>
              <a:rPr lang="en-GB" dirty="0"/>
              <a:t> </a:t>
            </a:r>
            <a:r>
              <a:rPr lang="en-GB" i="1" dirty="0"/>
              <a:t>We don’t want everyone to know about like the petty stuff like them licking each others’ balls and that.</a:t>
            </a:r>
            <a:endParaRPr lang="en-GB" dirty="0"/>
          </a:p>
          <a:p>
            <a:pPr>
              <a:defRPr/>
            </a:pPr>
            <a:r>
              <a:rPr lang="en-GB" b="1" dirty="0"/>
              <a:t>Dan:</a:t>
            </a:r>
            <a:r>
              <a:rPr lang="en-GB" dirty="0"/>
              <a:t> </a:t>
            </a:r>
            <a:r>
              <a:rPr lang="en-GB" i="1" dirty="0"/>
              <a:t>Petty stuff like licking balls?</a:t>
            </a:r>
            <a:endParaRPr lang="en-GB" dirty="0"/>
          </a:p>
          <a:p>
            <a:pPr>
              <a:defRPr/>
            </a:pPr>
            <a:r>
              <a:rPr lang="en-GB" b="1" dirty="0"/>
              <a:t>Will:</a:t>
            </a:r>
            <a:r>
              <a:rPr lang="en-GB" dirty="0"/>
              <a:t> </a:t>
            </a:r>
            <a:r>
              <a:rPr lang="en-GB" i="1" dirty="0"/>
              <a:t>Yeah, the guy that pisses himself, Stevie, he licked his</a:t>
            </a:r>
            <a:r>
              <a:rPr lang="en-GB" dirty="0"/>
              <a:t> [Bob’s] </a:t>
            </a:r>
            <a:r>
              <a:rPr lang="en-GB" i="1" dirty="0"/>
              <a:t>ball bag in one bar on West End</a:t>
            </a:r>
            <a:r>
              <a:rPr lang="en-GB" dirty="0"/>
              <a:t> [everyone bursts out with laughter]</a:t>
            </a:r>
          </a:p>
          <a:p>
            <a:pPr>
              <a:defRPr/>
            </a:pPr>
            <a:r>
              <a:rPr lang="en-GB" b="1" dirty="0"/>
              <a:t>Marcus:</a:t>
            </a:r>
            <a:r>
              <a:rPr lang="en-GB" dirty="0"/>
              <a:t> </a:t>
            </a:r>
            <a:r>
              <a:rPr lang="en-GB" i="1" dirty="0"/>
              <a:t>Licked his scrotum and then sucked it under his foreskin.</a:t>
            </a:r>
            <a:endParaRPr lang="en-GB" dirty="0"/>
          </a:p>
          <a:p>
            <a:pPr>
              <a:defRPr/>
            </a:pPr>
            <a:r>
              <a:rPr lang="en-GB" dirty="0"/>
              <a:t>[They all laugh]</a:t>
            </a:r>
          </a:p>
          <a:p>
            <a:pPr marL="274320" indent="-274320" eaLnBrk="1" fontAlgn="auto" hangingPunct="1">
              <a:spcAft>
                <a:spcPts val="0"/>
              </a:spcAft>
              <a:buClr>
                <a:schemeClr val="accent3"/>
              </a:buClr>
              <a:buFont typeface="Wingdings 2"/>
              <a:buChar char=""/>
              <a:defRPr/>
            </a:pPr>
            <a:endParaRPr lang="en-GB" dirty="0"/>
          </a:p>
        </p:txBody>
      </p:sp>
      <p:pic>
        <p:nvPicPr>
          <p:cNvPr id="8196" name="Picture 2" descr="C:\Users\Danny\Documents\Research projects\Completed Projects\2010\Ibiza Binge Drinking Research 2010\Photos\Hush bar 26.7.10\Hush bar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565400"/>
            <a:ext cx="508793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3779838" y="4149725"/>
            <a:ext cx="936625" cy="1008063"/>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8" name="Straight Connector 7"/>
          <p:cNvCxnSpPr>
            <a:stCxn id="6" idx="0"/>
          </p:cNvCxnSpPr>
          <p:nvPr/>
        </p:nvCxnSpPr>
        <p:spPr>
          <a:xfrm flipV="1">
            <a:off x="4248150" y="2349500"/>
            <a:ext cx="395288" cy="180022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60019" y="1426170"/>
            <a:ext cx="1512888" cy="646331"/>
          </a:xfrm>
          <a:prstGeom prst="rect">
            <a:avLst/>
          </a:prstGeom>
          <a:noFill/>
        </p:spPr>
        <p:txBody>
          <a:bodyPr>
            <a:spAutoFit/>
          </a:bodyPr>
          <a:lstStyle/>
          <a:p>
            <a:pPr algn="ctr" fontAlgn="auto">
              <a:spcBef>
                <a:spcPts val="0"/>
              </a:spcBef>
              <a:spcAft>
                <a:spcPts val="0"/>
              </a:spcAft>
              <a:defRPr/>
            </a:pPr>
            <a:r>
              <a:rPr lang="en-GB" b="1" dirty="0" smtClean="0">
                <a:latin typeface="+mn-lt"/>
                <a:cs typeface="+mn-cs"/>
              </a:rPr>
              <a:t>On research duty</a:t>
            </a:r>
            <a:endParaRPr lang="en-GB" b="1" dirty="0">
              <a:latin typeface="+mn-lt"/>
              <a:cs typeface="+mn-cs"/>
            </a:endParaRPr>
          </a:p>
        </p:txBody>
      </p:sp>
    </p:spTree>
    <p:extLst>
      <p:ext uri="{BB962C8B-B14F-4D97-AF65-F5344CB8AC3E}">
        <p14:creationId xmlns:p14="http://schemas.microsoft.com/office/powerpoint/2010/main" val="1196130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normAutofit/>
          </a:bodyPr>
          <a:lstStyle/>
          <a:p>
            <a:r>
              <a:rPr lang="es-ES" dirty="0" smtClean="0"/>
              <a:t>Hope </a:t>
            </a:r>
            <a:r>
              <a:rPr lang="es-ES" dirty="0" err="1" smtClean="0"/>
              <a:t>for</a:t>
            </a:r>
            <a:r>
              <a:rPr lang="es-ES" dirty="0" smtClean="0"/>
              <a:t> </a:t>
            </a:r>
            <a:r>
              <a:rPr lang="es-ES" dirty="0" err="1" smtClean="0"/>
              <a:t>the</a:t>
            </a:r>
            <a:r>
              <a:rPr lang="es-ES" dirty="0" smtClean="0"/>
              <a:t> </a:t>
            </a:r>
            <a:r>
              <a:rPr lang="es-ES" dirty="0" err="1" smtClean="0"/>
              <a:t>future</a:t>
            </a:r>
            <a:r>
              <a:rPr lang="es-ES" dirty="0" smtClean="0"/>
              <a:t>? </a:t>
            </a:r>
            <a:endParaRPr lang="es-ES" dirty="0"/>
          </a:p>
        </p:txBody>
      </p:sp>
      <p:sp>
        <p:nvSpPr>
          <p:cNvPr id="3" name="2 Marcador de contenido"/>
          <p:cNvSpPr>
            <a:spLocks noGrp="1"/>
          </p:cNvSpPr>
          <p:nvPr>
            <p:ph sz="half" idx="1"/>
          </p:nvPr>
        </p:nvSpPr>
        <p:spPr>
          <a:xfrm>
            <a:off x="251520" y="1340768"/>
            <a:ext cx="4244280" cy="5014157"/>
          </a:xfrm>
        </p:spPr>
        <p:txBody>
          <a:bodyPr>
            <a:normAutofit fontScale="92500" lnSpcReduction="20000"/>
          </a:bodyPr>
          <a:lstStyle/>
          <a:p>
            <a:r>
              <a:rPr lang="en-GB" b="1" dirty="0"/>
              <a:t>Marian: </a:t>
            </a:r>
            <a:r>
              <a:rPr lang="en-GB" i="1" dirty="0"/>
              <a:t>The</a:t>
            </a:r>
            <a:r>
              <a:rPr lang="en-GB" dirty="0"/>
              <a:t> [Romanian] </a:t>
            </a:r>
            <a:r>
              <a:rPr lang="en-GB" i="1" dirty="0"/>
              <a:t>government is shit. The politicians, the government, they do nothing for Romanian people. They only want money for them. I used to like daily life in Romania, the country and everything but ‘what can I do?’</a:t>
            </a:r>
            <a:r>
              <a:rPr lang="en-GB" dirty="0"/>
              <a:t> [about job prospects]. </a:t>
            </a:r>
            <a:r>
              <a:rPr lang="en-GB" i="1" dirty="0"/>
              <a:t>In Spain and Italy, the economy is dead. Zero. They have a lot of debts. The Spanish and Italian people, they come here to England to work.</a:t>
            </a:r>
            <a:endParaRPr lang="es-ES" dirty="0"/>
          </a:p>
          <a:p>
            <a:endParaRPr lang="es-ES" dirty="0"/>
          </a:p>
        </p:txBody>
      </p:sp>
      <p:pic>
        <p:nvPicPr>
          <p:cNvPr id="13314" name="Picture 2" descr="http://assets2.neurope.eu/sites/default/files/styles/775x432/public/eu_migrants_social_security_rules.jpg?itok=ZOk1jMT8&amp;c=0dbccd75249c9d08c99941695642fd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981" y="1556792"/>
            <a:ext cx="4225557" cy="405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3572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5560</TotalTime>
  <Words>1138</Words>
  <Application>Microsoft Office PowerPoint</Application>
  <PresentationFormat>On-screen Show (4:3)</PresentationFormat>
  <Paragraphs>46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Flujo</vt:lpstr>
      <vt:lpstr>Whispers of discontent behind the shouts of joy, and the increasing precariousness of lots and lots of young people</vt:lpstr>
      <vt:lpstr>Excluded from school, involved in gangs, failed by youth services and now in prison</vt:lpstr>
      <vt:lpstr>18, homeless and smoking crack cocaine</vt:lpstr>
      <vt:lpstr>Gypsy communities in search of legitimacy and rights…</vt:lpstr>
      <vt:lpstr>‘Protesting’ against the UK government…</vt:lpstr>
      <vt:lpstr>And in Athens…</vt:lpstr>
      <vt:lpstr>Then its home to the television</vt:lpstr>
      <vt:lpstr>Or a holiday…</vt:lpstr>
      <vt:lpstr>Hope for the future? </vt:lpstr>
      <vt:lpstr>Main barriers vulnerable young people face</vt:lpstr>
      <vt:lpstr>1. Most vulnerable</vt:lpstr>
      <vt:lpstr>2. Borderline vulnerable</vt:lpstr>
      <vt:lpstr>3. Middle bracket</vt:lpstr>
      <vt:lpstr>Supporting vulnerable young people</vt:lpstr>
      <vt:lpstr>Thank you. Your questions and comments welcome.   Daniel.briggs@uem.es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BRIGGS SHA</dc:creator>
  <cp:lastModifiedBy>BOUCHE Lali</cp:lastModifiedBy>
  <cp:revision>41</cp:revision>
  <dcterms:created xsi:type="dcterms:W3CDTF">2014-09-24T09:11:32Z</dcterms:created>
  <dcterms:modified xsi:type="dcterms:W3CDTF">2014-10-07T08:06:11Z</dcterms:modified>
</cp:coreProperties>
</file>