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47" r:id="rId2"/>
    <p:sldId id="383" r:id="rId3"/>
    <p:sldId id="384" r:id="rId4"/>
    <p:sldId id="380" r:id="rId5"/>
    <p:sldId id="381" r:id="rId6"/>
    <p:sldId id="389" r:id="rId7"/>
    <p:sldId id="407" r:id="rId8"/>
    <p:sldId id="405" r:id="rId9"/>
    <p:sldId id="406" r:id="rId10"/>
    <p:sldId id="388" r:id="rId11"/>
    <p:sldId id="385" r:id="rId12"/>
    <p:sldId id="386" r:id="rId13"/>
    <p:sldId id="409" r:id="rId14"/>
    <p:sldId id="391" r:id="rId15"/>
    <p:sldId id="392" r:id="rId16"/>
    <p:sldId id="394" r:id="rId17"/>
    <p:sldId id="395" r:id="rId18"/>
    <p:sldId id="393" r:id="rId19"/>
    <p:sldId id="396" r:id="rId20"/>
    <p:sldId id="397" r:id="rId21"/>
    <p:sldId id="398" r:id="rId22"/>
    <p:sldId id="399" r:id="rId23"/>
    <p:sldId id="400" r:id="rId24"/>
    <p:sldId id="401" r:id="rId25"/>
    <p:sldId id="408" r:id="rId26"/>
    <p:sldId id="403" r:id="rId27"/>
    <p:sldId id="404" r:id="rId28"/>
    <p:sldId id="382" r:id="rId29"/>
  </p:sldIdLst>
  <p:sldSz cx="9144000" cy="6858000" type="screen4x3"/>
  <p:notesSz cx="6797675" cy="9928225"/>
  <p:defaultTextStyle>
    <a:defPPr>
      <a:defRPr lang="en-GB"/>
    </a:defPPr>
    <a:lvl1pPr algn="l" rtl="0" fontAlgn="base">
      <a:spcBef>
        <a:spcPct val="0"/>
      </a:spcBef>
      <a:spcAft>
        <a:spcPct val="0"/>
      </a:spcAft>
      <a:defRPr sz="2800" b="1" u="sng" kern="1200">
        <a:solidFill>
          <a:srgbClr val="FFFF00"/>
        </a:solidFill>
        <a:latin typeface="Arial" charset="0"/>
        <a:ea typeface="+mn-ea"/>
        <a:cs typeface="+mn-cs"/>
      </a:defRPr>
    </a:lvl1pPr>
    <a:lvl2pPr marL="457200" algn="l" rtl="0" fontAlgn="base">
      <a:spcBef>
        <a:spcPct val="0"/>
      </a:spcBef>
      <a:spcAft>
        <a:spcPct val="0"/>
      </a:spcAft>
      <a:defRPr sz="2800" b="1" u="sng" kern="1200">
        <a:solidFill>
          <a:srgbClr val="FFFF00"/>
        </a:solidFill>
        <a:latin typeface="Arial" charset="0"/>
        <a:ea typeface="+mn-ea"/>
        <a:cs typeface="+mn-cs"/>
      </a:defRPr>
    </a:lvl2pPr>
    <a:lvl3pPr marL="914400" algn="l" rtl="0" fontAlgn="base">
      <a:spcBef>
        <a:spcPct val="0"/>
      </a:spcBef>
      <a:spcAft>
        <a:spcPct val="0"/>
      </a:spcAft>
      <a:defRPr sz="2800" b="1" u="sng" kern="1200">
        <a:solidFill>
          <a:srgbClr val="FFFF00"/>
        </a:solidFill>
        <a:latin typeface="Arial" charset="0"/>
        <a:ea typeface="+mn-ea"/>
        <a:cs typeface="+mn-cs"/>
      </a:defRPr>
    </a:lvl3pPr>
    <a:lvl4pPr marL="1371600" algn="l" rtl="0" fontAlgn="base">
      <a:spcBef>
        <a:spcPct val="0"/>
      </a:spcBef>
      <a:spcAft>
        <a:spcPct val="0"/>
      </a:spcAft>
      <a:defRPr sz="2800" b="1" u="sng" kern="1200">
        <a:solidFill>
          <a:srgbClr val="FFFF00"/>
        </a:solidFill>
        <a:latin typeface="Arial" charset="0"/>
        <a:ea typeface="+mn-ea"/>
        <a:cs typeface="+mn-cs"/>
      </a:defRPr>
    </a:lvl4pPr>
    <a:lvl5pPr marL="1828800" algn="l" rtl="0" fontAlgn="base">
      <a:spcBef>
        <a:spcPct val="0"/>
      </a:spcBef>
      <a:spcAft>
        <a:spcPct val="0"/>
      </a:spcAft>
      <a:defRPr sz="2800" b="1" u="sng" kern="1200">
        <a:solidFill>
          <a:srgbClr val="FFFF00"/>
        </a:solidFill>
        <a:latin typeface="Arial" charset="0"/>
        <a:ea typeface="+mn-ea"/>
        <a:cs typeface="+mn-cs"/>
      </a:defRPr>
    </a:lvl5pPr>
    <a:lvl6pPr marL="2286000" algn="l" defTabSz="914400" rtl="0" eaLnBrk="1" latinLnBrk="0" hangingPunct="1">
      <a:defRPr sz="2800" b="1" u="sng" kern="1200">
        <a:solidFill>
          <a:srgbClr val="FFFF00"/>
        </a:solidFill>
        <a:latin typeface="Arial" charset="0"/>
        <a:ea typeface="+mn-ea"/>
        <a:cs typeface="+mn-cs"/>
      </a:defRPr>
    </a:lvl6pPr>
    <a:lvl7pPr marL="2743200" algn="l" defTabSz="914400" rtl="0" eaLnBrk="1" latinLnBrk="0" hangingPunct="1">
      <a:defRPr sz="2800" b="1" u="sng" kern="1200">
        <a:solidFill>
          <a:srgbClr val="FFFF00"/>
        </a:solidFill>
        <a:latin typeface="Arial" charset="0"/>
        <a:ea typeface="+mn-ea"/>
        <a:cs typeface="+mn-cs"/>
      </a:defRPr>
    </a:lvl7pPr>
    <a:lvl8pPr marL="3200400" algn="l" defTabSz="914400" rtl="0" eaLnBrk="1" latinLnBrk="0" hangingPunct="1">
      <a:defRPr sz="2800" b="1" u="sng" kern="1200">
        <a:solidFill>
          <a:srgbClr val="FFFF00"/>
        </a:solidFill>
        <a:latin typeface="Arial" charset="0"/>
        <a:ea typeface="+mn-ea"/>
        <a:cs typeface="+mn-cs"/>
      </a:defRPr>
    </a:lvl8pPr>
    <a:lvl9pPr marL="3657600" algn="l" defTabSz="914400" rtl="0" eaLnBrk="1" latinLnBrk="0" hangingPunct="1">
      <a:defRPr sz="2800" b="1" u="sng" kern="1200">
        <a:solidFill>
          <a:srgbClr val="FFFF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B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53" autoAdjust="0"/>
  </p:normalViewPr>
  <p:slideViewPr>
    <p:cSldViewPr>
      <p:cViewPr varScale="1">
        <p:scale>
          <a:sx n="67" d="100"/>
          <a:sy n="67" d="100"/>
        </p:scale>
        <p:origin x="-1906" y="-77"/>
      </p:cViewPr>
      <p:guideLst>
        <p:guide orient="horz" pos="2160"/>
        <p:guide pos="2880"/>
      </p:guideLst>
    </p:cSldViewPr>
  </p:slideViewPr>
  <p:notesTextViewPr>
    <p:cViewPr>
      <p:scale>
        <a:sx n="100" d="100"/>
        <a:sy n="100" d="100"/>
      </p:scale>
      <p:origin x="0" y="0"/>
    </p:cViewPr>
  </p:notesTextViewPr>
  <p:notesViewPr>
    <p:cSldViewPr>
      <p:cViewPr varScale="1">
        <p:scale>
          <a:sx n="103" d="100"/>
          <a:sy n="103" d="100"/>
        </p:scale>
        <p:origin x="-257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co-bir-fs1\fdrive\Birmingham\PandR\Contracts\C5073%20Social%20inclusion%20of%20young%20people\8%20-%20Interim%20report\old\Data\All%20dat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lu\AppData\Local\Microsoft\Windows\Temporary%20Internet%20Files\Content.Outlook\GLL2LBOQ\Social%20situation%20young%20people.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lu\Documents\Offline%20Records%20(01)\Analysis%20and%20reporting%20of%20the%203rd%20~%20Research%20-%20Living%20Conditions%20&amp;%20Quality%20of%20Life\3rd%20EQLS%20policy%20brief%20-%20Social%20situation%20of%20young%20~%20tables%20and%20chart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85097696121315E-2"/>
          <c:y val="5.1945329353600675E-2"/>
          <c:w val="0.90193060229870459"/>
          <c:h val="0.8685656463962611"/>
        </c:manualLayout>
      </c:layout>
      <c:lineChart>
        <c:grouping val="standard"/>
        <c:varyColors val="0"/>
        <c:ser>
          <c:idx val="0"/>
          <c:order val="0"/>
          <c:tx>
            <c:strRef>
              <c:f>'Figure 1'!$A$5</c:f>
              <c:strCache>
                <c:ptCount val="1"/>
                <c:pt idx="0">
                  <c:v>Unemployment</c:v>
                </c:pt>
              </c:strCache>
            </c:strRef>
          </c:tx>
          <c:spPr>
            <a:ln w="19050">
              <a:solidFill>
                <a:schemeClr val="accent2">
                  <a:lumMod val="75000"/>
                </a:schemeClr>
              </a:solidFill>
            </a:ln>
          </c:spPr>
          <c:marker>
            <c:symbol val="none"/>
          </c:marker>
          <c:cat>
            <c:strRef>
              <c:f>'Figure 1'!$B$4:$J$4</c:f>
              <c:strCache>
                <c:ptCount val="9"/>
                <c:pt idx="0">
                  <c:v>2005</c:v>
                </c:pt>
                <c:pt idx="1">
                  <c:v>2006</c:v>
                </c:pt>
                <c:pt idx="2">
                  <c:v>2007</c:v>
                </c:pt>
                <c:pt idx="3">
                  <c:v>2008</c:v>
                </c:pt>
                <c:pt idx="4">
                  <c:v>2009</c:v>
                </c:pt>
                <c:pt idx="5">
                  <c:v>2010</c:v>
                </c:pt>
                <c:pt idx="6">
                  <c:v>2011</c:v>
                </c:pt>
                <c:pt idx="7">
                  <c:v>2012</c:v>
                </c:pt>
                <c:pt idx="8">
                  <c:v>2013</c:v>
                </c:pt>
              </c:strCache>
            </c:strRef>
          </c:cat>
          <c:val>
            <c:numRef>
              <c:f>'Figure 1'!$B$5:$J$5</c:f>
              <c:numCache>
                <c:formatCode>#,##0.0</c:formatCode>
                <c:ptCount val="9"/>
                <c:pt idx="0">
                  <c:v>14.8</c:v>
                </c:pt>
                <c:pt idx="1">
                  <c:v>13.6</c:v>
                </c:pt>
                <c:pt idx="2">
                  <c:v>12.1</c:v>
                </c:pt>
                <c:pt idx="3">
                  <c:v>12</c:v>
                </c:pt>
                <c:pt idx="4">
                  <c:v>15.6</c:v>
                </c:pt>
                <c:pt idx="5">
                  <c:v>16.600000000000001</c:v>
                </c:pt>
                <c:pt idx="6">
                  <c:v>16.8</c:v>
                </c:pt>
                <c:pt idx="7">
                  <c:v>18.2</c:v>
                </c:pt>
                <c:pt idx="8">
                  <c:v>18.7</c:v>
                </c:pt>
              </c:numCache>
            </c:numRef>
          </c:val>
          <c:smooth val="0"/>
        </c:ser>
        <c:ser>
          <c:idx val="1"/>
          <c:order val="1"/>
          <c:tx>
            <c:strRef>
              <c:f>'Figure 1'!$A$6</c:f>
              <c:strCache>
                <c:ptCount val="1"/>
                <c:pt idx="0">
                  <c:v>Longterm unemployment</c:v>
                </c:pt>
              </c:strCache>
            </c:strRef>
          </c:tx>
          <c:spPr>
            <a:ln w="19050">
              <a:solidFill>
                <a:srgbClr val="C00000"/>
              </a:solidFill>
              <a:prstDash val="lgDash"/>
            </a:ln>
          </c:spPr>
          <c:marker>
            <c:symbol val="none"/>
          </c:marker>
          <c:cat>
            <c:strRef>
              <c:f>'Figure 1'!$B$4:$J$4</c:f>
              <c:strCache>
                <c:ptCount val="9"/>
                <c:pt idx="0">
                  <c:v>2005</c:v>
                </c:pt>
                <c:pt idx="1">
                  <c:v>2006</c:v>
                </c:pt>
                <c:pt idx="2">
                  <c:v>2007</c:v>
                </c:pt>
                <c:pt idx="3">
                  <c:v>2008</c:v>
                </c:pt>
                <c:pt idx="4">
                  <c:v>2009</c:v>
                </c:pt>
                <c:pt idx="5">
                  <c:v>2010</c:v>
                </c:pt>
                <c:pt idx="6">
                  <c:v>2011</c:v>
                </c:pt>
                <c:pt idx="7">
                  <c:v>2012</c:v>
                </c:pt>
                <c:pt idx="8">
                  <c:v>2013</c:v>
                </c:pt>
              </c:strCache>
            </c:strRef>
          </c:cat>
          <c:val>
            <c:numRef>
              <c:f>'Figure 1'!$B$6:$J$6</c:f>
              <c:numCache>
                <c:formatCode>#,##0.0</c:formatCode>
                <c:ptCount val="9"/>
                <c:pt idx="0">
                  <c:v>5</c:v>
                </c:pt>
                <c:pt idx="1">
                  <c:v>4.5</c:v>
                </c:pt>
                <c:pt idx="2">
                  <c:v>3.6</c:v>
                </c:pt>
                <c:pt idx="3">
                  <c:v>3.1</c:v>
                </c:pt>
                <c:pt idx="4">
                  <c:v>3.9</c:v>
                </c:pt>
                <c:pt idx="5">
                  <c:v>5.2</c:v>
                </c:pt>
                <c:pt idx="6">
                  <c:v>5.6</c:v>
                </c:pt>
                <c:pt idx="7">
                  <c:v>6.5</c:v>
                </c:pt>
                <c:pt idx="8">
                  <c:v>7.1</c:v>
                </c:pt>
              </c:numCache>
            </c:numRef>
          </c:val>
          <c:smooth val="0"/>
        </c:ser>
        <c:ser>
          <c:idx val="2"/>
          <c:order val="2"/>
          <c:tx>
            <c:strRef>
              <c:f>'Figure 1'!$A$7</c:f>
              <c:strCache>
                <c:ptCount val="1"/>
                <c:pt idx="0">
                  <c:v>NEET rate</c:v>
                </c:pt>
              </c:strCache>
            </c:strRef>
          </c:tx>
          <c:spPr>
            <a:ln w="19050">
              <a:solidFill>
                <a:schemeClr val="tx1">
                  <a:lumMod val="95000"/>
                  <a:lumOff val="5000"/>
                </a:schemeClr>
              </a:solidFill>
              <a:prstDash val="dash"/>
            </a:ln>
          </c:spPr>
          <c:marker>
            <c:symbol val="none"/>
          </c:marker>
          <c:cat>
            <c:strRef>
              <c:f>'Figure 1'!$B$4:$J$4</c:f>
              <c:strCache>
                <c:ptCount val="9"/>
                <c:pt idx="0">
                  <c:v>2005</c:v>
                </c:pt>
                <c:pt idx="1">
                  <c:v>2006</c:v>
                </c:pt>
                <c:pt idx="2">
                  <c:v>2007</c:v>
                </c:pt>
                <c:pt idx="3">
                  <c:v>2008</c:v>
                </c:pt>
                <c:pt idx="4">
                  <c:v>2009</c:v>
                </c:pt>
                <c:pt idx="5">
                  <c:v>2010</c:v>
                </c:pt>
                <c:pt idx="6">
                  <c:v>2011</c:v>
                </c:pt>
                <c:pt idx="7">
                  <c:v>2012</c:v>
                </c:pt>
                <c:pt idx="8">
                  <c:v>2013</c:v>
                </c:pt>
              </c:strCache>
            </c:strRef>
          </c:cat>
          <c:val>
            <c:numRef>
              <c:f>'Figure 1'!$B$7:$J$7</c:f>
              <c:numCache>
                <c:formatCode>#,##0.0</c:formatCode>
                <c:ptCount val="9"/>
                <c:pt idx="0">
                  <c:v>15</c:v>
                </c:pt>
                <c:pt idx="1">
                  <c:v>13.9</c:v>
                </c:pt>
                <c:pt idx="2">
                  <c:v>13.2</c:v>
                </c:pt>
                <c:pt idx="3">
                  <c:v>13</c:v>
                </c:pt>
                <c:pt idx="4">
                  <c:v>14.7</c:v>
                </c:pt>
                <c:pt idx="5">
                  <c:v>15.2</c:v>
                </c:pt>
                <c:pt idx="6">
                  <c:v>15.4</c:v>
                </c:pt>
                <c:pt idx="7">
                  <c:v>15.8</c:v>
                </c:pt>
                <c:pt idx="8">
                  <c:v>15.9</c:v>
                </c:pt>
              </c:numCache>
            </c:numRef>
          </c:val>
          <c:smooth val="0"/>
        </c:ser>
        <c:ser>
          <c:idx val="3"/>
          <c:order val="3"/>
          <c:tx>
            <c:strRef>
              <c:f>'Figure 1'!$A$8</c:f>
              <c:strCache>
                <c:ptCount val="1"/>
                <c:pt idx="0">
                  <c:v>At risk of poverty and social exclusion</c:v>
                </c:pt>
              </c:strCache>
            </c:strRef>
          </c:tx>
          <c:spPr>
            <a:ln w="19050">
              <a:solidFill>
                <a:schemeClr val="tx2"/>
              </a:solidFill>
              <a:prstDash val="sysDash"/>
            </a:ln>
          </c:spPr>
          <c:marker>
            <c:symbol val="none"/>
          </c:marker>
          <c:cat>
            <c:strRef>
              <c:f>'Figure 1'!$B$4:$J$4</c:f>
              <c:strCache>
                <c:ptCount val="9"/>
                <c:pt idx="0">
                  <c:v>2005</c:v>
                </c:pt>
                <c:pt idx="1">
                  <c:v>2006</c:v>
                </c:pt>
                <c:pt idx="2">
                  <c:v>2007</c:v>
                </c:pt>
                <c:pt idx="3">
                  <c:v>2008</c:v>
                </c:pt>
                <c:pt idx="4">
                  <c:v>2009</c:v>
                </c:pt>
                <c:pt idx="5">
                  <c:v>2010</c:v>
                </c:pt>
                <c:pt idx="6">
                  <c:v>2011</c:v>
                </c:pt>
                <c:pt idx="7">
                  <c:v>2012</c:v>
                </c:pt>
                <c:pt idx="8">
                  <c:v>2013</c:v>
                </c:pt>
              </c:strCache>
            </c:strRef>
          </c:cat>
          <c:val>
            <c:numRef>
              <c:f>'Figure 1'!$B$8:$J$8</c:f>
              <c:numCache>
                <c:formatCode>#,##0.0</c:formatCode>
                <c:ptCount val="9"/>
                <c:pt idx="0" formatCode="#,##0">
                  <c:v>28</c:v>
                </c:pt>
                <c:pt idx="1">
                  <c:v>27.9</c:v>
                </c:pt>
                <c:pt idx="2">
                  <c:v>26.9</c:v>
                </c:pt>
                <c:pt idx="3">
                  <c:v>26.2</c:v>
                </c:pt>
                <c:pt idx="4">
                  <c:v>25.8</c:v>
                </c:pt>
                <c:pt idx="5" formatCode="#,##0">
                  <c:v>27</c:v>
                </c:pt>
                <c:pt idx="6">
                  <c:v>28.2</c:v>
                </c:pt>
                <c:pt idx="7">
                  <c:v>29.7</c:v>
                </c:pt>
              </c:numCache>
            </c:numRef>
          </c:val>
          <c:smooth val="0"/>
        </c:ser>
        <c:dLbls>
          <c:showLegendKey val="0"/>
          <c:showVal val="0"/>
          <c:showCatName val="0"/>
          <c:showSerName val="0"/>
          <c:showPercent val="0"/>
          <c:showBubbleSize val="0"/>
        </c:dLbls>
        <c:marker val="1"/>
        <c:smooth val="0"/>
        <c:axId val="146772480"/>
        <c:axId val="82566464"/>
      </c:lineChart>
      <c:catAx>
        <c:axId val="146772480"/>
        <c:scaling>
          <c:orientation val="minMax"/>
        </c:scaling>
        <c:delete val="0"/>
        <c:axPos val="b"/>
        <c:majorTickMark val="in"/>
        <c:minorTickMark val="none"/>
        <c:tickLblPos val="nextTo"/>
        <c:spPr>
          <a:ln>
            <a:solidFill>
              <a:schemeClr val="tx1"/>
            </a:solidFill>
          </a:ln>
        </c:spPr>
        <c:crossAx val="82566464"/>
        <c:crosses val="autoZero"/>
        <c:auto val="1"/>
        <c:lblAlgn val="ctr"/>
        <c:lblOffset val="100"/>
        <c:noMultiLvlLbl val="0"/>
      </c:catAx>
      <c:valAx>
        <c:axId val="82566464"/>
        <c:scaling>
          <c:orientation val="minMax"/>
        </c:scaling>
        <c:delete val="0"/>
        <c:axPos val="l"/>
        <c:majorGridlines>
          <c:spPr>
            <a:ln w="12700" cmpd="sng">
              <a:solidFill>
                <a:schemeClr val="tx1">
                  <a:lumMod val="50000"/>
                  <a:lumOff val="50000"/>
                </a:schemeClr>
              </a:solidFill>
              <a:prstDash val="dash"/>
            </a:ln>
          </c:spPr>
        </c:majorGridlines>
        <c:numFmt formatCode="#,##0" sourceLinked="0"/>
        <c:majorTickMark val="in"/>
        <c:minorTickMark val="none"/>
        <c:tickLblPos val="nextTo"/>
        <c:spPr>
          <a:ln>
            <a:solidFill>
              <a:schemeClr val="tx1"/>
            </a:solidFill>
          </a:ln>
        </c:spPr>
        <c:crossAx val="146772480"/>
        <c:crosses val="autoZero"/>
        <c:crossBetween val="between"/>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599768910742698E-2"/>
          <c:y val="3.2427947158374701E-2"/>
          <c:w val="0.92460288455504247"/>
          <c:h val="0.89440184280120139"/>
        </c:manualLayout>
      </c:layout>
      <c:barChart>
        <c:barDir val="col"/>
        <c:grouping val="clustered"/>
        <c:varyColors val="0"/>
        <c:ser>
          <c:idx val="0"/>
          <c:order val="0"/>
          <c:tx>
            <c:v>2012</c:v>
          </c:tx>
          <c:invertIfNegative val="0"/>
          <c:dPt>
            <c:idx val="0"/>
            <c:invertIfNegative val="0"/>
            <c:bubble3D val="0"/>
            <c:spPr>
              <a:solidFill>
                <a:schemeClr val="accent1">
                  <a:lumMod val="40000"/>
                  <a:lumOff val="60000"/>
                </a:schemeClr>
              </a:solidFill>
            </c:spPr>
          </c:dPt>
          <c:dPt>
            <c:idx val="3"/>
            <c:invertIfNegative val="0"/>
            <c:bubble3D val="0"/>
            <c:spPr>
              <a:solidFill>
                <a:schemeClr val="accent1">
                  <a:lumMod val="40000"/>
                  <a:lumOff val="60000"/>
                </a:schemeClr>
              </a:solidFill>
            </c:spPr>
          </c:dPt>
          <c:dPt>
            <c:idx val="4"/>
            <c:invertIfNegative val="0"/>
            <c:bubble3D val="0"/>
            <c:spPr>
              <a:solidFill>
                <a:schemeClr val="accent1">
                  <a:lumMod val="40000"/>
                  <a:lumOff val="60000"/>
                </a:schemeClr>
              </a:solidFill>
            </c:spPr>
          </c:dPt>
          <c:dPt>
            <c:idx val="5"/>
            <c:invertIfNegative val="0"/>
            <c:bubble3D val="0"/>
            <c:spPr>
              <a:solidFill>
                <a:schemeClr val="accent1">
                  <a:lumMod val="40000"/>
                  <a:lumOff val="60000"/>
                </a:schemeClr>
              </a:solidFill>
            </c:spPr>
          </c:dPt>
          <c:dPt>
            <c:idx val="6"/>
            <c:invertIfNegative val="0"/>
            <c:bubble3D val="0"/>
            <c:spPr>
              <a:solidFill>
                <a:schemeClr val="accent1">
                  <a:lumMod val="40000"/>
                  <a:lumOff val="60000"/>
                </a:schemeClr>
              </a:solidFill>
            </c:spPr>
          </c:dPt>
          <c:dPt>
            <c:idx val="7"/>
            <c:invertIfNegative val="0"/>
            <c:bubble3D val="0"/>
            <c:spPr>
              <a:solidFill>
                <a:schemeClr val="accent1">
                  <a:lumMod val="40000"/>
                  <a:lumOff val="60000"/>
                </a:schemeClr>
              </a:solidFill>
            </c:spPr>
          </c:dPt>
          <c:dPt>
            <c:idx val="8"/>
            <c:invertIfNegative val="0"/>
            <c:bubble3D val="0"/>
            <c:spPr>
              <a:solidFill>
                <a:schemeClr val="accent1">
                  <a:lumMod val="40000"/>
                  <a:lumOff val="60000"/>
                </a:schemeClr>
              </a:solidFill>
            </c:spPr>
          </c:dPt>
          <c:dPt>
            <c:idx val="11"/>
            <c:invertIfNegative val="0"/>
            <c:bubble3D val="0"/>
            <c:spPr>
              <a:solidFill>
                <a:schemeClr val="accent1">
                  <a:lumMod val="40000"/>
                  <a:lumOff val="60000"/>
                </a:schemeClr>
              </a:solidFill>
            </c:spPr>
          </c:dPt>
          <c:dPt>
            <c:idx val="12"/>
            <c:invertIfNegative val="0"/>
            <c:bubble3D val="0"/>
            <c:spPr>
              <a:solidFill>
                <a:schemeClr val="accent1">
                  <a:lumMod val="40000"/>
                  <a:lumOff val="60000"/>
                </a:schemeClr>
              </a:solidFill>
            </c:spPr>
          </c:dPt>
          <c:dPt>
            <c:idx val="13"/>
            <c:invertIfNegative val="0"/>
            <c:bubble3D val="0"/>
            <c:spPr>
              <a:solidFill>
                <a:schemeClr val="accent1">
                  <a:lumMod val="40000"/>
                  <a:lumOff val="60000"/>
                </a:schemeClr>
              </a:solidFill>
            </c:spPr>
          </c:dPt>
          <c:dPt>
            <c:idx val="14"/>
            <c:invertIfNegative val="0"/>
            <c:bubble3D val="0"/>
            <c:spPr>
              <a:solidFill>
                <a:schemeClr val="accent1">
                  <a:lumMod val="40000"/>
                  <a:lumOff val="60000"/>
                </a:schemeClr>
              </a:solidFill>
            </c:spPr>
          </c:dPt>
          <c:dPt>
            <c:idx val="15"/>
            <c:invertIfNegative val="0"/>
            <c:bubble3D val="0"/>
            <c:spPr>
              <a:solidFill>
                <a:schemeClr val="accent1">
                  <a:lumMod val="40000"/>
                  <a:lumOff val="60000"/>
                </a:schemeClr>
              </a:solidFill>
            </c:spPr>
          </c:dPt>
          <c:dPt>
            <c:idx val="17"/>
            <c:invertIfNegative val="0"/>
            <c:bubble3D val="0"/>
            <c:spPr>
              <a:solidFill>
                <a:schemeClr val="accent1">
                  <a:lumMod val="40000"/>
                  <a:lumOff val="60000"/>
                </a:schemeClr>
              </a:solidFill>
            </c:spPr>
          </c:dPt>
          <c:dPt>
            <c:idx val="18"/>
            <c:invertIfNegative val="0"/>
            <c:bubble3D val="0"/>
            <c:spPr>
              <a:solidFill>
                <a:schemeClr val="accent1">
                  <a:lumMod val="40000"/>
                  <a:lumOff val="60000"/>
                </a:schemeClr>
              </a:solidFill>
            </c:spPr>
          </c:dPt>
          <c:dPt>
            <c:idx val="21"/>
            <c:invertIfNegative val="0"/>
            <c:bubble3D val="0"/>
            <c:spPr>
              <a:solidFill>
                <a:schemeClr val="accent1">
                  <a:lumMod val="40000"/>
                  <a:lumOff val="60000"/>
                </a:schemeClr>
              </a:solidFill>
            </c:spPr>
          </c:dPt>
          <c:dPt>
            <c:idx val="23"/>
            <c:invertIfNegative val="0"/>
            <c:bubble3D val="0"/>
            <c:spPr>
              <a:solidFill>
                <a:schemeClr val="accent1">
                  <a:lumMod val="40000"/>
                  <a:lumOff val="60000"/>
                </a:schemeClr>
              </a:solidFill>
            </c:spPr>
          </c:dPt>
          <c:dPt>
            <c:idx val="26"/>
            <c:invertIfNegative val="0"/>
            <c:bubble3D val="0"/>
            <c:spPr>
              <a:solidFill>
                <a:schemeClr val="accent1">
                  <a:lumMod val="40000"/>
                  <a:lumOff val="60000"/>
                </a:schemeClr>
              </a:solidFill>
            </c:spPr>
          </c:dPt>
          <c:cat>
            <c:strRef>
              <c:f>'Figure 2 '!$M$48:$M$75</c:f>
              <c:strCache>
                <c:ptCount val="28"/>
                <c:pt idx="0">
                  <c:v>CZ</c:v>
                </c:pt>
                <c:pt idx="1">
                  <c:v>SI</c:v>
                </c:pt>
                <c:pt idx="2">
                  <c:v>NL</c:v>
                </c:pt>
                <c:pt idx="3">
                  <c:v>SK</c:v>
                </c:pt>
                <c:pt idx="4">
                  <c:v>MT</c:v>
                </c:pt>
                <c:pt idx="5">
                  <c:v>AT</c:v>
                </c:pt>
                <c:pt idx="6">
                  <c:v>LU</c:v>
                </c:pt>
                <c:pt idx="7">
                  <c:v>FI</c:v>
                </c:pt>
                <c:pt idx="8">
                  <c:v>BE</c:v>
                </c:pt>
                <c:pt idx="9">
                  <c:v>SE</c:v>
                </c:pt>
                <c:pt idx="10">
                  <c:v>FR</c:v>
                </c:pt>
                <c:pt idx="11">
                  <c:v>EE</c:v>
                </c:pt>
                <c:pt idx="12">
                  <c:v>DE</c:v>
                </c:pt>
                <c:pt idx="13">
                  <c:v>PL</c:v>
                </c:pt>
                <c:pt idx="14">
                  <c:v>PT</c:v>
                </c:pt>
                <c:pt idx="15">
                  <c:v>CY</c:v>
                </c:pt>
                <c:pt idx="16">
                  <c:v>UK</c:v>
                </c:pt>
                <c:pt idx="17">
                  <c:v>HR</c:v>
                </c:pt>
                <c:pt idx="18">
                  <c:v>LT</c:v>
                </c:pt>
                <c:pt idx="19">
                  <c:v>ES</c:v>
                </c:pt>
                <c:pt idx="20">
                  <c:v>LV</c:v>
                </c:pt>
                <c:pt idx="21">
                  <c:v>IT</c:v>
                </c:pt>
                <c:pt idx="22">
                  <c:v>DK</c:v>
                </c:pt>
                <c:pt idx="23">
                  <c:v>HU</c:v>
                </c:pt>
                <c:pt idx="24">
                  <c:v>IE</c:v>
                </c:pt>
                <c:pt idx="25">
                  <c:v>GR</c:v>
                </c:pt>
                <c:pt idx="26">
                  <c:v>RO</c:v>
                </c:pt>
                <c:pt idx="27">
                  <c:v>BG</c:v>
                </c:pt>
              </c:strCache>
            </c:strRef>
          </c:cat>
          <c:val>
            <c:numRef>
              <c:f>'Figure 2 '!$N$48:$N$75</c:f>
              <c:numCache>
                <c:formatCode>#,##0</c:formatCode>
                <c:ptCount val="28"/>
                <c:pt idx="0" formatCode="#,##0.0">
                  <c:v>17.399999999999999</c:v>
                </c:pt>
                <c:pt idx="1">
                  <c:v>19</c:v>
                </c:pt>
                <c:pt idx="2" formatCode="#,##0.0">
                  <c:v>20.399999999999999</c:v>
                </c:pt>
                <c:pt idx="3" formatCode="#,##0.0">
                  <c:v>20.6</c:v>
                </c:pt>
                <c:pt idx="4" formatCode="#,##0.0">
                  <c:v>20.9</c:v>
                </c:pt>
                <c:pt idx="5">
                  <c:v>21</c:v>
                </c:pt>
                <c:pt idx="6" formatCode="#,##0.0">
                  <c:v>22.1</c:v>
                </c:pt>
                <c:pt idx="7" formatCode="#,##0.0">
                  <c:v>22.2</c:v>
                </c:pt>
                <c:pt idx="8">
                  <c:v>23</c:v>
                </c:pt>
                <c:pt idx="9" formatCode="#,##0.0">
                  <c:v>24.2</c:v>
                </c:pt>
                <c:pt idx="10" formatCode="#,##0.0">
                  <c:v>24.3</c:v>
                </c:pt>
                <c:pt idx="11" formatCode="#,##0.0">
                  <c:v>24.9</c:v>
                </c:pt>
                <c:pt idx="12" formatCode="#,##0.0">
                  <c:v>25.4</c:v>
                </c:pt>
                <c:pt idx="13" formatCode="#,##0.0">
                  <c:v>27.7</c:v>
                </c:pt>
                <c:pt idx="14" formatCode="#,##0.0">
                  <c:v>28.4</c:v>
                </c:pt>
                <c:pt idx="15" formatCode="#,##0.0">
                  <c:v>28.8</c:v>
                </c:pt>
                <c:pt idx="16" formatCode="#,##0.0">
                  <c:v>29.6</c:v>
                </c:pt>
                <c:pt idx="17" formatCode="#,##0.0">
                  <c:v>30.7</c:v>
                </c:pt>
                <c:pt idx="18" formatCode="#,##0.0">
                  <c:v>33.4</c:v>
                </c:pt>
                <c:pt idx="19" formatCode="#,##0.0">
                  <c:v>34.799999999999997</c:v>
                </c:pt>
                <c:pt idx="20">
                  <c:v>35</c:v>
                </c:pt>
                <c:pt idx="21">
                  <c:v>36</c:v>
                </c:pt>
                <c:pt idx="22" formatCode="#,##0.0">
                  <c:v>36.4</c:v>
                </c:pt>
                <c:pt idx="23" formatCode="#,##0.0">
                  <c:v>37.799999999999997</c:v>
                </c:pt>
                <c:pt idx="24" formatCode="#,##0.0">
                  <c:v>39.799999999999997</c:v>
                </c:pt>
                <c:pt idx="25" formatCode="#,##0.0">
                  <c:v>44.5</c:v>
                </c:pt>
                <c:pt idx="26" formatCode="#,##0.0">
                  <c:v>45.2</c:v>
                </c:pt>
                <c:pt idx="27" formatCode="#,##0.0">
                  <c:v>48.7</c:v>
                </c:pt>
              </c:numCache>
            </c:numRef>
          </c:val>
        </c:ser>
        <c:dLbls>
          <c:showLegendKey val="0"/>
          <c:showVal val="0"/>
          <c:showCatName val="0"/>
          <c:showSerName val="0"/>
          <c:showPercent val="0"/>
          <c:showBubbleSize val="0"/>
        </c:dLbls>
        <c:gapWidth val="150"/>
        <c:axId val="34634752"/>
        <c:axId val="125948992"/>
      </c:barChart>
      <c:lineChart>
        <c:grouping val="standard"/>
        <c:varyColors val="0"/>
        <c:ser>
          <c:idx val="1"/>
          <c:order val="1"/>
          <c:tx>
            <c:v>2008</c:v>
          </c:tx>
          <c:spPr>
            <a:ln>
              <a:noFill/>
            </a:ln>
          </c:spPr>
          <c:marker>
            <c:symbol val="diamond"/>
            <c:size val="7"/>
            <c:spPr>
              <a:solidFill>
                <a:schemeClr val="tx1"/>
              </a:solidFill>
              <a:ln>
                <a:solidFill>
                  <a:schemeClr val="tx1"/>
                </a:solidFill>
              </a:ln>
            </c:spPr>
          </c:marker>
          <c:cat>
            <c:strRef>
              <c:f>'Figure 2 '!$M$48:$M$75</c:f>
              <c:strCache>
                <c:ptCount val="28"/>
                <c:pt idx="0">
                  <c:v>CZ</c:v>
                </c:pt>
                <c:pt idx="1">
                  <c:v>SI</c:v>
                </c:pt>
                <c:pt idx="2">
                  <c:v>NL</c:v>
                </c:pt>
                <c:pt idx="3">
                  <c:v>SK</c:v>
                </c:pt>
                <c:pt idx="4">
                  <c:v>MT</c:v>
                </c:pt>
                <c:pt idx="5">
                  <c:v>AT</c:v>
                </c:pt>
                <c:pt idx="6">
                  <c:v>LU</c:v>
                </c:pt>
                <c:pt idx="7">
                  <c:v>FI</c:v>
                </c:pt>
                <c:pt idx="8">
                  <c:v>BE</c:v>
                </c:pt>
                <c:pt idx="9">
                  <c:v>SE</c:v>
                </c:pt>
                <c:pt idx="10">
                  <c:v>FR</c:v>
                </c:pt>
                <c:pt idx="11">
                  <c:v>EE</c:v>
                </c:pt>
                <c:pt idx="12">
                  <c:v>DE</c:v>
                </c:pt>
                <c:pt idx="13">
                  <c:v>PL</c:v>
                </c:pt>
                <c:pt idx="14">
                  <c:v>PT</c:v>
                </c:pt>
                <c:pt idx="15">
                  <c:v>CY</c:v>
                </c:pt>
                <c:pt idx="16">
                  <c:v>UK</c:v>
                </c:pt>
                <c:pt idx="17">
                  <c:v>HR</c:v>
                </c:pt>
                <c:pt idx="18">
                  <c:v>LT</c:v>
                </c:pt>
                <c:pt idx="19">
                  <c:v>ES</c:v>
                </c:pt>
                <c:pt idx="20">
                  <c:v>LV</c:v>
                </c:pt>
                <c:pt idx="21">
                  <c:v>IT</c:v>
                </c:pt>
                <c:pt idx="22">
                  <c:v>DK</c:v>
                </c:pt>
                <c:pt idx="23">
                  <c:v>HU</c:v>
                </c:pt>
                <c:pt idx="24">
                  <c:v>IE</c:v>
                </c:pt>
                <c:pt idx="25">
                  <c:v>GR</c:v>
                </c:pt>
                <c:pt idx="26">
                  <c:v>RO</c:v>
                </c:pt>
                <c:pt idx="27">
                  <c:v>BG</c:v>
                </c:pt>
              </c:strCache>
            </c:strRef>
          </c:cat>
          <c:val>
            <c:numRef>
              <c:f>'Figure 2 '!$O$48:$O$75</c:f>
              <c:numCache>
                <c:formatCode>#,##0.0</c:formatCode>
                <c:ptCount val="28"/>
                <c:pt idx="0">
                  <c:v>16.100000000000001</c:v>
                </c:pt>
                <c:pt idx="1">
                  <c:v>16.7</c:v>
                </c:pt>
                <c:pt idx="2">
                  <c:v>21.3</c:v>
                </c:pt>
                <c:pt idx="3">
                  <c:v>20.7</c:v>
                </c:pt>
                <c:pt idx="4">
                  <c:v>14.1</c:v>
                </c:pt>
                <c:pt idx="5">
                  <c:v>18.899999999999999</c:v>
                </c:pt>
                <c:pt idx="6">
                  <c:v>17.7</c:v>
                </c:pt>
                <c:pt idx="7">
                  <c:v>21.7</c:v>
                </c:pt>
                <c:pt idx="8">
                  <c:v>20.7</c:v>
                </c:pt>
                <c:pt idx="9">
                  <c:v>23.6</c:v>
                </c:pt>
                <c:pt idx="10">
                  <c:v>22.4</c:v>
                </c:pt>
                <c:pt idx="11" formatCode="#,##0">
                  <c:v>16</c:v>
                </c:pt>
                <c:pt idx="12">
                  <c:v>26.3</c:v>
                </c:pt>
                <c:pt idx="13">
                  <c:v>31.1</c:v>
                </c:pt>
                <c:pt idx="14">
                  <c:v>25.1</c:v>
                </c:pt>
                <c:pt idx="15">
                  <c:v>19.100000000000001</c:v>
                </c:pt>
                <c:pt idx="16">
                  <c:v>24.3</c:v>
                </c:pt>
                <c:pt idx="18">
                  <c:v>25.5</c:v>
                </c:pt>
                <c:pt idx="19">
                  <c:v>21.7</c:v>
                </c:pt>
                <c:pt idx="20">
                  <c:v>27.5</c:v>
                </c:pt>
                <c:pt idx="21">
                  <c:v>28.7</c:v>
                </c:pt>
                <c:pt idx="22">
                  <c:v>29.6</c:v>
                </c:pt>
                <c:pt idx="23">
                  <c:v>31.8</c:v>
                </c:pt>
                <c:pt idx="24">
                  <c:v>22.7</c:v>
                </c:pt>
                <c:pt idx="25">
                  <c:v>30.9</c:v>
                </c:pt>
                <c:pt idx="26">
                  <c:v>43.5</c:v>
                </c:pt>
                <c:pt idx="27">
                  <c:v>40.700000000000003</c:v>
                </c:pt>
              </c:numCache>
            </c:numRef>
          </c:val>
          <c:smooth val="0"/>
        </c:ser>
        <c:dLbls>
          <c:showLegendKey val="0"/>
          <c:showVal val="0"/>
          <c:showCatName val="0"/>
          <c:showSerName val="0"/>
          <c:showPercent val="0"/>
          <c:showBubbleSize val="0"/>
        </c:dLbls>
        <c:marker val="1"/>
        <c:smooth val="0"/>
        <c:axId val="34634752"/>
        <c:axId val="125948992"/>
      </c:lineChart>
      <c:catAx>
        <c:axId val="34634752"/>
        <c:scaling>
          <c:orientation val="minMax"/>
        </c:scaling>
        <c:delete val="0"/>
        <c:axPos val="b"/>
        <c:majorTickMark val="in"/>
        <c:minorTickMark val="none"/>
        <c:tickLblPos val="nextTo"/>
        <c:spPr>
          <a:ln>
            <a:solidFill>
              <a:schemeClr val="tx1"/>
            </a:solidFill>
          </a:ln>
        </c:spPr>
        <c:crossAx val="125948992"/>
        <c:crosses val="autoZero"/>
        <c:auto val="1"/>
        <c:lblAlgn val="ctr"/>
        <c:lblOffset val="100"/>
        <c:noMultiLvlLbl val="0"/>
      </c:catAx>
      <c:valAx>
        <c:axId val="125948992"/>
        <c:scaling>
          <c:orientation val="minMax"/>
        </c:scaling>
        <c:delete val="0"/>
        <c:axPos val="l"/>
        <c:majorGridlines>
          <c:spPr>
            <a:ln>
              <a:solidFill>
                <a:schemeClr val="tx1">
                  <a:lumMod val="50000"/>
                  <a:lumOff val="50000"/>
                </a:schemeClr>
              </a:solidFill>
              <a:prstDash val="dash"/>
            </a:ln>
          </c:spPr>
        </c:majorGridlines>
        <c:numFmt formatCode="General" sourceLinked="0"/>
        <c:majorTickMark val="in"/>
        <c:minorTickMark val="none"/>
        <c:tickLblPos val="nextTo"/>
        <c:spPr>
          <a:ln>
            <a:solidFill>
              <a:schemeClr val="tx1"/>
            </a:solidFill>
          </a:ln>
        </c:spPr>
        <c:crossAx val="34634752"/>
        <c:crosses val="autoZero"/>
        <c:crossBetween val="between"/>
      </c:valAx>
    </c:plotArea>
    <c:legend>
      <c:legendPos val="r"/>
      <c:layout>
        <c:manualLayout>
          <c:xMode val="edge"/>
          <c:yMode val="edge"/>
          <c:x val="0.62814873879161726"/>
          <c:y val="5.2879342379758977E-2"/>
          <c:w val="0.2743360244526396"/>
          <c:h val="0.10563219456124345"/>
        </c:manualLayout>
      </c:layout>
      <c:overlay val="0"/>
    </c:legend>
    <c:plotVisOnly val="1"/>
    <c:dispBlanksAs val="gap"/>
    <c:showDLblsOverMax val="0"/>
  </c:chart>
  <c:spPr>
    <a:solidFill>
      <a:srgbClr val="FFFFFF"/>
    </a:solid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874769126081462E-2"/>
          <c:y val="2.1359963512159984E-2"/>
          <c:w val="0.92714992223194326"/>
          <c:h val="0.73143391851299533"/>
        </c:manualLayout>
      </c:layout>
      <c:barChart>
        <c:barDir val="col"/>
        <c:grouping val="clustered"/>
        <c:varyColors val="0"/>
        <c:ser>
          <c:idx val="0"/>
          <c:order val="0"/>
          <c:tx>
            <c:strRef>
              <c:f>'soc ex'!$H$21</c:f>
              <c:strCache>
                <c:ptCount val="1"/>
                <c:pt idx="0">
                  <c:v>2007</c:v>
                </c:pt>
              </c:strCache>
            </c:strRef>
          </c:tx>
          <c:spPr>
            <a:ln>
              <a:noFill/>
            </a:ln>
          </c:spPr>
          <c:invertIfNegative val="0"/>
          <c:cat>
            <c:strRef>
              <c:f>'soc ex'!$G$22:$G$49</c:f>
              <c:strCache>
                <c:ptCount val="28"/>
                <c:pt idx="0">
                  <c:v>Sweden</c:v>
                </c:pt>
                <c:pt idx="1">
                  <c:v>Spain</c:v>
                </c:pt>
                <c:pt idx="2">
                  <c:v>Netherlands</c:v>
                </c:pt>
                <c:pt idx="3">
                  <c:v>Germany</c:v>
                </c:pt>
                <c:pt idx="4">
                  <c:v>Slovenia</c:v>
                </c:pt>
                <c:pt idx="5">
                  <c:v>Denmark</c:v>
                </c:pt>
                <c:pt idx="6">
                  <c:v>Malta</c:v>
                </c:pt>
                <c:pt idx="7">
                  <c:v>Finland</c:v>
                </c:pt>
                <c:pt idx="8">
                  <c:v>Estonia</c:v>
                </c:pt>
                <c:pt idx="9">
                  <c:v>Czech Republic</c:v>
                </c:pt>
                <c:pt idx="10">
                  <c:v>Portugal</c:v>
                </c:pt>
                <c:pt idx="11">
                  <c:v>Austria</c:v>
                </c:pt>
                <c:pt idx="12">
                  <c:v>Slovakia</c:v>
                </c:pt>
                <c:pt idx="13">
                  <c:v>Cyprus</c:v>
                </c:pt>
                <c:pt idx="14">
                  <c:v>Luxembourg</c:v>
                </c:pt>
                <c:pt idx="15">
                  <c:v>Hungary</c:v>
                </c:pt>
                <c:pt idx="16">
                  <c:v>Lithuania</c:v>
                </c:pt>
                <c:pt idx="17">
                  <c:v>Latvia</c:v>
                </c:pt>
                <c:pt idx="18">
                  <c:v>Greece</c:v>
                </c:pt>
                <c:pt idx="19">
                  <c:v>Italy</c:v>
                </c:pt>
                <c:pt idx="20">
                  <c:v>Croatia</c:v>
                </c:pt>
                <c:pt idx="21">
                  <c:v>Poland</c:v>
                </c:pt>
                <c:pt idx="22">
                  <c:v>Ireland</c:v>
                </c:pt>
                <c:pt idx="23">
                  <c:v>Belgium</c:v>
                </c:pt>
                <c:pt idx="24">
                  <c:v>UK</c:v>
                </c:pt>
                <c:pt idx="25">
                  <c:v>France</c:v>
                </c:pt>
                <c:pt idx="26">
                  <c:v>Romania</c:v>
                </c:pt>
                <c:pt idx="27">
                  <c:v>Bulgaria</c:v>
                </c:pt>
              </c:strCache>
            </c:strRef>
          </c:cat>
          <c:val>
            <c:numRef>
              <c:f>'soc ex'!$H$22:$H$49</c:f>
              <c:numCache>
                <c:formatCode>###0.00</c:formatCode>
                <c:ptCount val="28"/>
                <c:pt idx="0">
                  <c:v>1.5066084586803985</c:v>
                </c:pt>
                <c:pt idx="1">
                  <c:v>1.7610757987939223</c:v>
                </c:pt>
                <c:pt idx="2">
                  <c:v>1.8717650765601588</c:v>
                </c:pt>
                <c:pt idx="3">
                  <c:v>1.8726159317709246</c:v>
                </c:pt>
                <c:pt idx="4">
                  <c:v>1.9354979077331154</c:v>
                </c:pt>
                <c:pt idx="5">
                  <c:v>1.9656513242572204</c:v>
                </c:pt>
                <c:pt idx="6">
                  <c:v>1.9715784411565487</c:v>
                </c:pt>
                <c:pt idx="7">
                  <c:v>1.9970110992247669</c:v>
                </c:pt>
                <c:pt idx="8">
                  <c:v>2.0410290061339764</c:v>
                </c:pt>
                <c:pt idx="9">
                  <c:v>2.0529256835594554</c:v>
                </c:pt>
                <c:pt idx="10">
                  <c:v>2.0926139389123839</c:v>
                </c:pt>
                <c:pt idx="11">
                  <c:v>2.1111135350870951</c:v>
                </c:pt>
                <c:pt idx="12">
                  <c:v>2.1289137741153383</c:v>
                </c:pt>
                <c:pt idx="13">
                  <c:v>2.1547544920564783</c:v>
                </c:pt>
                <c:pt idx="14">
                  <c:v>2.1960050693901523</c:v>
                </c:pt>
                <c:pt idx="15">
                  <c:v>2.1976042025968252</c:v>
                </c:pt>
                <c:pt idx="16">
                  <c:v>2.2010240752852206</c:v>
                </c:pt>
                <c:pt idx="17">
                  <c:v>2.2676411958933675</c:v>
                </c:pt>
                <c:pt idx="18">
                  <c:v>2.2799547237274402</c:v>
                </c:pt>
                <c:pt idx="19">
                  <c:v>2.2894687310522808</c:v>
                </c:pt>
                <c:pt idx="20">
                  <c:v>2.2916657494903121</c:v>
                </c:pt>
                <c:pt idx="21">
                  <c:v>2.3029055606364897</c:v>
                </c:pt>
                <c:pt idx="22">
                  <c:v>2.3127527943570687</c:v>
                </c:pt>
                <c:pt idx="23">
                  <c:v>2.3878554823879621</c:v>
                </c:pt>
                <c:pt idx="24">
                  <c:v>2.4148319214317659</c:v>
                </c:pt>
                <c:pt idx="25">
                  <c:v>2.526271635326383</c:v>
                </c:pt>
                <c:pt idx="26">
                  <c:v>2.5486970911118942</c:v>
                </c:pt>
                <c:pt idx="27">
                  <c:v>2.6386499059730069</c:v>
                </c:pt>
              </c:numCache>
            </c:numRef>
          </c:val>
        </c:ser>
        <c:ser>
          <c:idx val="1"/>
          <c:order val="1"/>
          <c:tx>
            <c:strRef>
              <c:f>'soc ex'!$I$21</c:f>
              <c:strCache>
                <c:ptCount val="1"/>
                <c:pt idx="0">
                  <c:v>2011</c:v>
                </c:pt>
              </c:strCache>
            </c:strRef>
          </c:tx>
          <c:spPr>
            <a:ln>
              <a:noFill/>
            </a:ln>
          </c:spPr>
          <c:invertIfNegative val="0"/>
          <c:cat>
            <c:strRef>
              <c:f>'soc ex'!$G$22:$G$49</c:f>
              <c:strCache>
                <c:ptCount val="28"/>
                <c:pt idx="0">
                  <c:v>Sweden</c:v>
                </c:pt>
                <c:pt idx="1">
                  <c:v>Spain</c:v>
                </c:pt>
                <c:pt idx="2">
                  <c:v>Netherlands</c:v>
                </c:pt>
                <c:pt idx="3">
                  <c:v>Germany</c:v>
                </c:pt>
                <c:pt idx="4">
                  <c:v>Slovenia</c:v>
                </c:pt>
                <c:pt idx="5">
                  <c:v>Denmark</c:v>
                </c:pt>
                <c:pt idx="6">
                  <c:v>Malta</c:v>
                </c:pt>
                <c:pt idx="7">
                  <c:v>Finland</c:v>
                </c:pt>
                <c:pt idx="8">
                  <c:v>Estonia</c:v>
                </c:pt>
                <c:pt idx="9">
                  <c:v>Czech Republic</c:v>
                </c:pt>
                <c:pt idx="10">
                  <c:v>Portugal</c:v>
                </c:pt>
                <c:pt idx="11">
                  <c:v>Austria</c:v>
                </c:pt>
                <c:pt idx="12">
                  <c:v>Slovakia</c:v>
                </c:pt>
                <c:pt idx="13">
                  <c:v>Cyprus</c:v>
                </c:pt>
                <c:pt idx="14">
                  <c:v>Luxembourg</c:v>
                </c:pt>
                <c:pt idx="15">
                  <c:v>Hungary</c:v>
                </c:pt>
                <c:pt idx="16">
                  <c:v>Lithuania</c:v>
                </c:pt>
                <c:pt idx="17">
                  <c:v>Latvia</c:v>
                </c:pt>
                <c:pt idx="18">
                  <c:v>Greece</c:v>
                </c:pt>
                <c:pt idx="19">
                  <c:v>Italy</c:v>
                </c:pt>
                <c:pt idx="20">
                  <c:v>Croatia</c:v>
                </c:pt>
                <c:pt idx="21">
                  <c:v>Poland</c:v>
                </c:pt>
                <c:pt idx="22">
                  <c:v>Ireland</c:v>
                </c:pt>
                <c:pt idx="23">
                  <c:v>Belgium</c:v>
                </c:pt>
                <c:pt idx="24">
                  <c:v>UK</c:v>
                </c:pt>
                <c:pt idx="25">
                  <c:v>France</c:v>
                </c:pt>
                <c:pt idx="26">
                  <c:v>Romania</c:v>
                </c:pt>
                <c:pt idx="27">
                  <c:v>Bulgaria</c:v>
                </c:pt>
              </c:strCache>
            </c:strRef>
          </c:cat>
          <c:val>
            <c:numRef>
              <c:f>'soc ex'!$I$22:$I$49</c:f>
              <c:numCache>
                <c:formatCode>###0.00</c:formatCode>
                <c:ptCount val="28"/>
                <c:pt idx="0">
                  <c:v>2.0715387381180537</c:v>
                </c:pt>
                <c:pt idx="1">
                  <c:v>1.9576564065101252</c:v>
                </c:pt>
                <c:pt idx="2">
                  <c:v>2.0221307579007344</c:v>
                </c:pt>
                <c:pt idx="3">
                  <c:v>1.8492755126078384</c:v>
                </c:pt>
                <c:pt idx="4">
                  <c:v>1.960537295341799</c:v>
                </c:pt>
                <c:pt idx="5">
                  <c:v>1.6816016139108034</c:v>
                </c:pt>
                <c:pt idx="6">
                  <c:v>2.2470024838502725</c:v>
                </c:pt>
                <c:pt idx="7">
                  <c:v>1.950132979099009</c:v>
                </c:pt>
                <c:pt idx="8">
                  <c:v>2.1593654021714901</c:v>
                </c:pt>
                <c:pt idx="9">
                  <c:v>2.2883370679526234</c:v>
                </c:pt>
                <c:pt idx="10">
                  <c:v>2.1889756441612374</c:v>
                </c:pt>
                <c:pt idx="11">
                  <c:v>1.875180801188014</c:v>
                </c:pt>
                <c:pt idx="12">
                  <c:v>2.0899821783325523</c:v>
                </c:pt>
                <c:pt idx="13">
                  <c:v>3.0936839808333203</c:v>
                </c:pt>
                <c:pt idx="14">
                  <c:v>2.4090146266945478</c:v>
                </c:pt>
                <c:pt idx="15">
                  <c:v>2.0994320884554121</c:v>
                </c:pt>
                <c:pt idx="16">
                  <c:v>2.1231486299254794</c:v>
                </c:pt>
                <c:pt idx="17">
                  <c:v>2.1293419844602823</c:v>
                </c:pt>
                <c:pt idx="18">
                  <c:v>2.5529430436915224</c:v>
                </c:pt>
                <c:pt idx="19">
                  <c:v>2.2878058192751598</c:v>
                </c:pt>
                <c:pt idx="20">
                  <c:v>2.2303897563232886</c:v>
                </c:pt>
                <c:pt idx="21">
                  <c:v>2.2750389563444737</c:v>
                </c:pt>
                <c:pt idx="22">
                  <c:v>2.1818301640796594</c:v>
                </c:pt>
                <c:pt idx="23">
                  <c:v>2.3519042775676984</c:v>
                </c:pt>
                <c:pt idx="24">
                  <c:v>2.3775071923289173</c:v>
                </c:pt>
                <c:pt idx="25">
                  <c:v>2.4498410095900707</c:v>
                </c:pt>
                <c:pt idx="26">
                  <c:v>2.4602897936908232</c:v>
                </c:pt>
                <c:pt idx="27">
                  <c:v>2.5093229830677002</c:v>
                </c:pt>
              </c:numCache>
            </c:numRef>
          </c:val>
        </c:ser>
        <c:dLbls>
          <c:showLegendKey val="0"/>
          <c:showVal val="0"/>
          <c:showCatName val="0"/>
          <c:showSerName val="0"/>
          <c:showPercent val="0"/>
          <c:showBubbleSize val="0"/>
        </c:dLbls>
        <c:gapWidth val="150"/>
        <c:axId val="147150848"/>
        <c:axId val="134679360"/>
      </c:barChart>
      <c:catAx>
        <c:axId val="147150848"/>
        <c:scaling>
          <c:orientation val="minMax"/>
        </c:scaling>
        <c:delete val="0"/>
        <c:axPos val="b"/>
        <c:majorTickMark val="out"/>
        <c:minorTickMark val="none"/>
        <c:tickLblPos val="nextTo"/>
        <c:crossAx val="134679360"/>
        <c:crosses val="autoZero"/>
        <c:auto val="1"/>
        <c:lblAlgn val="ctr"/>
        <c:lblOffset val="100"/>
        <c:noMultiLvlLbl val="0"/>
      </c:catAx>
      <c:valAx>
        <c:axId val="134679360"/>
        <c:scaling>
          <c:orientation val="minMax"/>
          <c:max val="3.5"/>
          <c:min val="1"/>
        </c:scaling>
        <c:delete val="0"/>
        <c:axPos val="l"/>
        <c:majorGridlines/>
        <c:numFmt formatCode="###0.00" sourceLinked="1"/>
        <c:majorTickMark val="out"/>
        <c:minorTickMark val="none"/>
        <c:tickLblPos val="nextTo"/>
        <c:crossAx val="147150848"/>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'soc ex'!$I$6</c:f>
              <c:strCache>
                <c:ptCount val="1"/>
                <c:pt idx="0">
                  <c:v>Social exclusion by living arrangements</c:v>
                </c:pt>
              </c:strCache>
            </c:strRef>
          </c:tx>
          <c:invertIfNegative val="0"/>
          <c:dLbls>
            <c:dLblPos val="outEnd"/>
            <c:showLegendKey val="0"/>
            <c:showVal val="1"/>
            <c:showCatName val="0"/>
            <c:showSerName val="0"/>
            <c:showPercent val="0"/>
            <c:showBubbleSize val="0"/>
            <c:showLeaderLines val="0"/>
          </c:dLbls>
          <c:cat>
            <c:strRef>
              <c:f>'soc ex'!$H$7:$H$11</c:f>
              <c:strCache>
                <c:ptCount val="5"/>
                <c:pt idx="0">
                  <c:v>Alone</c:v>
                </c:pt>
                <c:pt idx="1">
                  <c:v>Parents</c:v>
                </c:pt>
                <c:pt idx="2">
                  <c:v>Partner</c:v>
                </c:pt>
                <c:pt idx="3">
                  <c:v>Partner and children</c:v>
                </c:pt>
                <c:pt idx="4">
                  <c:v>Partner/children and parents</c:v>
                </c:pt>
              </c:strCache>
            </c:strRef>
          </c:cat>
          <c:val>
            <c:numRef>
              <c:f>'soc ex'!$I$7:$I$11</c:f>
              <c:numCache>
                <c:formatCode>###0.00</c:formatCode>
                <c:ptCount val="5"/>
                <c:pt idx="0">
                  <c:v>2.1561846602665318</c:v>
                </c:pt>
                <c:pt idx="1">
                  <c:v>2.1955152867465135</c:v>
                </c:pt>
                <c:pt idx="2">
                  <c:v>2.1387966656017503</c:v>
                </c:pt>
                <c:pt idx="3">
                  <c:v>2.3089168924580274</c:v>
                </c:pt>
                <c:pt idx="4">
                  <c:v>2.4546909495557232</c:v>
                </c:pt>
              </c:numCache>
            </c:numRef>
          </c:val>
        </c:ser>
        <c:dLbls>
          <c:showLegendKey val="0"/>
          <c:showVal val="0"/>
          <c:showCatName val="0"/>
          <c:showSerName val="0"/>
          <c:showPercent val="0"/>
          <c:showBubbleSize val="0"/>
        </c:dLbls>
        <c:gapWidth val="150"/>
        <c:axId val="113273856"/>
        <c:axId val="134682240"/>
      </c:barChart>
      <c:catAx>
        <c:axId val="113273856"/>
        <c:scaling>
          <c:orientation val="minMax"/>
        </c:scaling>
        <c:delete val="0"/>
        <c:axPos val="b"/>
        <c:majorTickMark val="out"/>
        <c:minorTickMark val="none"/>
        <c:tickLblPos val="nextTo"/>
        <c:crossAx val="134682240"/>
        <c:crosses val="autoZero"/>
        <c:auto val="1"/>
        <c:lblAlgn val="ctr"/>
        <c:lblOffset val="100"/>
        <c:noMultiLvlLbl val="0"/>
      </c:catAx>
      <c:valAx>
        <c:axId val="134682240"/>
        <c:scaling>
          <c:orientation val="minMax"/>
        </c:scaling>
        <c:delete val="0"/>
        <c:axPos val="l"/>
        <c:majorGridlines/>
        <c:numFmt formatCode="###0.00" sourceLinked="1"/>
        <c:majorTickMark val="out"/>
        <c:minorTickMark val="none"/>
        <c:tickLblPos val="nextTo"/>
        <c:crossAx val="113273856"/>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3F01D-4DEC-4FCE-979D-647FF42B927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D4D8B75B-F2E4-425D-AFC6-DBF7D067BBC0}">
      <dgm:prSet phldrT="[Text]"/>
      <dgm:spPr>
        <a:xfrm rot="5400000">
          <a:off x="800254" y="281180"/>
          <a:ext cx="1713228" cy="1419276"/>
        </a:xfrm>
        <a:prstGeom prst="chevron">
          <a:avLst/>
        </a:prstGeom>
        <a:solidFill>
          <a:srgbClr val="006DB6"/>
        </a:solidFill>
        <a:ln w="25400" cap="flat" cmpd="sng" algn="ctr">
          <a:solidFill>
            <a:srgbClr val="006DB6"/>
          </a:solidFill>
          <a:prstDash val="solid"/>
        </a:ln>
        <a:effectLst/>
      </dgm:spPr>
      <dgm:t>
        <a:bodyPr/>
        <a:lstStyle/>
        <a:p>
          <a:r>
            <a:rPr lang="en-GB" dirty="0" smtClean="0">
              <a:solidFill>
                <a:srgbClr val="FFFFFF"/>
              </a:solidFill>
              <a:latin typeface="Arial"/>
              <a:ea typeface="+mn-ea"/>
              <a:cs typeface="+mn-cs"/>
            </a:rPr>
            <a:t>Identification</a:t>
          </a:r>
          <a:endParaRPr lang="en-GB" dirty="0">
            <a:solidFill>
              <a:srgbClr val="FFFFFF"/>
            </a:solidFill>
            <a:latin typeface="Arial"/>
            <a:ea typeface="+mn-ea"/>
            <a:cs typeface="+mn-cs"/>
          </a:endParaRPr>
        </a:p>
      </dgm:t>
    </dgm:pt>
    <dgm:pt modelId="{20461AE5-AE01-4B70-B185-C921BF1C4030}" type="parTrans" cxnId="{511074A9-A0CA-446F-8052-349B147BDD8B}">
      <dgm:prSet/>
      <dgm:spPr/>
      <dgm:t>
        <a:bodyPr/>
        <a:lstStyle/>
        <a:p>
          <a:endParaRPr lang="en-GB"/>
        </a:p>
      </dgm:t>
    </dgm:pt>
    <dgm:pt modelId="{F2208E95-3CA0-49AB-BA4F-BA7D91FECC90}" type="sibTrans" cxnId="{511074A9-A0CA-446F-8052-349B147BDD8B}">
      <dgm:prSet/>
      <dgm:spPr/>
      <dgm:t>
        <a:bodyPr/>
        <a:lstStyle/>
        <a:p>
          <a:endParaRPr lang="en-GB"/>
        </a:p>
      </dgm:t>
    </dgm:pt>
    <dgm:pt modelId="{FD7C392C-5A14-46DA-B7C0-9367BE0288E7}">
      <dgm:prSet phldrT="[Text]" custT="1"/>
      <dgm:spPr>
        <a:xfrm rot="5400000">
          <a:off x="4130170" y="-1232833"/>
          <a:ext cx="1113598" cy="3853943"/>
        </a:xfrm>
        <a:prstGeom prst="round2SameRect">
          <a:avLst/>
        </a:prstGeom>
        <a:solidFill>
          <a:srgbClr val="FFFFFF">
            <a:alpha val="90000"/>
            <a:hueOff val="0"/>
            <a:satOff val="0"/>
            <a:lumOff val="0"/>
            <a:alphaOff val="0"/>
          </a:srgbClr>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Originating in an act of </a:t>
          </a:r>
          <a:r>
            <a:rPr lang="en-GB" sz="1400" dirty="0" smtClean="0">
              <a:solidFill>
                <a:srgbClr val="003C64">
                  <a:hueOff val="0"/>
                  <a:satOff val="0"/>
                  <a:lumOff val="0"/>
                  <a:alphaOff val="0"/>
                </a:srgbClr>
              </a:solidFill>
              <a:latin typeface="Arial"/>
              <a:ea typeface="+mn-ea"/>
              <a:cs typeface="+mn-cs"/>
            </a:rPr>
            <a:t>pub/</a:t>
          </a:r>
          <a:r>
            <a:rPr lang="en-GB" sz="1400" dirty="0" err="1" smtClean="0">
              <a:solidFill>
                <a:srgbClr val="003C64">
                  <a:hueOff val="0"/>
                  <a:satOff val="0"/>
                  <a:lumOff val="0"/>
                  <a:alphaOff val="0"/>
                </a:srgbClr>
              </a:solidFill>
              <a:latin typeface="Arial"/>
              <a:ea typeface="+mn-ea"/>
              <a:cs typeface="+mn-cs"/>
            </a:rPr>
            <a:t>priv</a:t>
          </a:r>
          <a:r>
            <a:rPr lang="en-GB" sz="1400" dirty="0" smtClean="0">
              <a:solidFill>
                <a:srgbClr val="003C64">
                  <a:hueOff val="0"/>
                  <a:satOff val="0"/>
                  <a:lumOff val="0"/>
                  <a:alphaOff val="0"/>
                </a:srgbClr>
              </a:solidFill>
              <a:latin typeface="Arial"/>
              <a:ea typeface="+mn-ea"/>
              <a:cs typeface="+mn-cs"/>
            </a:rPr>
            <a:t> </a:t>
          </a:r>
          <a:r>
            <a:rPr lang="en-GB" sz="1400" dirty="0" smtClean="0">
              <a:solidFill>
                <a:srgbClr val="003C64">
                  <a:hueOff val="0"/>
                  <a:satOff val="0"/>
                  <a:lumOff val="0"/>
                  <a:alphaOff val="0"/>
                </a:srgbClr>
              </a:solidFill>
              <a:latin typeface="Arial"/>
              <a:ea typeface="+mn-ea"/>
              <a:cs typeface="+mn-cs"/>
            </a:rPr>
            <a:t>authority </a:t>
          </a:r>
          <a:endParaRPr lang="en-GB" sz="1400" dirty="0">
            <a:solidFill>
              <a:srgbClr val="003C64">
                <a:hueOff val="0"/>
                <a:satOff val="0"/>
                <a:lumOff val="0"/>
                <a:alphaOff val="0"/>
              </a:srgbClr>
            </a:solidFill>
            <a:latin typeface="Arial"/>
            <a:ea typeface="+mn-ea"/>
            <a:cs typeface="+mn-cs"/>
          </a:endParaRPr>
        </a:p>
      </dgm:t>
    </dgm:pt>
    <dgm:pt modelId="{DE9676D0-69D8-4FEF-A6CA-50B0CFD09E2E}" type="parTrans" cxnId="{1183C30F-0D0B-4156-A9E8-71BC035B37E8}">
      <dgm:prSet/>
      <dgm:spPr/>
      <dgm:t>
        <a:bodyPr/>
        <a:lstStyle/>
        <a:p>
          <a:endParaRPr lang="en-GB"/>
        </a:p>
      </dgm:t>
    </dgm:pt>
    <dgm:pt modelId="{9017BE06-C3B3-4701-A701-4B953DCFB297}" type="sibTrans" cxnId="{1183C30F-0D0B-4156-A9E8-71BC035B37E8}">
      <dgm:prSet/>
      <dgm:spPr/>
      <dgm:t>
        <a:bodyPr/>
        <a:lstStyle/>
        <a:p>
          <a:endParaRPr lang="en-GB"/>
        </a:p>
      </dgm:t>
    </dgm:pt>
    <dgm:pt modelId="{C433D5F3-45CD-48DE-957E-B24E1E5958F9}">
      <dgm:prSet phldrT="[Text]" custT="1"/>
      <dgm:spPr>
        <a:xfrm rot="5400000">
          <a:off x="4130170" y="-1232833"/>
          <a:ext cx="1113598" cy="3853943"/>
        </a:xfrm>
        <a:prstGeom prst="round2SameRect">
          <a:avLst/>
        </a:prstGeom>
        <a:solidFill>
          <a:srgbClr val="FFFFFF">
            <a:alpha val="90000"/>
            <a:hueOff val="0"/>
            <a:satOff val="0"/>
            <a:lumOff val="0"/>
            <a:alphaOff val="0"/>
          </a:srgbClr>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Designed to be permanently available </a:t>
          </a:r>
          <a:endParaRPr lang="en-GB" sz="1400" dirty="0">
            <a:solidFill>
              <a:srgbClr val="003C64">
                <a:hueOff val="0"/>
                <a:satOff val="0"/>
                <a:lumOff val="0"/>
                <a:alphaOff val="0"/>
              </a:srgbClr>
            </a:solidFill>
            <a:latin typeface="Arial"/>
            <a:ea typeface="+mn-ea"/>
            <a:cs typeface="+mn-cs"/>
          </a:endParaRPr>
        </a:p>
      </dgm:t>
    </dgm:pt>
    <dgm:pt modelId="{D63D3968-1CED-427F-AEB0-CD967D4A83FF}" type="parTrans" cxnId="{C2C096E1-74E3-4AF7-9066-804C9D14C3B1}">
      <dgm:prSet/>
      <dgm:spPr/>
      <dgm:t>
        <a:bodyPr/>
        <a:lstStyle/>
        <a:p>
          <a:endParaRPr lang="en-GB"/>
        </a:p>
      </dgm:t>
    </dgm:pt>
    <dgm:pt modelId="{1BB11417-7142-4E3B-96AC-0BACAE675E47}" type="sibTrans" cxnId="{C2C096E1-74E3-4AF7-9066-804C9D14C3B1}">
      <dgm:prSet/>
      <dgm:spPr/>
      <dgm:t>
        <a:bodyPr/>
        <a:lstStyle/>
        <a:p>
          <a:endParaRPr lang="en-GB"/>
        </a:p>
      </dgm:t>
    </dgm:pt>
    <dgm:pt modelId="{950CF2CD-13E3-4760-A2C6-FAB2B6077812}">
      <dgm:prSet phldrT="[Text]"/>
      <dgm:spPr>
        <a:xfrm rot="5400000">
          <a:off x="800254" y="3155209"/>
          <a:ext cx="1713228" cy="1419276"/>
        </a:xfrm>
        <a:prstGeom prst="chevron">
          <a:avLst/>
        </a:prstGeom>
        <a:solidFill>
          <a:srgbClr val="006DB6"/>
        </a:solidFill>
        <a:ln w="25400" cap="flat" cmpd="sng" algn="ctr">
          <a:solidFill>
            <a:srgbClr val="006DB6"/>
          </a:solidFill>
          <a:prstDash val="solid"/>
        </a:ln>
        <a:effectLst/>
      </dgm:spPr>
      <dgm:t>
        <a:bodyPr/>
        <a:lstStyle/>
        <a:p>
          <a:r>
            <a:rPr lang="en-GB" dirty="0" smtClean="0">
              <a:solidFill>
                <a:srgbClr val="FFFFFF"/>
              </a:solidFill>
              <a:latin typeface="Arial"/>
              <a:ea typeface="+mn-ea"/>
              <a:cs typeface="+mn-cs"/>
            </a:rPr>
            <a:t>Assessment </a:t>
          </a:r>
          <a:endParaRPr lang="en-GB" dirty="0">
            <a:solidFill>
              <a:srgbClr val="FFFFFF"/>
            </a:solidFill>
            <a:latin typeface="Arial"/>
            <a:ea typeface="+mn-ea"/>
            <a:cs typeface="+mn-cs"/>
          </a:endParaRPr>
        </a:p>
      </dgm:t>
    </dgm:pt>
    <dgm:pt modelId="{CCEF298B-619A-4344-8B6E-7E0EA1AA61D2}" type="parTrans" cxnId="{D6CA2252-A41A-40C6-B097-69A172333CAF}">
      <dgm:prSet/>
      <dgm:spPr/>
      <dgm:t>
        <a:bodyPr/>
        <a:lstStyle/>
        <a:p>
          <a:endParaRPr lang="en-GB"/>
        </a:p>
      </dgm:t>
    </dgm:pt>
    <dgm:pt modelId="{AAC8FF99-59BF-4F2D-A6FE-01073699C2E4}" type="sibTrans" cxnId="{D6CA2252-A41A-40C6-B097-69A172333CAF}">
      <dgm:prSet/>
      <dgm:spPr/>
      <dgm:t>
        <a:bodyPr/>
        <a:lstStyle/>
        <a:p>
          <a:endParaRPr lang="en-GB"/>
        </a:p>
      </dgm:t>
    </dgm:pt>
    <dgm:pt modelId="{462D2396-210E-4F86-A814-98E7BDAB25A3}">
      <dgm:prSet phldrT="[Text]" custT="1"/>
      <dgm:spPr>
        <a:xfrm rot="5400000">
          <a:off x="4126248" y="1814177"/>
          <a:ext cx="1113598" cy="3842504"/>
        </a:xfrm>
        <a:prstGeom prst="round2SameRect">
          <a:avLst/>
        </a:prstGeom>
        <a:solidFill>
          <a:schemeClr val="bg1"/>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Social investment </a:t>
          </a:r>
          <a:endParaRPr lang="en-GB" sz="1400" dirty="0">
            <a:solidFill>
              <a:srgbClr val="003C64">
                <a:hueOff val="0"/>
                <a:satOff val="0"/>
                <a:lumOff val="0"/>
                <a:alphaOff val="0"/>
              </a:srgbClr>
            </a:solidFill>
            <a:latin typeface="Arial"/>
            <a:ea typeface="+mn-ea"/>
            <a:cs typeface="+mn-cs"/>
          </a:endParaRPr>
        </a:p>
      </dgm:t>
    </dgm:pt>
    <dgm:pt modelId="{AFBDE7B3-2967-4225-981A-4493AF11483C}" type="parTrans" cxnId="{8D45D858-D1FD-4634-A718-88BC0D96D4BA}">
      <dgm:prSet/>
      <dgm:spPr/>
      <dgm:t>
        <a:bodyPr/>
        <a:lstStyle/>
        <a:p>
          <a:endParaRPr lang="en-GB"/>
        </a:p>
      </dgm:t>
    </dgm:pt>
    <dgm:pt modelId="{4C31DECE-EC7F-4496-B50D-9BC228CBB884}" type="sibTrans" cxnId="{8D45D858-D1FD-4634-A718-88BC0D96D4BA}">
      <dgm:prSet/>
      <dgm:spPr/>
      <dgm:t>
        <a:bodyPr/>
        <a:lstStyle/>
        <a:p>
          <a:endParaRPr lang="en-GB"/>
        </a:p>
      </dgm:t>
    </dgm:pt>
    <dgm:pt modelId="{D9C4C3B3-2A7D-4A59-8384-8853CF7983B3}">
      <dgm:prSet phldrT="[Text]" custT="1"/>
      <dgm:spPr>
        <a:xfrm rot="5400000">
          <a:off x="4130170" y="-1232833"/>
          <a:ext cx="1113598" cy="3853943"/>
        </a:xfrm>
        <a:prstGeom prst="round2SameRect">
          <a:avLst/>
        </a:prstGeom>
        <a:solidFill>
          <a:srgbClr val="FFFFFF">
            <a:alpha val="90000"/>
            <a:hueOff val="0"/>
            <a:satOff val="0"/>
            <a:lumOff val="0"/>
            <a:alphaOff val="0"/>
          </a:srgbClr>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Implemented </a:t>
          </a:r>
          <a:endParaRPr lang="en-GB" sz="1400" dirty="0">
            <a:solidFill>
              <a:srgbClr val="003C64">
                <a:hueOff val="0"/>
                <a:satOff val="0"/>
                <a:lumOff val="0"/>
                <a:alphaOff val="0"/>
              </a:srgbClr>
            </a:solidFill>
            <a:latin typeface="Arial"/>
            <a:ea typeface="+mn-ea"/>
            <a:cs typeface="+mn-cs"/>
          </a:endParaRPr>
        </a:p>
      </dgm:t>
    </dgm:pt>
    <dgm:pt modelId="{9C64B486-35D0-442F-BA97-9E67F448196C}" type="parTrans" cxnId="{4CC9B196-23AD-41C2-BE99-96037A1687F8}">
      <dgm:prSet/>
      <dgm:spPr/>
      <dgm:t>
        <a:bodyPr/>
        <a:lstStyle/>
        <a:p>
          <a:endParaRPr lang="en-GB"/>
        </a:p>
      </dgm:t>
    </dgm:pt>
    <dgm:pt modelId="{71D34806-153D-4657-B174-3CEA45292249}" type="sibTrans" cxnId="{4CC9B196-23AD-41C2-BE99-96037A1687F8}">
      <dgm:prSet/>
      <dgm:spPr/>
      <dgm:t>
        <a:bodyPr/>
        <a:lstStyle/>
        <a:p>
          <a:endParaRPr lang="en-GB"/>
        </a:p>
      </dgm:t>
    </dgm:pt>
    <dgm:pt modelId="{40D23717-335D-41C7-B10A-91278324F7C8}">
      <dgm:prSet phldrT="[Text]" custT="1"/>
      <dgm:spPr>
        <a:xfrm rot="5400000">
          <a:off x="4130170" y="-1232833"/>
          <a:ext cx="1113598" cy="3853943"/>
        </a:xfrm>
        <a:prstGeom prst="round2SameRect">
          <a:avLst/>
        </a:prstGeom>
        <a:solidFill>
          <a:srgbClr val="FFFFFF">
            <a:alpha val="90000"/>
            <a:hueOff val="0"/>
            <a:satOff val="0"/>
            <a:lumOff val="0"/>
            <a:alphaOff val="0"/>
          </a:srgbClr>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Providing tangible benefits </a:t>
          </a:r>
          <a:endParaRPr lang="en-GB" sz="1400" dirty="0">
            <a:solidFill>
              <a:srgbClr val="003C64">
                <a:hueOff val="0"/>
                <a:satOff val="0"/>
                <a:lumOff val="0"/>
                <a:alphaOff val="0"/>
              </a:srgbClr>
            </a:solidFill>
            <a:latin typeface="Arial"/>
            <a:ea typeface="+mn-ea"/>
            <a:cs typeface="+mn-cs"/>
          </a:endParaRPr>
        </a:p>
      </dgm:t>
    </dgm:pt>
    <dgm:pt modelId="{B0B38BB0-AC4C-414A-9275-527A18E7B8A1}" type="parTrans" cxnId="{91D857FD-5B5D-44FE-A945-50ED2A2D2478}">
      <dgm:prSet/>
      <dgm:spPr/>
      <dgm:t>
        <a:bodyPr/>
        <a:lstStyle/>
        <a:p>
          <a:endParaRPr lang="en-GB"/>
        </a:p>
      </dgm:t>
    </dgm:pt>
    <dgm:pt modelId="{0EB171A3-BBE8-46E6-B48B-E4160CD5FC5F}" type="sibTrans" cxnId="{91D857FD-5B5D-44FE-A945-50ED2A2D2478}">
      <dgm:prSet/>
      <dgm:spPr/>
      <dgm:t>
        <a:bodyPr/>
        <a:lstStyle/>
        <a:p>
          <a:endParaRPr lang="en-GB"/>
        </a:p>
      </dgm:t>
    </dgm:pt>
    <dgm:pt modelId="{E41554E5-3095-4BBD-8B9B-04659C7014DC}">
      <dgm:prSet phldrT="[Text]" custT="1"/>
      <dgm:spPr>
        <a:xfrm rot="5400000">
          <a:off x="4130170" y="-1232833"/>
          <a:ext cx="1113598" cy="3853943"/>
        </a:xfrm>
        <a:prstGeom prst="round2SameRect">
          <a:avLst/>
        </a:prstGeom>
        <a:solidFill>
          <a:srgbClr val="FFFFFF">
            <a:alpha val="90000"/>
            <a:hueOff val="0"/>
            <a:satOff val="0"/>
            <a:lumOff val="0"/>
            <a:alphaOff val="0"/>
          </a:srgbClr>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Representing promising practice </a:t>
          </a:r>
          <a:endParaRPr lang="en-GB" sz="1400" dirty="0">
            <a:solidFill>
              <a:srgbClr val="003C64">
                <a:hueOff val="0"/>
                <a:satOff val="0"/>
                <a:lumOff val="0"/>
                <a:alphaOff val="0"/>
              </a:srgbClr>
            </a:solidFill>
            <a:latin typeface="Arial"/>
            <a:ea typeface="+mn-ea"/>
            <a:cs typeface="+mn-cs"/>
          </a:endParaRPr>
        </a:p>
      </dgm:t>
    </dgm:pt>
    <dgm:pt modelId="{D104BB9D-68F5-42DF-9BDE-8D3B572FB132}" type="parTrans" cxnId="{F739EB92-1519-4B62-A137-6A1E3A409A76}">
      <dgm:prSet/>
      <dgm:spPr/>
      <dgm:t>
        <a:bodyPr/>
        <a:lstStyle/>
        <a:p>
          <a:endParaRPr lang="en-GB"/>
        </a:p>
      </dgm:t>
    </dgm:pt>
    <dgm:pt modelId="{39FB5D0C-1085-4FC9-854B-F356D2F121A4}" type="sibTrans" cxnId="{F739EB92-1519-4B62-A137-6A1E3A409A76}">
      <dgm:prSet/>
      <dgm:spPr/>
      <dgm:t>
        <a:bodyPr/>
        <a:lstStyle/>
        <a:p>
          <a:endParaRPr lang="en-GB"/>
        </a:p>
      </dgm:t>
    </dgm:pt>
    <dgm:pt modelId="{FAC25284-943E-4880-A76F-9E85277FC453}">
      <dgm:prSet phldrT="[Text]" custT="1"/>
      <dgm:spPr>
        <a:xfrm rot="5400000">
          <a:off x="4126248" y="1814177"/>
          <a:ext cx="1113598" cy="3842504"/>
        </a:xfrm>
        <a:prstGeom prst="round2SameRect">
          <a:avLst/>
        </a:prstGeom>
        <a:solidFill>
          <a:schemeClr val="bg1"/>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Youth empowerment </a:t>
          </a:r>
          <a:endParaRPr lang="en-GB" sz="1400" dirty="0">
            <a:solidFill>
              <a:srgbClr val="003C64">
                <a:hueOff val="0"/>
                <a:satOff val="0"/>
                <a:lumOff val="0"/>
                <a:alphaOff val="0"/>
              </a:srgbClr>
            </a:solidFill>
            <a:latin typeface="Arial"/>
            <a:ea typeface="+mn-ea"/>
            <a:cs typeface="+mn-cs"/>
          </a:endParaRPr>
        </a:p>
      </dgm:t>
    </dgm:pt>
    <dgm:pt modelId="{96EFA58E-2639-426D-8BC4-E92274A8076F}" type="parTrans" cxnId="{9EA82FF8-82B5-4355-9722-4F99C9127DD2}">
      <dgm:prSet/>
      <dgm:spPr/>
      <dgm:t>
        <a:bodyPr/>
        <a:lstStyle/>
        <a:p>
          <a:endParaRPr lang="en-GB"/>
        </a:p>
      </dgm:t>
    </dgm:pt>
    <dgm:pt modelId="{921E99AB-1CBF-4D7C-BB2C-3DF13E1B3F22}" type="sibTrans" cxnId="{9EA82FF8-82B5-4355-9722-4F99C9127DD2}">
      <dgm:prSet/>
      <dgm:spPr/>
      <dgm:t>
        <a:bodyPr/>
        <a:lstStyle/>
        <a:p>
          <a:endParaRPr lang="en-GB"/>
        </a:p>
      </dgm:t>
    </dgm:pt>
    <dgm:pt modelId="{9D606F8B-A9A2-4A34-B20E-70F1A0A3AF72}">
      <dgm:prSet phldrT="[Text]" custT="1"/>
      <dgm:spPr>
        <a:xfrm rot="5400000">
          <a:off x="4126248" y="1814177"/>
          <a:ext cx="1113598" cy="3842504"/>
        </a:xfrm>
        <a:prstGeom prst="round2SameRect">
          <a:avLst/>
        </a:prstGeom>
        <a:solidFill>
          <a:schemeClr val="bg1"/>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Effectiveness and impact</a:t>
          </a:r>
          <a:endParaRPr lang="en-GB" sz="1400" dirty="0">
            <a:solidFill>
              <a:srgbClr val="003C64">
                <a:hueOff val="0"/>
                <a:satOff val="0"/>
                <a:lumOff val="0"/>
                <a:alphaOff val="0"/>
              </a:srgbClr>
            </a:solidFill>
            <a:latin typeface="Arial"/>
            <a:ea typeface="+mn-ea"/>
            <a:cs typeface="+mn-cs"/>
          </a:endParaRPr>
        </a:p>
      </dgm:t>
    </dgm:pt>
    <dgm:pt modelId="{2FE49806-4DAC-4286-947F-3442EAC7B211}" type="parTrans" cxnId="{06D49B3B-F800-44F0-A95E-D9F23EC998E7}">
      <dgm:prSet/>
      <dgm:spPr/>
      <dgm:t>
        <a:bodyPr/>
        <a:lstStyle/>
        <a:p>
          <a:endParaRPr lang="en-GB"/>
        </a:p>
      </dgm:t>
    </dgm:pt>
    <dgm:pt modelId="{BE5939BC-7CF5-444F-86D6-19279ACADC04}" type="sibTrans" cxnId="{06D49B3B-F800-44F0-A95E-D9F23EC998E7}">
      <dgm:prSet/>
      <dgm:spPr/>
      <dgm:t>
        <a:bodyPr/>
        <a:lstStyle/>
        <a:p>
          <a:endParaRPr lang="en-GB"/>
        </a:p>
      </dgm:t>
    </dgm:pt>
    <dgm:pt modelId="{1E95F852-07DC-4E09-B062-ED7DE4467878}">
      <dgm:prSet phldrT="[Text]" custT="1"/>
      <dgm:spPr>
        <a:xfrm rot="5400000">
          <a:off x="4126248" y="1814177"/>
          <a:ext cx="1113598" cy="3842504"/>
        </a:xfrm>
        <a:prstGeom prst="round2SameRect">
          <a:avLst/>
        </a:prstGeom>
        <a:solidFill>
          <a:schemeClr val="bg1"/>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Transferability</a:t>
          </a:r>
          <a:endParaRPr lang="en-GB" sz="1400" dirty="0">
            <a:solidFill>
              <a:srgbClr val="003C64">
                <a:hueOff val="0"/>
                <a:satOff val="0"/>
                <a:lumOff val="0"/>
                <a:alphaOff val="0"/>
              </a:srgbClr>
            </a:solidFill>
            <a:latin typeface="Arial"/>
            <a:ea typeface="+mn-ea"/>
            <a:cs typeface="+mn-cs"/>
          </a:endParaRPr>
        </a:p>
      </dgm:t>
    </dgm:pt>
    <dgm:pt modelId="{F93BBF2D-DD91-4B4D-B159-5AC6D2A96809}" type="parTrans" cxnId="{D10A411E-978E-4AF3-B290-9B72866ABF66}">
      <dgm:prSet/>
      <dgm:spPr/>
      <dgm:t>
        <a:bodyPr/>
        <a:lstStyle/>
        <a:p>
          <a:endParaRPr lang="en-GB"/>
        </a:p>
      </dgm:t>
    </dgm:pt>
    <dgm:pt modelId="{B5D7B71B-3B3B-452D-BF13-EDAB04A65491}" type="sibTrans" cxnId="{D10A411E-978E-4AF3-B290-9B72866ABF66}">
      <dgm:prSet/>
      <dgm:spPr/>
      <dgm:t>
        <a:bodyPr/>
        <a:lstStyle/>
        <a:p>
          <a:endParaRPr lang="en-GB"/>
        </a:p>
      </dgm:t>
    </dgm:pt>
    <dgm:pt modelId="{E17C00EF-C941-4737-A23E-CAC983EA5EEB}">
      <dgm:prSet phldrT="[Text]" custT="1"/>
      <dgm:spPr>
        <a:xfrm rot="5400000">
          <a:off x="4126248" y="1814177"/>
          <a:ext cx="1113598" cy="3842504"/>
        </a:xfrm>
        <a:prstGeom prst="round2SameRect">
          <a:avLst/>
        </a:prstGeom>
        <a:solidFill>
          <a:schemeClr val="bg1"/>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Innovativeness </a:t>
          </a:r>
          <a:endParaRPr lang="en-GB" sz="1400" dirty="0">
            <a:solidFill>
              <a:srgbClr val="003C64">
                <a:hueOff val="0"/>
                <a:satOff val="0"/>
                <a:lumOff val="0"/>
                <a:alphaOff val="0"/>
              </a:srgbClr>
            </a:solidFill>
            <a:latin typeface="Arial"/>
            <a:ea typeface="+mn-ea"/>
            <a:cs typeface="+mn-cs"/>
          </a:endParaRPr>
        </a:p>
      </dgm:t>
    </dgm:pt>
    <dgm:pt modelId="{1BCBBCD6-D8C3-46FE-A952-A549F84A6EB4}" type="parTrans" cxnId="{A4B505B0-B43C-4AD7-BC4D-526F9C5B64E0}">
      <dgm:prSet/>
      <dgm:spPr/>
      <dgm:t>
        <a:bodyPr/>
        <a:lstStyle/>
        <a:p>
          <a:endParaRPr lang="en-GB"/>
        </a:p>
      </dgm:t>
    </dgm:pt>
    <dgm:pt modelId="{ED8FDE61-CA9E-4B84-98A4-91A02EAE9871}" type="sibTrans" cxnId="{A4B505B0-B43C-4AD7-BC4D-526F9C5B64E0}">
      <dgm:prSet/>
      <dgm:spPr/>
      <dgm:t>
        <a:bodyPr/>
        <a:lstStyle/>
        <a:p>
          <a:endParaRPr lang="en-GB"/>
        </a:p>
      </dgm:t>
    </dgm:pt>
    <dgm:pt modelId="{B58ED3F9-FA39-44F2-9CB2-4A9C87363DA3}">
      <dgm:prSet phldrT="[Text]" custT="1"/>
      <dgm:spPr>
        <a:xfrm rot="5400000">
          <a:off x="4126248" y="293531"/>
          <a:ext cx="1113598" cy="3842504"/>
        </a:xfrm>
        <a:prstGeom prst="round2SameRect">
          <a:avLst/>
        </a:prstGeom>
        <a:solidFill>
          <a:schemeClr val="bg1"/>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Individualising or structure-oriented  </a:t>
          </a:r>
          <a:endParaRPr lang="en-GB" sz="1400" dirty="0">
            <a:solidFill>
              <a:srgbClr val="003C64">
                <a:hueOff val="0"/>
                <a:satOff val="0"/>
                <a:lumOff val="0"/>
                <a:alphaOff val="0"/>
              </a:srgbClr>
            </a:solidFill>
            <a:latin typeface="Arial"/>
            <a:ea typeface="+mn-ea"/>
            <a:cs typeface="+mn-cs"/>
          </a:endParaRPr>
        </a:p>
      </dgm:t>
    </dgm:pt>
    <dgm:pt modelId="{2D06A9CD-3664-4F80-9781-27E5D0F9F9F3}" type="sibTrans" cxnId="{30DDB217-9204-430B-856C-D1D47FC98FEE}">
      <dgm:prSet/>
      <dgm:spPr/>
      <dgm:t>
        <a:bodyPr/>
        <a:lstStyle/>
        <a:p>
          <a:endParaRPr lang="en-GB"/>
        </a:p>
      </dgm:t>
    </dgm:pt>
    <dgm:pt modelId="{6B4B05AA-AE8E-4731-8D00-E1A3B20CB179}" type="parTrans" cxnId="{30DDB217-9204-430B-856C-D1D47FC98FEE}">
      <dgm:prSet/>
      <dgm:spPr/>
      <dgm:t>
        <a:bodyPr/>
        <a:lstStyle/>
        <a:p>
          <a:endParaRPr lang="en-GB"/>
        </a:p>
      </dgm:t>
    </dgm:pt>
    <dgm:pt modelId="{8DE062AB-D5FF-4242-9C17-D9D090D03A28}">
      <dgm:prSet phldrT="[Text]" custT="1"/>
      <dgm:spPr>
        <a:xfrm rot="5400000">
          <a:off x="4126248" y="293531"/>
          <a:ext cx="1113598" cy="3842504"/>
        </a:xfrm>
        <a:prstGeom prst="round2SameRect">
          <a:avLst/>
        </a:prstGeom>
        <a:solidFill>
          <a:schemeClr val="bg1"/>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Preventative or compensatory </a:t>
          </a:r>
          <a:endParaRPr lang="en-GB" sz="1400" dirty="0">
            <a:solidFill>
              <a:srgbClr val="003C64">
                <a:hueOff val="0"/>
                <a:satOff val="0"/>
                <a:lumOff val="0"/>
                <a:alphaOff val="0"/>
              </a:srgbClr>
            </a:solidFill>
            <a:latin typeface="Arial"/>
            <a:ea typeface="+mn-ea"/>
            <a:cs typeface="+mn-cs"/>
          </a:endParaRPr>
        </a:p>
      </dgm:t>
    </dgm:pt>
    <dgm:pt modelId="{4B251C60-6BE9-4EDA-A7BB-C87E8BD67504}" type="sibTrans" cxnId="{5BDD3F05-836F-4CCC-9244-991E52D00AA6}">
      <dgm:prSet/>
      <dgm:spPr/>
      <dgm:t>
        <a:bodyPr/>
        <a:lstStyle/>
        <a:p>
          <a:endParaRPr lang="en-GB"/>
        </a:p>
      </dgm:t>
    </dgm:pt>
    <dgm:pt modelId="{37533D2A-BFB6-4B21-A290-05B19D9AD4EE}" type="parTrans" cxnId="{5BDD3F05-836F-4CCC-9244-991E52D00AA6}">
      <dgm:prSet/>
      <dgm:spPr/>
      <dgm:t>
        <a:bodyPr/>
        <a:lstStyle/>
        <a:p>
          <a:endParaRPr lang="en-GB"/>
        </a:p>
      </dgm:t>
    </dgm:pt>
    <dgm:pt modelId="{DF397CA6-E33F-4472-9183-C332978CC0D6}">
      <dgm:prSet phldrT="[Text]" custT="1"/>
      <dgm:spPr>
        <a:xfrm rot="5400000">
          <a:off x="4126248" y="293531"/>
          <a:ext cx="1113598" cy="3842504"/>
        </a:xfrm>
        <a:prstGeom prst="round2SameRect">
          <a:avLst/>
        </a:prstGeom>
        <a:solidFill>
          <a:schemeClr val="bg1"/>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Governance and partnership arrangements </a:t>
          </a:r>
          <a:endParaRPr lang="en-GB" sz="1400" dirty="0">
            <a:solidFill>
              <a:srgbClr val="003C64">
                <a:hueOff val="0"/>
                <a:satOff val="0"/>
                <a:lumOff val="0"/>
                <a:alphaOff val="0"/>
              </a:srgbClr>
            </a:solidFill>
            <a:latin typeface="Arial"/>
            <a:ea typeface="+mn-ea"/>
            <a:cs typeface="+mn-cs"/>
          </a:endParaRPr>
        </a:p>
      </dgm:t>
    </dgm:pt>
    <dgm:pt modelId="{5195230A-3CF0-4E09-8B42-61DB6A95494A}" type="sibTrans" cxnId="{D9285C41-8EE8-480F-8946-07E34E10920F}">
      <dgm:prSet/>
      <dgm:spPr/>
      <dgm:t>
        <a:bodyPr/>
        <a:lstStyle/>
        <a:p>
          <a:endParaRPr lang="en-GB"/>
        </a:p>
      </dgm:t>
    </dgm:pt>
    <dgm:pt modelId="{1A7EE000-D2E9-4E0B-A530-8EF5FC3CBA63}" type="parTrans" cxnId="{D9285C41-8EE8-480F-8946-07E34E10920F}">
      <dgm:prSet/>
      <dgm:spPr/>
      <dgm:t>
        <a:bodyPr/>
        <a:lstStyle/>
        <a:p>
          <a:endParaRPr lang="en-GB"/>
        </a:p>
      </dgm:t>
    </dgm:pt>
    <dgm:pt modelId="{DAB2A3B9-F6B2-4346-9FDA-572CF2C7AC09}">
      <dgm:prSet phldrT="[Text]" custT="1"/>
      <dgm:spPr>
        <a:xfrm rot="5400000">
          <a:off x="4126248" y="293531"/>
          <a:ext cx="1113598" cy="3842504"/>
        </a:xfrm>
        <a:prstGeom prst="round2SameRect">
          <a:avLst/>
        </a:prstGeom>
        <a:solidFill>
          <a:schemeClr val="bg1"/>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Tool (services, allowances, other facilitations) </a:t>
          </a:r>
          <a:endParaRPr lang="en-GB" sz="1400" dirty="0">
            <a:solidFill>
              <a:srgbClr val="003C64">
                <a:hueOff val="0"/>
                <a:satOff val="0"/>
                <a:lumOff val="0"/>
                <a:alphaOff val="0"/>
              </a:srgbClr>
            </a:solidFill>
            <a:latin typeface="Arial"/>
            <a:ea typeface="+mn-ea"/>
            <a:cs typeface="+mn-cs"/>
          </a:endParaRPr>
        </a:p>
      </dgm:t>
    </dgm:pt>
    <dgm:pt modelId="{B375A512-310C-4EBD-917B-E79E72D544DF}" type="sibTrans" cxnId="{609ED936-7756-432C-8B42-AC20B807E3CA}">
      <dgm:prSet/>
      <dgm:spPr/>
      <dgm:t>
        <a:bodyPr/>
        <a:lstStyle/>
        <a:p>
          <a:endParaRPr lang="en-GB"/>
        </a:p>
      </dgm:t>
    </dgm:pt>
    <dgm:pt modelId="{35C560FF-3538-4FE0-946D-3C25F20BA88A}" type="parTrans" cxnId="{609ED936-7756-432C-8B42-AC20B807E3CA}">
      <dgm:prSet/>
      <dgm:spPr/>
      <dgm:t>
        <a:bodyPr/>
        <a:lstStyle/>
        <a:p>
          <a:endParaRPr lang="en-GB"/>
        </a:p>
      </dgm:t>
    </dgm:pt>
    <dgm:pt modelId="{9A19E89B-1C7C-4BD5-AD41-B8D52DC4D6F0}">
      <dgm:prSet phldrT="[Text]" custT="1"/>
      <dgm:spPr>
        <a:xfrm rot="5400000">
          <a:off x="4126248" y="293531"/>
          <a:ext cx="1113598" cy="3842504"/>
        </a:xfrm>
        <a:prstGeom prst="round2SameRect">
          <a:avLst/>
        </a:prstGeom>
        <a:solidFill>
          <a:schemeClr val="bg1"/>
        </a:solidFill>
        <a:ln w="25400" cap="flat" cmpd="sng" algn="ctr">
          <a:solidFill>
            <a:srgbClr val="006DB6"/>
          </a:solidFill>
          <a:prstDash val="solid"/>
        </a:ln>
        <a:effectLst/>
      </dgm:spPr>
      <dgm:t>
        <a:bodyPr/>
        <a:lstStyle/>
        <a:p>
          <a:r>
            <a:rPr lang="en-GB" sz="1400" dirty="0" smtClean="0">
              <a:solidFill>
                <a:srgbClr val="003C64">
                  <a:hueOff val="0"/>
                  <a:satOff val="0"/>
                  <a:lumOff val="0"/>
                  <a:alphaOff val="0"/>
                </a:srgbClr>
              </a:solidFill>
              <a:latin typeface="Arial"/>
              <a:ea typeface="+mn-ea"/>
              <a:cs typeface="+mn-cs"/>
            </a:rPr>
            <a:t>Sector </a:t>
          </a:r>
          <a:endParaRPr lang="en-GB" sz="1400" dirty="0">
            <a:solidFill>
              <a:srgbClr val="003C64">
                <a:hueOff val="0"/>
                <a:satOff val="0"/>
                <a:lumOff val="0"/>
                <a:alphaOff val="0"/>
              </a:srgbClr>
            </a:solidFill>
            <a:latin typeface="Arial"/>
            <a:ea typeface="+mn-ea"/>
            <a:cs typeface="+mn-cs"/>
          </a:endParaRPr>
        </a:p>
      </dgm:t>
    </dgm:pt>
    <dgm:pt modelId="{6BE64453-CAF3-447F-83E8-D4EE73FD77EE}" type="sibTrans" cxnId="{7D30D692-D480-47BB-A524-7E4DE37F81B9}">
      <dgm:prSet/>
      <dgm:spPr/>
      <dgm:t>
        <a:bodyPr/>
        <a:lstStyle/>
        <a:p>
          <a:endParaRPr lang="en-GB"/>
        </a:p>
      </dgm:t>
    </dgm:pt>
    <dgm:pt modelId="{BC7E6123-6B7E-405E-B94B-A81216D61D66}" type="parTrans" cxnId="{7D30D692-D480-47BB-A524-7E4DE37F81B9}">
      <dgm:prSet/>
      <dgm:spPr/>
      <dgm:t>
        <a:bodyPr/>
        <a:lstStyle/>
        <a:p>
          <a:endParaRPr lang="en-GB"/>
        </a:p>
      </dgm:t>
    </dgm:pt>
    <dgm:pt modelId="{1C6DB582-5CA2-4A94-B5D4-418617772D41}">
      <dgm:prSet phldrT="[Text]"/>
      <dgm:spPr>
        <a:xfrm rot="5400000">
          <a:off x="800254" y="1752262"/>
          <a:ext cx="1713228" cy="1419276"/>
        </a:xfrm>
        <a:prstGeom prst="chevron">
          <a:avLst/>
        </a:prstGeom>
        <a:solidFill>
          <a:srgbClr val="006DB6"/>
        </a:solidFill>
        <a:ln w="25400" cap="flat" cmpd="sng" algn="ctr">
          <a:solidFill>
            <a:srgbClr val="006DB6"/>
          </a:solidFill>
          <a:prstDash val="solid"/>
        </a:ln>
        <a:effectLst/>
      </dgm:spPr>
      <dgm:t>
        <a:bodyPr/>
        <a:lstStyle/>
        <a:p>
          <a:r>
            <a:rPr lang="en-GB" dirty="0" smtClean="0">
              <a:solidFill>
                <a:srgbClr val="FFFFFF"/>
              </a:solidFill>
              <a:latin typeface="Arial"/>
              <a:ea typeface="+mn-ea"/>
              <a:cs typeface="+mn-cs"/>
            </a:rPr>
            <a:t>Classification </a:t>
          </a:r>
          <a:endParaRPr lang="en-GB" dirty="0">
            <a:solidFill>
              <a:srgbClr val="FFFFFF"/>
            </a:solidFill>
            <a:latin typeface="Arial"/>
            <a:ea typeface="+mn-ea"/>
            <a:cs typeface="+mn-cs"/>
          </a:endParaRPr>
        </a:p>
      </dgm:t>
    </dgm:pt>
    <dgm:pt modelId="{35E3882B-094D-4327-BC5C-0CD85AC84983}" type="sibTrans" cxnId="{C90F025B-A95F-436B-A523-93F3C8A45472}">
      <dgm:prSet/>
      <dgm:spPr/>
      <dgm:t>
        <a:bodyPr/>
        <a:lstStyle/>
        <a:p>
          <a:endParaRPr lang="en-GB"/>
        </a:p>
      </dgm:t>
    </dgm:pt>
    <dgm:pt modelId="{87AFFDEB-7D6C-466B-9751-81F076B6CB37}" type="parTrans" cxnId="{C90F025B-A95F-436B-A523-93F3C8A45472}">
      <dgm:prSet/>
      <dgm:spPr/>
      <dgm:t>
        <a:bodyPr/>
        <a:lstStyle/>
        <a:p>
          <a:endParaRPr lang="en-GB"/>
        </a:p>
      </dgm:t>
    </dgm:pt>
    <dgm:pt modelId="{4AD793AD-AE3A-42D2-9F33-771944FA11A7}" type="pres">
      <dgm:prSet presAssocID="{66F3F01D-4DEC-4FCE-979D-647FF42B9270}" presName="linearFlow" presStyleCnt="0">
        <dgm:presLayoutVars>
          <dgm:dir/>
          <dgm:animLvl val="lvl"/>
          <dgm:resizeHandles val="exact"/>
        </dgm:presLayoutVars>
      </dgm:prSet>
      <dgm:spPr/>
      <dgm:t>
        <a:bodyPr/>
        <a:lstStyle/>
        <a:p>
          <a:endParaRPr lang="en-GB"/>
        </a:p>
      </dgm:t>
    </dgm:pt>
    <dgm:pt modelId="{8399AF7B-75D3-4D1E-9527-D8BF260E3DC8}" type="pres">
      <dgm:prSet presAssocID="{D4D8B75B-F2E4-425D-AFC6-DBF7D067BBC0}" presName="composite" presStyleCnt="0"/>
      <dgm:spPr/>
    </dgm:pt>
    <dgm:pt modelId="{F6C92D00-D16C-40DD-84B9-5CEA37B1BE4A}" type="pres">
      <dgm:prSet presAssocID="{D4D8B75B-F2E4-425D-AFC6-DBF7D067BBC0}" presName="parentText" presStyleLbl="alignNode1" presStyleIdx="0" presStyleCnt="3" custScaleX="118346" custLinFactNeighborX="20509" custLinFactNeighborY="7515">
        <dgm:presLayoutVars>
          <dgm:chMax val="1"/>
          <dgm:bulletEnabled val="1"/>
        </dgm:presLayoutVars>
      </dgm:prSet>
      <dgm:spPr/>
      <dgm:t>
        <a:bodyPr/>
        <a:lstStyle/>
        <a:p>
          <a:endParaRPr lang="en-GB"/>
        </a:p>
      </dgm:t>
    </dgm:pt>
    <dgm:pt modelId="{4D09A8C5-63C7-4A2C-B9A4-1E3CE606A470}" type="pres">
      <dgm:prSet presAssocID="{D4D8B75B-F2E4-425D-AFC6-DBF7D067BBC0}" presName="descendantText" presStyleLbl="alignAcc1" presStyleIdx="0" presStyleCnt="3" custScaleX="72715" custLinFactNeighborX="498" custLinFactNeighborY="11843">
        <dgm:presLayoutVars>
          <dgm:bulletEnabled val="1"/>
        </dgm:presLayoutVars>
      </dgm:prSet>
      <dgm:spPr/>
      <dgm:t>
        <a:bodyPr/>
        <a:lstStyle/>
        <a:p>
          <a:endParaRPr lang="en-GB"/>
        </a:p>
      </dgm:t>
    </dgm:pt>
    <dgm:pt modelId="{EA7530DB-188B-48EE-87D8-B1B891FD9965}" type="pres">
      <dgm:prSet presAssocID="{F2208E95-3CA0-49AB-BA4F-BA7D91FECC90}" presName="sp" presStyleCnt="0"/>
      <dgm:spPr/>
    </dgm:pt>
    <dgm:pt modelId="{52CA2F94-1E46-46CD-909F-65312CF8BCF3}" type="pres">
      <dgm:prSet presAssocID="{1C6DB582-5CA2-4A94-B5D4-418617772D41}" presName="composite" presStyleCnt="0"/>
      <dgm:spPr/>
    </dgm:pt>
    <dgm:pt modelId="{76C12F56-299B-472B-88E5-1E1AEA893A6E}" type="pres">
      <dgm:prSet presAssocID="{1C6DB582-5CA2-4A94-B5D4-418617772D41}" presName="parentText" presStyleLbl="alignNode1" presStyleIdx="1" presStyleCnt="3" custScaleX="118346" custLinFactNeighborX="20509" custLinFactNeighborY="4622">
        <dgm:presLayoutVars>
          <dgm:chMax val="1"/>
          <dgm:bulletEnabled val="1"/>
        </dgm:presLayoutVars>
      </dgm:prSet>
      <dgm:spPr/>
      <dgm:t>
        <a:bodyPr/>
        <a:lstStyle/>
        <a:p>
          <a:endParaRPr lang="en-GB"/>
        </a:p>
      </dgm:t>
    </dgm:pt>
    <dgm:pt modelId="{8FD95B72-E882-4EB6-870B-5AB8B1411CFA}" type="pres">
      <dgm:prSet presAssocID="{1C6DB582-5CA2-4A94-B5D4-418617772D41}" presName="descendantText" presStyleLbl="alignAcc1" presStyleIdx="1" presStyleCnt="3" custScaleX="72607" custLinFactNeighborX="499" custLinFactNeighborY="11843">
        <dgm:presLayoutVars>
          <dgm:bulletEnabled val="1"/>
        </dgm:presLayoutVars>
      </dgm:prSet>
      <dgm:spPr/>
      <dgm:t>
        <a:bodyPr/>
        <a:lstStyle/>
        <a:p>
          <a:endParaRPr lang="en-GB"/>
        </a:p>
      </dgm:t>
    </dgm:pt>
    <dgm:pt modelId="{67D678C3-7A59-4336-AE10-838CA587C1D9}" type="pres">
      <dgm:prSet presAssocID="{35E3882B-094D-4327-BC5C-0CD85AC84983}" presName="sp" presStyleCnt="0"/>
      <dgm:spPr/>
    </dgm:pt>
    <dgm:pt modelId="{65A75537-AADE-4367-BFBC-8A5B5F9780AB}" type="pres">
      <dgm:prSet presAssocID="{950CF2CD-13E3-4760-A2C6-FAB2B6077812}" presName="composite" presStyleCnt="0"/>
      <dgm:spPr/>
    </dgm:pt>
    <dgm:pt modelId="{C146EFA9-08DA-42FF-9543-972C1859B76B}" type="pres">
      <dgm:prSet presAssocID="{950CF2CD-13E3-4760-A2C6-FAB2B6077812}" presName="parentText" presStyleLbl="alignNode1" presStyleIdx="2" presStyleCnt="3" custScaleX="118346" custLinFactNeighborX="20509" custLinFactNeighborY="-2248">
        <dgm:presLayoutVars>
          <dgm:chMax val="1"/>
          <dgm:bulletEnabled val="1"/>
        </dgm:presLayoutVars>
      </dgm:prSet>
      <dgm:spPr/>
      <dgm:t>
        <a:bodyPr/>
        <a:lstStyle/>
        <a:p>
          <a:endParaRPr lang="en-GB"/>
        </a:p>
      </dgm:t>
    </dgm:pt>
    <dgm:pt modelId="{FD5BEFEF-83EE-49D1-A2C1-7053AC9D8FC6}" type="pres">
      <dgm:prSet presAssocID="{950CF2CD-13E3-4760-A2C6-FAB2B6077812}" presName="descendantText" presStyleLbl="alignAcc1" presStyleIdx="2" presStyleCnt="3" custScaleX="72607" custLinFactNeighborX="499" custLinFactNeighborY="11843">
        <dgm:presLayoutVars>
          <dgm:bulletEnabled val="1"/>
        </dgm:presLayoutVars>
      </dgm:prSet>
      <dgm:spPr/>
      <dgm:t>
        <a:bodyPr/>
        <a:lstStyle/>
        <a:p>
          <a:endParaRPr lang="en-GB"/>
        </a:p>
      </dgm:t>
    </dgm:pt>
  </dgm:ptLst>
  <dgm:cxnLst>
    <dgm:cxn modelId="{A2BE3601-832F-40FC-BB0D-512F20915F3C}" type="presOf" srcId="{1C6DB582-5CA2-4A94-B5D4-418617772D41}" destId="{76C12F56-299B-472B-88E5-1E1AEA893A6E}" srcOrd="0" destOrd="0" presId="urn:microsoft.com/office/officeart/2005/8/layout/chevron2"/>
    <dgm:cxn modelId="{902F2B1F-D8A6-4149-98EB-1412640D4D16}" type="presOf" srcId="{C433D5F3-45CD-48DE-957E-B24E1E5958F9}" destId="{4D09A8C5-63C7-4A2C-B9A4-1E3CE606A470}" srcOrd="0" destOrd="3" presId="urn:microsoft.com/office/officeart/2005/8/layout/chevron2"/>
    <dgm:cxn modelId="{D463BF04-FA11-4161-9DB8-D850337CB42A}" type="presOf" srcId="{DAB2A3B9-F6B2-4346-9FDA-572CF2C7AC09}" destId="{8FD95B72-E882-4EB6-870B-5AB8B1411CFA}" srcOrd="0" destOrd="1" presId="urn:microsoft.com/office/officeart/2005/8/layout/chevron2"/>
    <dgm:cxn modelId="{D6CA2252-A41A-40C6-B097-69A172333CAF}" srcId="{66F3F01D-4DEC-4FCE-979D-647FF42B9270}" destId="{950CF2CD-13E3-4760-A2C6-FAB2B6077812}" srcOrd="2" destOrd="0" parTransId="{CCEF298B-619A-4344-8B6E-7E0EA1AA61D2}" sibTransId="{AAC8FF99-59BF-4F2D-A6FE-01073699C2E4}"/>
    <dgm:cxn modelId="{A4B505B0-B43C-4AD7-BC4D-526F9C5B64E0}" srcId="{950CF2CD-13E3-4760-A2C6-FAB2B6077812}" destId="{E17C00EF-C941-4737-A23E-CAC983EA5EEB}" srcOrd="3" destOrd="0" parTransId="{1BCBBCD6-D8C3-46FE-A952-A549F84A6EB4}" sibTransId="{ED8FDE61-CA9E-4B84-98A4-91A02EAE9871}"/>
    <dgm:cxn modelId="{9EA82FF8-82B5-4355-9722-4F99C9127DD2}" srcId="{950CF2CD-13E3-4760-A2C6-FAB2B6077812}" destId="{FAC25284-943E-4880-A76F-9E85277FC453}" srcOrd="1" destOrd="0" parTransId="{96EFA58E-2639-426D-8BC4-E92274A8076F}" sibTransId="{921E99AB-1CBF-4D7C-BB2C-3DF13E1B3F22}"/>
    <dgm:cxn modelId="{8D45D858-D1FD-4634-A718-88BC0D96D4BA}" srcId="{950CF2CD-13E3-4760-A2C6-FAB2B6077812}" destId="{462D2396-210E-4F86-A814-98E7BDAB25A3}" srcOrd="0" destOrd="0" parTransId="{AFBDE7B3-2967-4225-981A-4493AF11483C}" sibTransId="{4C31DECE-EC7F-4496-B50D-9BC228CBB884}"/>
    <dgm:cxn modelId="{609ED936-7756-432C-8B42-AC20B807E3CA}" srcId="{1C6DB582-5CA2-4A94-B5D4-418617772D41}" destId="{DAB2A3B9-F6B2-4346-9FDA-572CF2C7AC09}" srcOrd="1" destOrd="0" parTransId="{35C560FF-3538-4FE0-946D-3C25F20BA88A}" sibTransId="{B375A512-310C-4EBD-917B-E79E72D544DF}"/>
    <dgm:cxn modelId="{9E52D917-8AF2-4166-9FA6-6B0ABBBA807E}" type="presOf" srcId="{950CF2CD-13E3-4760-A2C6-FAB2B6077812}" destId="{C146EFA9-08DA-42FF-9543-972C1859B76B}" srcOrd="0" destOrd="0" presId="urn:microsoft.com/office/officeart/2005/8/layout/chevron2"/>
    <dgm:cxn modelId="{C90F025B-A95F-436B-A523-93F3C8A45472}" srcId="{66F3F01D-4DEC-4FCE-979D-647FF42B9270}" destId="{1C6DB582-5CA2-4A94-B5D4-418617772D41}" srcOrd="1" destOrd="0" parTransId="{87AFFDEB-7D6C-466B-9751-81F076B6CB37}" sibTransId="{35E3882B-094D-4327-BC5C-0CD85AC84983}"/>
    <dgm:cxn modelId="{BD385D11-CD42-48C3-A9E3-B3CFF71852DB}" type="presOf" srcId="{FAC25284-943E-4880-A76F-9E85277FC453}" destId="{FD5BEFEF-83EE-49D1-A2C1-7053AC9D8FC6}" srcOrd="0" destOrd="1" presId="urn:microsoft.com/office/officeart/2005/8/layout/chevron2"/>
    <dgm:cxn modelId="{9452C1DC-5F06-48CC-8AEC-C7325419BE8A}" type="presOf" srcId="{9D606F8B-A9A2-4A34-B20E-70F1A0A3AF72}" destId="{FD5BEFEF-83EE-49D1-A2C1-7053AC9D8FC6}" srcOrd="0" destOrd="2" presId="urn:microsoft.com/office/officeart/2005/8/layout/chevron2"/>
    <dgm:cxn modelId="{089F9CC2-E667-4DB7-9412-3B0CF3962993}" type="presOf" srcId="{E41554E5-3095-4BBD-8B9B-04659C7014DC}" destId="{4D09A8C5-63C7-4A2C-B9A4-1E3CE606A470}" srcOrd="0" destOrd="4" presId="urn:microsoft.com/office/officeart/2005/8/layout/chevron2"/>
    <dgm:cxn modelId="{511074A9-A0CA-446F-8052-349B147BDD8B}" srcId="{66F3F01D-4DEC-4FCE-979D-647FF42B9270}" destId="{D4D8B75B-F2E4-425D-AFC6-DBF7D067BBC0}" srcOrd="0" destOrd="0" parTransId="{20461AE5-AE01-4B70-B185-C921BF1C4030}" sibTransId="{F2208E95-3CA0-49AB-BA4F-BA7D91FECC90}"/>
    <dgm:cxn modelId="{4CC95A64-B1C4-49C7-94C4-307F56733DE9}" type="presOf" srcId="{66F3F01D-4DEC-4FCE-979D-647FF42B9270}" destId="{4AD793AD-AE3A-42D2-9F33-771944FA11A7}" srcOrd="0" destOrd="0" presId="urn:microsoft.com/office/officeart/2005/8/layout/chevron2"/>
    <dgm:cxn modelId="{C35FAF57-157D-4B02-821A-714288A32BB1}" type="presOf" srcId="{E17C00EF-C941-4737-A23E-CAC983EA5EEB}" destId="{FD5BEFEF-83EE-49D1-A2C1-7053AC9D8FC6}" srcOrd="0" destOrd="3" presId="urn:microsoft.com/office/officeart/2005/8/layout/chevron2"/>
    <dgm:cxn modelId="{1FAD1B26-0369-4304-AEEA-7A4310F1D3C9}" type="presOf" srcId="{FD7C392C-5A14-46DA-B7C0-9367BE0288E7}" destId="{4D09A8C5-63C7-4A2C-B9A4-1E3CE606A470}" srcOrd="0" destOrd="0" presId="urn:microsoft.com/office/officeart/2005/8/layout/chevron2"/>
    <dgm:cxn modelId="{06D49B3B-F800-44F0-A95E-D9F23EC998E7}" srcId="{950CF2CD-13E3-4760-A2C6-FAB2B6077812}" destId="{9D606F8B-A9A2-4A34-B20E-70F1A0A3AF72}" srcOrd="2" destOrd="0" parTransId="{2FE49806-4DAC-4286-947F-3442EAC7B211}" sibTransId="{BE5939BC-7CF5-444F-86D6-19279ACADC04}"/>
    <dgm:cxn modelId="{F739EB92-1519-4B62-A137-6A1E3A409A76}" srcId="{D4D8B75B-F2E4-425D-AFC6-DBF7D067BBC0}" destId="{E41554E5-3095-4BBD-8B9B-04659C7014DC}" srcOrd="4" destOrd="0" parTransId="{D104BB9D-68F5-42DF-9BDE-8D3B572FB132}" sibTransId="{39FB5D0C-1085-4FC9-854B-F356D2F121A4}"/>
    <dgm:cxn modelId="{D9ED666C-2F34-471F-89D3-CEE231662369}" type="presOf" srcId="{40D23717-335D-41C7-B10A-91278324F7C8}" destId="{4D09A8C5-63C7-4A2C-B9A4-1E3CE606A470}" srcOrd="0" destOrd="2" presId="urn:microsoft.com/office/officeart/2005/8/layout/chevron2"/>
    <dgm:cxn modelId="{52368E16-E3ED-45F5-8E08-F83CF51C49C3}" type="presOf" srcId="{8DE062AB-D5FF-4242-9C17-D9D090D03A28}" destId="{8FD95B72-E882-4EB6-870B-5AB8B1411CFA}" srcOrd="0" destOrd="3" presId="urn:microsoft.com/office/officeart/2005/8/layout/chevron2"/>
    <dgm:cxn modelId="{24EF4C04-AE10-4063-9C6A-C7AB2ABD5D35}" type="presOf" srcId="{B58ED3F9-FA39-44F2-9CB2-4A9C87363DA3}" destId="{8FD95B72-E882-4EB6-870B-5AB8B1411CFA}" srcOrd="0" destOrd="4" presId="urn:microsoft.com/office/officeart/2005/8/layout/chevron2"/>
    <dgm:cxn modelId="{D9285C41-8EE8-480F-8946-07E34E10920F}" srcId="{1C6DB582-5CA2-4A94-B5D4-418617772D41}" destId="{DF397CA6-E33F-4472-9183-C332978CC0D6}" srcOrd="2" destOrd="0" parTransId="{1A7EE000-D2E9-4E0B-A530-8EF5FC3CBA63}" sibTransId="{5195230A-3CF0-4E09-8B42-61DB6A95494A}"/>
    <dgm:cxn modelId="{C2C096E1-74E3-4AF7-9066-804C9D14C3B1}" srcId="{D4D8B75B-F2E4-425D-AFC6-DBF7D067BBC0}" destId="{C433D5F3-45CD-48DE-957E-B24E1E5958F9}" srcOrd="3" destOrd="0" parTransId="{D63D3968-1CED-427F-AEB0-CD967D4A83FF}" sibTransId="{1BB11417-7142-4E3B-96AC-0BACAE675E47}"/>
    <dgm:cxn modelId="{30DDB217-9204-430B-856C-D1D47FC98FEE}" srcId="{1C6DB582-5CA2-4A94-B5D4-418617772D41}" destId="{B58ED3F9-FA39-44F2-9CB2-4A9C87363DA3}" srcOrd="4" destOrd="0" parTransId="{6B4B05AA-AE8E-4731-8D00-E1A3B20CB179}" sibTransId="{2D06A9CD-3664-4F80-9781-27E5D0F9F9F3}"/>
    <dgm:cxn modelId="{1183C30F-0D0B-4156-A9E8-71BC035B37E8}" srcId="{D4D8B75B-F2E4-425D-AFC6-DBF7D067BBC0}" destId="{FD7C392C-5A14-46DA-B7C0-9367BE0288E7}" srcOrd="0" destOrd="0" parTransId="{DE9676D0-69D8-4FEF-A6CA-50B0CFD09E2E}" sibTransId="{9017BE06-C3B3-4701-A701-4B953DCFB297}"/>
    <dgm:cxn modelId="{7D30D692-D480-47BB-A524-7E4DE37F81B9}" srcId="{1C6DB582-5CA2-4A94-B5D4-418617772D41}" destId="{9A19E89B-1C7C-4BD5-AD41-B8D52DC4D6F0}" srcOrd="0" destOrd="0" parTransId="{BC7E6123-6B7E-405E-B94B-A81216D61D66}" sibTransId="{6BE64453-CAF3-447F-83E8-D4EE73FD77EE}"/>
    <dgm:cxn modelId="{977DB21C-61C2-42E4-8A9E-6EFD5F07CFF3}" type="presOf" srcId="{1E95F852-07DC-4E09-B062-ED7DE4467878}" destId="{FD5BEFEF-83EE-49D1-A2C1-7053AC9D8FC6}" srcOrd="0" destOrd="4" presId="urn:microsoft.com/office/officeart/2005/8/layout/chevron2"/>
    <dgm:cxn modelId="{91D857FD-5B5D-44FE-A945-50ED2A2D2478}" srcId="{D4D8B75B-F2E4-425D-AFC6-DBF7D067BBC0}" destId="{40D23717-335D-41C7-B10A-91278324F7C8}" srcOrd="2" destOrd="0" parTransId="{B0B38BB0-AC4C-414A-9275-527A18E7B8A1}" sibTransId="{0EB171A3-BBE8-46E6-B48B-E4160CD5FC5F}"/>
    <dgm:cxn modelId="{7895BC2F-AF81-484E-B3D4-429CFCA13C88}" type="presOf" srcId="{D4D8B75B-F2E4-425D-AFC6-DBF7D067BBC0}" destId="{F6C92D00-D16C-40DD-84B9-5CEA37B1BE4A}" srcOrd="0" destOrd="0" presId="urn:microsoft.com/office/officeart/2005/8/layout/chevron2"/>
    <dgm:cxn modelId="{5F48911C-4BC1-4EF1-9B51-5AB37B03701E}" type="presOf" srcId="{DF397CA6-E33F-4472-9183-C332978CC0D6}" destId="{8FD95B72-E882-4EB6-870B-5AB8B1411CFA}" srcOrd="0" destOrd="2" presId="urn:microsoft.com/office/officeart/2005/8/layout/chevron2"/>
    <dgm:cxn modelId="{4CC9B196-23AD-41C2-BE99-96037A1687F8}" srcId="{D4D8B75B-F2E4-425D-AFC6-DBF7D067BBC0}" destId="{D9C4C3B3-2A7D-4A59-8384-8853CF7983B3}" srcOrd="1" destOrd="0" parTransId="{9C64B486-35D0-442F-BA97-9E67F448196C}" sibTransId="{71D34806-153D-4657-B174-3CEA45292249}"/>
    <dgm:cxn modelId="{5BDD3F05-836F-4CCC-9244-991E52D00AA6}" srcId="{1C6DB582-5CA2-4A94-B5D4-418617772D41}" destId="{8DE062AB-D5FF-4242-9C17-D9D090D03A28}" srcOrd="3" destOrd="0" parTransId="{37533D2A-BFB6-4B21-A290-05B19D9AD4EE}" sibTransId="{4B251C60-6BE9-4EDA-A7BB-C87E8BD67504}"/>
    <dgm:cxn modelId="{EAE063EE-2457-4F40-99E8-A8C7ECAACE04}" type="presOf" srcId="{D9C4C3B3-2A7D-4A59-8384-8853CF7983B3}" destId="{4D09A8C5-63C7-4A2C-B9A4-1E3CE606A470}" srcOrd="0" destOrd="1" presId="urn:microsoft.com/office/officeart/2005/8/layout/chevron2"/>
    <dgm:cxn modelId="{D10A411E-978E-4AF3-B290-9B72866ABF66}" srcId="{950CF2CD-13E3-4760-A2C6-FAB2B6077812}" destId="{1E95F852-07DC-4E09-B062-ED7DE4467878}" srcOrd="4" destOrd="0" parTransId="{F93BBF2D-DD91-4B4D-B159-5AC6D2A96809}" sibTransId="{B5D7B71B-3B3B-452D-BF13-EDAB04A65491}"/>
    <dgm:cxn modelId="{5778E47B-21BD-4D4F-BFE5-6B834F495BB0}" type="presOf" srcId="{9A19E89B-1C7C-4BD5-AD41-B8D52DC4D6F0}" destId="{8FD95B72-E882-4EB6-870B-5AB8B1411CFA}" srcOrd="0" destOrd="0" presId="urn:microsoft.com/office/officeart/2005/8/layout/chevron2"/>
    <dgm:cxn modelId="{2D0A8F9C-92C6-4E4F-B80A-35D5BE1364CD}" type="presOf" srcId="{462D2396-210E-4F86-A814-98E7BDAB25A3}" destId="{FD5BEFEF-83EE-49D1-A2C1-7053AC9D8FC6}" srcOrd="0" destOrd="0" presId="urn:microsoft.com/office/officeart/2005/8/layout/chevron2"/>
    <dgm:cxn modelId="{35713096-AF19-4082-9376-F886A795C4FA}" type="presParOf" srcId="{4AD793AD-AE3A-42D2-9F33-771944FA11A7}" destId="{8399AF7B-75D3-4D1E-9527-D8BF260E3DC8}" srcOrd="0" destOrd="0" presId="urn:microsoft.com/office/officeart/2005/8/layout/chevron2"/>
    <dgm:cxn modelId="{F0B1D7BB-E392-4199-A649-614C02DC265F}" type="presParOf" srcId="{8399AF7B-75D3-4D1E-9527-D8BF260E3DC8}" destId="{F6C92D00-D16C-40DD-84B9-5CEA37B1BE4A}" srcOrd="0" destOrd="0" presId="urn:microsoft.com/office/officeart/2005/8/layout/chevron2"/>
    <dgm:cxn modelId="{676E1316-F140-4484-8867-D5F30B41EC4A}" type="presParOf" srcId="{8399AF7B-75D3-4D1E-9527-D8BF260E3DC8}" destId="{4D09A8C5-63C7-4A2C-B9A4-1E3CE606A470}" srcOrd="1" destOrd="0" presId="urn:microsoft.com/office/officeart/2005/8/layout/chevron2"/>
    <dgm:cxn modelId="{3EDBEE01-A375-4858-BA01-1E0BE3C39B0F}" type="presParOf" srcId="{4AD793AD-AE3A-42D2-9F33-771944FA11A7}" destId="{EA7530DB-188B-48EE-87D8-B1B891FD9965}" srcOrd="1" destOrd="0" presId="urn:microsoft.com/office/officeart/2005/8/layout/chevron2"/>
    <dgm:cxn modelId="{1706764B-FDA5-4C15-9D49-6E9EE26ED0F9}" type="presParOf" srcId="{4AD793AD-AE3A-42D2-9F33-771944FA11A7}" destId="{52CA2F94-1E46-46CD-909F-65312CF8BCF3}" srcOrd="2" destOrd="0" presId="urn:microsoft.com/office/officeart/2005/8/layout/chevron2"/>
    <dgm:cxn modelId="{53B3CC7D-B953-41BC-AFEB-CC596BEC3C7A}" type="presParOf" srcId="{52CA2F94-1E46-46CD-909F-65312CF8BCF3}" destId="{76C12F56-299B-472B-88E5-1E1AEA893A6E}" srcOrd="0" destOrd="0" presId="urn:microsoft.com/office/officeart/2005/8/layout/chevron2"/>
    <dgm:cxn modelId="{4B6122CB-E045-4773-8EC0-6BB8DB76C164}" type="presParOf" srcId="{52CA2F94-1E46-46CD-909F-65312CF8BCF3}" destId="{8FD95B72-E882-4EB6-870B-5AB8B1411CFA}" srcOrd="1" destOrd="0" presId="urn:microsoft.com/office/officeart/2005/8/layout/chevron2"/>
    <dgm:cxn modelId="{9BD2D361-7A3E-4468-B654-AC6566691008}" type="presParOf" srcId="{4AD793AD-AE3A-42D2-9F33-771944FA11A7}" destId="{67D678C3-7A59-4336-AE10-838CA587C1D9}" srcOrd="3" destOrd="0" presId="urn:microsoft.com/office/officeart/2005/8/layout/chevron2"/>
    <dgm:cxn modelId="{9B8AAB19-F9A0-4C27-B15E-9F8F4FC6B901}" type="presParOf" srcId="{4AD793AD-AE3A-42D2-9F33-771944FA11A7}" destId="{65A75537-AADE-4367-BFBC-8A5B5F9780AB}" srcOrd="4" destOrd="0" presId="urn:microsoft.com/office/officeart/2005/8/layout/chevron2"/>
    <dgm:cxn modelId="{E8F334D9-E099-4CC9-AB97-52C8B5E8D419}" type="presParOf" srcId="{65A75537-AADE-4367-BFBC-8A5B5F9780AB}" destId="{C146EFA9-08DA-42FF-9543-972C1859B76B}" srcOrd="0" destOrd="0" presId="urn:microsoft.com/office/officeart/2005/8/layout/chevron2"/>
    <dgm:cxn modelId="{D14F44B8-7DDE-4B06-AC9D-231D7771A0DF}" type="presParOf" srcId="{65A75537-AADE-4367-BFBC-8A5B5F9780AB}" destId="{FD5BEFEF-83EE-49D1-A2C1-7053AC9D8FC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57D763-3E95-4853-B6C4-EB5A94161028}" type="doc">
      <dgm:prSet loTypeId="urn:microsoft.com/office/officeart/2005/8/layout/pyramid2" loCatId="pyramid" qsTypeId="urn:microsoft.com/office/officeart/2005/8/quickstyle/simple4" qsCatId="simple" csTypeId="urn:microsoft.com/office/officeart/2005/8/colors/accent1_2" csCatId="accent1" phldr="1"/>
      <dgm:spPr/>
    </dgm:pt>
    <dgm:pt modelId="{9F6ED4CB-9FBE-411D-889F-3BC1D8E243BF}">
      <dgm:prSet phldrT="[Text]"/>
      <dgm:spPr/>
      <dgm:t>
        <a:bodyPr/>
        <a:lstStyle/>
        <a:p>
          <a:r>
            <a:rPr lang="en-IE" b="1" dirty="0" smtClean="0"/>
            <a:t>Social investment</a:t>
          </a:r>
          <a:endParaRPr lang="en-GB" b="1" dirty="0"/>
        </a:p>
      </dgm:t>
    </dgm:pt>
    <dgm:pt modelId="{9C3282E3-93B1-4F08-AC9F-5A6381019C32}" type="parTrans" cxnId="{F62E3727-B8C9-4738-B1DF-1F43DD1843BF}">
      <dgm:prSet/>
      <dgm:spPr/>
      <dgm:t>
        <a:bodyPr/>
        <a:lstStyle/>
        <a:p>
          <a:endParaRPr lang="en-GB"/>
        </a:p>
      </dgm:t>
    </dgm:pt>
    <dgm:pt modelId="{DC4916F3-CC4B-4CA1-9067-A6F30FB3A713}" type="sibTrans" cxnId="{F62E3727-B8C9-4738-B1DF-1F43DD1843BF}">
      <dgm:prSet/>
      <dgm:spPr/>
      <dgm:t>
        <a:bodyPr/>
        <a:lstStyle/>
        <a:p>
          <a:endParaRPr lang="en-GB"/>
        </a:p>
      </dgm:t>
    </dgm:pt>
    <dgm:pt modelId="{A7D7C3F2-3E75-46E5-BEAD-516943B4B4EA}">
      <dgm:prSet phldrT="[Text]"/>
      <dgm:spPr/>
      <dgm:t>
        <a:bodyPr/>
        <a:lstStyle/>
        <a:p>
          <a:r>
            <a:rPr lang="en-IE" b="1" dirty="0" smtClean="0"/>
            <a:t>Innovativeness</a:t>
          </a:r>
          <a:endParaRPr lang="en-GB" b="1" dirty="0"/>
        </a:p>
      </dgm:t>
    </dgm:pt>
    <dgm:pt modelId="{5D2BBBC1-77A6-415A-BA43-505797D385A7}" type="parTrans" cxnId="{BF5A422B-BB42-47AA-86CD-17A6C10A4D0D}">
      <dgm:prSet/>
      <dgm:spPr/>
      <dgm:t>
        <a:bodyPr/>
        <a:lstStyle/>
        <a:p>
          <a:endParaRPr lang="en-GB"/>
        </a:p>
      </dgm:t>
    </dgm:pt>
    <dgm:pt modelId="{7D836246-F1C5-481B-B9F8-892022DD2BAA}" type="sibTrans" cxnId="{BF5A422B-BB42-47AA-86CD-17A6C10A4D0D}">
      <dgm:prSet/>
      <dgm:spPr/>
      <dgm:t>
        <a:bodyPr/>
        <a:lstStyle/>
        <a:p>
          <a:endParaRPr lang="en-GB"/>
        </a:p>
      </dgm:t>
    </dgm:pt>
    <dgm:pt modelId="{3A022861-A6B0-4E71-A159-17D040DF66D0}">
      <dgm:prSet phldrT="[Text]"/>
      <dgm:spPr/>
      <dgm:t>
        <a:bodyPr/>
        <a:lstStyle/>
        <a:p>
          <a:r>
            <a:rPr lang="en-IE" b="1" dirty="0" smtClean="0"/>
            <a:t>Transferability</a:t>
          </a:r>
          <a:endParaRPr lang="en-GB" b="1" dirty="0"/>
        </a:p>
      </dgm:t>
    </dgm:pt>
    <dgm:pt modelId="{FDA2BBAC-D61C-4A31-B83F-BAACF98A8D83}" type="parTrans" cxnId="{34362366-5B0F-4546-91AB-4C3F1BA073BC}">
      <dgm:prSet/>
      <dgm:spPr/>
      <dgm:t>
        <a:bodyPr/>
        <a:lstStyle/>
        <a:p>
          <a:endParaRPr lang="en-GB"/>
        </a:p>
      </dgm:t>
    </dgm:pt>
    <dgm:pt modelId="{B11BC1CA-B9B6-46E4-9499-1AF25A7B8A27}" type="sibTrans" cxnId="{34362366-5B0F-4546-91AB-4C3F1BA073BC}">
      <dgm:prSet/>
      <dgm:spPr/>
      <dgm:t>
        <a:bodyPr/>
        <a:lstStyle/>
        <a:p>
          <a:endParaRPr lang="en-GB"/>
        </a:p>
      </dgm:t>
    </dgm:pt>
    <dgm:pt modelId="{5D6B12B7-1CE6-4D97-AF71-8C2535500FBA}">
      <dgm:prSet/>
      <dgm:spPr/>
      <dgm:t>
        <a:bodyPr/>
        <a:lstStyle/>
        <a:p>
          <a:r>
            <a:rPr lang="en-IE" b="1" dirty="0" smtClean="0"/>
            <a:t>Youth empowerment </a:t>
          </a:r>
          <a:endParaRPr lang="en-GB" b="1" dirty="0"/>
        </a:p>
      </dgm:t>
    </dgm:pt>
    <dgm:pt modelId="{E7F91C36-D00A-4EC5-8695-244682920053}" type="parTrans" cxnId="{D30ADDB8-E10F-4D02-BBAF-737A1E68896F}">
      <dgm:prSet/>
      <dgm:spPr/>
      <dgm:t>
        <a:bodyPr/>
        <a:lstStyle/>
        <a:p>
          <a:endParaRPr lang="en-GB"/>
        </a:p>
      </dgm:t>
    </dgm:pt>
    <dgm:pt modelId="{25B7533C-5CF3-45C7-B583-58422512A0BD}" type="sibTrans" cxnId="{D30ADDB8-E10F-4D02-BBAF-737A1E68896F}">
      <dgm:prSet/>
      <dgm:spPr/>
      <dgm:t>
        <a:bodyPr/>
        <a:lstStyle/>
        <a:p>
          <a:endParaRPr lang="en-GB"/>
        </a:p>
      </dgm:t>
    </dgm:pt>
    <dgm:pt modelId="{381574AF-E8AB-46F5-87AD-6EF7A184380A}">
      <dgm:prSet/>
      <dgm:spPr/>
      <dgm:t>
        <a:bodyPr/>
        <a:lstStyle/>
        <a:p>
          <a:r>
            <a:rPr lang="en-IE" b="1" dirty="0" smtClean="0"/>
            <a:t>Effectiveness and impact</a:t>
          </a:r>
          <a:endParaRPr lang="en-GB" b="1" dirty="0"/>
        </a:p>
      </dgm:t>
    </dgm:pt>
    <dgm:pt modelId="{85739E75-AE38-419B-B85A-982C69645A4C}" type="parTrans" cxnId="{E099330A-75CB-4EA0-B9E9-1D330AA50337}">
      <dgm:prSet/>
      <dgm:spPr/>
      <dgm:t>
        <a:bodyPr/>
        <a:lstStyle/>
        <a:p>
          <a:endParaRPr lang="en-GB"/>
        </a:p>
      </dgm:t>
    </dgm:pt>
    <dgm:pt modelId="{4664EEBA-1C05-4CEA-A304-DEEBAAC3EC12}" type="sibTrans" cxnId="{E099330A-75CB-4EA0-B9E9-1D330AA50337}">
      <dgm:prSet/>
      <dgm:spPr/>
      <dgm:t>
        <a:bodyPr/>
        <a:lstStyle/>
        <a:p>
          <a:endParaRPr lang="en-GB"/>
        </a:p>
      </dgm:t>
    </dgm:pt>
    <dgm:pt modelId="{DE5A2036-CA3D-4F56-96A0-564770D12BEB}" type="pres">
      <dgm:prSet presAssocID="{5157D763-3E95-4853-B6C4-EB5A94161028}" presName="compositeShape" presStyleCnt="0">
        <dgm:presLayoutVars>
          <dgm:dir/>
          <dgm:resizeHandles/>
        </dgm:presLayoutVars>
      </dgm:prSet>
      <dgm:spPr/>
    </dgm:pt>
    <dgm:pt modelId="{520ACC90-4D52-4371-B18D-D0FEE6FFE022}" type="pres">
      <dgm:prSet presAssocID="{5157D763-3E95-4853-B6C4-EB5A94161028}" presName="pyramid" presStyleLbl="node1" presStyleIdx="0" presStyleCnt="1"/>
      <dgm:spPr>
        <a:gradFill rotWithShape="0">
          <a:gsLst>
            <a:gs pos="0">
              <a:srgbClr val="825600">
                <a:alpha val="49000"/>
              </a:srgbClr>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dgm:spPr>
    </dgm:pt>
    <dgm:pt modelId="{E4716193-7253-4040-A476-66B2276C5702}" type="pres">
      <dgm:prSet presAssocID="{5157D763-3E95-4853-B6C4-EB5A94161028}" presName="theList" presStyleCnt="0"/>
      <dgm:spPr/>
    </dgm:pt>
    <dgm:pt modelId="{808BF355-E984-41A7-B41C-AC520B0C2324}" type="pres">
      <dgm:prSet presAssocID="{9F6ED4CB-9FBE-411D-889F-3BC1D8E243BF}" presName="aNode" presStyleLbl="fgAcc1" presStyleIdx="0" presStyleCnt="5">
        <dgm:presLayoutVars>
          <dgm:bulletEnabled val="1"/>
        </dgm:presLayoutVars>
      </dgm:prSet>
      <dgm:spPr/>
      <dgm:t>
        <a:bodyPr/>
        <a:lstStyle/>
        <a:p>
          <a:endParaRPr lang="en-GB"/>
        </a:p>
      </dgm:t>
    </dgm:pt>
    <dgm:pt modelId="{35FBCF89-33F9-499C-A6B4-E706F1B078F0}" type="pres">
      <dgm:prSet presAssocID="{9F6ED4CB-9FBE-411D-889F-3BC1D8E243BF}" presName="aSpace" presStyleCnt="0"/>
      <dgm:spPr/>
    </dgm:pt>
    <dgm:pt modelId="{BE47BDDA-82DD-4B62-AD31-A4CF5087772B}" type="pres">
      <dgm:prSet presAssocID="{5D6B12B7-1CE6-4D97-AF71-8C2535500FBA}" presName="aNode" presStyleLbl="fgAcc1" presStyleIdx="1" presStyleCnt="5" custLinFactNeighborX="440" custLinFactNeighborY="-43590">
        <dgm:presLayoutVars>
          <dgm:bulletEnabled val="1"/>
        </dgm:presLayoutVars>
      </dgm:prSet>
      <dgm:spPr/>
      <dgm:t>
        <a:bodyPr/>
        <a:lstStyle/>
        <a:p>
          <a:endParaRPr lang="en-GB"/>
        </a:p>
      </dgm:t>
    </dgm:pt>
    <dgm:pt modelId="{0F0E4441-F743-4F77-AAC8-542EC0913BD0}" type="pres">
      <dgm:prSet presAssocID="{5D6B12B7-1CE6-4D97-AF71-8C2535500FBA}" presName="aSpace" presStyleCnt="0"/>
      <dgm:spPr/>
    </dgm:pt>
    <dgm:pt modelId="{854D8576-6A3E-4662-8EE5-C3DFE3EA60B6}" type="pres">
      <dgm:prSet presAssocID="{381574AF-E8AB-46F5-87AD-6EF7A184380A}" presName="aNode" presStyleLbl="fgAcc1" presStyleIdx="2" presStyleCnt="5">
        <dgm:presLayoutVars>
          <dgm:bulletEnabled val="1"/>
        </dgm:presLayoutVars>
      </dgm:prSet>
      <dgm:spPr/>
      <dgm:t>
        <a:bodyPr/>
        <a:lstStyle/>
        <a:p>
          <a:endParaRPr lang="en-GB"/>
        </a:p>
      </dgm:t>
    </dgm:pt>
    <dgm:pt modelId="{BADC0282-D6B5-4E99-9F3C-EB4FA6CB5602}" type="pres">
      <dgm:prSet presAssocID="{381574AF-E8AB-46F5-87AD-6EF7A184380A}" presName="aSpace" presStyleCnt="0"/>
      <dgm:spPr/>
    </dgm:pt>
    <dgm:pt modelId="{82B11BD3-83CA-4961-8F2B-FECBB738424D}" type="pres">
      <dgm:prSet presAssocID="{A7D7C3F2-3E75-46E5-BEAD-516943B4B4EA}" presName="aNode" presStyleLbl="fgAcc1" presStyleIdx="3" presStyleCnt="5">
        <dgm:presLayoutVars>
          <dgm:bulletEnabled val="1"/>
        </dgm:presLayoutVars>
      </dgm:prSet>
      <dgm:spPr/>
      <dgm:t>
        <a:bodyPr/>
        <a:lstStyle/>
        <a:p>
          <a:endParaRPr lang="en-GB"/>
        </a:p>
      </dgm:t>
    </dgm:pt>
    <dgm:pt modelId="{F2615170-1A13-48F6-BC2C-20289A9A86B8}" type="pres">
      <dgm:prSet presAssocID="{A7D7C3F2-3E75-46E5-BEAD-516943B4B4EA}" presName="aSpace" presStyleCnt="0"/>
      <dgm:spPr/>
    </dgm:pt>
    <dgm:pt modelId="{E7BBD7F4-5607-4A78-9580-A9E0DCCB534F}" type="pres">
      <dgm:prSet presAssocID="{3A022861-A6B0-4E71-A159-17D040DF66D0}" presName="aNode" presStyleLbl="fgAcc1" presStyleIdx="4" presStyleCnt="5">
        <dgm:presLayoutVars>
          <dgm:bulletEnabled val="1"/>
        </dgm:presLayoutVars>
      </dgm:prSet>
      <dgm:spPr/>
      <dgm:t>
        <a:bodyPr/>
        <a:lstStyle/>
        <a:p>
          <a:endParaRPr lang="en-GB"/>
        </a:p>
      </dgm:t>
    </dgm:pt>
    <dgm:pt modelId="{84CF9CA2-119C-4E10-847A-9DE13ACE6E9C}" type="pres">
      <dgm:prSet presAssocID="{3A022861-A6B0-4E71-A159-17D040DF66D0}" presName="aSpace" presStyleCnt="0"/>
      <dgm:spPr/>
    </dgm:pt>
  </dgm:ptLst>
  <dgm:cxnLst>
    <dgm:cxn modelId="{34362366-5B0F-4546-91AB-4C3F1BA073BC}" srcId="{5157D763-3E95-4853-B6C4-EB5A94161028}" destId="{3A022861-A6B0-4E71-A159-17D040DF66D0}" srcOrd="4" destOrd="0" parTransId="{FDA2BBAC-D61C-4A31-B83F-BAACF98A8D83}" sibTransId="{B11BC1CA-B9B6-46E4-9499-1AF25A7B8A27}"/>
    <dgm:cxn modelId="{F0ACB7BD-F416-43F8-88B4-621807E130BA}" type="presOf" srcId="{5157D763-3E95-4853-B6C4-EB5A94161028}" destId="{DE5A2036-CA3D-4F56-96A0-564770D12BEB}" srcOrd="0" destOrd="0" presId="urn:microsoft.com/office/officeart/2005/8/layout/pyramid2"/>
    <dgm:cxn modelId="{B060BFAA-EA96-4D83-8592-824A73011A10}" type="presOf" srcId="{5D6B12B7-1CE6-4D97-AF71-8C2535500FBA}" destId="{BE47BDDA-82DD-4B62-AD31-A4CF5087772B}" srcOrd="0" destOrd="0" presId="urn:microsoft.com/office/officeart/2005/8/layout/pyramid2"/>
    <dgm:cxn modelId="{853DD207-5B90-4EC4-98A7-5BE8A40CCB57}" type="presOf" srcId="{3A022861-A6B0-4E71-A159-17D040DF66D0}" destId="{E7BBD7F4-5607-4A78-9580-A9E0DCCB534F}" srcOrd="0" destOrd="0" presId="urn:microsoft.com/office/officeart/2005/8/layout/pyramid2"/>
    <dgm:cxn modelId="{E099330A-75CB-4EA0-B9E9-1D330AA50337}" srcId="{5157D763-3E95-4853-B6C4-EB5A94161028}" destId="{381574AF-E8AB-46F5-87AD-6EF7A184380A}" srcOrd="2" destOrd="0" parTransId="{85739E75-AE38-419B-B85A-982C69645A4C}" sibTransId="{4664EEBA-1C05-4CEA-A304-DEEBAAC3EC12}"/>
    <dgm:cxn modelId="{4DB6FE73-4D86-4207-9221-C50213B6D9D6}" type="presOf" srcId="{381574AF-E8AB-46F5-87AD-6EF7A184380A}" destId="{854D8576-6A3E-4662-8EE5-C3DFE3EA60B6}" srcOrd="0" destOrd="0" presId="urn:microsoft.com/office/officeart/2005/8/layout/pyramid2"/>
    <dgm:cxn modelId="{B73CB031-7CD2-42CC-92F9-A5B1B1846F2D}" type="presOf" srcId="{9F6ED4CB-9FBE-411D-889F-3BC1D8E243BF}" destId="{808BF355-E984-41A7-B41C-AC520B0C2324}" srcOrd="0" destOrd="0" presId="urn:microsoft.com/office/officeart/2005/8/layout/pyramid2"/>
    <dgm:cxn modelId="{3D77A697-B966-4D37-A4F1-2BB7400F2CB9}" type="presOf" srcId="{A7D7C3F2-3E75-46E5-BEAD-516943B4B4EA}" destId="{82B11BD3-83CA-4961-8F2B-FECBB738424D}" srcOrd="0" destOrd="0" presId="urn:microsoft.com/office/officeart/2005/8/layout/pyramid2"/>
    <dgm:cxn modelId="{D30ADDB8-E10F-4D02-BBAF-737A1E68896F}" srcId="{5157D763-3E95-4853-B6C4-EB5A94161028}" destId="{5D6B12B7-1CE6-4D97-AF71-8C2535500FBA}" srcOrd="1" destOrd="0" parTransId="{E7F91C36-D00A-4EC5-8695-244682920053}" sibTransId="{25B7533C-5CF3-45C7-B583-58422512A0BD}"/>
    <dgm:cxn modelId="{BF5A422B-BB42-47AA-86CD-17A6C10A4D0D}" srcId="{5157D763-3E95-4853-B6C4-EB5A94161028}" destId="{A7D7C3F2-3E75-46E5-BEAD-516943B4B4EA}" srcOrd="3" destOrd="0" parTransId="{5D2BBBC1-77A6-415A-BA43-505797D385A7}" sibTransId="{7D836246-F1C5-481B-B9F8-892022DD2BAA}"/>
    <dgm:cxn modelId="{F62E3727-B8C9-4738-B1DF-1F43DD1843BF}" srcId="{5157D763-3E95-4853-B6C4-EB5A94161028}" destId="{9F6ED4CB-9FBE-411D-889F-3BC1D8E243BF}" srcOrd="0" destOrd="0" parTransId="{9C3282E3-93B1-4F08-AC9F-5A6381019C32}" sibTransId="{DC4916F3-CC4B-4CA1-9067-A6F30FB3A713}"/>
    <dgm:cxn modelId="{BB930979-76A2-4926-8C78-4F186193150F}" type="presParOf" srcId="{DE5A2036-CA3D-4F56-96A0-564770D12BEB}" destId="{520ACC90-4D52-4371-B18D-D0FEE6FFE022}" srcOrd="0" destOrd="0" presId="urn:microsoft.com/office/officeart/2005/8/layout/pyramid2"/>
    <dgm:cxn modelId="{F486DD4F-1C31-4B0D-B8F2-71697B2D63A9}" type="presParOf" srcId="{DE5A2036-CA3D-4F56-96A0-564770D12BEB}" destId="{E4716193-7253-4040-A476-66B2276C5702}" srcOrd="1" destOrd="0" presId="urn:microsoft.com/office/officeart/2005/8/layout/pyramid2"/>
    <dgm:cxn modelId="{1B2FCE04-D1CF-497E-90DE-EDBDCF54B679}" type="presParOf" srcId="{E4716193-7253-4040-A476-66B2276C5702}" destId="{808BF355-E984-41A7-B41C-AC520B0C2324}" srcOrd="0" destOrd="0" presId="urn:microsoft.com/office/officeart/2005/8/layout/pyramid2"/>
    <dgm:cxn modelId="{99FE12AD-6183-4CA6-8C0F-E9615E8BE919}" type="presParOf" srcId="{E4716193-7253-4040-A476-66B2276C5702}" destId="{35FBCF89-33F9-499C-A6B4-E706F1B078F0}" srcOrd="1" destOrd="0" presId="urn:microsoft.com/office/officeart/2005/8/layout/pyramid2"/>
    <dgm:cxn modelId="{3A7C7A01-1D1C-4C90-9BC5-FFC8A1444A23}" type="presParOf" srcId="{E4716193-7253-4040-A476-66B2276C5702}" destId="{BE47BDDA-82DD-4B62-AD31-A4CF5087772B}" srcOrd="2" destOrd="0" presId="urn:microsoft.com/office/officeart/2005/8/layout/pyramid2"/>
    <dgm:cxn modelId="{74999C67-4165-4AB3-BE92-B64AA8BC7089}" type="presParOf" srcId="{E4716193-7253-4040-A476-66B2276C5702}" destId="{0F0E4441-F743-4F77-AAC8-542EC0913BD0}" srcOrd="3" destOrd="0" presId="urn:microsoft.com/office/officeart/2005/8/layout/pyramid2"/>
    <dgm:cxn modelId="{2DC42C16-6DC3-4671-8087-8259E223C75D}" type="presParOf" srcId="{E4716193-7253-4040-A476-66B2276C5702}" destId="{854D8576-6A3E-4662-8EE5-C3DFE3EA60B6}" srcOrd="4" destOrd="0" presId="urn:microsoft.com/office/officeart/2005/8/layout/pyramid2"/>
    <dgm:cxn modelId="{E725BACD-E035-493F-B1E6-F47D2D5B884D}" type="presParOf" srcId="{E4716193-7253-4040-A476-66B2276C5702}" destId="{BADC0282-D6B5-4E99-9F3C-EB4FA6CB5602}" srcOrd="5" destOrd="0" presId="urn:microsoft.com/office/officeart/2005/8/layout/pyramid2"/>
    <dgm:cxn modelId="{8B51753A-F6FC-4B38-AADE-5696D2A3C5BA}" type="presParOf" srcId="{E4716193-7253-4040-A476-66B2276C5702}" destId="{82B11BD3-83CA-4961-8F2B-FECBB738424D}" srcOrd="6" destOrd="0" presId="urn:microsoft.com/office/officeart/2005/8/layout/pyramid2"/>
    <dgm:cxn modelId="{4590E286-8E1F-44C5-A784-4B80B5B4A457}" type="presParOf" srcId="{E4716193-7253-4040-A476-66B2276C5702}" destId="{F2615170-1A13-48F6-BC2C-20289A9A86B8}" srcOrd="7" destOrd="0" presId="urn:microsoft.com/office/officeart/2005/8/layout/pyramid2"/>
    <dgm:cxn modelId="{BFD9E0D3-7AE6-4AA2-AA09-0BE2C4EE1057}" type="presParOf" srcId="{E4716193-7253-4040-A476-66B2276C5702}" destId="{E7BBD7F4-5607-4A78-9580-A9E0DCCB534F}" srcOrd="8" destOrd="0" presId="urn:microsoft.com/office/officeart/2005/8/layout/pyramid2"/>
    <dgm:cxn modelId="{DC3373F2-AE8E-4245-8EFA-D241601440AB}" type="presParOf" srcId="{E4716193-7253-4040-A476-66B2276C5702}" destId="{84CF9CA2-119C-4E10-847A-9DE13ACE6E9C}"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92D00-D16C-40DD-84B9-5CEA37B1BE4A}">
      <dsp:nvSpPr>
        <dsp:cNvPr id="0" name=""/>
        <dsp:cNvSpPr/>
      </dsp:nvSpPr>
      <dsp:spPr>
        <a:xfrm rot="5400000">
          <a:off x="800254" y="281180"/>
          <a:ext cx="1713228" cy="1419276"/>
        </a:xfrm>
        <a:prstGeom prst="chevron">
          <a:avLst/>
        </a:prstGeom>
        <a:solidFill>
          <a:srgbClr val="006DB6"/>
        </a:solidFill>
        <a:ln w="25400" cap="flat" cmpd="sng" algn="ctr">
          <a:solidFill>
            <a:srgbClr val="006DB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solidFill>
                <a:srgbClr val="FFFFFF"/>
              </a:solidFill>
              <a:latin typeface="Arial"/>
              <a:ea typeface="+mn-ea"/>
              <a:cs typeface="+mn-cs"/>
            </a:rPr>
            <a:t>Identification</a:t>
          </a:r>
          <a:endParaRPr lang="en-GB" sz="1700" kern="1200" dirty="0">
            <a:solidFill>
              <a:srgbClr val="FFFFFF"/>
            </a:solidFill>
            <a:latin typeface="Arial"/>
            <a:ea typeface="+mn-ea"/>
            <a:cs typeface="+mn-cs"/>
          </a:endParaRPr>
        </a:p>
      </dsp:txBody>
      <dsp:txXfrm rot="-5400000">
        <a:off x="947230" y="843842"/>
        <a:ext cx="1419276" cy="293952"/>
      </dsp:txXfrm>
    </dsp:sp>
    <dsp:sp modelId="{4D09A8C5-63C7-4A2C-B9A4-1E3CE606A470}">
      <dsp:nvSpPr>
        <dsp:cNvPr id="0" name=""/>
        <dsp:cNvSpPr/>
      </dsp:nvSpPr>
      <dsp:spPr>
        <a:xfrm rot="5400000">
          <a:off x="4130170" y="-1232833"/>
          <a:ext cx="1113598" cy="3853943"/>
        </a:xfrm>
        <a:prstGeom prst="round2SameRect">
          <a:avLst/>
        </a:prstGeom>
        <a:solidFill>
          <a:srgbClr val="FFFFFF">
            <a:alpha val="90000"/>
            <a:hueOff val="0"/>
            <a:satOff val="0"/>
            <a:lumOff val="0"/>
            <a:alphaOff val="0"/>
          </a:srgbClr>
        </a:solidFill>
        <a:ln w="25400" cap="flat" cmpd="sng" algn="ctr">
          <a:solidFill>
            <a:srgbClr val="006DB6"/>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Originating in an act of </a:t>
          </a:r>
          <a:r>
            <a:rPr lang="en-GB" sz="1400" kern="1200" dirty="0" smtClean="0">
              <a:solidFill>
                <a:srgbClr val="003C64">
                  <a:hueOff val="0"/>
                  <a:satOff val="0"/>
                  <a:lumOff val="0"/>
                  <a:alphaOff val="0"/>
                </a:srgbClr>
              </a:solidFill>
              <a:latin typeface="Arial"/>
              <a:ea typeface="+mn-ea"/>
              <a:cs typeface="+mn-cs"/>
            </a:rPr>
            <a:t>pub/</a:t>
          </a:r>
          <a:r>
            <a:rPr lang="en-GB" sz="1400" kern="1200" dirty="0" err="1" smtClean="0">
              <a:solidFill>
                <a:srgbClr val="003C64">
                  <a:hueOff val="0"/>
                  <a:satOff val="0"/>
                  <a:lumOff val="0"/>
                  <a:alphaOff val="0"/>
                </a:srgbClr>
              </a:solidFill>
              <a:latin typeface="Arial"/>
              <a:ea typeface="+mn-ea"/>
              <a:cs typeface="+mn-cs"/>
            </a:rPr>
            <a:t>priv</a:t>
          </a:r>
          <a:r>
            <a:rPr lang="en-GB" sz="1400" kern="1200" dirty="0" smtClean="0">
              <a:solidFill>
                <a:srgbClr val="003C64">
                  <a:hueOff val="0"/>
                  <a:satOff val="0"/>
                  <a:lumOff val="0"/>
                  <a:alphaOff val="0"/>
                </a:srgbClr>
              </a:solidFill>
              <a:latin typeface="Arial"/>
              <a:ea typeface="+mn-ea"/>
              <a:cs typeface="+mn-cs"/>
            </a:rPr>
            <a:t> </a:t>
          </a:r>
          <a:r>
            <a:rPr lang="en-GB" sz="1400" kern="1200" dirty="0" smtClean="0">
              <a:solidFill>
                <a:srgbClr val="003C64">
                  <a:hueOff val="0"/>
                  <a:satOff val="0"/>
                  <a:lumOff val="0"/>
                  <a:alphaOff val="0"/>
                </a:srgbClr>
              </a:solidFill>
              <a:latin typeface="Arial"/>
              <a:ea typeface="+mn-ea"/>
              <a:cs typeface="+mn-cs"/>
            </a:rPr>
            <a:t>authority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Implemented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Providing tangible benefits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Designed to be permanently available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Representing promising practice </a:t>
          </a:r>
          <a:endParaRPr lang="en-GB" sz="1400" kern="1200" dirty="0">
            <a:solidFill>
              <a:srgbClr val="003C64">
                <a:hueOff val="0"/>
                <a:satOff val="0"/>
                <a:lumOff val="0"/>
                <a:alphaOff val="0"/>
              </a:srgbClr>
            </a:solidFill>
            <a:latin typeface="Arial"/>
            <a:ea typeface="+mn-ea"/>
            <a:cs typeface="+mn-cs"/>
          </a:endParaRPr>
        </a:p>
      </dsp:txBody>
      <dsp:txXfrm rot="-5400000">
        <a:off x="2759998" y="191700"/>
        <a:ext cx="3799582" cy="1004876"/>
      </dsp:txXfrm>
    </dsp:sp>
    <dsp:sp modelId="{76C12F56-299B-472B-88E5-1E1AEA893A6E}">
      <dsp:nvSpPr>
        <dsp:cNvPr id="0" name=""/>
        <dsp:cNvSpPr/>
      </dsp:nvSpPr>
      <dsp:spPr>
        <a:xfrm rot="5400000">
          <a:off x="800254" y="1752262"/>
          <a:ext cx="1713228" cy="1419276"/>
        </a:xfrm>
        <a:prstGeom prst="chevron">
          <a:avLst/>
        </a:prstGeom>
        <a:solidFill>
          <a:srgbClr val="006DB6"/>
        </a:solidFill>
        <a:ln w="25400" cap="flat" cmpd="sng" algn="ctr">
          <a:solidFill>
            <a:srgbClr val="006DB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solidFill>
                <a:srgbClr val="FFFFFF"/>
              </a:solidFill>
              <a:latin typeface="Arial"/>
              <a:ea typeface="+mn-ea"/>
              <a:cs typeface="+mn-cs"/>
            </a:rPr>
            <a:t>Classification </a:t>
          </a:r>
          <a:endParaRPr lang="en-GB" sz="1700" kern="1200" dirty="0">
            <a:solidFill>
              <a:srgbClr val="FFFFFF"/>
            </a:solidFill>
            <a:latin typeface="Arial"/>
            <a:ea typeface="+mn-ea"/>
            <a:cs typeface="+mn-cs"/>
          </a:endParaRPr>
        </a:p>
      </dsp:txBody>
      <dsp:txXfrm rot="-5400000">
        <a:off x="947230" y="2314924"/>
        <a:ext cx="1419276" cy="293952"/>
      </dsp:txXfrm>
    </dsp:sp>
    <dsp:sp modelId="{8FD95B72-E882-4EB6-870B-5AB8B1411CFA}">
      <dsp:nvSpPr>
        <dsp:cNvPr id="0" name=""/>
        <dsp:cNvSpPr/>
      </dsp:nvSpPr>
      <dsp:spPr>
        <a:xfrm rot="5400000">
          <a:off x="4126248" y="293531"/>
          <a:ext cx="1113598" cy="3842504"/>
        </a:xfrm>
        <a:prstGeom prst="round2SameRect">
          <a:avLst/>
        </a:prstGeom>
        <a:solidFill>
          <a:schemeClr val="bg1"/>
        </a:solidFill>
        <a:ln w="25400" cap="flat" cmpd="sng" algn="ctr">
          <a:solidFill>
            <a:srgbClr val="006DB6"/>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Sector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Tool (services, allowances, other facilitations)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Governance and partnership arrangements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Preventative or compensatory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Individualising or structure-oriented  </a:t>
          </a:r>
          <a:endParaRPr lang="en-GB" sz="1400" kern="1200" dirty="0">
            <a:solidFill>
              <a:srgbClr val="003C64">
                <a:hueOff val="0"/>
                <a:satOff val="0"/>
                <a:lumOff val="0"/>
                <a:alphaOff val="0"/>
              </a:srgbClr>
            </a:solidFill>
            <a:latin typeface="Arial"/>
            <a:ea typeface="+mn-ea"/>
            <a:cs typeface="+mn-cs"/>
          </a:endParaRPr>
        </a:p>
      </dsp:txBody>
      <dsp:txXfrm rot="-5400000">
        <a:off x="2761796" y="1712345"/>
        <a:ext cx="3788143" cy="1004876"/>
      </dsp:txXfrm>
    </dsp:sp>
    <dsp:sp modelId="{C146EFA9-08DA-42FF-9543-972C1859B76B}">
      <dsp:nvSpPr>
        <dsp:cNvPr id="0" name=""/>
        <dsp:cNvSpPr/>
      </dsp:nvSpPr>
      <dsp:spPr>
        <a:xfrm rot="5400000">
          <a:off x="800254" y="3155209"/>
          <a:ext cx="1713228" cy="1419276"/>
        </a:xfrm>
        <a:prstGeom prst="chevron">
          <a:avLst/>
        </a:prstGeom>
        <a:solidFill>
          <a:srgbClr val="006DB6"/>
        </a:solidFill>
        <a:ln w="25400" cap="flat" cmpd="sng" algn="ctr">
          <a:solidFill>
            <a:srgbClr val="006DB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solidFill>
                <a:srgbClr val="FFFFFF"/>
              </a:solidFill>
              <a:latin typeface="Arial"/>
              <a:ea typeface="+mn-ea"/>
              <a:cs typeface="+mn-cs"/>
            </a:rPr>
            <a:t>Assessment </a:t>
          </a:r>
          <a:endParaRPr lang="en-GB" sz="1700" kern="1200" dirty="0">
            <a:solidFill>
              <a:srgbClr val="FFFFFF"/>
            </a:solidFill>
            <a:latin typeface="Arial"/>
            <a:ea typeface="+mn-ea"/>
            <a:cs typeface="+mn-cs"/>
          </a:endParaRPr>
        </a:p>
      </dsp:txBody>
      <dsp:txXfrm rot="-5400000">
        <a:off x="947230" y="3717871"/>
        <a:ext cx="1419276" cy="293952"/>
      </dsp:txXfrm>
    </dsp:sp>
    <dsp:sp modelId="{FD5BEFEF-83EE-49D1-A2C1-7053AC9D8FC6}">
      <dsp:nvSpPr>
        <dsp:cNvPr id="0" name=""/>
        <dsp:cNvSpPr/>
      </dsp:nvSpPr>
      <dsp:spPr>
        <a:xfrm rot="5400000">
          <a:off x="4126248" y="1814177"/>
          <a:ext cx="1113598" cy="3842504"/>
        </a:xfrm>
        <a:prstGeom prst="round2SameRect">
          <a:avLst/>
        </a:prstGeom>
        <a:solidFill>
          <a:schemeClr val="bg1"/>
        </a:solidFill>
        <a:ln w="25400" cap="flat" cmpd="sng" algn="ctr">
          <a:solidFill>
            <a:srgbClr val="006DB6"/>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Social investment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Youth empowerment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Effectiveness and impact</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Innovativeness </a:t>
          </a:r>
          <a:endParaRPr lang="en-GB" sz="1400" kern="1200" dirty="0">
            <a:solidFill>
              <a:srgbClr val="003C64">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3C64">
                  <a:hueOff val="0"/>
                  <a:satOff val="0"/>
                  <a:lumOff val="0"/>
                  <a:alphaOff val="0"/>
                </a:srgbClr>
              </a:solidFill>
              <a:latin typeface="Arial"/>
              <a:ea typeface="+mn-ea"/>
              <a:cs typeface="+mn-cs"/>
            </a:rPr>
            <a:t>Transferability</a:t>
          </a:r>
          <a:endParaRPr lang="en-GB" sz="1400" kern="1200" dirty="0">
            <a:solidFill>
              <a:srgbClr val="003C64">
                <a:hueOff val="0"/>
                <a:satOff val="0"/>
                <a:lumOff val="0"/>
                <a:alphaOff val="0"/>
              </a:srgbClr>
            </a:solidFill>
            <a:latin typeface="Arial"/>
            <a:ea typeface="+mn-ea"/>
            <a:cs typeface="+mn-cs"/>
          </a:endParaRPr>
        </a:p>
      </dsp:txBody>
      <dsp:txXfrm rot="-5400000">
        <a:off x="2761796" y="3232991"/>
        <a:ext cx="3788143" cy="1004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ACC90-4D52-4371-B18D-D0FEE6FFE022}">
      <dsp:nvSpPr>
        <dsp:cNvPr id="0" name=""/>
        <dsp:cNvSpPr/>
      </dsp:nvSpPr>
      <dsp:spPr>
        <a:xfrm>
          <a:off x="1819076" y="0"/>
          <a:ext cx="3992563" cy="3992563"/>
        </a:xfrm>
        <a:prstGeom prst="triangle">
          <a:avLst/>
        </a:prstGeom>
        <a:gradFill rotWithShape="0">
          <a:gsLst>
            <a:gs pos="0">
              <a:srgbClr val="825600">
                <a:alpha val="49000"/>
              </a:srgbClr>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8BF355-E984-41A7-B41C-AC520B0C2324}">
      <dsp:nvSpPr>
        <dsp:cNvPr id="0" name=""/>
        <dsp:cNvSpPr/>
      </dsp:nvSpPr>
      <dsp:spPr>
        <a:xfrm>
          <a:off x="3815357" y="399646"/>
          <a:ext cx="2595165" cy="56769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E" sz="1700" b="1" kern="1200" dirty="0" smtClean="0"/>
            <a:t>Social investment</a:t>
          </a:r>
          <a:endParaRPr lang="en-GB" sz="1700" b="1" kern="1200" dirty="0"/>
        </a:p>
      </dsp:txBody>
      <dsp:txXfrm>
        <a:off x="3843069" y="427358"/>
        <a:ext cx="2539741" cy="512268"/>
      </dsp:txXfrm>
    </dsp:sp>
    <dsp:sp modelId="{BE47BDDA-82DD-4B62-AD31-A4CF5087772B}">
      <dsp:nvSpPr>
        <dsp:cNvPr id="0" name=""/>
        <dsp:cNvSpPr/>
      </dsp:nvSpPr>
      <dsp:spPr>
        <a:xfrm>
          <a:off x="3826776" y="1007368"/>
          <a:ext cx="2595165" cy="56769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E" sz="1700" b="1" kern="1200" dirty="0" smtClean="0"/>
            <a:t>Youth empowerment </a:t>
          </a:r>
          <a:endParaRPr lang="en-GB" sz="1700" b="1" kern="1200" dirty="0"/>
        </a:p>
      </dsp:txBody>
      <dsp:txXfrm>
        <a:off x="3854488" y="1035080"/>
        <a:ext cx="2539741" cy="512268"/>
      </dsp:txXfrm>
    </dsp:sp>
    <dsp:sp modelId="{854D8576-6A3E-4662-8EE5-C3DFE3EA60B6}">
      <dsp:nvSpPr>
        <dsp:cNvPr id="0" name=""/>
        <dsp:cNvSpPr/>
      </dsp:nvSpPr>
      <dsp:spPr>
        <a:xfrm>
          <a:off x="3815357" y="1676954"/>
          <a:ext cx="2595165" cy="56769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E" sz="1700" b="1" kern="1200" dirty="0" smtClean="0"/>
            <a:t>Effectiveness and impact</a:t>
          </a:r>
          <a:endParaRPr lang="en-GB" sz="1700" b="1" kern="1200" dirty="0"/>
        </a:p>
      </dsp:txBody>
      <dsp:txXfrm>
        <a:off x="3843069" y="1704666"/>
        <a:ext cx="2539741" cy="512268"/>
      </dsp:txXfrm>
    </dsp:sp>
    <dsp:sp modelId="{82B11BD3-83CA-4961-8F2B-FECBB738424D}">
      <dsp:nvSpPr>
        <dsp:cNvPr id="0" name=""/>
        <dsp:cNvSpPr/>
      </dsp:nvSpPr>
      <dsp:spPr>
        <a:xfrm>
          <a:off x="3815357" y="2315608"/>
          <a:ext cx="2595165" cy="56769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E" sz="1700" b="1" kern="1200" dirty="0" smtClean="0"/>
            <a:t>Innovativeness</a:t>
          </a:r>
          <a:endParaRPr lang="en-GB" sz="1700" b="1" kern="1200" dirty="0"/>
        </a:p>
      </dsp:txBody>
      <dsp:txXfrm>
        <a:off x="3843069" y="2343320"/>
        <a:ext cx="2539741" cy="512268"/>
      </dsp:txXfrm>
    </dsp:sp>
    <dsp:sp modelId="{E7BBD7F4-5607-4A78-9580-A9E0DCCB534F}">
      <dsp:nvSpPr>
        <dsp:cNvPr id="0" name=""/>
        <dsp:cNvSpPr/>
      </dsp:nvSpPr>
      <dsp:spPr>
        <a:xfrm>
          <a:off x="3815357" y="2954262"/>
          <a:ext cx="2595165" cy="56769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E" sz="1700" b="1" kern="1200" dirty="0" smtClean="0"/>
            <a:t>Transferability</a:t>
          </a:r>
          <a:endParaRPr lang="en-GB" sz="1700" b="1" kern="1200" dirty="0"/>
        </a:p>
      </dsp:txBody>
      <dsp:txXfrm>
        <a:off x="3843069" y="2981974"/>
        <a:ext cx="2539741" cy="5122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0.71971</cdr:x>
      <cdr:y>0.12986</cdr:y>
    </cdr:from>
    <cdr:to>
      <cdr:x>0.89693</cdr:x>
      <cdr:y>0.17203</cdr:y>
    </cdr:to>
    <cdr:sp macro="" textlink="">
      <cdr:nvSpPr>
        <cdr:cNvPr id="2" name="TextBox 1"/>
        <cdr:cNvSpPr txBox="1"/>
      </cdr:nvSpPr>
      <cdr:spPr>
        <a:xfrm xmlns:a="http://schemas.openxmlformats.org/drawingml/2006/main">
          <a:off x="3790950" y="557214"/>
          <a:ext cx="933450"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0.53727</cdr:x>
      <cdr:y>0.02712</cdr:y>
    </cdr:from>
    <cdr:to>
      <cdr:x>0.87283</cdr:x>
      <cdr:y>0.18263</cdr:y>
    </cdr:to>
    <cdr:sp macro="" textlink="">
      <cdr:nvSpPr>
        <cdr:cNvPr id="3" name="TextBox 2"/>
        <cdr:cNvSpPr txBox="1"/>
      </cdr:nvSpPr>
      <cdr:spPr>
        <a:xfrm xmlns:a="http://schemas.openxmlformats.org/drawingml/2006/main">
          <a:off x="2705101" y="70515"/>
          <a:ext cx="1689500" cy="4043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b="1">
              <a:solidFill>
                <a:schemeClr val="tx2"/>
              </a:solidFill>
            </a:rPr>
            <a:t>At risk of poverty and social exclusion rate (EU27)</a:t>
          </a:r>
        </a:p>
      </cdr:txBody>
    </cdr:sp>
  </cdr:relSizeAnchor>
  <cdr:relSizeAnchor xmlns:cdr="http://schemas.openxmlformats.org/drawingml/2006/chartDrawing">
    <cdr:from>
      <cdr:x>0.56686</cdr:x>
      <cdr:y>0.40316</cdr:y>
    </cdr:from>
    <cdr:to>
      <cdr:x>0.77482</cdr:x>
      <cdr:y>0.47985</cdr:y>
    </cdr:to>
    <cdr:sp macro="" textlink="">
      <cdr:nvSpPr>
        <cdr:cNvPr id="4" name="TextBox 3"/>
        <cdr:cNvSpPr txBox="1"/>
      </cdr:nvSpPr>
      <cdr:spPr>
        <a:xfrm xmlns:a="http://schemas.openxmlformats.org/drawingml/2006/main">
          <a:off x="2854096" y="1048356"/>
          <a:ext cx="1047061" cy="1994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b="1">
              <a:solidFill>
                <a:schemeClr val="accent2">
                  <a:lumMod val="75000"/>
                </a:schemeClr>
              </a:solidFill>
            </a:rPr>
            <a:t>unemployment rate</a:t>
          </a:r>
        </a:p>
      </cdr:txBody>
    </cdr:sp>
  </cdr:relSizeAnchor>
  <cdr:relSizeAnchor xmlns:cdr="http://schemas.openxmlformats.org/drawingml/2006/chartDrawing">
    <cdr:from>
      <cdr:x>0.76074</cdr:x>
      <cdr:y>0.53498</cdr:y>
    </cdr:from>
    <cdr:to>
      <cdr:x>0.93072</cdr:x>
      <cdr:y>0.63736</cdr:y>
    </cdr:to>
    <cdr:sp macro="" textlink="">
      <cdr:nvSpPr>
        <cdr:cNvPr id="5" name="TextBox 4"/>
        <cdr:cNvSpPr txBox="1"/>
      </cdr:nvSpPr>
      <cdr:spPr>
        <a:xfrm xmlns:a="http://schemas.openxmlformats.org/drawingml/2006/main">
          <a:off x="3830268" y="1391124"/>
          <a:ext cx="855835" cy="2662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b="1">
              <a:solidFill>
                <a:schemeClr val="tx1">
                  <a:lumMod val="95000"/>
                  <a:lumOff val="5000"/>
                </a:schemeClr>
              </a:solidFill>
            </a:rPr>
            <a:t>NEET rate</a:t>
          </a:r>
        </a:p>
      </cdr:txBody>
    </cdr:sp>
  </cdr:relSizeAnchor>
  <cdr:relSizeAnchor xmlns:cdr="http://schemas.openxmlformats.org/drawingml/2006/chartDrawing">
    <cdr:from>
      <cdr:x>0.58839</cdr:x>
      <cdr:y>0.65121</cdr:y>
    </cdr:from>
    <cdr:to>
      <cdr:x>0.91569</cdr:x>
      <cdr:y>0.73993</cdr:y>
    </cdr:to>
    <cdr:sp macro="" textlink="">
      <cdr:nvSpPr>
        <cdr:cNvPr id="6" name="TextBox 5"/>
        <cdr:cNvSpPr txBox="1"/>
      </cdr:nvSpPr>
      <cdr:spPr>
        <a:xfrm xmlns:a="http://schemas.openxmlformats.org/drawingml/2006/main">
          <a:off x="2962501" y="1693359"/>
          <a:ext cx="1647927" cy="2306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b="1">
              <a:solidFill>
                <a:srgbClr val="C00000"/>
              </a:solidFill>
            </a:rPr>
            <a:t>longterm</a:t>
          </a:r>
          <a:r>
            <a:rPr lang="en-GB" sz="800" b="1" baseline="0">
              <a:solidFill>
                <a:srgbClr val="C00000"/>
              </a:solidFill>
            </a:rPr>
            <a:t> unemployment rate</a:t>
          </a:r>
          <a:endParaRPr lang="en-GB" sz="800" b="1">
            <a:solidFill>
              <a:srgbClr val="C00000"/>
            </a:solidFill>
          </a:endParaRPr>
        </a:p>
      </cdr:txBody>
    </cdr:sp>
  </cdr:relSizeAnchor>
  <cdr:relSizeAnchor xmlns:cdr="http://schemas.openxmlformats.org/drawingml/2006/chartDrawing">
    <cdr:from>
      <cdr:x>0.13201</cdr:x>
      <cdr:y>0.55827</cdr:y>
    </cdr:from>
    <cdr:to>
      <cdr:x>0.37613</cdr:x>
      <cdr:y>0.60932</cdr:y>
    </cdr:to>
    <cdr:sp macro="" textlink="">
      <cdr:nvSpPr>
        <cdr:cNvPr id="7" name="TextBox 6"/>
        <cdr:cNvSpPr txBox="1"/>
      </cdr:nvSpPr>
      <cdr:spPr>
        <a:xfrm xmlns:a="http://schemas.openxmlformats.org/drawingml/2006/main">
          <a:off x="695325" y="2395539"/>
          <a:ext cx="12858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8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9" tIns="45859" rIns="91719" bIns="45859" numCol="1" anchor="t" anchorCtr="0" compatLnSpc="1">
            <a:prstTxWarp prst="textNoShape">
              <a:avLst/>
            </a:prstTxWarp>
          </a:bodyPr>
          <a:lstStyle>
            <a:lvl1pPr>
              <a:defRPr sz="1200" b="0" u="none">
                <a:solidFill>
                  <a:schemeClr val="tx1"/>
                </a:solidFill>
              </a:defRPr>
            </a:lvl1pPr>
          </a:lstStyle>
          <a:p>
            <a:endParaRPr lang="en-GB"/>
          </a:p>
        </p:txBody>
      </p:sp>
      <p:sp>
        <p:nvSpPr>
          <p:cNvPr id="49155" name="Rectangle 3"/>
          <p:cNvSpPr>
            <a:spLocks noGrp="1" noChangeArrowheads="1"/>
          </p:cNvSpPr>
          <p:nvPr>
            <p:ph type="dt" sz="quarter" idx="1"/>
          </p:nvPr>
        </p:nvSpPr>
        <p:spPr bwMode="auto">
          <a:xfrm>
            <a:off x="3850445"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9" tIns="45859" rIns="91719" bIns="45859" numCol="1" anchor="t" anchorCtr="0" compatLnSpc="1">
            <a:prstTxWarp prst="textNoShape">
              <a:avLst/>
            </a:prstTxWarp>
          </a:bodyPr>
          <a:lstStyle>
            <a:lvl1pPr algn="r">
              <a:defRPr sz="1200" b="0" u="none">
                <a:solidFill>
                  <a:schemeClr val="tx1"/>
                </a:solidFill>
              </a:defRPr>
            </a:lvl1pPr>
          </a:lstStyle>
          <a:p>
            <a:endParaRPr lang="en-GB"/>
          </a:p>
        </p:txBody>
      </p:sp>
      <p:sp>
        <p:nvSpPr>
          <p:cNvPr id="49156" name="Rectangle 4"/>
          <p:cNvSpPr>
            <a:spLocks noGrp="1" noChangeArrowheads="1"/>
          </p:cNvSpPr>
          <p:nvPr>
            <p:ph type="ftr" sz="quarter" idx="2"/>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9" tIns="45859" rIns="91719" bIns="45859" numCol="1" anchor="b" anchorCtr="0" compatLnSpc="1">
            <a:prstTxWarp prst="textNoShape">
              <a:avLst/>
            </a:prstTxWarp>
          </a:bodyPr>
          <a:lstStyle>
            <a:lvl1pPr>
              <a:defRPr sz="1200" b="0" u="none">
                <a:solidFill>
                  <a:schemeClr val="tx1"/>
                </a:solidFill>
              </a:defRPr>
            </a:lvl1pPr>
          </a:lstStyle>
          <a:p>
            <a:endParaRPr lang="en-GB"/>
          </a:p>
        </p:txBody>
      </p:sp>
      <p:sp>
        <p:nvSpPr>
          <p:cNvPr id="49157" name="Rectangle 5"/>
          <p:cNvSpPr>
            <a:spLocks noGrp="1" noChangeArrowheads="1"/>
          </p:cNvSpPr>
          <p:nvPr>
            <p:ph type="sldNum" sz="quarter" idx="3"/>
          </p:nvPr>
        </p:nvSpPr>
        <p:spPr bwMode="auto">
          <a:xfrm>
            <a:off x="3850445"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9" tIns="45859" rIns="91719" bIns="45859" numCol="1" anchor="b" anchorCtr="0" compatLnSpc="1">
            <a:prstTxWarp prst="textNoShape">
              <a:avLst/>
            </a:prstTxWarp>
          </a:bodyPr>
          <a:lstStyle>
            <a:lvl1pPr algn="r">
              <a:defRPr sz="1200" b="0" u="none">
                <a:solidFill>
                  <a:schemeClr val="tx1"/>
                </a:solidFill>
              </a:defRPr>
            </a:lvl1pPr>
          </a:lstStyle>
          <a:p>
            <a:fld id="{8E14F660-3337-4C6A-B5A6-D11F17030447}" type="slidenum">
              <a:rPr lang="en-GB"/>
              <a:pPr/>
              <a:t>‹#›</a:t>
            </a:fld>
            <a:endParaRPr lang="en-GB"/>
          </a:p>
        </p:txBody>
      </p:sp>
    </p:spTree>
    <p:extLst>
      <p:ext uri="{BB962C8B-B14F-4D97-AF65-F5344CB8AC3E}">
        <p14:creationId xmlns:p14="http://schemas.microsoft.com/office/powerpoint/2010/main" val="1524089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9" tIns="45859" rIns="91719" bIns="45859" numCol="1" anchor="t" anchorCtr="0" compatLnSpc="1">
            <a:prstTxWarp prst="textNoShape">
              <a:avLst/>
            </a:prstTxWarp>
          </a:bodyPr>
          <a:lstStyle>
            <a:lvl1pPr>
              <a:defRPr sz="1200" b="0" u="none">
                <a:solidFill>
                  <a:schemeClr val="tx1"/>
                </a:solidFill>
              </a:defRPr>
            </a:lvl1pPr>
          </a:lstStyle>
          <a:p>
            <a:endParaRPr lang="en-GB"/>
          </a:p>
        </p:txBody>
      </p:sp>
      <p:sp>
        <p:nvSpPr>
          <p:cNvPr id="48131" name="Rectangle 3"/>
          <p:cNvSpPr>
            <a:spLocks noGrp="1" noChangeArrowheads="1"/>
          </p:cNvSpPr>
          <p:nvPr>
            <p:ph type="dt" idx="1"/>
          </p:nvPr>
        </p:nvSpPr>
        <p:spPr bwMode="auto">
          <a:xfrm>
            <a:off x="3850445"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9" tIns="45859" rIns="91719" bIns="45859" numCol="1" anchor="t" anchorCtr="0" compatLnSpc="1">
            <a:prstTxWarp prst="textNoShape">
              <a:avLst/>
            </a:prstTxWarp>
          </a:bodyPr>
          <a:lstStyle>
            <a:lvl1pPr algn="r">
              <a:defRPr sz="1200" b="0" u="none">
                <a:solidFill>
                  <a:schemeClr val="tx1"/>
                </a:solidFill>
              </a:defRPr>
            </a:lvl1pPr>
          </a:lstStyle>
          <a:p>
            <a:endParaRPr lang="en-GB"/>
          </a:p>
        </p:txBody>
      </p:sp>
      <p:sp>
        <p:nvSpPr>
          <p:cNvPr id="4813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679769" y="4715908"/>
            <a:ext cx="5438140" cy="446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9" tIns="45859" rIns="91719" bIns="4585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8134" name="Rectangle 6"/>
          <p:cNvSpPr>
            <a:spLocks noGrp="1" noChangeArrowheads="1"/>
          </p:cNvSpPr>
          <p:nvPr>
            <p:ph type="ftr" sz="quarter" idx="4"/>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9" tIns="45859" rIns="91719" bIns="45859" numCol="1" anchor="b" anchorCtr="0" compatLnSpc="1">
            <a:prstTxWarp prst="textNoShape">
              <a:avLst/>
            </a:prstTxWarp>
          </a:bodyPr>
          <a:lstStyle>
            <a:lvl1pPr>
              <a:defRPr sz="1200" b="0" u="none">
                <a:solidFill>
                  <a:schemeClr val="tx1"/>
                </a:solidFill>
              </a:defRPr>
            </a:lvl1pPr>
          </a:lstStyle>
          <a:p>
            <a:endParaRPr lang="en-GB"/>
          </a:p>
        </p:txBody>
      </p:sp>
      <p:sp>
        <p:nvSpPr>
          <p:cNvPr id="48135" name="Rectangle 7"/>
          <p:cNvSpPr>
            <a:spLocks noGrp="1" noChangeArrowheads="1"/>
          </p:cNvSpPr>
          <p:nvPr>
            <p:ph type="sldNum" sz="quarter" idx="5"/>
          </p:nvPr>
        </p:nvSpPr>
        <p:spPr bwMode="auto">
          <a:xfrm>
            <a:off x="3850445"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9" tIns="45859" rIns="91719" bIns="45859" numCol="1" anchor="b" anchorCtr="0" compatLnSpc="1">
            <a:prstTxWarp prst="textNoShape">
              <a:avLst/>
            </a:prstTxWarp>
          </a:bodyPr>
          <a:lstStyle>
            <a:lvl1pPr algn="r">
              <a:defRPr sz="1200" b="0" u="none">
                <a:solidFill>
                  <a:schemeClr val="tx1"/>
                </a:solidFill>
              </a:defRPr>
            </a:lvl1pPr>
          </a:lstStyle>
          <a:p>
            <a:fld id="{E07F7C93-83AA-4856-AD71-B4AD98D63228}" type="slidenum">
              <a:rPr lang="en-GB"/>
              <a:pPr/>
              <a:t>‹#›</a:t>
            </a:fld>
            <a:endParaRPr lang="en-GB"/>
          </a:p>
        </p:txBody>
      </p:sp>
    </p:spTree>
    <p:extLst>
      <p:ext uri="{BB962C8B-B14F-4D97-AF65-F5344CB8AC3E}">
        <p14:creationId xmlns:p14="http://schemas.microsoft.com/office/powerpoint/2010/main" val="17448114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1</a:t>
            </a:fld>
            <a:endParaRPr lang="en-GB"/>
          </a:p>
        </p:txBody>
      </p:sp>
    </p:spTree>
    <p:extLst>
      <p:ext uri="{BB962C8B-B14F-4D97-AF65-F5344CB8AC3E}">
        <p14:creationId xmlns:p14="http://schemas.microsoft.com/office/powerpoint/2010/main" val="298973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10</a:t>
            </a:fld>
            <a:endParaRPr lang="en-GB"/>
          </a:p>
        </p:txBody>
      </p:sp>
    </p:spTree>
    <p:extLst>
      <p:ext uri="{BB962C8B-B14F-4D97-AF65-F5344CB8AC3E}">
        <p14:creationId xmlns:p14="http://schemas.microsoft.com/office/powerpoint/2010/main" val="315421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11</a:t>
            </a:fld>
            <a:endParaRPr lang="en-GB"/>
          </a:p>
        </p:txBody>
      </p:sp>
    </p:spTree>
    <p:extLst>
      <p:ext uri="{BB962C8B-B14F-4D97-AF65-F5344CB8AC3E}">
        <p14:creationId xmlns:p14="http://schemas.microsoft.com/office/powerpoint/2010/main" val="48688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B124A4-2C4A-4FD7-81B5-1CD5A8653045}" type="slidenum">
              <a:rPr lang="en-GB" smtClean="0"/>
              <a:pPr>
                <a:defRPr/>
              </a:pPr>
              <a:t>12</a:t>
            </a:fld>
            <a:endParaRPr lang="en-GB"/>
          </a:p>
        </p:txBody>
      </p:sp>
    </p:spTree>
    <p:extLst>
      <p:ext uri="{BB962C8B-B14F-4D97-AF65-F5344CB8AC3E}">
        <p14:creationId xmlns:p14="http://schemas.microsoft.com/office/powerpoint/2010/main" val="4077074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13</a:t>
            </a:fld>
            <a:endParaRPr lang="en-GB"/>
          </a:p>
        </p:txBody>
      </p:sp>
    </p:spTree>
    <p:extLst>
      <p:ext uri="{BB962C8B-B14F-4D97-AF65-F5344CB8AC3E}">
        <p14:creationId xmlns:p14="http://schemas.microsoft.com/office/powerpoint/2010/main" val="2306988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14</a:t>
            </a:fld>
            <a:endParaRPr lang="en-GB"/>
          </a:p>
        </p:txBody>
      </p:sp>
    </p:spTree>
    <p:extLst>
      <p:ext uri="{BB962C8B-B14F-4D97-AF65-F5344CB8AC3E}">
        <p14:creationId xmlns:p14="http://schemas.microsoft.com/office/powerpoint/2010/main" val="234805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15</a:t>
            </a:fld>
            <a:endParaRPr lang="en-GB"/>
          </a:p>
        </p:txBody>
      </p:sp>
    </p:spTree>
    <p:extLst>
      <p:ext uri="{BB962C8B-B14F-4D97-AF65-F5344CB8AC3E}">
        <p14:creationId xmlns:p14="http://schemas.microsoft.com/office/powerpoint/2010/main" val="918250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Due to multidimensional</a:t>
            </a:r>
            <a:r>
              <a:rPr lang="en-IE" baseline="0" dirty="0" smtClean="0"/>
              <a:t> nature of social inclusion a range of possible sectors or entry points were identified </a:t>
            </a:r>
          </a:p>
          <a:p>
            <a:r>
              <a:rPr lang="en-IE" dirty="0" smtClean="0"/>
              <a:t>Most covered at least two or three</a:t>
            </a:r>
            <a:r>
              <a:rPr lang="en-IE" baseline="0" dirty="0" smtClean="0"/>
              <a:t> sectors. Majority of measures featured element of mentoring, counselling meaning that regardless of the origins of social exclusion providing  guidance often alongside other service is important. Second most prominent was volunteering  and civic engagement.</a:t>
            </a:r>
          </a:p>
          <a:p>
            <a:r>
              <a:rPr lang="en-IE" baseline="0" dirty="0" smtClean="0"/>
              <a:t>Measures can use variety of tools to address social inclusion. Most used information, guidance  and advice, capacity building, few used financial assistance, or provision of facilities) </a:t>
            </a:r>
          </a:p>
          <a:p>
            <a:endParaRPr lang="en-IE" baseline="0" dirty="0" smtClean="0"/>
          </a:p>
          <a:p>
            <a:r>
              <a:rPr lang="en-IE" baseline="0" dirty="0" smtClean="0"/>
              <a:t> </a:t>
            </a:r>
            <a:endParaRPr lang="en-GB" dirty="0"/>
          </a:p>
        </p:txBody>
      </p:sp>
      <p:sp>
        <p:nvSpPr>
          <p:cNvPr id="4" name="Slide Number Placeholder 3"/>
          <p:cNvSpPr>
            <a:spLocks noGrp="1"/>
          </p:cNvSpPr>
          <p:nvPr>
            <p:ph type="sldNum" sz="quarter" idx="10"/>
          </p:nvPr>
        </p:nvSpPr>
        <p:spPr/>
        <p:txBody>
          <a:bodyPr/>
          <a:lstStyle/>
          <a:p>
            <a:fld id="{E07F7C93-83AA-4856-AD71-B4AD98D63228}" type="slidenum">
              <a:rPr lang="en-GB" smtClean="0"/>
              <a:pPr/>
              <a:t>16</a:t>
            </a:fld>
            <a:endParaRPr lang="en-GB"/>
          </a:p>
        </p:txBody>
      </p:sp>
    </p:spTree>
    <p:extLst>
      <p:ext uri="{BB962C8B-B14F-4D97-AF65-F5344CB8AC3E}">
        <p14:creationId xmlns:p14="http://schemas.microsoft.com/office/powerpoint/2010/main" val="278932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Preventative</a:t>
            </a:r>
            <a:r>
              <a:rPr lang="en-IE" baseline="0" dirty="0" smtClean="0"/>
              <a:t> – preventing disadvantaged by addressing key background factors, compensatory – reacting to specific issues, repairing the problems </a:t>
            </a:r>
          </a:p>
          <a:p>
            <a:r>
              <a:rPr lang="en-IE" baseline="0" dirty="0" smtClean="0"/>
              <a:t>Focus on empowerment, participation</a:t>
            </a:r>
          </a:p>
          <a:p>
            <a:r>
              <a:rPr lang="en-IE" baseline="0" dirty="0" smtClean="0"/>
              <a:t>Compensatory  -  determined by the groups: supporting young people where risky transition already happened and is seen as defining characteristic of social exclusion, others address longstanding issues arising from status in the society (disabilities), gender, thirdly defined by mode of support (sport, legal aid)</a:t>
            </a:r>
          </a:p>
          <a:p>
            <a:r>
              <a:rPr lang="en-IE" baseline="0" dirty="0" smtClean="0"/>
              <a:t>Mix – defined geographically, target specific (</a:t>
            </a:r>
            <a:r>
              <a:rPr lang="en-IE" baseline="0" dirty="0" err="1" smtClean="0"/>
              <a:t>bulgaria</a:t>
            </a:r>
            <a:r>
              <a:rPr lang="en-IE" baseline="0" dirty="0" smtClean="0"/>
              <a:t>, leaving institutional care)</a:t>
            </a:r>
          </a:p>
          <a:p>
            <a:endParaRPr lang="en-IE" baseline="0" dirty="0" smtClean="0"/>
          </a:p>
          <a:p>
            <a:r>
              <a:rPr lang="en-IE" baseline="0" dirty="0" smtClean="0"/>
              <a:t>More individual measures than pure structure oriented, some that are a mix</a:t>
            </a:r>
            <a:endParaRPr lang="en-GB" dirty="0"/>
          </a:p>
        </p:txBody>
      </p:sp>
      <p:sp>
        <p:nvSpPr>
          <p:cNvPr id="4" name="Slide Number Placeholder 3"/>
          <p:cNvSpPr>
            <a:spLocks noGrp="1"/>
          </p:cNvSpPr>
          <p:nvPr>
            <p:ph type="sldNum" sz="quarter" idx="10"/>
          </p:nvPr>
        </p:nvSpPr>
        <p:spPr/>
        <p:txBody>
          <a:bodyPr/>
          <a:lstStyle/>
          <a:p>
            <a:fld id="{E07F7C93-83AA-4856-AD71-B4AD98D63228}" type="slidenum">
              <a:rPr lang="en-GB" smtClean="0"/>
              <a:pPr/>
              <a:t>17</a:t>
            </a:fld>
            <a:endParaRPr lang="en-GB"/>
          </a:p>
        </p:txBody>
      </p:sp>
    </p:spTree>
    <p:extLst>
      <p:ext uri="{BB962C8B-B14F-4D97-AF65-F5344CB8AC3E}">
        <p14:creationId xmlns:p14="http://schemas.microsoft.com/office/powerpoint/2010/main" val="158667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1 – grounded at local level, aim to increase participation in decision making. Run by NGO,</a:t>
            </a:r>
            <a:r>
              <a:rPr lang="en-IE" baseline="0" dirty="0" smtClean="0"/>
              <a:t> structure oriented</a:t>
            </a:r>
          </a:p>
          <a:p>
            <a:r>
              <a:rPr lang="en-IE" dirty="0" smtClean="0"/>
              <a:t>2 – alternative education, time bound, involve coach, have certificate</a:t>
            </a:r>
            <a:r>
              <a:rPr lang="en-IE" baseline="0" dirty="0" smtClean="0"/>
              <a:t> build in, health support</a:t>
            </a:r>
          </a:p>
          <a:p>
            <a:r>
              <a:rPr lang="en-IE" baseline="0" dirty="0" smtClean="0"/>
              <a:t>3 – gathering evidence to highlight the case for policy and funding reforms, service improvement</a:t>
            </a:r>
          </a:p>
          <a:p>
            <a:r>
              <a:rPr lang="en-IE" baseline="0" dirty="0" smtClean="0"/>
              <a:t>5 – helping young people with the design, implementation of new innovative projects  </a:t>
            </a:r>
            <a:endParaRPr lang="en-GB" dirty="0"/>
          </a:p>
        </p:txBody>
      </p:sp>
      <p:sp>
        <p:nvSpPr>
          <p:cNvPr id="4" name="Slide Number Placeholder 3"/>
          <p:cNvSpPr>
            <a:spLocks noGrp="1"/>
          </p:cNvSpPr>
          <p:nvPr>
            <p:ph type="sldNum" sz="quarter" idx="10"/>
          </p:nvPr>
        </p:nvSpPr>
        <p:spPr/>
        <p:txBody>
          <a:bodyPr/>
          <a:lstStyle/>
          <a:p>
            <a:fld id="{E07F7C93-83AA-4856-AD71-B4AD98D63228}" type="slidenum">
              <a:rPr lang="en-GB" smtClean="0"/>
              <a:pPr/>
              <a:t>18</a:t>
            </a:fld>
            <a:endParaRPr lang="en-GB"/>
          </a:p>
        </p:txBody>
      </p:sp>
    </p:spTree>
    <p:extLst>
      <p:ext uri="{BB962C8B-B14F-4D97-AF65-F5344CB8AC3E}">
        <p14:creationId xmlns:p14="http://schemas.microsoft.com/office/powerpoint/2010/main" val="3629880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First two address specific issue with EU youth strategy,</a:t>
            </a:r>
            <a:r>
              <a:rPr lang="en-IE" baseline="0" dirty="0" smtClean="0"/>
              <a:t> effectiveness key evaluation criteria, then social innovation and mutual learning.</a:t>
            </a:r>
          </a:p>
          <a:p>
            <a:endParaRPr lang="en-GB" dirty="0"/>
          </a:p>
        </p:txBody>
      </p:sp>
      <p:sp>
        <p:nvSpPr>
          <p:cNvPr id="4" name="Slide Number Placeholder 3"/>
          <p:cNvSpPr>
            <a:spLocks noGrp="1"/>
          </p:cNvSpPr>
          <p:nvPr>
            <p:ph type="sldNum" sz="quarter" idx="10"/>
          </p:nvPr>
        </p:nvSpPr>
        <p:spPr/>
        <p:txBody>
          <a:bodyPr/>
          <a:lstStyle/>
          <a:p>
            <a:fld id="{E07F7C93-83AA-4856-AD71-B4AD98D63228}" type="slidenum">
              <a:rPr lang="en-GB" smtClean="0"/>
              <a:pPr/>
              <a:t>19</a:t>
            </a:fld>
            <a:endParaRPr lang="en-GB"/>
          </a:p>
        </p:txBody>
      </p:sp>
    </p:spTree>
    <p:extLst>
      <p:ext uri="{BB962C8B-B14F-4D97-AF65-F5344CB8AC3E}">
        <p14:creationId xmlns:p14="http://schemas.microsoft.com/office/powerpoint/2010/main" val="14079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F7C93-83AA-4856-AD71-B4AD98D63228}" type="slidenum">
              <a:rPr lang="en-GB" smtClean="0"/>
              <a:pPr/>
              <a:t>2</a:t>
            </a:fld>
            <a:endParaRPr lang="en-GB"/>
          </a:p>
        </p:txBody>
      </p:sp>
    </p:spTree>
    <p:extLst>
      <p:ext uri="{BB962C8B-B14F-4D97-AF65-F5344CB8AC3E}">
        <p14:creationId xmlns:p14="http://schemas.microsoft.com/office/powerpoint/2010/main" val="388784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Social investment – vital for young people, following criteria are linked with SIP</a:t>
            </a:r>
          </a:p>
          <a:p>
            <a:r>
              <a:rPr lang="en-IE" dirty="0" smtClean="0"/>
              <a:t>Targeting and conditionality seen as two requirements to activate and enable</a:t>
            </a:r>
            <a:r>
              <a:rPr lang="en-IE" baseline="0" dirty="0" smtClean="0"/>
              <a:t> people mostly in need</a:t>
            </a:r>
          </a:p>
          <a:p>
            <a:r>
              <a:rPr lang="en-IE" baseline="0" dirty="0" smtClean="0"/>
              <a:t>Targeting not focusing on benefits but on complex interventions, open approach to participation especially for groups difficult to reach</a:t>
            </a:r>
            <a:endParaRPr lang="en-GB" dirty="0"/>
          </a:p>
        </p:txBody>
      </p:sp>
      <p:sp>
        <p:nvSpPr>
          <p:cNvPr id="4" name="Slide Number Placeholder 3"/>
          <p:cNvSpPr>
            <a:spLocks noGrp="1"/>
          </p:cNvSpPr>
          <p:nvPr>
            <p:ph type="sldNum" sz="quarter" idx="10"/>
          </p:nvPr>
        </p:nvSpPr>
        <p:spPr/>
        <p:txBody>
          <a:bodyPr/>
          <a:lstStyle/>
          <a:p>
            <a:fld id="{E07F7C93-83AA-4856-AD71-B4AD98D63228}" type="slidenum">
              <a:rPr lang="en-GB" smtClean="0"/>
              <a:pPr/>
              <a:t>20</a:t>
            </a:fld>
            <a:endParaRPr lang="en-GB"/>
          </a:p>
        </p:txBody>
      </p:sp>
    </p:spTree>
    <p:extLst>
      <p:ext uri="{BB962C8B-B14F-4D97-AF65-F5344CB8AC3E}">
        <p14:creationId xmlns:p14="http://schemas.microsoft.com/office/powerpoint/2010/main" val="2038531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Measures were assessed</a:t>
            </a:r>
            <a:r>
              <a:rPr lang="en-IE" baseline="0" dirty="0" smtClean="0"/>
              <a:t> against approach to empower young people, motivation and participation were used. </a:t>
            </a:r>
          </a:p>
          <a:p>
            <a:r>
              <a:rPr lang="en-IE" baseline="0" dirty="0" smtClean="0"/>
              <a:t>Motivation – often young people lack trust in adults, institutions stemming from previous negative experiences these must be overcome to successfully motivate young people to </a:t>
            </a:r>
            <a:r>
              <a:rPr lang="en-IE" baseline="0" dirty="0" err="1" smtClean="0"/>
              <a:t>enagge</a:t>
            </a:r>
            <a:r>
              <a:rPr lang="en-IE" baseline="0" dirty="0" smtClean="0"/>
              <a:t>.. </a:t>
            </a:r>
            <a:endParaRPr lang="en-GB" dirty="0"/>
          </a:p>
        </p:txBody>
      </p:sp>
      <p:sp>
        <p:nvSpPr>
          <p:cNvPr id="4" name="Slide Number Placeholder 3"/>
          <p:cNvSpPr>
            <a:spLocks noGrp="1"/>
          </p:cNvSpPr>
          <p:nvPr>
            <p:ph type="sldNum" sz="quarter" idx="10"/>
          </p:nvPr>
        </p:nvSpPr>
        <p:spPr/>
        <p:txBody>
          <a:bodyPr/>
          <a:lstStyle/>
          <a:p>
            <a:fld id="{E07F7C93-83AA-4856-AD71-B4AD98D63228}" type="slidenum">
              <a:rPr lang="en-GB" smtClean="0"/>
              <a:pPr/>
              <a:t>21</a:t>
            </a:fld>
            <a:endParaRPr lang="en-GB"/>
          </a:p>
        </p:txBody>
      </p:sp>
    </p:spTree>
    <p:extLst>
      <p:ext uri="{BB962C8B-B14F-4D97-AF65-F5344CB8AC3E}">
        <p14:creationId xmlns:p14="http://schemas.microsoft.com/office/powerpoint/2010/main" val="2431499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Effectiveness</a:t>
            </a:r>
            <a:r>
              <a:rPr lang="en-IE" baseline="0" dirty="0" smtClean="0"/>
              <a:t> and impact as a traditional evaluation criteria. </a:t>
            </a:r>
          </a:p>
          <a:p>
            <a:r>
              <a:rPr lang="en-IE" baseline="0" dirty="0" smtClean="0"/>
              <a:t>Participation data the most common looking at starters and completers. </a:t>
            </a:r>
          </a:p>
          <a:p>
            <a:r>
              <a:rPr lang="en-IE" baseline="0" dirty="0" smtClean="0"/>
              <a:t>Outputs number of young people trained, new training materials, new projects, new youth led initiatives, as assessments, progress reviews, testimonials less popular</a:t>
            </a:r>
          </a:p>
          <a:p>
            <a:r>
              <a:rPr lang="en-IE" baseline="0" dirty="0" smtClean="0"/>
              <a:t>Well-being linked with tackling social isolation, loneliness, repairing relations with peers or family</a:t>
            </a:r>
            <a:endParaRPr lang="en-GB" dirty="0"/>
          </a:p>
        </p:txBody>
      </p:sp>
      <p:sp>
        <p:nvSpPr>
          <p:cNvPr id="4" name="Slide Number Placeholder 3"/>
          <p:cNvSpPr>
            <a:spLocks noGrp="1"/>
          </p:cNvSpPr>
          <p:nvPr>
            <p:ph type="sldNum" sz="quarter" idx="10"/>
          </p:nvPr>
        </p:nvSpPr>
        <p:spPr/>
        <p:txBody>
          <a:bodyPr/>
          <a:lstStyle/>
          <a:p>
            <a:fld id="{E07F7C93-83AA-4856-AD71-B4AD98D63228}" type="slidenum">
              <a:rPr lang="en-GB" smtClean="0"/>
              <a:pPr/>
              <a:t>22</a:t>
            </a:fld>
            <a:endParaRPr lang="en-GB"/>
          </a:p>
        </p:txBody>
      </p:sp>
    </p:spTree>
    <p:extLst>
      <p:ext uri="{BB962C8B-B14F-4D97-AF65-F5344CB8AC3E}">
        <p14:creationId xmlns:p14="http://schemas.microsoft.com/office/powerpoint/2010/main" val="1274253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Innovativeness</a:t>
            </a:r>
            <a:r>
              <a:rPr lang="en-IE" baseline="0" dirty="0" smtClean="0"/>
              <a:t> also highlighted in SIP, it talks about the ned of social policy to adapt to new challenges.</a:t>
            </a:r>
          </a:p>
          <a:p>
            <a:r>
              <a:rPr lang="en-IE" baseline="0" dirty="0" smtClean="0"/>
              <a:t>New approaches –particularly in the field of youth counselling  </a:t>
            </a:r>
          </a:p>
          <a:p>
            <a:r>
              <a:rPr lang="en-IE" baseline="0" dirty="0" smtClean="0"/>
              <a:t>Collaboration – includes non traditional services, legal, civil, military </a:t>
            </a:r>
            <a:endParaRPr lang="en-GB" dirty="0"/>
          </a:p>
        </p:txBody>
      </p:sp>
      <p:sp>
        <p:nvSpPr>
          <p:cNvPr id="4" name="Slide Number Placeholder 3"/>
          <p:cNvSpPr>
            <a:spLocks noGrp="1"/>
          </p:cNvSpPr>
          <p:nvPr>
            <p:ph type="sldNum" sz="quarter" idx="10"/>
          </p:nvPr>
        </p:nvSpPr>
        <p:spPr/>
        <p:txBody>
          <a:bodyPr/>
          <a:lstStyle/>
          <a:p>
            <a:fld id="{E07F7C93-83AA-4856-AD71-B4AD98D63228}" type="slidenum">
              <a:rPr lang="en-GB" smtClean="0"/>
              <a:pPr/>
              <a:t>23</a:t>
            </a:fld>
            <a:endParaRPr lang="en-GB"/>
          </a:p>
        </p:txBody>
      </p:sp>
    </p:spTree>
    <p:extLst>
      <p:ext uri="{BB962C8B-B14F-4D97-AF65-F5344CB8AC3E}">
        <p14:creationId xmlns:p14="http://schemas.microsoft.com/office/powerpoint/2010/main" val="3588556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Transferability important</a:t>
            </a:r>
            <a:r>
              <a:rPr lang="en-IE" baseline="0" dirty="0" smtClean="0"/>
              <a:t> for mutual learning.</a:t>
            </a:r>
          </a:p>
          <a:p>
            <a:r>
              <a:rPr lang="en-IE" baseline="0" dirty="0" smtClean="0"/>
              <a:t>Challenging 3 elements taken into account. Transferability of</a:t>
            </a:r>
            <a:r>
              <a:rPr lang="en-GB" baseline="0" dirty="0" smtClean="0"/>
              <a:t>measure, methodology or trying to distil conditions for transferability</a:t>
            </a:r>
          </a:p>
          <a:p>
            <a:r>
              <a:rPr lang="en-IE" baseline="0" dirty="0" smtClean="0"/>
              <a:t>Policy and regulatory compliance – to what extent structural requirements are factored in example of education related programmes</a:t>
            </a:r>
          </a:p>
        </p:txBody>
      </p:sp>
      <p:sp>
        <p:nvSpPr>
          <p:cNvPr id="4" name="Slide Number Placeholder 3"/>
          <p:cNvSpPr>
            <a:spLocks noGrp="1"/>
          </p:cNvSpPr>
          <p:nvPr>
            <p:ph type="sldNum" sz="quarter" idx="10"/>
          </p:nvPr>
        </p:nvSpPr>
        <p:spPr/>
        <p:txBody>
          <a:bodyPr/>
          <a:lstStyle/>
          <a:p>
            <a:fld id="{E07F7C93-83AA-4856-AD71-B4AD98D63228}" type="slidenum">
              <a:rPr lang="en-GB" smtClean="0"/>
              <a:pPr/>
              <a:t>24</a:t>
            </a:fld>
            <a:endParaRPr lang="en-GB"/>
          </a:p>
        </p:txBody>
      </p:sp>
    </p:spTree>
    <p:extLst>
      <p:ext uri="{BB962C8B-B14F-4D97-AF65-F5344CB8AC3E}">
        <p14:creationId xmlns:p14="http://schemas.microsoft.com/office/powerpoint/2010/main" val="1747682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25</a:t>
            </a:fld>
            <a:endParaRPr lang="en-GB"/>
          </a:p>
        </p:txBody>
      </p:sp>
    </p:spTree>
    <p:extLst>
      <p:ext uri="{BB962C8B-B14F-4D97-AF65-F5344CB8AC3E}">
        <p14:creationId xmlns:p14="http://schemas.microsoft.com/office/powerpoint/2010/main" val="2504909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26</a:t>
            </a:fld>
            <a:endParaRPr lang="en-GB"/>
          </a:p>
        </p:txBody>
      </p:sp>
    </p:spTree>
    <p:extLst>
      <p:ext uri="{BB962C8B-B14F-4D97-AF65-F5344CB8AC3E}">
        <p14:creationId xmlns:p14="http://schemas.microsoft.com/office/powerpoint/2010/main" val="2169237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27</a:t>
            </a:fld>
            <a:endParaRPr lang="en-GB"/>
          </a:p>
        </p:txBody>
      </p:sp>
    </p:spTree>
    <p:extLst>
      <p:ext uri="{BB962C8B-B14F-4D97-AF65-F5344CB8AC3E}">
        <p14:creationId xmlns:p14="http://schemas.microsoft.com/office/powerpoint/2010/main" val="1273576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28</a:t>
            </a:fld>
            <a:endParaRPr lang="en-GB"/>
          </a:p>
        </p:txBody>
      </p:sp>
    </p:spTree>
    <p:extLst>
      <p:ext uri="{BB962C8B-B14F-4D97-AF65-F5344CB8AC3E}">
        <p14:creationId xmlns:p14="http://schemas.microsoft.com/office/powerpoint/2010/main" val="253783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is how the</a:t>
            </a:r>
            <a:r>
              <a:rPr lang="en-IE" baseline="0" dirty="0" smtClean="0"/>
              <a:t> social inclusion has been broadly defined by the European Commission back in 2004. it is a definition that has been used by stakeholders and policymakers and is also being applied to young people. </a:t>
            </a:r>
            <a:endParaRPr lang="en-GB" dirty="0"/>
          </a:p>
        </p:txBody>
      </p:sp>
      <p:sp>
        <p:nvSpPr>
          <p:cNvPr id="4" name="Slide Number Placeholder 3"/>
          <p:cNvSpPr>
            <a:spLocks noGrp="1"/>
          </p:cNvSpPr>
          <p:nvPr>
            <p:ph type="sldNum" sz="quarter" idx="10"/>
          </p:nvPr>
        </p:nvSpPr>
        <p:spPr/>
        <p:txBody>
          <a:bodyPr/>
          <a:lstStyle/>
          <a:p>
            <a:fld id="{E07F7C93-83AA-4856-AD71-B4AD98D63228}" type="slidenum">
              <a:rPr lang="en-GB" smtClean="0"/>
              <a:pPr/>
              <a:t>3</a:t>
            </a:fld>
            <a:endParaRPr lang="en-GB"/>
          </a:p>
        </p:txBody>
      </p:sp>
    </p:spTree>
    <p:extLst>
      <p:ext uri="{BB962C8B-B14F-4D97-AF65-F5344CB8AC3E}">
        <p14:creationId xmlns:p14="http://schemas.microsoft.com/office/powerpoint/2010/main" val="3880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4</a:t>
            </a:fld>
            <a:endParaRPr lang="en-GB"/>
          </a:p>
        </p:txBody>
      </p:sp>
    </p:spTree>
    <p:extLst>
      <p:ext uri="{BB962C8B-B14F-4D97-AF65-F5344CB8AC3E}">
        <p14:creationId xmlns:p14="http://schemas.microsoft.com/office/powerpoint/2010/main" val="293321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5</a:t>
            </a:fld>
            <a:endParaRPr lang="en-GB"/>
          </a:p>
        </p:txBody>
      </p:sp>
    </p:spTree>
    <p:extLst>
      <p:ext uri="{BB962C8B-B14F-4D97-AF65-F5344CB8AC3E}">
        <p14:creationId xmlns:p14="http://schemas.microsoft.com/office/powerpoint/2010/main" val="96580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6</a:t>
            </a:fld>
            <a:endParaRPr lang="en-GB"/>
          </a:p>
        </p:txBody>
      </p:sp>
    </p:spTree>
    <p:extLst>
      <p:ext uri="{BB962C8B-B14F-4D97-AF65-F5344CB8AC3E}">
        <p14:creationId xmlns:p14="http://schemas.microsoft.com/office/powerpoint/2010/main" val="157997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B124A4-2C4A-4FD7-81B5-1CD5A8653045}" type="slidenum">
              <a:rPr lang="en-GB" smtClean="0"/>
              <a:pPr>
                <a:defRPr/>
              </a:pPr>
              <a:t>7</a:t>
            </a:fld>
            <a:endParaRPr lang="en-GB"/>
          </a:p>
        </p:txBody>
      </p:sp>
    </p:spTree>
    <p:extLst>
      <p:ext uri="{BB962C8B-B14F-4D97-AF65-F5344CB8AC3E}">
        <p14:creationId xmlns:p14="http://schemas.microsoft.com/office/powerpoint/2010/main" val="141223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8</a:t>
            </a:fld>
            <a:endParaRPr lang="en-GB"/>
          </a:p>
        </p:txBody>
      </p:sp>
    </p:spTree>
    <p:extLst>
      <p:ext uri="{BB962C8B-B14F-4D97-AF65-F5344CB8AC3E}">
        <p14:creationId xmlns:p14="http://schemas.microsoft.com/office/powerpoint/2010/main" val="1206065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7F7C93-83AA-4856-AD71-B4AD98D63228}" type="slidenum">
              <a:rPr lang="en-GB" smtClean="0"/>
              <a:pPr/>
              <a:t>9</a:t>
            </a:fld>
            <a:endParaRPr lang="en-GB"/>
          </a:p>
        </p:txBody>
      </p:sp>
    </p:spTree>
    <p:extLst>
      <p:ext uri="{BB962C8B-B14F-4D97-AF65-F5344CB8AC3E}">
        <p14:creationId xmlns:p14="http://schemas.microsoft.com/office/powerpoint/2010/main" val="1841446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sz="4000">
                <a:solidFill>
                  <a:srgbClr val="DEB82B"/>
                </a:solidFill>
              </a:defRPr>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sz="2200" i="1">
                <a:latin typeface="Arial" charset="0"/>
              </a:defRPr>
            </a:lvl1pPr>
          </a:lstStyle>
          <a:p>
            <a:pPr lvl="0"/>
            <a:r>
              <a:rPr lang="en-GB"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GB"/>
          </a:p>
        </p:txBody>
      </p:sp>
      <p:sp>
        <p:nvSpPr>
          <p:cNvPr id="5125" name="Rectangle 5"/>
          <p:cNvSpPr>
            <a:spLocks noGrp="1" noChangeArrowheads="1"/>
          </p:cNvSpPr>
          <p:nvPr>
            <p:ph type="ftr" sz="quarter" idx="3"/>
          </p:nvPr>
        </p:nvSpPr>
        <p:spPr/>
        <p:txBody>
          <a:bodyPr/>
          <a:lstStyle>
            <a:lvl1pPr>
              <a:defRPr/>
            </a:lvl1pPr>
          </a:lstStyle>
          <a:p>
            <a:endParaRPr lang="en-GB"/>
          </a:p>
        </p:txBody>
      </p:sp>
      <p:sp>
        <p:nvSpPr>
          <p:cNvPr id="5126" name="Rectangle 6"/>
          <p:cNvSpPr>
            <a:spLocks noGrp="1" noChangeArrowheads="1"/>
          </p:cNvSpPr>
          <p:nvPr>
            <p:ph type="sldNum" sz="quarter" idx="4"/>
          </p:nvPr>
        </p:nvSpPr>
        <p:spPr/>
        <p:txBody>
          <a:bodyPr/>
          <a:lstStyle>
            <a:lvl1pPr>
              <a:defRPr sz="1400"/>
            </a:lvl1pPr>
          </a:lstStyle>
          <a:p>
            <a:fld id="{B38052E6-C0C1-43E5-8C91-05EA493F5788}"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79923AF-7368-4F4C-BB67-8CEE63714702}" type="slidenum">
              <a:rPr lang="en-GB"/>
              <a:pPr/>
              <a:t>‹#›</a:t>
            </a:fld>
            <a:endParaRPr lang="en-GB"/>
          </a:p>
        </p:txBody>
      </p:sp>
    </p:spTree>
    <p:extLst>
      <p:ext uri="{BB962C8B-B14F-4D97-AF65-F5344CB8AC3E}">
        <p14:creationId xmlns:p14="http://schemas.microsoft.com/office/powerpoint/2010/main" val="366340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484313"/>
            <a:ext cx="2058988" cy="464185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484313"/>
            <a:ext cx="6029325" cy="464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9D3BEBF-5322-4C2A-A57D-677FFC4BDF38}" type="slidenum">
              <a:rPr lang="en-GB"/>
              <a:pPr/>
              <a:t>‹#›</a:t>
            </a:fld>
            <a:endParaRPr lang="en-GB"/>
          </a:p>
        </p:txBody>
      </p:sp>
    </p:spTree>
    <p:extLst>
      <p:ext uri="{BB962C8B-B14F-4D97-AF65-F5344CB8AC3E}">
        <p14:creationId xmlns:p14="http://schemas.microsoft.com/office/powerpoint/2010/main" val="428543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313"/>
            <a:ext cx="8229600" cy="576262"/>
          </a:xfrm>
        </p:spPr>
        <p:txBody>
          <a:bodyPr/>
          <a:lstStyle/>
          <a:p>
            <a:r>
              <a:rPr lang="en-US" smtClean="0"/>
              <a:t>Click to edit Master title style</a:t>
            </a:r>
            <a:endParaRPr lang="en-IE"/>
          </a:p>
        </p:txBody>
      </p:sp>
      <p:sp>
        <p:nvSpPr>
          <p:cNvPr id="3" name="SmartArt Placeholder 2"/>
          <p:cNvSpPr>
            <a:spLocks noGrp="1"/>
          </p:cNvSpPr>
          <p:nvPr>
            <p:ph type="dgm" idx="1"/>
          </p:nvPr>
        </p:nvSpPr>
        <p:spPr>
          <a:xfrm>
            <a:off x="457200" y="2133600"/>
            <a:ext cx="8229600" cy="3992563"/>
          </a:xfrm>
        </p:spPr>
        <p:txBody>
          <a:bodyPr/>
          <a:lstStyle/>
          <a:p>
            <a:endParaRPr lang="en-IE"/>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7E31AA6-DD30-4780-9BD5-F3FAB9D36BEA}" type="slidenum">
              <a:rPr lang="en-GB"/>
              <a:pPr/>
              <a:t>‹#›</a:t>
            </a:fld>
            <a:endParaRPr lang="en-GB"/>
          </a:p>
        </p:txBody>
      </p:sp>
    </p:spTree>
    <p:extLst>
      <p:ext uri="{BB962C8B-B14F-4D97-AF65-F5344CB8AC3E}">
        <p14:creationId xmlns:p14="http://schemas.microsoft.com/office/powerpoint/2010/main" val="234863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6840611-DDFA-4BA1-B754-CAC4A21608E5}" type="slidenum">
              <a:rPr lang="en-GB"/>
              <a:pPr/>
              <a:t>‹#›</a:t>
            </a:fld>
            <a:endParaRPr lang="en-GB"/>
          </a:p>
        </p:txBody>
      </p:sp>
    </p:spTree>
    <p:extLst>
      <p:ext uri="{BB962C8B-B14F-4D97-AF65-F5344CB8AC3E}">
        <p14:creationId xmlns:p14="http://schemas.microsoft.com/office/powerpoint/2010/main" val="69704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20FE90B-127F-4C2A-83AD-7310261BC9A9}" type="slidenum">
              <a:rPr lang="en-GB"/>
              <a:pPr/>
              <a:t>‹#›</a:t>
            </a:fld>
            <a:endParaRPr lang="en-GB"/>
          </a:p>
        </p:txBody>
      </p:sp>
    </p:spTree>
    <p:extLst>
      <p:ext uri="{BB962C8B-B14F-4D97-AF65-F5344CB8AC3E}">
        <p14:creationId xmlns:p14="http://schemas.microsoft.com/office/powerpoint/2010/main" val="350967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AA95468-75C5-4485-A6C4-241BCA509465}" type="slidenum">
              <a:rPr lang="en-GB"/>
              <a:pPr/>
              <a:t>‹#›</a:t>
            </a:fld>
            <a:endParaRPr lang="en-GB"/>
          </a:p>
        </p:txBody>
      </p:sp>
    </p:spTree>
    <p:extLst>
      <p:ext uri="{BB962C8B-B14F-4D97-AF65-F5344CB8AC3E}">
        <p14:creationId xmlns:p14="http://schemas.microsoft.com/office/powerpoint/2010/main" val="80152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4ED54FDC-8DF0-4006-B0EE-7692ED9351E0}" type="slidenum">
              <a:rPr lang="en-GB"/>
              <a:pPr/>
              <a:t>‹#›</a:t>
            </a:fld>
            <a:endParaRPr lang="en-GB"/>
          </a:p>
        </p:txBody>
      </p:sp>
    </p:spTree>
    <p:extLst>
      <p:ext uri="{BB962C8B-B14F-4D97-AF65-F5344CB8AC3E}">
        <p14:creationId xmlns:p14="http://schemas.microsoft.com/office/powerpoint/2010/main" val="134932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931665B5-1813-48FA-BEFE-E89A4EDFC7CF}" type="slidenum">
              <a:rPr lang="en-GB"/>
              <a:pPr/>
              <a:t>‹#›</a:t>
            </a:fld>
            <a:endParaRPr lang="en-GB"/>
          </a:p>
        </p:txBody>
      </p:sp>
    </p:spTree>
    <p:extLst>
      <p:ext uri="{BB962C8B-B14F-4D97-AF65-F5344CB8AC3E}">
        <p14:creationId xmlns:p14="http://schemas.microsoft.com/office/powerpoint/2010/main" val="176887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1CC6B2B-F9BB-4D23-96CC-7C6B01437C2B}" type="slidenum">
              <a:rPr lang="en-GB"/>
              <a:pPr/>
              <a:t>‹#›</a:t>
            </a:fld>
            <a:endParaRPr lang="en-GB"/>
          </a:p>
        </p:txBody>
      </p:sp>
    </p:spTree>
    <p:extLst>
      <p:ext uri="{BB962C8B-B14F-4D97-AF65-F5344CB8AC3E}">
        <p14:creationId xmlns:p14="http://schemas.microsoft.com/office/powerpoint/2010/main" val="28431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508F0FA-E820-4B6D-9ED7-BD5C0AF9E65C}" type="slidenum">
              <a:rPr lang="en-GB"/>
              <a:pPr/>
              <a:t>‹#›</a:t>
            </a:fld>
            <a:endParaRPr lang="en-GB"/>
          </a:p>
        </p:txBody>
      </p:sp>
    </p:spTree>
    <p:extLst>
      <p:ext uri="{BB962C8B-B14F-4D97-AF65-F5344CB8AC3E}">
        <p14:creationId xmlns:p14="http://schemas.microsoft.com/office/powerpoint/2010/main" val="100653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23570A0-9DE7-4433-9175-6D2DB4CC22A8}" type="slidenum">
              <a:rPr lang="en-GB"/>
              <a:pPr/>
              <a:t>‹#›</a:t>
            </a:fld>
            <a:endParaRPr lang="en-GB"/>
          </a:p>
        </p:txBody>
      </p:sp>
    </p:spTree>
    <p:extLst>
      <p:ext uri="{BB962C8B-B14F-4D97-AF65-F5344CB8AC3E}">
        <p14:creationId xmlns:p14="http://schemas.microsoft.com/office/powerpoint/2010/main" val="84670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48431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2133600"/>
            <a:ext cx="82296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u="none">
                <a:solidFill>
                  <a:schemeClr val="tx1"/>
                </a:solidFill>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u="none">
                <a:solidFill>
                  <a:schemeClr val="tx1"/>
                </a:solidFill>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u="none">
                <a:solidFill>
                  <a:schemeClr val="tx1"/>
                </a:solidFill>
              </a:defRPr>
            </a:lvl1pPr>
          </a:lstStyle>
          <a:p>
            <a:fld id="{3C52698F-3283-4C6C-BE0E-9F4B0323A60C}"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800" b="1">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rgbClr val="DEB82B"/>
        </a:buClr>
        <a:buSzPct val="80000"/>
        <a:buChar char="•"/>
        <a:defRPr sz="2600">
          <a:solidFill>
            <a:schemeClr val="tx1"/>
          </a:solidFill>
          <a:latin typeface="+mn-lt"/>
          <a:ea typeface="+mn-ea"/>
          <a:cs typeface="+mn-cs"/>
        </a:defRPr>
      </a:lvl1pPr>
      <a:lvl2pPr marL="742950" indent="-285750" algn="l" rtl="0" fontAlgn="base">
        <a:spcBef>
          <a:spcPct val="20000"/>
        </a:spcBef>
        <a:spcAft>
          <a:spcPct val="0"/>
        </a:spcAft>
        <a:buClr>
          <a:srgbClr val="DEB82B"/>
        </a:buClr>
        <a:buSzPct val="80000"/>
        <a:buFont typeface="Webdings" pitchFamily="18" charset="2"/>
        <a:buChar char="4"/>
        <a:defRPr sz="22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16832"/>
            <a:ext cx="8132440" cy="1470025"/>
          </a:xfrm>
        </p:spPr>
        <p:txBody>
          <a:bodyPr/>
          <a:lstStyle/>
          <a:p>
            <a:r>
              <a:rPr lang="en-IE" sz="3600" dirty="0" smtClean="0"/>
              <a:t>Social inclusion of young people</a:t>
            </a:r>
            <a:endParaRPr lang="en-US" sz="3600" dirty="0"/>
          </a:p>
        </p:txBody>
      </p:sp>
      <p:sp>
        <p:nvSpPr>
          <p:cNvPr id="3" name="Subtitle 2"/>
          <p:cNvSpPr>
            <a:spLocks noGrp="1"/>
          </p:cNvSpPr>
          <p:nvPr>
            <p:ph type="subTitle" idx="1"/>
          </p:nvPr>
        </p:nvSpPr>
        <p:spPr>
          <a:xfrm>
            <a:off x="755576" y="3861048"/>
            <a:ext cx="7560840" cy="2184648"/>
          </a:xfrm>
        </p:spPr>
        <p:txBody>
          <a:bodyPr/>
          <a:lstStyle/>
          <a:p>
            <a:r>
              <a:rPr lang="en-IE" sz="2400" b="1" dirty="0" smtClean="0"/>
              <a:t>Robert Anderson, Anna Ludwinek</a:t>
            </a:r>
          </a:p>
          <a:p>
            <a:r>
              <a:rPr lang="en-IE" sz="2400" b="1" dirty="0" smtClean="0"/>
              <a:t>LCQL Advisory Committee</a:t>
            </a:r>
          </a:p>
          <a:p>
            <a:endParaRPr lang="en-IE" sz="2400" b="1" dirty="0" smtClean="0"/>
          </a:p>
          <a:p>
            <a:r>
              <a:rPr lang="en-IE" sz="2400" b="1" dirty="0" smtClean="0"/>
              <a:t>Eurofound</a:t>
            </a:r>
          </a:p>
          <a:p>
            <a:r>
              <a:rPr lang="en-IE" sz="2400" b="1" dirty="0" smtClean="0"/>
              <a:t>September 25</a:t>
            </a:r>
            <a:r>
              <a:rPr lang="en-IE" sz="2400" b="1" baseline="30000" dirty="0" smtClean="0"/>
              <a:t>th</a:t>
            </a:r>
            <a:r>
              <a:rPr lang="en-IE" sz="2400" b="1" dirty="0" smtClean="0"/>
              <a:t>, 2014</a:t>
            </a:r>
          </a:p>
        </p:txBody>
      </p:sp>
    </p:spTree>
    <p:extLst>
      <p:ext uri="{BB962C8B-B14F-4D97-AF65-F5344CB8AC3E}">
        <p14:creationId xmlns:p14="http://schemas.microsoft.com/office/powerpoint/2010/main" val="17314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6262"/>
          </a:xfrm>
        </p:spPr>
        <p:txBody>
          <a:bodyPr/>
          <a:lstStyle/>
          <a:p>
            <a:r>
              <a:rPr lang="en-IE" dirty="0" smtClean="0">
                <a:solidFill>
                  <a:srgbClr val="DEB82B"/>
                </a:solidFill>
              </a:rPr>
              <a:t>Diversity</a:t>
            </a:r>
            <a:endParaRPr lang="en-GB" dirty="0">
              <a:solidFill>
                <a:srgbClr val="DEB82B"/>
              </a:solidFill>
            </a:endParaRPr>
          </a:p>
        </p:txBody>
      </p:sp>
      <p:sp>
        <p:nvSpPr>
          <p:cNvPr id="3" name="Content Placeholder 2"/>
          <p:cNvSpPr>
            <a:spLocks noGrp="1"/>
          </p:cNvSpPr>
          <p:nvPr>
            <p:ph sz="half" idx="1"/>
          </p:nvPr>
        </p:nvSpPr>
        <p:spPr>
          <a:xfrm>
            <a:off x="539552" y="1772816"/>
            <a:ext cx="4038600" cy="3992563"/>
          </a:xfrm>
        </p:spPr>
        <p:txBody>
          <a:bodyPr/>
          <a:lstStyle/>
          <a:p>
            <a:pPr>
              <a:spcBef>
                <a:spcPts val="600"/>
              </a:spcBef>
              <a:spcAft>
                <a:spcPts val="600"/>
              </a:spcAft>
            </a:pPr>
            <a:r>
              <a:rPr lang="en-US" sz="2000" b="1" dirty="0" smtClean="0"/>
              <a:t>One </a:t>
            </a:r>
            <a:r>
              <a:rPr lang="en-US" sz="2000" b="1" dirty="0"/>
              <a:t>in four </a:t>
            </a:r>
            <a:r>
              <a:rPr lang="en-US" sz="2000" dirty="0" smtClean="0"/>
              <a:t>is </a:t>
            </a:r>
            <a:r>
              <a:rPr lang="en-US" sz="2000" dirty="0"/>
              <a:t>at risk of poverty and social exclusion  </a:t>
            </a:r>
          </a:p>
          <a:p>
            <a:pPr>
              <a:spcBef>
                <a:spcPts val="600"/>
              </a:spcBef>
              <a:spcAft>
                <a:spcPts val="600"/>
              </a:spcAft>
            </a:pPr>
            <a:r>
              <a:rPr lang="en-US" sz="2000" b="1" dirty="0"/>
              <a:t>One in five </a:t>
            </a:r>
            <a:r>
              <a:rPr lang="en-US" sz="2000" dirty="0"/>
              <a:t>is unemployed</a:t>
            </a:r>
          </a:p>
          <a:p>
            <a:pPr>
              <a:spcBef>
                <a:spcPts val="600"/>
              </a:spcBef>
              <a:spcAft>
                <a:spcPts val="600"/>
              </a:spcAft>
            </a:pPr>
            <a:r>
              <a:rPr lang="en-US" sz="2000" b="1" dirty="0"/>
              <a:t>One in six </a:t>
            </a:r>
            <a:r>
              <a:rPr lang="en-US" sz="2000" dirty="0"/>
              <a:t>is NEET</a:t>
            </a:r>
          </a:p>
          <a:p>
            <a:pPr>
              <a:spcBef>
                <a:spcPts val="600"/>
              </a:spcBef>
              <a:spcAft>
                <a:spcPts val="600"/>
              </a:spcAft>
            </a:pPr>
            <a:r>
              <a:rPr lang="en-US" sz="2000" b="1" dirty="0"/>
              <a:t>One in eight </a:t>
            </a:r>
            <a:r>
              <a:rPr lang="en-US" sz="2000" dirty="0"/>
              <a:t>is an early school leaver</a:t>
            </a:r>
          </a:p>
          <a:p>
            <a:pPr>
              <a:spcBef>
                <a:spcPts val="600"/>
              </a:spcBef>
              <a:spcAft>
                <a:spcPts val="600"/>
              </a:spcAft>
            </a:pPr>
            <a:r>
              <a:rPr lang="en-US" sz="2000" b="1" dirty="0"/>
              <a:t>One in twelve </a:t>
            </a:r>
            <a:r>
              <a:rPr lang="en-US" sz="2000" dirty="0"/>
              <a:t>lives in a severely deprived housing situation</a:t>
            </a:r>
          </a:p>
          <a:p>
            <a:pPr>
              <a:spcBef>
                <a:spcPts val="600"/>
              </a:spcBef>
              <a:spcAft>
                <a:spcPts val="600"/>
              </a:spcAft>
            </a:pPr>
            <a:r>
              <a:rPr lang="en-US" sz="2000" b="1" dirty="0"/>
              <a:t>One in twelve </a:t>
            </a:r>
            <a:r>
              <a:rPr lang="en-US" sz="2000" dirty="0" smtClean="0"/>
              <a:t>perceives </a:t>
            </a:r>
            <a:r>
              <a:rPr lang="en-US" sz="2000" dirty="0"/>
              <a:t>their health as bad or very bad</a:t>
            </a:r>
          </a:p>
          <a:p>
            <a:endParaRPr lang="en-GB" dirty="0"/>
          </a:p>
        </p:txBody>
      </p:sp>
      <p:sp>
        <p:nvSpPr>
          <p:cNvPr id="4" name="Content Placeholder 3"/>
          <p:cNvSpPr>
            <a:spLocks noGrp="1"/>
          </p:cNvSpPr>
          <p:nvPr>
            <p:ph sz="half" idx="2"/>
          </p:nvPr>
        </p:nvSpPr>
        <p:spPr/>
        <p:txBody>
          <a:bodyPr/>
          <a:lstStyle/>
          <a:p>
            <a:endParaRPr lang="en-IE" dirty="0" smtClean="0"/>
          </a:p>
          <a:p>
            <a:r>
              <a:rPr lang="en-IE" dirty="0" smtClean="0"/>
              <a:t>Significant country variations in terms of unemployment, risk of poverty and NEETs rates</a:t>
            </a:r>
            <a:endParaRPr lang="en-GB" dirty="0"/>
          </a:p>
        </p:txBody>
      </p:sp>
    </p:spTree>
    <p:extLst>
      <p:ext uri="{BB962C8B-B14F-4D97-AF65-F5344CB8AC3E}">
        <p14:creationId xmlns:p14="http://schemas.microsoft.com/office/powerpoint/2010/main" val="15303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403350" y="404813"/>
            <a:ext cx="6477000" cy="1008062"/>
          </a:xfrm>
        </p:spPr>
        <p:txBody>
          <a:bodyPr/>
          <a:lstStyle/>
          <a:p>
            <a:r>
              <a:rPr lang="en-IE" dirty="0">
                <a:solidFill>
                  <a:srgbClr val="DEB82B"/>
                </a:solidFill>
              </a:rPr>
              <a:t>EU policy context</a:t>
            </a:r>
            <a:endParaRPr lang="en-GB" dirty="0"/>
          </a:p>
        </p:txBody>
      </p:sp>
      <p:sp>
        <p:nvSpPr>
          <p:cNvPr id="94211" name="Rectangle 3"/>
          <p:cNvSpPr>
            <a:spLocks noGrp="1" noChangeArrowheads="1"/>
          </p:cNvSpPr>
          <p:nvPr>
            <p:ph type="body" idx="1"/>
          </p:nvPr>
        </p:nvSpPr>
        <p:spPr>
          <a:xfrm>
            <a:off x="467544" y="1484784"/>
            <a:ext cx="8229600" cy="4281488"/>
          </a:xfrm>
        </p:spPr>
        <p:txBody>
          <a:bodyPr/>
          <a:lstStyle/>
          <a:p>
            <a:pPr>
              <a:lnSpc>
                <a:spcPct val="90000"/>
              </a:lnSpc>
            </a:pPr>
            <a:r>
              <a:rPr lang="en-IE" sz="2200" b="1" dirty="0"/>
              <a:t>Europe 2020 flagship initiatives:</a:t>
            </a:r>
          </a:p>
          <a:p>
            <a:pPr lvl="1">
              <a:lnSpc>
                <a:spcPct val="90000"/>
              </a:lnSpc>
            </a:pPr>
            <a:r>
              <a:rPr lang="en-IE" sz="2000" i="1" dirty="0"/>
              <a:t>Youth on the move</a:t>
            </a:r>
            <a:r>
              <a:rPr lang="en-IE" sz="2000" dirty="0"/>
              <a:t> – … to facilitate the entry of young people to the labour market</a:t>
            </a:r>
          </a:p>
          <a:p>
            <a:pPr lvl="1">
              <a:lnSpc>
                <a:spcPct val="90000"/>
              </a:lnSpc>
            </a:pPr>
            <a:r>
              <a:rPr lang="en-IE" sz="2000" i="1" dirty="0"/>
              <a:t>Employment guidelines</a:t>
            </a:r>
            <a:r>
              <a:rPr lang="en-IE" sz="2000" dirty="0"/>
              <a:t> - support for young people, particularly for those not in employment, education or training (NEET), in cooperation with the social partners, including early intervention when young people exit employment (Guideline 8)</a:t>
            </a:r>
          </a:p>
          <a:p>
            <a:pPr lvl="1">
              <a:lnSpc>
                <a:spcPct val="90000"/>
              </a:lnSpc>
            </a:pPr>
            <a:r>
              <a:rPr lang="en-IE" sz="2000" i="1" dirty="0"/>
              <a:t>European platform against poverty</a:t>
            </a:r>
            <a:r>
              <a:rPr lang="en-IE" sz="2000" dirty="0"/>
              <a:t> – social innovation for most vulnerable (disabled</a:t>
            </a:r>
            <a:r>
              <a:rPr lang="en-IE" sz="2000" dirty="0" smtClean="0"/>
              <a:t>)</a:t>
            </a:r>
          </a:p>
          <a:p>
            <a:pPr>
              <a:spcBef>
                <a:spcPts val="600"/>
              </a:spcBef>
            </a:pPr>
            <a:r>
              <a:rPr lang="en-GB" sz="2000" b="1" dirty="0" smtClean="0"/>
              <a:t>Social </a:t>
            </a:r>
            <a:r>
              <a:rPr lang="en-GB" sz="2000" b="1" dirty="0"/>
              <a:t>Investment Package (2013</a:t>
            </a:r>
            <a:r>
              <a:rPr lang="en-GB" sz="2000" b="1" dirty="0" smtClean="0"/>
              <a:t>)</a:t>
            </a:r>
            <a:endParaRPr lang="en-GB" sz="2000" b="1" dirty="0"/>
          </a:p>
          <a:p>
            <a:pPr lvl="1">
              <a:spcBef>
                <a:spcPts val="600"/>
              </a:spcBef>
            </a:pPr>
            <a:r>
              <a:rPr lang="en-US" sz="2000" dirty="0"/>
              <a:t>Investment in human capital starts at very early age  </a:t>
            </a:r>
          </a:p>
          <a:p>
            <a:pPr lvl="1">
              <a:spcBef>
                <a:spcPts val="600"/>
              </a:spcBef>
            </a:pPr>
            <a:r>
              <a:rPr lang="en-US" sz="2000" dirty="0" smtClean="0"/>
              <a:t>Early-school </a:t>
            </a:r>
            <a:r>
              <a:rPr lang="en-US" sz="2000" dirty="0"/>
              <a:t>living as an entry point to address broader social exclusion</a:t>
            </a:r>
          </a:p>
          <a:p>
            <a:pPr lvl="1">
              <a:spcBef>
                <a:spcPts val="600"/>
              </a:spcBef>
            </a:pPr>
            <a:r>
              <a:rPr lang="en-GB" sz="2000" dirty="0"/>
              <a:t>Negative impact for health and well-being of long-term unemployment </a:t>
            </a:r>
          </a:p>
          <a:p>
            <a:pPr marL="457200" lvl="1" indent="0">
              <a:lnSpc>
                <a:spcPct val="90000"/>
              </a:lnSpc>
              <a:buNone/>
            </a:pPr>
            <a:r>
              <a:rPr lang="en-IE" sz="2000" dirty="0"/>
              <a:t/>
            </a:r>
            <a:br>
              <a:rPr lang="en-IE" sz="2000" dirty="0"/>
            </a:br>
            <a:endParaRPr lang="en-IE" sz="2000" dirty="0"/>
          </a:p>
          <a:p>
            <a:pPr lvl="1">
              <a:lnSpc>
                <a:spcPct val="90000"/>
              </a:lnSpc>
            </a:pPr>
            <a:endParaRPr lang="en-IE" sz="2000" dirty="0"/>
          </a:p>
          <a:p>
            <a:pPr>
              <a:lnSpc>
                <a:spcPct val="90000"/>
              </a:lnSpc>
              <a:buFontTx/>
              <a:buNone/>
            </a:pPr>
            <a:endParaRPr lang="en-IE" sz="2200" dirty="0"/>
          </a:p>
          <a:p>
            <a:pPr>
              <a:lnSpc>
                <a:spcPct val="90000"/>
              </a:lnSpc>
            </a:pPr>
            <a:endParaRPr lang="en-GB" sz="2200" dirty="0"/>
          </a:p>
        </p:txBody>
      </p:sp>
    </p:spTree>
    <p:extLst>
      <p:ext uri="{BB962C8B-B14F-4D97-AF65-F5344CB8AC3E}">
        <p14:creationId xmlns:p14="http://schemas.microsoft.com/office/powerpoint/2010/main" val="2293029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29600" cy="576262"/>
          </a:xfrm>
        </p:spPr>
        <p:txBody>
          <a:bodyPr/>
          <a:lstStyle/>
          <a:p>
            <a:r>
              <a:rPr lang="en-IE" dirty="0" smtClean="0">
                <a:solidFill>
                  <a:srgbClr val="DEB82B"/>
                </a:solidFill>
              </a:rPr>
              <a:t>EU Youth Strategy, 2010-2018</a:t>
            </a:r>
            <a:endParaRPr lang="en-US" dirty="0">
              <a:solidFill>
                <a:srgbClr val="DEB82B"/>
              </a:solidFill>
            </a:endParaRPr>
          </a:p>
        </p:txBody>
      </p:sp>
      <p:sp>
        <p:nvSpPr>
          <p:cNvPr id="3" name="Content Placeholder 2"/>
          <p:cNvSpPr>
            <a:spLocks noGrp="1"/>
          </p:cNvSpPr>
          <p:nvPr>
            <p:ph idx="1"/>
          </p:nvPr>
        </p:nvSpPr>
        <p:spPr>
          <a:xfrm>
            <a:off x="510547" y="1556792"/>
            <a:ext cx="8604448" cy="5256584"/>
          </a:xfrm>
        </p:spPr>
        <p:txBody>
          <a:bodyPr/>
          <a:lstStyle/>
          <a:p>
            <a:pPr marL="0" indent="0">
              <a:buNone/>
            </a:pPr>
            <a:r>
              <a:rPr lang="en-IE" sz="2200" dirty="0" smtClean="0"/>
              <a:t>Create </a:t>
            </a:r>
            <a:r>
              <a:rPr lang="en-IE" sz="2200" b="1" dirty="0" smtClean="0"/>
              <a:t>more</a:t>
            </a:r>
            <a:r>
              <a:rPr lang="en-IE" sz="2200" dirty="0" smtClean="0"/>
              <a:t> and </a:t>
            </a:r>
            <a:r>
              <a:rPr lang="en-IE" sz="2200" b="1" dirty="0" smtClean="0"/>
              <a:t>equal</a:t>
            </a:r>
          </a:p>
          <a:p>
            <a:pPr marL="0" indent="0">
              <a:buNone/>
            </a:pPr>
            <a:r>
              <a:rPr lang="en-IE" sz="2200" b="1" dirty="0" smtClean="0"/>
              <a:t>opportunities for all young</a:t>
            </a:r>
          </a:p>
          <a:p>
            <a:pPr marL="0" indent="0">
              <a:buNone/>
            </a:pPr>
            <a:r>
              <a:rPr lang="en-IE" sz="2200" b="1" dirty="0" smtClean="0"/>
              <a:t> people</a:t>
            </a:r>
            <a:r>
              <a:rPr lang="en-IE" sz="2200" dirty="0" smtClean="0"/>
              <a:t> – in education </a:t>
            </a:r>
          </a:p>
          <a:p>
            <a:pPr marL="0" indent="0">
              <a:buNone/>
            </a:pPr>
            <a:r>
              <a:rPr lang="en-IE" sz="2200" dirty="0" smtClean="0"/>
              <a:t>and the labour market</a:t>
            </a:r>
            <a:br>
              <a:rPr lang="en-IE" sz="2200" dirty="0" smtClean="0"/>
            </a:br>
            <a:endParaRPr lang="en-IE" sz="2200" dirty="0" smtClean="0"/>
          </a:p>
          <a:p>
            <a:pPr marL="0" indent="0">
              <a:buNone/>
            </a:pPr>
            <a:r>
              <a:rPr lang="en-IE" sz="2200" dirty="0" smtClean="0"/>
              <a:t>Promote active citizenship, </a:t>
            </a:r>
          </a:p>
          <a:p>
            <a:pPr marL="0" indent="0">
              <a:buNone/>
            </a:pPr>
            <a:r>
              <a:rPr lang="en-IE" sz="2200" b="1" dirty="0" smtClean="0"/>
              <a:t>social inclusion</a:t>
            </a:r>
          </a:p>
          <a:p>
            <a:pPr marL="0" indent="0">
              <a:buNone/>
            </a:pPr>
            <a:r>
              <a:rPr lang="en-IE" sz="2200" dirty="0" smtClean="0"/>
              <a:t> and solidarity of all young</a:t>
            </a:r>
          </a:p>
          <a:p>
            <a:pPr marL="0" indent="0">
              <a:buNone/>
            </a:pPr>
            <a:r>
              <a:rPr lang="en-IE" sz="2200" dirty="0" smtClean="0"/>
              <a:t>people </a:t>
            </a:r>
            <a:r>
              <a:rPr lang="en-IE" sz="2200" b="1" dirty="0" smtClean="0"/>
              <a:t>– support for youth </a:t>
            </a:r>
          </a:p>
          <a:p>
            <a:pPr marL="0" indent="0">
              <a:buNone/>
            </a:pPr>
            <a:r>
              <a:rPr lang="en-IE" sz="2200" b="1" dirty="0" smtClean="0"/>
              <a:t>work ‘to promote civic </a:t>
            </a:r>
          </a:p>
          <a:p>
            <a:pPr marL="0" indent="0">
              <a:buNone/>
            </a:pPr>
            <a:r>
              <a:rPr lang="en-IE" sz="2200" b="1" dirty="0" smtClean="0"/>
              <a:t>participation, volunteering,</a:t>
            </a:r>
          </a:p>
          <a:p>
            <a:pPr marL="0" indent="0">
              <a:buNone/>
            </a:pPr>
            <a:r>
              <a:rPr lang="en-IE" sz="2200" b="1" dirty="0" smtClean="0"/>
              <a:t> personal development</a:t>
            </a:r>
            <a:r>
              <a:rPr lang="en-IE" sz="2200" dirty="0" smtClean="0"/>
              <a:t>’</a:t>
            </a:r>
          </a:p>
          <a:p>
            <a:pPr marL="0" indent="0">
              <a:buNone/>
            </a:pPr>
            <a:endParaRPr lang="en-US" sz="2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1" y="1412776"/>
            <a:ext cx="533853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35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576262"/>
          </a:xfrm>
        </p:spPr>
        <p:txBody>
          <a:bodyPr/>
          <a:lstStyle/>
          <a:p>
            <a:r>
              <a:rPr lang="en-US" sz="3000" dirty="0" smtClean="0">
                <a:solidFill>
                  <a:srgbClr val="DEB82B"/>
                </a:solidFill>
                <a:effectLst/>
              </a:rPr>
              <a:t>EU Policy context</a:t>
            </a:r>
            <a:endParaRPr lang="en-GB" sz="3000" dirty="0">
              <a:solidFill>
                <a:srgbClr val="DEB82B"/>
              </a:solidFill>
            </a:endParaRPr>
          </a:p>
        </p:txBody>
      </p:sp>
      <p:sp>
        <p:nvSpPr>
          <p:cNvPr id="3" name="Content Placeholder 2"/>
          <p:cNvSpPr>
            <a:spLocks noGrp="1"/>
          </p:cNvSpPr>
          <p:nvPr>
            <p:ph idx="1"/>
          </p:nvPr>
        </p:nvSpPr>
        <p:spPr>
          <a:xfrm>
            <a:off x="467544" y="1700808"/>
            <a:ext cx="8424936" cy="4248472"/>
          </a:xfrm>
        </p:spPr>
        <p:txBody>
          <a:bodyPr/>
          <a:lstStyle/>
          <a:p>
            <a:pPr marL="0" indent="0">
              <a:buNone/>
            </a:pPr>
            <a:r>
              <a:rPr lang="en-US" b="1" dirty="0"/>
              <a:t>Council resolution</a:t>
            </a:r>
            <a:r>
              <a:rPr lang="en-US" dirty="0"/>
              <a:t> </a:t>
            </a:r>
            <a:r>
              <a:rPr lang="en-US" dirty="0" smtClean="0"/>
              <a:t>- </a:t>
            </a:r>
            <a:r>
              <a:rPr lang="en-US" b="1" dirty="0" smtClean="0"/>
              <a:t>EU </a:t>
            </a:r>
            <a:r>
              <a:rPr lang="en-US" b="1" dirty="0"/>
              <a:t>Work Plan for Youth </a:t>
            </a:r>
            <a:r>
              <a:rPr lang="en-US" b="1" dirty="0" smtClean="0"/>
              <a:t>2014-2015 – May, 2014</a:t>
            </a:r>
          </a:p>
          <a:p>
            <a:r>
              <a:rPr lang="en-US" dirty="0"/>
              <a:t>youth work, non-formal/informal learning; cross-</a:t>
            </a:r>
            <a:r>
              <a:rPr lang="en-US" dirty="0" err="1"/>
              <a:t>sectoral</a:t>
            </a:r>
            <a:r>
              <a:rPr lang="en-US" dirty="0"/>
              <a:t> cooperation on youth; access to rights, autonomy, active </a:t>
            </a:r>
            <a:r>
              <a:rPr lang="en-US" dirty="0" smtClean="0"/>
              <a:t>citizenship</a:t>
            </a:r>
          </a:p>
          <a:p>
            <a:pPr lvl="1"/>
            <a:r>
              <a:rPr lang="en-US" sz="2000" dirty="0"/>
              <a:t>S</a:t>
            </a:r>
            <a:r>
              <a:rPr lang="en-US" sz="2000" dirty="0" smtClean="0"/>
              <a:t>tudy </a:t>
            </a:r>
            <a:r>
              <a:rPr lang="en-US" sz="2000" dirty="0"/>
              <a:t>on youth work quality system </a:t>
            </a:r>
            <a:endParaRPr lang="en-US" sz="2000" dirty="0" smtClean="0"/>
          </a:p>
          <a:p>
            <a:pPr lvl="1"/>
            <a:r>
              <a:rPr lang="en-US" sz="2000" dirty="0" smtClean="0"/>
              <a:t>Cross-</a:t>
            </a:r>
            <a:r>
              <a:rPr lang="en-US" sz="2000" dirty="0" err="1" smtClean="0"/>
              <a:t>sectoral</a:t>
            </a:r>
            <a:r>
              <a:rPr lang="en-US" sz="2000" dirty="0" smtClean="0"/>
              <a:t> </a:t>
            </a:r>
            <a:r>
              <a:rPr lang="en-US" sz="2000" dirty="0"/>
              <a:t>youth policy-making at national level </a:t>
            </a:r>
            <a:r>
              <a:rPr lang="en-US" sz="2000" dirty="0" smtClean="0"/>
              <a:t>- interim </a:t>
            </a:r>
            <a:r>
              <a:rPr lang="en-US" sz="2000" dirty="0"/>
              <a:t>report on best practices and </a:t>
            </a:r>
            <a:r>
              <a:rPr lang="en-US" sz="2000" dirty="0" smtClean="0"/>
              <a:t>recommendations</a:t>
            </a:r>
          </a:p>
          <a:p>
            <a:pPr lvl="1"/>
            <a:r>
              <a:rPr lang="en-US" sz="2000" dirty="0" smtClean="0"/>
              <a:t> Flash </a:t>
            </a:r>
            <a:r>
              <a:rPr lang="en-US" sz="2000" dirty="0" err="1"/>
              <a:t>Eurobarometer</a:t>
            </a:r>
            <a:r>
              <a:rPr lang="en-US" sz="2000" dirty="0"/>
              <a:t> 375: EU Youth: participation in democratic life + Council </a:t>
            </a:r>
            <a:r>
              <a:rPr lang="en-US" sz="2000" dirty="0" smtClean="0"/>
              <a:t>conclusions</a:t>
            </a:r>
            <a:endParaRPr lang="en-GB" dirty="0"/>
          </a:p>
        </p:txBody>
      </p:sp>
    </p:spTree>
    <p:extLst>
      <p:ext uri="{BB962C8B-B14F-4D97-AF65-F5344CB8AC3E}">
        <p14:creationId xmlns:p14="http://schemas.microsoft.com/office/powerpoint/2010/main" val="2443135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576262"/>
          </a:xfrm>
        </p:spPr>
        <p:txBody>
          <a:bodyPr/>
          <a:lstStyle/>
          <a:p>
            <a:r>
              <a:rPr lang="en-IE" dirty="0" smtClean="0">
                <a:solidFill>
                  <a:srgbClr val="FFC000"/>
                </a:solidFill>
              </a:rPr>
              <a:t>EF research </a:t>
            </a:r>
            <a:endParaRPr lang="en-GB" dirty="0">
              <a:solidFill>
                <a:srgbClr val="FFC000"/>
              </a:solidFill>
            </a:endParaRPr>
          </a:p>
        </p:txBody>
      </p:sp>
      <p:sp>
        <p:nvSpPr>
          <p:cNvPr id="3" name="Content Placeholder 2"/>
          <p:cNvSpPr>
            <a:spLocks noGrp="1"/>
          </p:cNvSpPr>
          <p:nvPr>
            <p:ph idx="1"/>
          </p:nvPr>
        </p:nvSpPr>
        <p:spPr>
          <a:xfrm>
            <a:off x="467544" y="1772816"/>
            <a:ext cx="8229600" cy="3992563"/>
          </a:xfrm>
        </p:spPr>
        <p:txBody>
          <a:bodyPr/>
          <a:lstStyle/>
          <a:p>
            <a:pPr>
              <a:spcBef>
                <a:spcPts val="600"/>
              </a:spcBef>
              <a:spcAft>
                <a:spcPts val="1200"/>
              </a:spcAft>
            </a:pPr>
            <a:r>
              <a:rPr lang="en-GB" sz="2800" dirty="0"/>
              <a:t>11 EU Member States</a:t>
            </a:r>
          </a:p>
          <a:p>
            <a:pPr marL="182562" lvl="1" indent="0">
              <a:spcBef>
                <a:spcPts val="0"/>
              </a:spcBef>
              <a:spcAft>
                <a:spcPts val="600"/>
              </a:spcAft>
              <a:buNone/>
            </a:pPr>
            <a:r>
              <a:rPr lang="en-GB" sz="2400" dirty="0"/>
              <a:t>Taking into account: </a:t>
            </a:r>
          </a:p>
          <a:p>
            <a:pPr lvl="1">
              <a:spcBef>
                <a:spcPts val="0"/>
              </a:spcBef>
              <a:spcAft>
                <a:spcPts val="0"/>
              </a:spcAft>
              <a:buFontTx/>
              <a:buChar char="-"/>
            </a:pPr>
            <a:r>
              <a:rPr lang="en-GB" sz="2400" dirty="0"/>
              <a:t>levels of social exclusion </a:t>
            </a:r>
            <a:r>
              <a:rPr lang="en-GB" sz="2400" dirty="0" smtClean="0"/>
              <a:t>and rates of poverty</a:t>
            </a:r>
            <a:endParaRPr lang="en-GB" sz="2400" dirty="0"/>
          </a:p>
          <a:p>
            <a:pPr lvl="1">
              <a:spcBef>
                <a:spcPts val="0"/>
              </a:spcBef>
              <a:spcAft>
                <a:spcPts val="0"/>
              </a:spcAft>
              <a:buFontTx/>
              <a:buChar char="-"/>
            </a:pPr>
            <a:r>
              <a:rPr lang="en-GB" sz="2400" dirty="0"/>
              <a:t>employment, education and welfare </a:t>
            </a:r>
            <a:r>
              <a:rPr lang="en-GB" sz="2400" dirty="0" smtClean="0"/>
              <a:t>regimes</a:t>
            </a:r>
          </a:p>
          <a:p>
            <a:pPr lvl="1">
              <a:spcBef>
                <a:spcPts val="0"/>
              </a:spcBef>
              <a:spcAft>
                <a:spcPts val="0"/>
              </a:spcAft>
              <a:buFontTx/>
              <a:buChar char="-"/>
            </a:pPr>
            <a:r>
              <a:rPr lang="en-IE" sz="2400" dirty="0" smtClean="0"/>
              <a:t>Good and bad performers included</a:t>
            </a:r>
            <a:endParaRPr lang="en-GB" sz="2400" dirty="0"/>
          </a:p>
          <a:p>
            <a:pPr marL="182562" lvl="1" indent="0">
              <a:spcBef>
                <a:spcPts val="0"/>
              </a:spcBef>
              <a:spcAft>
                <a:spcPts val="0"/>
              </a:spcAft>
              <a:buNone/>
            </a:pPr>
            <a:endParaRPr lang="en-GB" dirty="0"/>
          </a:p>
          <a:p>
            <a:pPr marL="182562" lvl="1" indent="0">
              <a:spcBef>
                <a:spcPts val="0"/>
              </a:spcBef>
              <a:spcAft>
                <a:spcPts val="0"/>
              </a:spcAft>
              <a:buNone/>
            </a:pPr>
            <a:r>
              <a:rPr lang="en-GB" sz="2400" dirty="0"/>
              <a:t>SE, IE, FR, ES, BG, DK, UK, NL, CY, SI, </a:t>
            </a:r>
            <a:r>
              <a:rPr lang="en-GB" sz="2400" dirty="0" smtClean="0"/>
              <a:t>LV </a:t>
            </a:r>
            <a:endParaRPr lang="en-US" sz="2400" dirty="0"/>
          </a:p>
          <a:p>
            <a:endParaRPr lang="en-GB" dirty="0"/>
          </a:p>
        </p:txBody>
      </p:sp>
    </p:spTree>
    <p:extLst>
      <p:ext uri="{BB962C8B-B14F-4D97-AF65-F5344CB8AC3E}">
        <p14:creationId xmlns:p14="http://schemas.microsoft.com/office/powerpoint/2010/main" val="4130983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8229600" cy="576262"/>
          </a:xfrm>
        </p:spPr>
        <p:txBody>
          <a:bodyPr/>
          <a:lstStyle/>
          <a:p>
            <a:r>
              <a:rPr lang="en-IE" dirty="0" smtClean="0">
                <a:solidFill>
                  <a:srgbClr val="FFC000"/>
                </a:solidFill>
              </a:rPr>
              <a:t>Framework</a:t>
            </a:r>
            <a:endParaRPr lang="en-GB" dirty="0">
              <a:solidFill>
                <a:srgbClr val="FFC000"/>
              </a:solidFill>
            </a:endParaRPr>
          </a:p>
        </p:txBody>
      </p:sp>
      <p:graphicFrame>
        <p:nvGraphicFramePr>
          <p:cNvPr id="5" name="Diagram 4"/>
          <p:cNvGraphicFramePr/>
          <p:nvPr>
            <p:extLst>
              <p:ext uri="{D42A27DB-BD31-4B8C-83A1-F6EECF244321}">
                <p14:modId xmlns:p14="http://schemas.microsoft.com/office/powerpoint/2010/main" val="2579203099"/>
              </p:ext>
            </p:extLst>
          </p:nvPr>
        </p:nvGraphicFramePr>
        <p:xfrm>
          <a:off x="899592" y="1700808"/>
          <a:ext cx="7288822" cy="4765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856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576262"/>
          </a:xfrm>
        </p:spPr>
        <p:txBody>
          <a:bodyPr/>
          <a:lstStyle/>
          <a:p>
            <a:r>
              <a:rPr lang="en-US" dirty="0">
                <a:solidFill>
                  <a:srgbClr val="FFC000"/>
                </a:solidFill>
              </a:rPr>
              <a:t>Key features of measures for social inclusion of young people</a:t>
            </a:r>
            <a:endParaRPr lang="en-GB" dirty="0">
              <a:solidFill>
                <a:srgbClr val="FFC000"/>
              </a:solidFill>
            </a:endParaRPr>
          </a:p>
        </p:txBody>
      </p:sp>
      <p:sp>
        <p:nvSpPr>
          <p:cNvPr id="3" name="Content Placeholder 2"/>
          <p:cNvSpPr>
            <a:spLocks noGrp="1"/>
          </p:cNvSpPr>
          <p:nvPr>
            <p:ph idx="1"/>
          </p:nvPr>
        </p:nvSpPr>
        <p:spPr>
          <a:xfrm>
            <a:off x="539552" y="1412776"/>
            <a:ext cx="8229600" cy="5040560"/>
          </a:xfrm>
        </p:spPr>
        <p:txBody>
          <a:bodyPr/>
          <a:lstStyle/>
          <a:p>
            <a:pPr>
              <a:spcBef>
                <a:spcPts val="600"/>
              </a:spcBef>
              <a:spcAft>
                <a:spcPts val="600"/>
              </a:spcAft>
            </a:pPr>
            <a:r>
              <a:rPr lang="en-US" sz="2300" b="1" dirty="0"/>
              <a:t>Sectors and entry points: </a:t>
            </a:r>
            <a:r>
              <a:rPr lang="en-US" sz="2300" dirty="0"/>
              <a:t>mentoring, counselling and social </a:t>
            </a:r>
            <a:r>
              <a:rPr lang="en-US" sz="2300" dirty="0" smtClean="0"/>
              <a:t>support, </a:t>
            </a:r>
            <a:r>
              <a:rPr lang="en-US" sz="2300" dirty="0"/>
              <a:t>volunteering and civic engagement, education and housing the most widespread in our </a:t>
            </a:r>
            <a:r>
              <a:rPr lang="en-US" sz="2300" dirty="0" smtClean="0"/>
              <a:t>sample </a:t>
            </a:r>
          </a:p>
          <a:p>
            <a:pPr lvl="1">
              <a:spcBef>
                <a:spcPts val="600"/>
              </a:spcBef>
              <a:spcAft>
                <a:spcPts val="600"/>
              </a:spcAft>
            </a:pPr>
            <a:r>
              <a:rPr lang="en-US" sz="1900" i="1" dirty="0" smtClean="0"/>
              <a:t>limited number of sports, ICT entry points, </a:t>
            </a:r>
          </a:p>
          <a:p>
            <a:pPr lvl="1">
              <a:spcBef>
                <a:spcPts val="600"/>
              </a:spcBef>
              <a:spcAft>
                <a:spcPts val="600"/>
              </a:spcAft>
            </a:pPr>
            <a:r>
              <a:rPr lang="en-US" sz="1900" i="1" dirty="0" smtClean="0"/>
              <a:t>limited gender focus of youth policies </a:t>
            </a:r>
            <a:endParaRPr lang="en-US" sz="1900" i="1" dirty="0"/>
          </a:p>
          <a:p>
            <a:pPr>
              <a:spcBef>
                <a:spcPts val="600"/>
              </a:spcBef>
              <a:spcAft>
                <a:spcPts val="600"/>
              </a:spcAft>
            </a:pPr>
            <a:r>
              <a:rPr lang="en-US" sz="2300" b="1" dirty="0"/>
              <a:t>Tools</a:t>
            </a:r>
            <a:r>
              <a:rPr lang="en-US" sz="2300" dirty="0"/>
              <a:t> based on human relations (information, advice, counselling, capacity building) further assisted by tools based on the provision of resources (financial assistance, facilities</a:t>
            </a:r>
            <a:r>
              <a:rPr lang="en-US" sz="2300" dirty="0" smtClean="0"/>
              <a:t>) </a:t>
            </a:r>
          </a:p>
          <a:p>
            <a:pPr>
              <a:spcBef>
                <a:spcPts val="600"/>
              </a:spcBef>
              <a:spcAft>
                <a:spcPts val="600"/>
              </a:spcAft>
            </a:pPr>
            <a:r>
              <a:rPr lang="en-US" sz="2300" b="1" dirty="0" smtClean="0"/>
              <a:t>Governance</a:t>
            </a:r>
            <a:r>
              <a:rPr lang="en-US" sz="2300" dirty="0" smtClean="0"/>
              <a:t> </a:t>
            </a:r>
            <a:r>
              <a:rPr lang="en-US" sz="2300" dirty="0"/>
              <a:t>- The vast majority of measures feature a private non-profit </a:t>
            </a:r>
            <a:r>
              <a:rPr lang="en-US" sz="2300" dirty="0" err="1"/>
              <a:t>organisation</a:t>
            </a:r>
            <a:r>
              <a:rPr lang="en-US" sz="2300" dirty="0"/>
              <a:t> as </a:t>
            </a:r>
            <a:r>
              <a:rPr lang="en-US" sz="2300" b="1" dirty="0" smtClean="0"/>
              <a:t>lead </a:t>
            </a:r>
            <a:r>
              <a:rPr lang="en-US" sz="2300" b="1" dirty="0"/>
              <a:t>partner</a:t>
            </a:r>
          </a:p>
          <a:p>
            <a:pPr lvl="1">
              <a:spcBef>
                <a:spcPts val="600"/>
              </a:spcBef>
              <a:spcAft>
                <a:spcPts val="600"/>
              </a:spcAft>
            </a:pPr>
            <a:r>
              <a:rPr lang="en-US" sz="2000" dirty="0"/>
              <a:t>Prevalence of measures available at national level  </a:t>
            </a:r>
          </a:p>
          <a:p>
            <a:pPr lvl="1">
              <a:spcBef>
                <a:spcPts val="600"/>
              </a:spcBef>
              <a:spcAft>
                <a:spcPts val="600"/>
              </a:spcAft>
            </a:pPr>
            <a:endParaRPr lang="en-US" sz="1900" i="1" dirty="0"/>
          </a:p>
          <a:p>
            <a:endParaRPr lang="en-GB" dirty="0"/>
          </a:p>
        </p:txBody>
      </p:sp>
    </p:spTree>
    <p:extLst>
      <p:ext uri="{BB962C8B-B14F-4D97-AF65-F5344CB8AC3E}">
        <p14:creationId xmlns:p14="http://schemas.microsoft.com/office/powerpoint/2010/main" val="300411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8229600" cy="576262"/>
          </a:xfrm>
        </p:spPr>
        <p:txBody>
          <a:bodyPr/>
          <a:lstStyle/>
          <a:p>
            <a:r>
              <a:rPr lang="en-US" dirty="0">
                <a:solidFill>
                  <a:srgbClr val="FFC000"/>
                </a:solidFill>
              </a:rPr>
              <a:t>Key features of measures for social inclusion of young people</a:t>
            </a:r>
            <a:endParaRPr lang="en-GB" dirty="0">
              <a:solidFill>
                <a:srgbClr val="FFC000"/>
              </a:solidFill>
            </a:endParaRPr>
          </a:p>
        </p:txBody>
      </p:sp>
      <p:sp>
        <p:nvSpPr>
          <p:cNvPr id="3" name="Content Placeholder 2"/>
          <p:cNvSpPr>
            <a:spLocks noGrp="1"/>
          </p:cNvSpPr>
          <p:nvPr>
            <p:ph idx="1"/>
          </p:nvPr>
        </p:nvSpPr>
        <p:spPr>
          <a:xfrm>
            <a:off x="467544" y="1844824"/>
            <a:ext cx="8229600" cy="3992563"/>
          </a:xfrm>
        </p:spPr>
        <p:txBody>
          <a:bodyPr/>
          <a:lstStyle/>
          <a:p>
            <a:pPr>
              <a:spcBef>
                <a:spcPts val="600"/>
              </a:spcBef>
              <a:spcAft>
                <a:spcPts val="600"/>
              </a:spcAft>
            </a:pPr>
            <a:r>
              <a:rPr lang="en-US" sz="2400" b="1" dirty="0" smtClean="0"/>
              <a:t>Preventative </a:t>
            </a:r>
            <a:r>
              <a:rPr lang="en-US" sz="2400" b="1" dirty="0"/>
              <a:t>or compensatory</a:t>
            </a:r>
            <a:r>
              <a:rPr lang="en-US" sz="2400" dirty="0"/>
              <a:t>, but often also a </a:t>
            </a:r>
            <a:r>
              <a:rPr lang="en-US" sz="2400" dirty="0" smtClean="0"/>
              <a:t>mix</a:t>
            </a:r>
          </a:p>
          <a:p>
            <a:pPr lvl="1">
              <a:spcBef>
                <a:spcPts val="600"/>
              </a:spcBef>
              <a:spcAft>
                <a:spcPts val="600"/>
              </a:spcAft>
            </a:pPr>
            <a:r>
              <a:rPr lang="en-US" dirty="0" smtClean="0"/>
              <a:t>Preventative  – oriented towards larger populations</a:t>
            </a:r>
          </a:p>
          <a:p>
            <a:pPr lvl="1">
              <a:spcBef>
                <a:spcPts val="600"/>
              </a:spcBef>
              <a:spcAft>
                <a:spcPts val="600"/>
              </a:spcAft>
            </a:pPr>
            <a:r>
              <a:rPr lang="en-IE" dirty="0"/>
              <a:t>Compensatory nature determined by the target </a:t>
            </a:r>
            <a:r>
              <a:rPr lang="en-IE" dirty="0" smtClean="0"/>
              <a:t>group</a:t>
            </a:r>
            <a:r>
              <a:rPr lang="en-US" dirty="0" smtClean="0"/>
              <a:t/>
            </a:r>
            <a:br>
              <a:rPr lang="en-US" dirty="0" smtClean="0"/>
            </a:br>
            <a:endParaRPr lang="en-US" dirty="0" smtClean="0"/>
          </a:p>
          <a:p>
            <a:pPr>
              <a:spcBef>
                <a:spcPts val="600"/>
              </a:spcBef>
              <a:spcAft>
                <a:spcPts val="600"/>
              </a:spcAft>
            </a:pPr>
            <a:r>
              <a:rPr lang="en-US" sz="2400" dirty="0" smtClean="0"/>
              <a:t>  </a:t>
            </a:r>
            <a:r>
              <a:rPr lang="en-US" sz="2400" b="1" dirty="0" smtClean="0"/>
              <a:t>Individualizing </a:t>
            </a:r>
            <a:r>
              <a:rPr lang="en-US" sz="2400" dirty="0" smtClean="0"/>
              <a:t>–or </a:t>
            </a:r>
            <a:r>
              <a:rPr lang="en-US" sz="2400" b="1" dirty="0"/>
              <a:t>structure </a:t>
            </a:r>
            <a:r>
              <a:rPr lang="en-US" sz="2400" b="1" dirty="0" smtClean="0"/>
              <a:t>oriented </a:t>
            </a:r>
            <a:r>
              <a:rPr lang="en-US" sz="2400" dirty="0" smtClean="0"/>
              <a:t>- </a:t>
            </a:r>
            <a:r>
              <a:rPr lang="en-US" sz="2400" i="1" dirty="0" smtClean="0"/>
              <a:t>Walther and </a:t>
            </a:r>
            <a:r>
              <a:rPr lang="en-US" sz="2400" i="1" dirty="0"/>
              <a:t>P</a:t>
            </a:r>
            <a:r>
              <a:rPr lang="en-US" sz="2400" i="1" dirty="0" smtClean="0"/>
              <a:t>ohl, 2005) </a:t>
            </a:r>
            <a:r>
              <a:rPr lang="en-US" sz="2400" dirty="0" smtClean="0"/>
              <a:t>(or </a:t>
            </a:r>
            <a:r>
              <a:rPr lang="en-US" sz="2400" dirty="0"/>
              <a:t>both</a:t>
            </a:r>
            <a:r>
              <a:rPr lang="en-US" sz="2400" dirty="0" smtClean="0"/>
              <a:t>) – moving away from the “deficit model”</a:t>
            </a:r>
          </a:p>
          <a:p>
            <a:pPr lvl="1">
              <a:spcBef>
                <a:spcPts val="600"/>
              </a:spcBef>
              <a:spcAft>
                <a:spcPts val="600"/>
              </a:spcAft>
            </a:pPr>
            <a:r>
              <a:rPr lang="en-US" dirty="0" smtClean="0"/>
              <a:t>Adjustment of local planning to strengthen young people’s participation in democratic life – soft infrastructure development </a:t>
            </a:r>
          </a:p>
          <a:p>
            <a:pPr lvl="1">
              <a:spcBef>
                <a:spcPts val="600"/>
              </a:spcBef>
              <a:spcAft>
                <a:spcPts val="600"/>
              </a:spcAft>
            </a:pPr>
            <a:r>
              <a:rPr lang="en-US" dirty="0" smtClean="0"/>
              <a:t>Unlocking barriers to social inclusion by developing of capacities and competences of adults who work with young people </a:t>
            </a:r>
            <a:endParaRPr lang="en-US" dirty="0"/>
          </a:p>
          <a:p>
            <a:endParaRPr lang="en-GB" dirty="0"/>
          </a:p>
          <a:p>
            <a:endParaRPr lang="en-GB" dirty="0"/>
          </a:p>
        </p:txBody>
      </p:sp>
    </p:spTree>
    <p:extLst>
      <p:ext uri="{BB962C8B-B14F-4D97-AF65-F5344CB8AC3E}">
        <p14:creationId xmlns:p14="http://schemas.microsoft.com/office/powerpoint/2010/main" val="87689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229600" cy="576262"/>
          </a:xfrm>
        </p:spPr>
        <p:txBody>
          <a:bodyPr/>
          <a:lstStyle/>
          <a:p>
            <a:r>
              <a:rPr lang="en-GB" dirty="0" smtClean="0">
                <a:solidFill>
                  <a:srgbClr val="FFC000"/>
                </a:solidFill>
              </a:rPr>
              <a:t>Working </a:t>
            </a:r>
            <a:r>
              <a:rPr lang="en-GB" dirty="0">
                <a:solidFill>
                  <a:srgbClr val="FFC000"/>
                </a:solidFill>
              </a:rPr>
              <a:t>typologies </a:t>
            </a:r>
          </a:p>
        </p:txBody>
      </p:sp>
      <p:sp>
        <p:nvSpPr>
          <p:cNvPr id="3" name="Content Placeholder 2"/>
          <p:cNvSpPr>
            <a:spLocks noGrp="1"/>
          </p:cNvSpPr>
          <p:nvPr>
            <p:ph idx="1"/>
          </p:nvPr>
        </p:nvSpPr>
        <p:spPr>
          <a:xfrm>
            <a:off x="539552" y="1412776"/>
            <a:ext cx="8496944" cy="4064571"/>
          </a:xfrm>
        </p:spPr>
        <p:txBody>
          <a:bodyPr/>
          <a:lstStyle/>
          <a:p>
            <a:pPr>
              <a:spcAft>
                <a:spcPts val="2400"/>
              </a:spcAft>
            </a:pPr>
            <a:r>
              <a:rPr lang="en-GB" sz="2000" b="1" dirty="0">
                <a:solidFill>
                  <a:srgbClr val="C00000"/>
                </a:solidFill>
              </a:rPr>
              <a:t>Type 1: </a:t>
            </a:r>
            <a:r>
              <a:rPr lang="en-GB" sz="2000" b="1" dirty="0"/>
              <a:t>Place-based social inclusion measures, with a focus on civic participation and community development  </a:t>
            </a:r>
            <a:r>
              <a:rPr lang="en-GB" sz="2000" dirty="0" smtClean="0"/>
              <a:t>- </a:t>
            </a:r>
            <a:r>
              <a:rPr lang="en-GB" sz="2000" i="1" dirty="0" smtClean="0"/>
              <a:t>grounded in neighbourhood, usually focus on social or environmental issues</a:t>
            </a:r>
          </a:p>
          <a:p>
            <a:pPr>
              <a:spcAft>
                <a:spcPts val="2400"/>
              </a:spcAft>
            </a:pPr>
            <a:r>
              <a:rPr lang="en-GB" sz="2000" b="1" dirty="0" smtClean="0">
                <a:solidFill>
                  <a:srgbClr val="C00000"/>
                </a:solidFill>
              </a:rPr>
              <a:t>Type </a:t>
            </a:r>
            <a:r>
              <a:rPr lang="en-GB" sz="2000" b="1" dirty="0">
                <a:solidFill>
                  <a:srgbClr val="C00000"/>
                </a:solidFill>
              </a:rPr>
              <a:t>2: </a:t>
            </a:r>
            <a:r>
              <a:rPr lang="en-GB" sz="2000" b="1" dirty="0"/>
              <a:t>Personalised training and life skills programmes, with a focus on educational and social inclusion </a:t>
            </a:r>
            <a:r>
              <a:rPr lang="en-GB" sz="2000" b="1" dirty="0" smtClean="0"/>
              <a:t> </a:t>
            </a:r>
            <a:r>
              <a:rPr lang="en-GB" sz="2000" dirty="0" smtClean="0"/>
              <a:t>- </a:t>
            </a:r>
            <a:r>
              <a:rPr lang="en-GB" sz="2000" i="1" dirty="0" smtClean="0"/>
              <a:t>offering disadvantaged youth pathways for successful transitions. Often with education focus </a:t>
            </a:r>
            <a:endParaRPr lang="en-GB" sz="2000" i="1" dirty="0"/>
          </a:p>
          <a:p>
            <a:pPr>
              <a:spcAft>
                <a:spcPts val="2400"/>
              </a:spcAft>
            </a:pPr>
            <a:r>
              <a:rPr lang="en-GB" sz="2000" b="1" dirty="0">
                <a:solidFill>
                  <a:srgbClr val="C00000"/>
                </a:solidFill>
              </a:rPr>
              <a:t>Type 3: </a:t>
            </a:r>
            <a:r>
              <a:rPr lang="en-GB" sz="2000" b="1" dirty="0"/>
              <a:t>Information, awareness-raising and advocacy measures, with the aim of tackling structural barriers to social inclusion </a:t>
            </a:r>
            <a:r>
              <a:rPr lang="en-GB" sz="2000" dirty="0" smtClean="0"/>
              <a:t>– </a:t>
            </a:r>
            <a:r>
              <a:rPr lang="en-GB" sz="2000" i="1" dirty="0" smtClean="0"/>
              <a:t>developing skills as peer advocates, evaluators, knowledge to tackle barriers to inclusion. </a:t>
            </a:r>
            <a:endParaRPr lang="en-GB" sz="2000" i="1" dirty="0"/>
          </a:p>
          <a:p>
            <a:pPr>
              <a:spcAft>
                <a:spcPts val="2400"/>
              </a:spcAft>
            </a:pPr>
            <a:r>
              <a:rPr lang="en-GB" sz="2000" b="1" dirty="0" smtClean="0">
                <a:solidFill>
                  <a:srgbClr val="C00000"/>
                </a:solidFill>
              </a:rPr>
              <a:t>Type 4: </a:t>
            </a:r>
            <a:r>
              <a:rPr lang="en-GB" sz="2000" b="1" dirty="0" smtClean="0"/>
              <a:t>Training and capacity building measures for professionals working with socially excluded young people </a:t>
            </a:r>
          </a:p>
          <a:p>
            <a:pPr>
              <a:spcAft>
                <a:spcPts val="2400"/>
              </a:spcAft>
            </a:pPr>
            <a:r>
              <a:rPr lang="en-GB" sz="2000" b="1" dirty="0" smtClean="0">
                <a:solidFill>
                  <a:srgbClr val="C00000"/>
                </a:solidFill>
              </a:rPr>
              <a:t>Type </a:t>
            </a:r>
            <a:r>
              <a:rPr lang="en-GB" sz="2000" b="1" dirty="0">
                <a:solidFill>
                  <a:srgbClr val="C00000"/>
                </a:solidFill>
              </a:rPr>
              <a:t>5: </a:t>
            </a:r>
            <a:r>
              <a:rPr lang="en-GB" sz="2000" b="1" dirty="0"/>
              <a:t>Experimental policy or funding initiatives</a:t>
            </a:r>
          </a:p>
          <a:p>
            <a:endParaRPr lang="en-GB" sz="2000" dirty="0"/>
          </a:p>
        </p:txBody>
      </p:sp>
    </p:spTree>
    <p:extLst>
      <p:ext uri="{BB962C8B-B14F-4D97-AF65-F5344CB8AC3E}">
        <p14:creationId xmlns:p14="http://schemas.microsoft.com/office/powerpoint/2010/main" val="172374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576262"/>
          </a:xfrm>
        </p:spPr>
        <p:txBody>
          <a:bodyPr/>
          <a:lstStyle/>
          <a:p>
            <a:r>
              <a:rPr lang="en-IE" dirty="0" smtClean="0">
                <a:solidFill>
                  <a:srgbClr val="FFC000"/>
                </a:solidFill>
              </a:rPr>
              <a:t>Assessment of measures</a:t>
            </a:r>
            <a:endParaRPr lang="en-GB" dirty="0">
              <a:solidFill>
                <a:srgbClr val="FFC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0301632"/>
              </p:ext>
            </p:extLst>
          </p:nvPr>
        </p:nvGraphicFramePr>
        <p:xfrm>
          <a:off x="467544" y="1916832"/>
          <a:ext cx="82296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553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576262"/>
          </a:xfrm>
        </p:spPr>
        <p:txBody>
          <a:bodyPr/>
          <a:lstStyle/>
          <a:p>
            <a:r>
              <a:rPr lang="en-IE" dirty="0">
                <a:solidFill>
                  <a:srgbClr val="DEB82B"/>
                </a:solidFill>
              </a:rPr>
              <a:t>Social inclusion of </a:t>
            </a:r>
            <a:r>
              <a:rPr lang="en-IE" dirty="0" smtClean="0">
                <a:solidFill>
                  <a:srgbClr val="DEB82B"/>
                </a:solidFill>
              </a:rPr>
              <a:t>young people</a:t>
            </a:r>
            <a:endParaRPr lang="en-IE" dirty="0">
              <a:solidFill>
                <a:srgbClr val="DEB82B"/>
              </a:solidFill>
            </a:endParaRPr>
          </a:p>
        </p:txBody>
      </p:sp>
      <p:sp>
        <p:nvSpPr>
          <p:cNvPr id="3" name="Content Placeholder 2"/>
          <p:cNvSpPr>
            <a:spLocks noGrp="1"/>
          </p:cNvSpPr>
          <p:nvPr>
            <p:ph idx="1"/>
          </p:nvPr>
        </p:nvSpPr>
        <p:spPr>
          <a:xfrm>
            <a:off x="323528" y="1628800"/>
            <a:ext cx="8373616" cy="4209331"/>
          </a:xfrm>
        </p:spPr>
        <p:txBody>
          <a:bodyPr/>
          <a:lstStyle/>
          <a:p>
            <a:pPr marL="0" indent="0">
              <a:buNone/>
            </a:pPr>
            <a:r>
              <a:rPr lang="en-IE" sz="2400" b="1" dirty="0" smtClean="0">
                <a:solidFill>
                  <a:srgbClr val="002060"/>
                </a:solidFill>
              </a:rPr>
              <a:t>Objectives in 2013– three original components</a:t>
            </a:r>
            <a:endParaRPr lang="en-IE" sz="2400" b="1" dirty="0" smtClean="0"/>
          </a:p>
          <a:p>
            <a:pPr marL="914400" lvl="1" indent="-457200">
              <a:buFont typeface="+mj-lt"/>
              <a:buAutoNum type="arabicPeriod"/>
            </a:pPr>
            <a:r>
              <a:rPr lang="en-IE" dirty="0"/>
              <a:t>To </a:t>
            </a:r>
            <a:r>
              <a:rPr lang="en-IE" b="1" dirty="0">
                <a:solidFill>
                  <a:srgbClr val="002060"/>
                </a:solidFill>
              </a:rPr>
              <a:t>provide an overview </a:t>
            </a:r>
            <a:r>
              <a:rPr lang="en-IE" dirty="0"/>
              <a:t>of the </a:t>
            </a:r>
            <a:r>
              <a:rPr lang="en-IE" b="1" dirty="0">
                <a:solidFill>
                  <a:srgbClr val="002060"/>
                </a:solidFill>
              </a:rPr>
              <a:t>impact</a:t>
            </a:r>
            <a:r>
              <a:rPr lang="en-IE" dirty="0"/>
              <a:t> and the consequences of youth </a:t>
            </a:r>
            <a:r>
              <a:rPr lang="en-IE" b="1" dirty="0">
                <a:solidFill>
                  <a:srgbClr val="002060"/>
                </a:solidFill>
              </a:rPr>
              <a:t>long term unemployment </a:t>
            </a:r>
            <a:r>
              <a:rPr lang="en-IE" dirty="0"/>
              <a:t>for the individual and the society</a:t>
            </a:r>
          </a:p>
          <a:p>
            <a:pPr marL="914400" lvl="1" indent="-457200">
              <a:buFont typeface="+mj-lt"/>
              <a:buAutoNum type="arabicPeriod"/>
            </a:pPr>
            <a:r>
              <a:rPr lang="en-IE" b="1" dirty="0" smtClean="0"/>
              <a:t>To </a:t>
            </a:r>
            <a:r>
              <a:rPr lang="en-IE" b="1" dirty="0">
                <a:solidFill>
                  <a:srgbClr val="002060"/>
                </a:solidFill>
              </a:rPr>
              <a:t>identify innovative support systems </a:t>
            </a:r>
            <a:r>
              <a:rPr lang="en-IE" b="1" dirty="0"/>
              <a:t>that provide a range of services for young people that do not focus only on formal labour market </a:t>
            </a:r>
            <a:r>
              <a:rPr lang="en-IE" b="1" dirty="0" smtClean="0"/>
              <a:t>participation</a:t>
            </a:r>
            <a:endParaRPr lang="en-IE" b="1" dirty="0"/>
          </a:p>
          <a:p>
            <a:pPr marL="914400" lvl="1" indent="-457200">
              <a:buFont typeface="+mj-lt"/>
              <a:buAutoNum type="arabicPeriod"/>
            </a:pPr>
            <a:r>
              <a:rPr lang="en-IE" dirty="0"/>
              <a:t>To </a:t>
            </a:r>
            <a:r>
              <a:rPr lang="en-IE" b="1" dirty="0">
                <a:solidFill>
                  <a:srgbClr val="002060"/>
                </a:solidFill>
              </a:rPr>
              <a:t>examine financial support systems </a:t>
            </a:r>
            <a:r>
              <a:rPr lang="en-IE" dirty="0"/>
              <a:t>available in the </a:t>
            </a:r>
            <a:r>
              <a:rPr lang="en-IE" dirty="0" smtClean="0"/>
              <a:t>MSs</a:t>
            </a:r>
            <a:br>
              <a:rPr lang="en-IE" dirty="0" smtClean="0"/>
            </a:br>
            <a:endParaRPr lang="en-IE" dirty="0" smtClean="0"/>
          </a:p>
          <a:p>
            <a:pPr marL="914400" lvl="1" indent="-457200">
              <a:buFont typeface="+mj-lt"/>
              <a:buAutoNum type="arabicPeriod"/>
            </a:pPr>
            <a:r>
              <a:rPr lang="en-IE" b="1" dirty="0" smtClean="0"/>
              <a:t>EQLS Policy Brief </a:t>
            </a:r>
            <a:r>
              <a:rPr lang="en-IE" dirty="0" smtClean="0"/>
              <a:t>– Social situation of young people in Europe – </a:t>
            </a:r>
            <a:r>
              <a:rPr lang="en-IE" i="1" dirty="0" smtClean="0"/>
              <a:t>March 2014 </a:t>
            </a:r>
          </a:p>
          <a:p>
            <a:pPr marL="914400" lvl="1" indent="-457200">
              <a:buFont typeface="+mj-lt"/>
              <a:buAutoNum type="arabicPeriod"/>
            </a:pPr>
            <a:r>
              <a:rPr lang="en-IE" b="1" dirty="0" smtClean="0"/>
              <a:t>Youth Guarantee </a:t>
            </a:r>
            <a:r>
              <a:rPr lang="en-IE" dirty="0" smtClean="0"/>
              <a:t>– </a:t>
            </a:r>
            <a:r>
              <a:rPr lang="en-IE" i="1" dirty="0" smtClean="0"/>
              <a:t>ongoing </a:t>
            </a:r>
          </a:p>
          <a:p>
            <a:pPr marL="914400" lvl="1" indent="-457200">
              <a:buFont typeface="+mj-lt"/>
              <a:buAutoNum type="arabicPeriod"/>
            </a:pPr>
            <a:endParaRPr lang="en-IE" dirty="0"/>
          </a:p>
          <a:p>
            <a:pPr marL="457200" lvl="1" indent="0">
              <a:buNone/>
            </a:pPr>
            <a:endParaRPr lang="en-IE" b="1" dirty="0" smtClean="0"/>
          </a:p>
          <a:p>
            <a:pPr marL="457200" lvl="1" indent="0">
              <a:buNone/>
            </a:pPr>
            <a:endParaRPr lang="en-IE" b="1" dirty="0"/>
          </a:p>
          <a:p>
            <a:endParaRPr lang="en-IE" dirty="0"/>
          </a:p>
        </p:txBody>
      </p:sp>
    </p:spTree>
    <p:extLst>
      <p:ext uri="{BB962C8B-B14F-4D97-AF65-F5344CB8AC3E}">
        <p14:creationId xmlns:p14="http://schemas.microsoft.com/office/powerpoint/2010/main" val="18703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576262"/>
          </a:xfrm>
        </p:spPr>
        <p:txBody>
          <a:bodyPr/>
          <a:lstStyle/>
          <a:p>
            <a:r>
              <a:rPr lang="en-IE" dirty="0" smtClean="0">
                <a:solidFill>
                  <a:srgbClr val="FFC000"/>
                </a:solidFill>
              </a:rPr>
              <a:t>Assessment - Social investment</a:t>
            </a:r>
            <a:endParaRPr lang="en-GB" dirty="0">
              <a:solidFill>
                <a:srgbClr val="FFC000"/>
              </a:solidFill>
            </a:endParaRPr>
          </a:p>
        </p:txBody>
      </p:sp>
      <p:sp>
        <p:nvSpPr>
          <p:cNvPr id="3" name="Content Placeholder 2"/>
          <p:cNvSpPr>
            <a:spLocks noGrp="1"/>
          </p:cNvSpPr>
          <p:nvPr>
            <p:ph idx="1"/>
          </p:nvPr>
        </p:nvSpPr>
        <p:spPr>
          <a:xfrm>
            <a:off x="323528" y="1700808"/>
            <a:ext cx="8712968" cy="4392488"/>
          </a:xfrm>
        </p:spPr>
        <p:txBody>
          <a:bodyPr/>
          <a:lstStyle/>
          <a:p>
            <a:r>
              <a:rPr lang="en-US" sz="2300" b="1" dirty="0"/>
              <a:t>Resourcing: </a:t>
            </a:r>
            <a:r>
              <a:rPr lang="en-US" sz="2300" dirty="0"/>
              <a:t>no clear trend of public investment; financial </a:t>
            </a:r>
            <a:r>
              <a:rPr lang="en-US" sz="2300" dirty="0" smtClean="0"/>
              <a:t>constraints</a:t>
            </a:r>
            <a:endParaRPr lang="en-US" sz="2300" dirty="0"/>
          </a:p>
          <a:p>
            <a:r>
              <a:rPr lang="en-US" sz="2300" b="1" dirty="0"/>
              <a:t>Targeting</a:t>
            </a:r>
            <a:r>
              <a:rPr lang="en-US" sz="2300" dirty="0"/>
              <a:t> not </a:t>
            </a:r>
            <a:r>
              <a:rPr lang="en-US" sz="2300" dirty="0" smtClean="0"/>
              <a:t>through </a:t>
            </a:r>
            <a:r>
              <a:rPr lang="en-US" sz="2300" dirty="0"/>
              <a:t>traditional approaches used for welfare benefits (e.g. means testing), but </a:t>
            </a:r>
            <a:r>
              <a:rPr lang="en-US" sz="2300" dirty="0" smtClean="0"/>
              <a:t>other </a:t>
            </a:r>
            <a:r>
              <a:rPr lang="en-US" sz="2300" dirty="0"/>
              <a:t>methods that are more suitable to </a:t>
            </a:r>
            <a:r>
              <a:rPr lang="en-US" sz="2300" dirty="0" smtClean="0"/>
              <a:t>the </a:t>
            </a:r>
            <a:r>
              <a:rPr lang="en-US" sz="2300" dirty="0"/>
              <a:t>multidimensional nature of </a:t>
            </a:r>
            <a:r>
              <a:rPr lang="en-US" sz="2300" dirty="0" smtClean="0"/>
              <a:t>needs: interviews, social services referrals, groups difficult to reach</a:t>
            </a:r>
            <a:endParaRPr lang="en-US" sz="2300" dirty="0"/>
          </a:p>
          <a:p>
            <a:r>
              <a:rPr lang="en-US" sz="2300" b="1" dirty="0" smtClean="0"/>
              <a:t>Conditionality </a:t>
            </a:r>
            <a:r>
              <a:rPr lang="en-US" sz="2300" dirty="0" smtClean="0"/>
              <a:t>not as regularly </a:t>
            </a:r>
            <a:r>
              <a:rPr lang="en-US" sz="2300" dirty="0"/>
              <a:t>understood, emphasis </a:t>
            </a:r>
            <a:r>
              <a:rPr lang="en-US" sz="2300" dirty="0" smtClean="0"/>
              <a:t>on </a:t>
            </a:r>
            <a:r>
              <a:rPr lang="en-US" sz="2300" dirty="0"/>
              <a:t>motivation; moral obligation and individual responsibility, </a:t>
            </a:r>
            <a:r>
              <a:rPr lang="en-US" sz="2300" dirty="0" smtClean="0"/>
              <a:t>social </a:t>
            </a:r>
            <a:r>
              <a:rPr lang="en-US" sz="2300" dirty="0"/>
              <a:t>pressure </a:t>
            </a:r>
          </a:p>
          <a:p>
            <a:r>
              <a:rPr lang="en-US" sz="2300" b="1" dirty="0"/>
              <a:t>Access</a:t>
            </a:r>
            <a:r>
              <a:rPr lang="en-US" sz="2300" dirty="0"/>
              <a:t> kept simple and relatively free from </a:t>
            </a:r>
            <a:r>
              <a:rPr lang="en-US" sz="2300" dirty="0" smtClean="0"/>
              <a:t>bureaucracy to ensure target groups are reached  -  outreach, removing barriers, </a:t>
            </a:r>
            <a:r>
              <a:rPr lang="en-US" sz="2300" dirty="0" err="1" smtClean="0"/>
              <a:t>digitalisation</a:t>
            </a:r>
            <a:endParaRPr lang="en-US" sz="2300" dirty="0"/>
          </a:p>
          <a:p>
            <a:r>
              <a:rPr lang="en-US" sz="2300" b="1" dirty="0" err="1" smtClean="0"/>
              <a:t>Personalisation</a:t>
            </a:r>
            <a:r>
              <a:rPr lang="en-US" sz="2300" b="1" dirty="0" smtClean="0"/>
              <a:t> – </a:t>
            </a:r>
            <a:r>
              <a:rPr lang="en-US" sz="2300" dirty="0" smtClean="0"/>
              <a:t>personal development plan, counselling  </a:t>
            </a:r>
            <a:endParaRPr lang="en-US" sz="2300" dirty="0"/>
          </a:p>
          <a:p>
            <a:endParaRPr lang="en-GB" dirty="0"/>
          </a:p>
        </p:txBody>
      </p:sp>
    </p:spTree>
    <p:extLst>
      <p:ext uri="{BB962C8B-B14F-4D97-AF65-F5344CB8AC3E}">
        <p14:creationId xmlns:p14="http://schemas.microsoft.com/office/powerpoint/2010/main" val="81140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576262"/>
          </a:xfrm>
        </p:spPr>
        <p:txBody>
          <a:bodyPr/>
          <a:lstStyle/>
          <a:p>
            <a:r>
              <a:rPr lang="en-IE" dirty="0" smtClean="0">
                <a:solidFill>
                  <a:srgbClr val="FFC000"/>
                </a:solidFill>
              </a:rPr>
              <a:t>Assessment - Youth empowerment</a:t>
            </a:r>
            <a:endParaRPr lang="en-GB" dirty="0">
              <a:solidFill>
                <a:srgbClr val="FFC000"/>
              </a:solidFill>
            </a:endParaRPr>
          </a:p>
        </p:txBody>
      </p:sp>
      <p:sp>
        <p:nvSpPr>
          <p:cNvPr id="3" name="Content Placeholder 2"/>
          <p:cNvSpPr>
            <a:spLocks noGrp="1"/>
          </p:cNvSpPr>
          <p:nvPr>
            <p:ph idx="1"/>
          </p:nvPr>
        </p:nvSpPr>
        <p:spPr>
          <a:xfrm>
            <a:off x="467544" y="1412776"/>
            <a:ext cx="8229600" cy="3992563"/>
          </a:xfrm>
        </p:spPr>
        <p:txBody>
          <a:bodyPr/>
          <a:lstStyle/>
          <a:p>
            <a:pPr>
              <a:spcBef>
                <a:spcPts val="600"/>
              </a:spcBef>
              <a:spcAft>
                <a:spcPts val="600"/>
              </a:spcAft>
            </a:pPr>
            <a:r>
              <a:rPr lang="en-US" sz="2400" b="1" dirty="0"/>
              <a:t>Motivation</a:t>
            </a:r>
            <a:r>
              <a:rPr lang="en-US" sz="2400" dirty="0"/>
              <a:t> and </a:t>
            </a:r>
            <a:r>
              <a:rPr lang="en-US" sz="2400" b="1" dirty="0"/>
              <a:t>participation</a:t>
            </a:r>
            <a:r>
              <a:rPr lang="en-US" sz="2400" dirty="0"/>
              <a:t> </a:t>
            </a:r>
            <a:r>
              <a:rPr lang="en-US" sz="2400" dirty="0" smtClean="0"/>
              <a:t>are critical for successful inclusion </a:t>
            </a:r>
          </a:p>
          <a:p>
            <a:pPr lvl="1">
              <a:spcBef>
                <a:spcPts val="600"/>
              </a:spcBef>
              <a:spcAft>
                <a:spcPts val="600"/>
              </a:spcAft>
            </a:pPr>
            <a:r>
              <a:rPr lang="en-US" dirty="0" smtClean="0"/>
              <a:t>Motivation – </a:t>
            </a:r>
            <a:r>
              <a:rPr lang="en-US" dirty="0" err="1" smtClean="0"/>
              <a:t>individualisation</a:t>
            </a:r>
            <a:r>
              <a:rPr lang="en-US" dirty="0" smtClean="0"/>
              <a:t> of transitions, right terms, supportive environment, measurable progress to end goal </a:t>
            </a:r>
            <a:endParaRPr lang="en-US" dirty="0"/>
          </a:p>
          <a:p>
            <a:pPr>
              <a:spcBef>
                <a:spcPts val="600"/>
              </a:spcBef>
              <a:spcAft>
                <a:spcPts val="600"/>
              </a:spcAft>
            </a:pPr>
            <a:r>
              <a:rPr lang="en-US" sz="2400" dirty="0" smtClean="0"/>
              <a:t>Role </a:t>
            </a:r>
            <a:r>
              <a:rPr lang="en-US" sz="2400" dirty="0"/>
              <a:t>of </a:t>
            </a:r>
            <a:r>
              <a:rPr lang="en-US" sz="2400" b="1" dirty="0" smtClean="0"/>
              <a:t>trusted intermediaries/change agents/peer advocates </a:t>
            </a:r>
            <a:endParaRPr lang="en-US" sz="2400" b="1" dirty="0" smtClean="0"/>
          </a:p>
          <a:p>
            <a:pPr>
              <a:spcBef>
                <a:spcPts val="600"/>
              </a:spcBef>
              <a:spcAft>
                <a:spcPts val="600"/>
              </a:spcAft>
            </a:pPr>
            <a:r>
              <a:rPr lang="en-US" sz="2400" dirty="0" smtClean="0"/>
              <a:t>Sometimes </a:t>
            </a:r>
            <a:r>
              <a:rPr lang="en-US" sz="2400" b="1" dirty="0"/>
              <a:t>attitudes</a:t>
            </a:r>
            <a:r>
              <a:rPr lang="en-US" sz="2400" dirty="0"/>
              <a:t> within official institutions and amongst the wider community </a:t>
            </a:r>
            <a:r>
              <a:rPr lang="en-US" sz="2400" dirty="0" smtClean="0"/>
              <a:t>including employers a </a:t>
            </a:r>
            <a:r>
              <a:rPr lang="en-US" sz="2400" dirty="0"/>
              <a:t>barrier </a:t>
            </a:r>
            <a:endParaRPr lang="en-US" sz="2400" dirty="0" smtClean="0"/>
          </a:p>
          <a:p>
            <a:pPr>
              <a:spcBef>
                <a:spcPts val="600"/>
              </a:spcBef>
              <a:spcAft>
                <a:spcPts val="600"/>
              </a:spcAft>
            </a:pPr>
            <a:r>
              <a:rPr lang="en-US" sz="2400" dirty="0" smtClean="0"/>
              <a:t>Dedicated space for young people </a:t>
            </a:r>
            <a:r>
              <a:rPr lang="en-US" sz="2400" dirty="0" smtClean="0"/>
              <a:t>- </a:t>
            </a:r>
            <a:r>
              <a:rPr lang="en-US" sz="2400" dirty="0" smtClean="0"/>
              <a:t>as a motivational feature </a:t>
            </a:r>
          </a:p>
          <a:p>
            <a:pPr>
              <a:spcBef>
                <a:spcPts val="600"/>
              </a:spcBef>
              <a:spcAft>
                <a:spcPts val="600"/>
              </a:spcAft>
            </a:pPr>
            <a:r>
              <a:rPr lang="en-US" sz="2400" dirty="0"/>
              <a:t>Few measures completely </a:t>
            </a:r>
            <a:r>
              <a:rPr lang="en-US" sz="2400" b="1" dirty="0"/>
              <a:t>youth-led</a:t>
            </a:r>
            <a:r>
              <a:rPr lang="en-US" sz="2400" dirty="0"/>
              <a:t>, but a collaborative or consultative approach in implementation in most of them</a:t>
            </a:r>
          </a:p>
          <a:p>
            <a:pPr>
              <a:spcBef>
                <a:spcPts val="600"/>
              </a:spcBef>
              <a:spcAft>
                <a:spcPts val="600"/>
              </a:spcAft>
            </a:pPr>
            <a:endParaRPr lang="en-US" sz="2400" dirty="0"/>
          </a:p>
          <a:p>
            <a:endParaRPr lang="en-GB" dirty="0"/>
          </a:p>
        </p:txBody>
      </p:sp>
    </p:spTree>
    <p:extLst>
      <p:ext uri="{BB962C8B-B14F-4D97-AF65-F5344CB8AC3E}">
        <p14:creationId xmlns:p14="http://schemas.microsoft.com/office/powerpoint/2010/main" val="235139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229600" cy="576262"/>
          </a:xfrm>
        </p:spPr>
        <p:txBody>
          <a:bodyPr/>
          <a:lstStyle/>
          <a:p>
            <a:r>
              <a:rPr lang="en-IE" dirty="0" smtClean="0">
                <a:solidFill>
                  <a:srgbClr val="FFC000"/>
                </a:solidFill>
              </a:rPr>
              <a:t>Assessment - Effectiveness and impact</a:t>
            </a:r>
            <a:endParaRPr lang="en-GB" dirty="0">
              <a:solidFill>
                <a:srgbClr val="FFC000"/>
              </a:solidFill>
            </a:endParaRPr>
          </a:p>
        </p:txBody>
      </p:sp>
      <p:sp>
        <p:nvSpPr>
          <p:cNvPr id="3" name="Content Placeholder 2"/>
          <p:cNvSpPr>
            <a:spLocks noGrp="1"/>
          </p:cNvSpPr>
          <p:nvPr>
            <p:ph sz="half" idx="1"/>
          </p:nvPr>
        </p:nvSpPr>
        <p:spPr>
          <a:xfrm>
            <a:off x="179512" y="1340768"/>
            <a:ext cx="4392488" cy="4136579"/>
          </a:xfrm>
        </p:spPr>
        <p:txBody>
          <a:bodyPr/>
          <a:lstStyle/>
          <a:p>
            <a:pPr marL="0" indent="0">
              <a:spcBef>
                <a:spcPts val="600"/>
              </a:spcBef>
              <a:spcAft>
                <a:spcPts val="600"/>
              </a:spcAft>
              <a:buNone/>
            </a:pPr>
            <a:r>
              <a:rPr lang="en-GB" sz="2200" b="1" dirty="0"/>
              <a:t>Outcomes and impacts</a:t>
            </a:r>
          </a:p>
          <a:p>
            <a:pPr>
              <a:spcBef>
                <a:spcPts val="600"/>
              </a:spcBef>
              <a:spcAft>
                <a:spcPts val="600"/>
              </a:spcAft>
            </a:pPr>
            <a:r>
              <a:rPr lang="en-IE" sz="2200" dirty="0" smtClean="0"/>
              <a:t>Monitoring in most measures </a:t>
            </a:r>
          </a:p>
          <a:p>
            <a:pPr>
              <a:spcBef>
                <a:spcPts val="600"/>
              </a:spcBef>
              <a:spcAft>
                <a:spcPts val="600"/>
              </a:spcAft>
            </a:pPr>
            <a:r>
              <a:rPr lang="en-IE" sz="2200" dirty="0" smtClean="0"/>
              <a:t>Different types of outputs</a:t>
            </a:r>
            <a:endParaRPr lang="en-GB" sz="2200" dirty="0" smtClean="0"/>
          </a:p>
          <a:p>
            <a:pPr>
              <a:spcBef>
                <a:spcPts val="600"/>
              </a:spcBef>
              <a:spcAft>
                <a:spcPts val="600"/>
              </a:spcAft>
            </a:pPr>
            <a:r>
              <a:rPr lang="en-GB" sz="2200" dirty="0" smtClean="0"/>
              <a:t>High </a:t>
            </a:r>
            <a:r>
              <a:rPr lang="en-GB" sz="2200" dirty="0"/>
              <a:t>levels of satisfaction </a:t>
            </a:r>
            <a:r>
              <a:rPr lang="en-GB" sz="2200" dirty="0" smtClean="0"/>
              <a:t>confidence </a:t>
            </a:r>
            <a:r>
              <a:rPr lang="en-GB" sz="2200" dirty="0"/>
              <a:t>and self-esteem</a:t>
            </a:r>
          </a:p>
          <a:p>
            <a:pPr>
              <a:spcBef>
                <a:spcPts val="600"/>
              </a:spcBef>
              <a:spcAft>
                <a:spcPts val="600"/>
              </a:spcAft>
            </a:pPr>
            <a:r>
              <a:rPr lang="en-GB" sz="2200" dirty="0"/>
              <a:t>Physical and mental health </a:t>
            </a:r>
            <a:r>
              <a:rPr lang="en-GB" sz="2200" dirty="0" smtClean="0"/>
              <a:t>outcomes, life skills</a:t>
            </a:r>
            <a:endParaRPr lang="en-GB" sz="2200" dirty="0"/>
          </a:p>
          <a:p>
            <a:pPr>
              <a:spcBef>
                <a:spcPts val="600"/>
              </a:spcBef>
              <a:spcAft>
                <a:spcPts val="600"/>
              </a:spcAft>
            </a:pPr>
            <a:r>
              <a:rPr lang="en-GB" sz="2200" dirty="0"/>
              <a:t>Educational re-engagement </a:t>
            </a:r>
            <a:r>
              <a:rPr lang="en-GB" sz="2200" dirty="0" smtClean="0"/>
              <a:t/>
            </a:r>
            <a:br>
              <a:rPr lang="en-GB" sz="2200" dirty="0" smtClean="0"/>
            </a:br>
            <a:r>
              <a:rPr lang="en-GB" sz="2200" dirty="0" smtClean="0"/>
              <a:t>(some </a:t>
            </a:r>
            <a:r>
              <a:rPr lang="en-GB" sz="2200" dirty="0"/>
              <a:t>employment outcomes) </a:t>
            </a:r>
          </a:p>
          <a:p>
            <a:pPr>
              <a:spcBef>
                <a:spcPts val="600"/>
              </a:spcBef>
              <a:spcAft>
                <a:spcPts val="600"/>
              </a:spcAft>
            </a:pPr>
            <a:r>
              <a:rPr lang="en-GB" sz="2200" dirty="0"/>
              <a:t>Improved public and professional attitudes towards young people; </a:t>
            </a:r>
            <a:r>
              <a:rPr lang="en-GB" sz="2200" dirty="0" smtClean="0"/>
              <a:t>public </a:t>
            </a:r>
            <a:r>
              <a:rPr lang="en-GB" sz="2200" dirty="0"/>
              <a:t>authorities &amp; </a:t>
            </a:r>
            <a:r>
              <a:rPr lang="en-GB" sz="2200" dirty="0" smtClean="0"/>
              <a:t>employers, community </a:t>
            </a:r>
            <a:endParaRPr lang="en-GB" sz="2200" dirty="0"/>
          </a:p>
          <a:p>
            <a:endParaRPr lang="en-GB" dirty="0"/>
          </a:p>
        </p:txBody>
      </p:sp>
      <p:sp>
        <p:nvSpPr>
          <p:cNvPr id="4" name="Content Placeholder 3"/>
          <p:cNvSpPr>
            <a:spLocks noGrp="1"/>
          </p:cNvSpPr>
          <p:nvPr>
            <p:ph sz="half" idx="2"/>
          </p:nvPr>
        </p:nvSpPr>
        <p:spPr>
          <a:xfrm>
            <a:off x="4679504" y="1340768"/>
            <a:ext cx="4464496" cy="4064571"/>
          </a:xfrm>
        </p:spPr>
        <p:txBody>
          <a:bodyPr/>
          <a:lstStyle/>
          <a:p>
            <a:pPr marL="0" indent="0">
              <a:spcBef>
                <a:spcPts val="600"/>
              </a:spcBef>
              <a:spcAft>
                <a:spcPts val="600"/>
              </a:spcAft>
              <a:buNone/>
            </a:pPr>
            <a:r>
              <a:rPr lang="en-GB" sz="2200" b="1" dirty="0"/>
              <a:t>Constraining factors </a:t>
            </a:r>
          </a:p>
          <a:p>
            <a:pPr>
              <a:spcBef>
                <a:spcPts val="600"/>
              </a:spcBef>
              <a:spcAft>
                <a:spcPts val="600"/>
              </a:spcAft>
            </a:pPr>
            <a:r>
              <a:rPr lang="en-GB" sz="2200" dirty="0" smtClean="0"/>
              <a:t>‘</a:t>
            </a:r>
            <a:r>
              <a:rPr lang="en-GB" sz="2200" dirty="0"/>
              <a:t>crisis’ often required to trigger </a:t>
            </a:r>
            <a:r>
              <a:rPr lang="en-GB" sz="2200" dirty="0" smtClean="0"/>
              <a:t>reform</a:t>
            </a:r>
            <a:endParaRPr lang="en-GB" sz="2200" dirty="0"/>
          </a:p>
          <a:p>
            <a:pPr>
              <a:spcBef>
                <a:spcPts val="600"/>
              </a:spcBef>
              <a:spcAft>
                <a:spcPts val="600"/>
              </a:spcAft>
            </a:pPr>
            <a:r>
              <a:rPr lang="en-GB" sz="2200" dirty="0"/>
              <a:t>Risk of substituting employment outcomes – is structural reform sometimes being avoided? </a:t>
            </a:r>
          </a:p>
          <a:p>
            <a:pPr>
              <a:spcBef>
                <a:spcPts val="600"/>
              </a:spcBef>
              <a:spcAft>
                <a:spcPts val="600"/>
              </a:spcAft>
            </a:pPr>
            <a:r>
              <a:rPr lang="en-GB" sz="2200" dirty="0"/>
              <a:t>Challenges for achieving and sustaining young people’s participation at scale</a:t>
            </a:r>
          </a:p>
          <a:p>
            <a:pPr>
              <a:spcBef>
                <a:spcPts val="600"/>
              </a:spcBef>
              <a:spcAft>
                <a:spcPts val="600"/>
              </a:spcAft>
            </a:pPr>
            <a:r>
              <a:rPr lang="en-GB" sz="2200" dirty="0"/>
              <a:t>Shortfall in evidence required to validate outcomes</a:t>
            </a:r>
          </a:p>
          <a:p>
            <a:endParaRPr lang="en-GB" dirty="0"/>
          </a:p>
        </p:txBody>
      </p:sp>
    </p:spTree>
    <p:extLst>
      <p:ext uri="{BB962C8B-B14F-4D97-AF65-F5344CB8AC3E}">
        <p14:creationId xmlns:p14="http://schemas.microsoft.com/office/powerpoint/2010/main" val="57702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6262"/>
          </a:xfrm>
        </p:spPr>
        <p:txBody>
          <a:bodyPr/>
          <a:lstStyle/>
          <a:p>
            <a:r>
              <a:rPr lang="en-IE" dirty="0" smtClean="0">
                <a:solidFill>
                  <a:srgbClr val="FFC000"/>
                </a:solidFill>
              </a:rPr>
              <a:t>Assessment - Innovativeness </a:t>
            </a:r>
            <a:endParaRPr lang="en-GB" dirty="0">
              <a:solidFill>
                <a:srgbClr val="FFC000"/>
              </a:solidFill>
            </a:endParaRPr>
          </a:p>
        </p:txBody>
      </p:sp>
      <p:sp>
        <p:nvSpPr>
          <p:cNvPr id="3" name="Content Placeholder 2"/>
          <p:cNvSpPr>
            <a:spLocks noGrp="1"/>
          </p:cNvSpPr>
          <p:nvPr>
            <p:ph idx="1"/>
          </p:nvPr>
        </p:nvSpPr>
        <p:spPr>
          <a:xfrm>
            <a:off x="467544" y="1916832"/>
            <a:ext cx="8229600" cy="3992563"/>
          </a:xfrm>
        </p:spPr>
        <p:txBody>
          <a:bodyPr/>
          <a:lstStyle/>
          <a:p>
            <a:pPr>
              <a:spcBef>
                <a:spcPts val="600"/>
              </a:spcBef>
              <a:spcAft>
                <a:spcPts val="600"/>
              </a:spcAft>
            </a:pPr>
            <a:r>
              <a:rPr lang="en-US" sz="2400" dirty="0"/>
              <a:t>A number of provisions have developed </a:t>
            </a:r>
            <a:r>
              <a:rPr lang="en-US" sz="2400" b="1" dirty="0"/>
              <a:t>new approaches </a:t>
            </a:r>
            <a:r>
              <a:rPr lang="en-US" sz="2400" b="1" dirty="0" smtClean="0"/>
              <a:t>and methods </a:t>
            </a:r>
            <a:r>
              <a:rPr lang="en-US" sz="2400" dirty="0" smtClean="0"/>
              <a:t>to </a:t>
            </a:r>
            <a:r>
              <a:rPr lang="en-US" sz="2400" dirty="0"/>
              <a:t>address existing needs and new partnership and funding arrangements are </a:t>
            </a:r>
            <a:r>
              <a:rPr lang="en-US" sz="2400" dirty="0" smtClean="0"/>
              <a:t>visible</a:t>
            </a:r>
            <a:endParaRPr lang="en-US" sz="2400" dirty="0"/>
          </a:p>
          <a:p>
            <a:pPr>
              <a:spcBef>
                <a:spcPts val="600"/>
              </a:spcBef>
              <a:spcAft>
                <a:spcPts val="600"/>
              </a:spcAft>
            </a:pPr>
            <a:r>
              <a:rPr lang="en-US" sz="2400" dirty="0"/>
              <a:t>Only a small number of measures have identified and addressed </a:t>
            </a:r>
            <a:r>
              <a:rPr lang="en-US" sz="2400" b="1" dirty="0"/>
              <a:t>new social </a:t>
            </a:r>
            <a:r>
              <a:rPr lang="en-US" sz="2400" b="1" dirty="0" smtClean="0"/>
              <a:t>needs </a:t>
            </a:r>
            <a:r>
              <a:rPr lang="en-US" sz="2400" dirty="0" smtClean="0"/>
              <a:t>– challenging economic environment. </a:t>
            </a:r>
          </a:p>
          <a:p>
            <a:pPr>
              <a:spcBef>
                <a:spcPts val="600"/>
              </a:spcBef>
              <a:spcAft>
                <a:spcPts val="600"/>
              </a:spcAft>
            </a:pPr>
            <a:r>
              <a:rPr lang="en-US" sz="2400" dirty="0" smtClean="0"/>
              <a:t>New </a:t>
            </a:r>
            <a:r>
              <a:rPr lang="en-US" sz="2400" b="1" dirty="0" smtClean="0"/>
              <a:t>collaborations</a:t>
            </a:r>
            <a:r>
              <a:rPr lang="en-US" sz="2400" dirty="0" smtClean="0"/>
              <a:t> and new funding schemes</a:t>
            </a:r>
            <a:br>
              <a:rPr lang="en-US" sz="2400" dirty="0" smtClean="0"/>
            </a:br>
            <a:endParaRPr lang="en-US" sz="2400" dirty="0" smtClean="0"/>
          </a:p>
          <a:p>
            <a:pPr>
              <a:spcBef>
                <a:spcPts val="600"/>
              </a:spcBef>
              <a:spcAft>
                <a:spcPts val="600"/>
              </a:spcAft>
            </a:pPr>
            <a:r>
              <a:rPr lang="en-US" sz="2400" dirty="0" smtClean="0"/>
              <a:t>Measures </a:t>
            </a:r>
            <a:r>
              <a:rPr lang="en-US" sz="2400" dirty="0"/>
              <a:t>that seem innovative in one national context not always hold up when put to transnational comparison.</a:t>
            </a:r>
            <a:endParaRPr lang="en-GB" sz="2400" dirty="0"/>
          </a:p>
          <a:p>
            <a:endParaRPr lang="en-GB" dirty="0"/>
          </a:p>
        </p:txBody>
      </p:sp>
    </p:spTree>
    <p:extLst>
      <p:ext uri="{BB962C8B-B14F-4D97-AF65-F5344CB8AC3E}">
        <p14:creationId xmlns:p14="http://schemas.microsoft.com/office/powerpoint/2010/main" val="20146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576262"/>
          </a:xfrm>
        </p:spPr>
        <p:txBody>
          <a:bodyPr/>
          <a:lstStyle/>
          <a:p>
            <a:r>
              <a:rPr lang="en-IE" dirty="0" smtClean="0">
                <a:solidFill>
                  <a:srgbClr val="FFC000"/>
                </a:solidFill>
              </a:rPr>
              <a:t>Assessment - Transferability</a:t>
            </a:r>
            <a:endParaRPr lang="en-GB" dirty="0">
              <a:solidFill>
                <a:srgbClr val="FFC000"/>
              </a:solidFill>
            </a:endParaRPr>
          </a:p>
        </p:txBody>
      </p:sp>
      <p:sp>
        <p:nvSpPr>
          <p:cNvPr id="3" name="Content Placeholder 2"/>
          <p:cNvSpPr>
            <a:spLocks noGrp="1"/>
          </p:cNvSpPr>
          <p:nvPr>
            <p:ph idx="1"/>
          </p:nvPr>
        </p:nvSpPr>
        <p:spPr/>
        <p:txBody>
          <a:bodyPr/>
          <a:lstStyle/>
          <a:p>
            <a:pPr>
              <a:spcBef>
                <a:spcPts val="600"/>
              </a:spcBef>
              <a:spcAft>
                <a:spcPts val="600"/>
              </a:spcAft>
            </a:pPr>
            <a:r>
              <a:rPr lang="en-US" b="1" dirty="0" smtClean="0"/>
              <a:t>Conditions </a:t>
            </a:r>
            <a:r>
              <a:rPr lang="en-US" b="1" dirty="0"/>
              <a:t>for </a:t>
            </a:r>
            <a:r>
              <a:rPr lang="en-US" b="1" dirty="0" smtClean="0"/>
              <a:t>transferability</a:t>
            </a:r>
            <a:endParaRPr lang="en-US" b="1" dirty="0"/>
          </a:p>
          <a:p>
            <a:pPr lvl="1">
              <a:spcBef>
                <a:spcPts val="600"/>
              </a:spcBef>
              <a:spcAft>
                <a:spcPts val="600"/>
              </a:spcAft>
            </a:pPr>
            <a:r>
              <a:rPr lang="en-US" dirty="0"/>
              <a:t>Financial stability</a:t>
            </a:r>
          </a:p>
          <a:p>
            <a:pPr lvl="1">
              <a:spcBef>
                <a:spcPts val="600"/>
              </a:spcBef>
              <a:spcAft>
                <a:spcPts val="600"/>
              </a:spcAft>
            </a:pPr>
            <a:r>
              <a:rPr lang="en-US" dirty="0" smtClean="0"/>
              <a:t>Active participation in design and implementation </a:t>
            </a:r>
            <a:endParaRPr lang="en-US" dirty="0"/>
          </a:p>
          <a:p>
            <a:pPr lvl="1">
              <a:spcBef>
                <a:spcPts val="600"/>
              </a:spcBef>
              <a:spcAft>
                <a:spcPts val="600"/>
              </a:spcAft>
            </a:pPr>
            <a:r>
              <a:rPr lang="en-US" dirty="0"/>
              <a:t>Challenging public attitudes</a:t>
            </a:r>
          </a:p>
          <a:p>
            <a:pPr lvl="1">
              <a:spcBef>
                <a:spcPts val="600"/>
              </a:spcBef>
              <a:spcAft>
                <a:spcPts val="600"/>
              </a:spcAft>
            </a:pPr>
            <a:r>
              <a:rPr lang="en-US" dirty="0"/>
              <a:t>Policy and regulatory compliance</a:t>
            </a:r>
          </a:p>
          <a:p>
            <a:endParaRPr lang="en-GB" dirty="0"/>
          </a:p>
        </p:txBody>
      </p:sp>
    </p:spTree>
    <p:extLst>
      <p:ext uri="{BB962C8B-B14F-4D97-AF65-F5344CB8AC3E}">
        <p14:creationId xmlns:p14="http://schemas.microsoft.com/office/powerpoint/2010/main" val="258632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76262"/>
          </a:xfrm>
        </p:spPr>
        <p:txBody>
          <a:bodyPr/>
          <a:lstStyle/>
          <a:p>
            <a:r>
              <a:rPr lang="en-IE" dirty="0" smtClean="0">
                <a:solidFill>
                  <a:srgbClr val="DEB82B"/>
                </a:solidFill>
              </a:rPr>
              <a:t>Examples of good practices </a:t>
            </a:r>
            <a:endParaRPr lang="en-GB" dirty="0">
              <a:solidFill>
                <a:srgbClr val="DEB82B"/>
              </a:solidFill>
            </a:endParaRPr>
          </a:p>
        </p:txBody>
      </p:sp>
      <p:sp>
        <p:nvSpPr>
          <p:cNvPr id="3" name="Content Placeholder 2"/>
          <p:cNvSpPr>
            <a:spLocks noGrp="1"/>
          </p:cNvSpPr>
          <p:nvPr>
            <p:ph idx="1"/>
          </p:nvPr>
        </p:nvSpPr>
        <p:spPr>
          <a:xfrm>
            <a:off x="251520" y="1268760"/>
            <a:ext cx="8435280" cy="4641379"/>
          </a:xfrm>
        </p:spPr>
        <p:txBody>
          <a:bodyPr/>
          <a:lstStyle/>
          <a:p>
            <a:r>
              <a:rPr lang="en-IE" sz="2000" b="1" dirty="0" smtClean="0"/>
              <a:t>Network Young Streets - Slovenia</a:t>
            </a:r>
          </a:p>
          <a:p>
            <a:pPr lvl="1"/>
            <a:r>
              <a:rPr lang="en-IE" sz="1600" dirty="0" smtClean="0"/>
              <a:t>Neighbourhood based, empowering young people to tackle social problems, street-based approach, development of social networks</a:t>
            </a:r>
          </a:p>
          <a:p>
            <a:r>
              <a:rPr lang="en-IE" sz="2000" b="1" dirty="0" smtClean="0"/>
              <a:t>Prince Trust Team Programme - UK</a:t>
            </a:r>
          </a:p>
          <a:p>
            <a:pPr lvl="1"/>
            <a:r>
              <a:rPr lang="en-IE" sz="1600" dirty="0" smtClean="0"/>
              <a:t>Twelve week personal development course for young unemployed. Work experience, community projects to improve confidence, leadership, communication</a:t>
            </a:r>
          </a:p>
          <a:p>
            <a:r>
              <a:rPr lang="en-IE" sz="2000" b="1" dirty="0" smtClean="0"/>
              <a:t>Power is with you – Bulgaria</a:t>
            </a:r>
          </a:p>
          <a:p>
            <a:pPr lvl="1"/>
            <a:r>
              <a:rPr lang="en-IE" sz="1600" dirty="0" smtClean="0"/>
              <a:t>Equipping young people employed in social services with special psychosocial knowledge for counselling and supporting disadvantaged youth</a:t>
            </a:r>
          </a:p>
          <a:p>
            <a:r>
              <a:rPr lang="en-IE" sz="2000" b="1" dirty="0" err="1" smtClean="0"/>
              <a:t>Cyberhouse</a:t>
            </a:r>
            <a:r>
              <a:rPr lang="en-IE" sz="2000" b="1" dirty="0"/>
              <a:t> </a:t>
            </a:r>
            <a:r>
              <a:rPr lang="en-IE" sz="2000" b="1" dirty="0" smtClean="0"/>
              <a:t>– Denmark</a:t>
            </a:r>
          </a:p>
          <a:p>
            <a:pPr lvl="1"/>
            <a:r>
              <a:rPr lang="en-IE" sz="1600" dirty="0" smtClean="0"/>
              <a:t>Service providing online counselling </a:t>
            </a:r>
          </a:p>
          <a:p>
            <a:r>
              <a:rPr lang="en-IE" sz="2000" b="1" dirty="0" smtClean="0"/>
              <a:t>Second Chance Schools - France</a:t>
            </a:r>
          </a:p>
          <a:p>
            <a:pPr lvl="1"/>
            <a:r>
              <a:rPr lang="en-IE" sz="1600" dirty="0" smtClean="0"/>
              <a:t>Education provision, using innovative teaching methods, social and employability skills development for drop outs</a:t>
            </a:r>
          </a:p>
          <a:p>
            <a:r>
              <a:rPr lang="en-IE" sz="2000" b="1" dirty="0" err="1" smtClean="0"/>
              <a:t>Paja</a:t>
            </a:r>
            <a:r>
              <a:rPr lang="en-IE" sz="2000" b="1" dirty="0" smtClean="0"/>
              <a:t> – Netherlands</a:t>
            </a:r>
          </a:p>
          <a:p>
            <a:pPr lvl="1"/>
            <a:r>
              <a:rPr lang="en-IE" sz="1600" dirty="0" smtClean="0"/>
              <a:t>Participatory audit service (bottom-up) through young homeless people that are in frequent contact with different services </a:t>
            </a:r>
          </a:p>
          <a:p>
            <a:pPr marL="0" indent="0">
              <a:buNone/>
            </a:pPr>
            <a:r>
              <a:rPr lang="en-IE" sz="2000" dirty="0" smtClean="0"/>
              <a:t> </a:t>
            </a:r>
          </a:p>
        </p:txBody>
      </p:sp>
    </p:spTree>
    <p:extLst>
      <p:ext uri="{BB962C8B-B14F-4D97-AF65-F5344CB8AC3E}">
        <p14:creationId xmlns:p14="http://schemas.microsoft.com/office/powerpoint/2010/main" val="1977676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576262"/>
          </a:xfrm>
        </p:spPr>
        <p:txBody>
          <a:bodyPr/>
          <a:lstStyle/>
          <a:p>
            <a:r>
              <a:rPr lang="en-IE" dirty="0" smtClean="0">
                <a:solidFill>
                  <a:srgbClr val="FFC000"/>
                </a:solidFill>
              </a:rPr>
              <a:t>Policy pointers</a:t>
            </a:r>
            <a:endParaRPr lang="en-GB" dirty="0">
              <a:solidFill>
                <a:srgbClr val="FFC000"/>
              </a:solidFill>
            </a:endParaRPr>
          </a:p>
        </p:txBody>
      </p:sp>
      <p:sp>
        <p:nvSpPr>
          <p:cNvPr id="3" name="Content Placeholder 2"/>
          <p:cNvSpPr>
            <a:spLocks noGrp="1"/>
          </p:cNvSpPr>
          <p:nvPr>
            <p:ph idx="1"/>
          </p:nvPr>
        </p:nvSpPr>
        <p:spPr>
          <a:xfrm>
            <a:off x="107504" y="1340768"/>
            <a:ext cx="8856984" cy="3992563"/>
          </a:xfrm>
        </p:spPr>
        <p:txBody>
          <a:bodyPr/>
          <a:lstStyle/>
          <a:p>
            <a:pPr marL="457200" indent="-457200">
              <a:spcBef>
                <a:spcPts val="1200"/>
              </a:spcBef>
              <a:spcAft>
                <a:spcPts val="1200"/>
              </a:spcAft>
              <a:buFont typeface="+mj-lt"/>
              <a:buAutoNum type="arabicPeriod"/>
            </a:pPr>
            <a:r>
              <a:rPr lang="en-GB" sz="2000" dirty="0"/>
              <a:t>More attention needed at EU level towards social exclusion of young people, beyond the ‘unemployment’ issue </a:t>
            </a:r>
          </a:p>
          <a:p>
            <a:pPr marL="457200" indent="-457200">
              <a:spcBef>
                <a:spcPts val="1200"/>
              </a:spcBef>
              <a:spcAft>
                <a:spcPts val="1200"/>
              </a:spcAft>
              <a:buFont typeface="+mj-lt"/>
              <a:buAutoNum type="arabicPeriod"/>
            </a:pPr>
            <a:r>
              <a:rPr lang="en-GB" sz="2000" dirty="0"/>
              <a:t>Promising practice developments do exist and warrant more support in terms of public investment </a:t>
            </a:r>
          </a:p>
          <a:p>
            <a:pPr marL="457200" indent="-457200">
              <a:spcBef>
                <a:spcPts val="1200"/>
              </a:spcBef>
              <a:spcAft>
                <a:spcPts val="1200"/>
              </a:spcAft>
              <a:buFont typeface="+mj-lt"/>
              <a:buAutoNum type="arabicPeriod"/>
            </a:pPr>
            <a:r>
              <a:rPr lang="en-GB" sz="2000" dirty="0"/>
              <a:t>Need for more systematic evaluation of practices, in terms of their long-term effects on young people’s life chances</a:t>
            </a:r>
          </a:p>
          <a:p>
            <a:pPr marL="457200" indent="-457200">
              <a:spcBef>
                <a:spcPts val="1200"/>
              </a:spcBef>
              <a:spcAft>
                <a:spcPts val="1200"/>
              </a:spcAft>
              <a:buFont typeface="+mj-lt"/>
              <a:buAutoNum type="arabicPeriod"/>
            </a:pPr>
            <a:r>
              <a:rPr lang="en-GB" sz="2000" dirty="0"/>
              <a:t>Personalisation, focus on motivation, and addressing multi-dimensionality of needs are key features with potential for wider application  (including within the field of employment</a:t>
            </a:r>
            <a:r>
              <a:rPr lang="en-GB" sz="2000" dirty="0" smtClean="0"/>
              <a:t>…)</a:t>
            </a:r>
          </a:p>
          <a:p>
            <a:pPr marL="457200" indent="-457200">
              <a:spcBef>
                <a:spcPts val="1200"/>
              </a:spcBef>
              <a:spcAft>
                <a:spcPts val="1200"/>
              </a:spcAft>
              <a:buFont typeface="+mj-lt"/>
              <a:buAutoNum type="arabicPeriod"/>
            </a:pPr>
            <a:r>
              <a:rPr lang="en-GB" sz="2000" dirty="0" smtClean="0"/>
              <a:t>Resistance of adults to the participation of young people needs to be addressed</a:t>
            </a:r>
            <a:endParaRPr lang="en-GB" sz="2000" dirty="0"/>
          </a:p>
          <a:p>
            <a:pPr marL="457200" indent="-457200">
              <a:spcBef>
                <a:spcPts val="1200"/>
              </a:spcBef>
              <a:spcAft>
                <a:spcPts val="1200"/>
              </a:spcAft>
              <a:buFont typeface="+mj-lt"/>
              <a:buAutoNum type="arabicPeriod"/>
            </a:pPr>
            <a:r>
              <a:rPr lang="en-GB" sz="2000" dirty="0"/>
              <a:t>Need to make initiatives more inclusive, and avoid reproducing under-representation of disadvantaged groups   </a:t>
            </a:r>
          </a:p>
          <a:p>
            <a:endParaRPr lang="en-GB" dirty="0"/>
          </a:p>
        </p:txBody>
      </p:sp>
    </p:spTree>
    <p:extLst>
      <p:ext uri="{BB962C8B-B14F-4D97-AF65-F5344CB8AC3E}">
        <p14:creationId xmlns:p14="http://schemas.microsoft.com/office/powerpoint/2010/main" val="95597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576262"/>
          </a:xfrm>
        </p:spPr>
        <p:txBody>
          <a:bodyPr/>
          <a:lstStyle/>
          <a:p>
            <a:r>
              <a:rPr lang="en-IE" dirty="0" smtClean="0">
                <a:solidFill>
                  <a:srgbClr val="FFC000"/>
                </a:solidFill>
              </a:rPr>
              <a:t>Next steps</a:t>
            </a:r>
            <a:endParaRPr lang="en-GB" dirty="0">
              <a:solidFill>
                <a:srgbClr val="FFC000"/>
              </a:solidFill>
            </a:endParaRPr>
          </a:p>
        </p:txBody>
      </p:sp>
      <p:sp>
        <p:nvSpPr>
          <p:cNvPr id="3" name="Content Placeholder 2"/>
          <p:cNvSpPr>
            <a:spLocks noGrp="1"/>
          </p:cNvSpPr>
          <p:nvPr>
            <p:ph idx="1"/>
          </p:nvPr>
        </p:nvSpPr>
        <p:spPr>
          <a:xfrm>
            <a:off x="467544" y="1988840"/>
            <a:ext cx="8229600" cy="3992563"/>
          </a:xfrm>
        </p:spPr>
        <p:txBody>
          <a:bodyPr/>
          <a:lstStyle/>
          <a:p>
            <a:r>
              <a:rPr lang="en-IE" dirty="0" smtClean="0"/>
              <a:t>Discussion on the consolidated report encompassing all parts of the project </a:t>
            </a:r>
          </a:p>
          <a:p>
            <a:endParaRPr lang="en-IE" dirty="0" smtClean="0"/>
          </a:p>
          <a:p>
            <a:r>
              <a:rPr lang="en-IE" dirty="0" smtClean="0"/>
              <a:t>SPC thematic report on youth exclusion – EF contribution</a:t>
            </a:r>
          </a:p>
          <a:p>
            <a:pPr marL="0" indent="0">
              <a:buNone/>
            </a:pPr>
            <a:r>
              <a:rPr lang="en-IE" dirty="0" smtClean="0"/>
              <a:t> </a:t>
            </a:r>
          </a:p>
          <a:p>
            <a:r>
              <a:rPr lang="en-IE" dirty="0" smtClean="0"/>
              <a:t>New European Commission – composition/portfolios </a:t>
            </a:r>
          </a:p>
          <a:p>
            <a:endParaRPr lang="en-GB" dirty="0"/>
          </a:p>
        </p:txBody>
      </p:sp>
    </p:spTree>
    <p:extLst>
      <p:ext uri="{BB962C8B-B14F-4D97-AF65-F5344CB8AC3E}">
        <p14:creationId xmlns:p14="http://schemas.microsoft.com/office/powerpoint/2010/main" val="4000873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p:txBody>
          <a:bodyPr/>
          <a:lstStyle/>
          <a:p>
            <a:r>
              <a:rPr lang="en-IE" i="0" dirty="0" smtClean="0"/>
              <a:t>rma@eurofound.europa.eu</a:t>
            </a:r>
          </a:p>
          <a:p>
            <a:r>
              <a:rPr lang="en-IE" i="0" dirty="0" smtClean="0"/>
              <a:t>alu@eurofound.europa.eu</a:t>
            </a:r>
            <a:endParaRPr lang="en-GB" i="0" dirty="0"/>
          </a:p>
        </p:txBody>
      </p:sp>
    </p:spTree>
    <p:extLst>
      <p:ext uri="{BB962C8B-B14F-4D97-AF65-F5344CB8AC3E}">
        <p14:creationId xmlns:p14="http://schemas.microsoft.com/office/powerpoint/2010/main" val="779925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576262"/>
          </a:xfrm>
        </p:spPr>
        <p:txBody>
          <a:bodyPr/>
          <a:lstStyle/>
          <a:p>
            <a:r>
              <a:rPr lang="en-IE" dirty="0">
                <a:solidFill>
                  <a:srgbClr val="DEB82B"/>
                </a:solidFill>
              </a:rPr>
              <a:t>Social inclusion of </a:t>
            </a:r>
            <a:r>
              <a:rPr lang="en-IE" dirty="0" smtClean="0">
                <a:solidFill>
                  <a:srgbClr val="DEB82B"/>
                </a:solidFill>
              </a:rPr>
              <a:t>young people</a:t>
            </a:r>
            <a:endParaRPr lang="en-GB" dirty="0">
              <a:solidFill>
                <a:srgbClr val="DEB82B"/>
              </a:solidFill>
            </a:endParaRPr>
          </a:p>
        </p:txBody>
      </p:sp>
      <p:sp>
        <p:nvSpPr>
          <p:cNvPr id="3" name="Content Placeholder 2"/>
          <p:cNvSpPr>
            <a:spLocks noGrp="1"/>
          </p:cNvSpPr>
          <p:nvPr>
            <p:ph idx="1"/>
          </p:nvPr>
        </p:nvSpPr>
        <p:spPr/>
        <p:txBody>
          <a:bodyPr/>
          <a:lstStyle/>
          <a:p>
            <a:r>
              <a:rPr lang="en-IE" sz="2400" dirty="0" smtClean="0"/>
              <a:t>Process which ensures that those at risk of social exclusion gain the opportunities and resources necessary to participate fully in economic, social and cultural life and to enjoy a standard of living  and well-being that is considered normal in the society in which they live.  </a:t>
            </a:r>
            <a:r>
              <a:rPr lang="en-IE" dirty="0" smtClean="0"/>
              <a:t/>
            </a:r>
            <a:br>
              <a:rPr lang="en-IE" dirty="0" smtClean="0"/>
            </a:br>
            <a:r>
              <a:rPr lang="en-IE" sz="1400" i="1" dirty="0" smtClean="0"/>
              <a:t>EC, Joint report on social inclusion, 2004 </a:t>
            </a:r>
            <a:endParaRPr lang="en-GB" sz="1400" i="1" dirty="0"/>
          </a:p>
        </p:txBody>
      </p:sp>
    </p:spTree>
    <p:extLst>
      <p:ext uri="{BB962C8B-B14F-4D97-AF65-F5344CB8AC3E}">
        <p14:creationId xmlns:p14="http://schemas.microsoft.com/office/powerpoint/2010/main" val="3193099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576262"/>
          </a:xfrm>
        </p:spPr>
        <p:txBody>
          <a:bodyPr/>
          <a:lstStyle/>
          <a:p>
            <a:r>
              <a:rPr lang="en-IE" dirty="0" smtClean="0">
                <a:solidFill>
                  <a:srgbClr val="FFC000"/>
                </a:solidFill>
              </a:rPr>
              <a:t>Youth in Europe today</a:t>
            </a:r>
            <a:endParaRPr lang="en-GB" dirty="0">
              <a:solidFill>
                <a:srgbClr val="FFC000"/>
              </a:solidFill>
            </a:endParaRPr>
          </a:p>
        </p:txBody>
      </p:sp>
      <p:sp>
        <p:nvSpPr>
          <p:cNvPr id="3" name="Content Placeholder 2"/>
          <p:cNvSpPr>
            <a:spLocks noGrp="1"/>
          </p:cNvSpPr>
          <p:nvPr>
            <p:ph idx="1"/>
          </p:nvPr>
        </p:nvSpPr>
        <p:spPr>
          <a:xfrm>
            <a:off x="251520" y="1844824"/>
            <a:ext cx="8640960" cy="4281339"/>
          </a:xfrm>
        </p:spPr>
        <p:txBody>
          <a:bodyPr/>
          <a:lstStyle/>
          <a:p>
            <a:pPr>
              <a:spcBef>
                <a:spcPts val="600"/>
              </a:spcBef>
              <a:spcAft>
                <a:spcPts val="600"/>
              </a:spcAft>
            </a:pPr>
            <a:r>
              <a:rPr lang="en-US" sz="2200" dirty="0"/>
              <a:t>The impact of </a:t>
            </a:r>
            <a:r>
              <a:rPr lang="en-US" sz="2200" dirty="0" smtClean="0"/>
              <a:t>the recession </a:t>
            </a:r>
            <a:r>
              <a:rPr lang="en-US" sz="2200" dirty="0"/>
              <a:t>and its aftermath on young people has attracted significant attention in recent years</a:t>
            </a:r>
          </a:p>
          <a:p>
            <a:pPr>
              <a:spcBef>
                <a:spcPts val="600"/>
              </a:spcBef>
              <a:spcAft>
                <a:spcPts val="600"/>
              </a:spcAft>
            </a:pPr>
            <a:r>
              <a:rPr lang="en-US" sz="2200" dirty="0"/>
              <a:t>The focus has </a:t>
            </a:r>
            <a:r>
              <a:rPr lang="en-US" sz="2200" b="1" dirty="0"/>
              <a:t>so far </a:t>
            </a:r>
            <a:r>
              <a:rPr lang="en-US" sz="2200" dirty="0"/>
              <a:t>mainly been on </a:t>
            </a:r>
            <a:r>
              <a:rPr lang="en-US" sz="2200" b="1" dirty="0" err="1"/>
              <a:t>labour</a:t>
            </a:r>
            <a:r>
              <a:rPr lang="en-US" sz="2200" b="1" dirty="0"/>
              <a:t> market inclusion</a:t>
            </a:r>
          </a:p>
          <a:p>
            <a:pPr>
              <a:spcBef>
                <a:spcPts val="600"/>
              </a:spcBef>
              <a:spcAft>
                <a:spcPts val="600"/>
              </a:spcAft>
            </a:pPr>
            <a:r>
              <a:rPr lang="en-US" sz="2200" dirty="0" smtClean="0"/>
              <a:t>Situation </a:t>
            </a:r>
            <a:r>
              <a:rPr lang="en-US" sz="2200" dirty="0"/>
              <a:t>of young people has worsened beyond the </a:t>
            </a:r>
            <a:r>
              <a:rPr lang="en-US" sz="2200" dirty="0" err="1"/>
              <a:t>labour</a:t>
            </a:r>
            <a:r>
              <a:rPr lang="en-US" sz="2200" dirty="0"/>
              <a:t> market and has more broadly affected their </a:t>
            </a:r>
            <a:r>
              <a:rPr lang="en-US" sz="2200" b="1" dirty="0"/>
              <a:t>social inclusion</a:t>
            </a:r>
          </a:p>
          <a:p>
            <a:pPr>
              <a:spcBef>
                <a:spcPts val="600"/>
              </a:spcBef>
              <a:spcAft>
                <a:spcPts val="600"/>
              </a:spcAft>
            </a:pPr>
            <a:r>
              <a:rPr lang="en-US" sz="2200" dirty="0"/>
              <a:t>Youth are the group most at </a:t>
            </a:r>
            <a:r>
              <a:rPr lang="en-US" sz="2200" b="1" dirty="0"/>
              <a:t>risk of poverty and social exclusion </a:t>
            </a:r>
            <a:r>
              <a:rPr lang="en-US" sz="2200" dirty="0" smtClean="0"/>
              <a:t>Invisibility/Lack </a:t>
            </a:r>
            <a:r>
              <a:rPr lang="en-US" sz="2200" dirty="0"/>
              <a:t>of comparable data on </a:t>
            </a:r>
            <a:r>
              <a:rPr lang="en-US" sz="2200" b="1" dirty="0"/>
              <a:t>specific subgroups</a:t>
            </a:r>
          </a:p>
          <a:p>
            <a:pPr>
              <a:spcBef>
                <a:spcPts val="600"/>
              </a:spcBef>
              <a:spcAft>
                <a:spcPts val="600"/>
              </a:spcAft>
            </a:pPr>
            <a:r>
              <a:rPr lang="en-US" sz="2200" dirty="0"/>
              <a:t>Some indicators available on health, housing, education, participation (besides employment, NEET and AROPE)</a:t>
            </a:r>
            <a:endParaRPr lang="en-GB" sz="2200" dirty="0"/>
          </a:p>
          <a:p>
            <a:endParaRPr lang="en-GB" dirty="0"/>
          </a:p>
        </p:txBody>
      </p:sp>
    </p:spTree>
    <p:extLst>
      <p:ext uri="{BB962C8B-B14F-4D97-AF65-F5344CB8AC3E}">
        <p14:creationId xmlns:p14="http://schemas.microsoft.com/office/powerpoint/2010/main" val="936524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8229600" cy="576262"/>
          </a:xfrm>
        </p:spPr>
        <p:txBody>
          <a:bodyPr/>
          <a:lstStyle/>
          <a:p>
            <a:r>
              <a:rPr lang="en-GB" dirty="0">
                <a:solidFill>
                  <a:srgbClr val="FFC000"/>
                </a:solidFill>
                <a:effectLst/>
              </a:rPr>
              <a:t>T</a:t>
            </a:r>
            <a:r>
              <a:rPr lang="en-GB" dirty="0" smtClean="0">
                <a:solidFill>
                  <a:srgbClr val="FFC000"/>
                </a:solidFill>
                <a:effectLst/>
              </a:rPr>
              <a:t>rend </a:t>
            </a:r>
            <a:r>
              <a:rPr lang="en-GB" dirty="0">
                <a:solidFill>
                  <a:srgbClr val="FFC000"/>
                </a:solidFill>
                <a:effectLst/>
              </a:rPr>
              <a:t>of relevant youth exclusion indicators</a:t>
            </a:r>
            <a:endParaRPr lang="en-GB" dirty="0">
              <a:solidFill>
                <a:srgbClr val="FFC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526355"/>
              </p:ext>
            </p:extLst>
          </p:nvPr>
        </p:nvGraphicFramePr>
        <p:xfrm>
          <a:off x="457200" y="1700808"/>
          <a:ext cx="8229600" cy="4425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270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539" y="548680"/>
            <a:ext cx="8229600" cy="576262"/>
          </a:xfrm>
        </p:spPr>
        <p:txBody>
          <a:bodyPr/>
          <a:lstStyle/>
          <a:p>
            <a:r>
              <a:rPr lang="en-GB" dirty="0">
                <a:solidFill>
                  <a:srgbClr val="FFC000"/>
                </a:solidFill>
              </a:rPr>
              <a:t>Young people 15-29 at risk of poverty and social exclusion</a:t>
            </a:r>
            <a:r>
              <a:rPr lang="en-GB" dirty="0"/>
              <a:t/>
            </a:r>
            <a:br>
              <a:rPr lang="en-GB" dirty="0"/>
            </a:b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8448381"/>
              </p:ext>
            </p:extLst>
          </p:nvPr>
        </p:nvGraphicFramePr>
        <p:xfrm>
          <a:off x="251520" y="1556792"/>
          <a:ext cx="8640960"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9834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8229600" cy="576262"/>
          </a:xfrm>
        </p:spPr>
        <p:txBody>
          <a:bodyPr/>
          <a:lstStyle/>
          <a:p>
            <a:r>
              <a:rPr lang="en-IE" i="1" dirty="0">
                <a:solidFill>
                  <a:srgbClr val="DEB82B"/>
                </a:solidFill>
                <a:effectLst/>
              </a:rPr>
              <a:t>Perceived social exclusion of young people </a:t>
            </a:r>
            <a:r>
              <a:rPr lang="en-IE" i="1" dirty="0" smtClean="0">
                <a:solidFill>
                  <a:srgbClr val="DEB82B"/>
                </a:solidFill>
                <a:effectLst/>
              </a:rPr>
              <a:t>2007 </a:t>
            </a:r>
            <a:r>
              <a:rPr lang="en-IE" i="1" dirty="0">
                <a:solidFill>
                  <a:srgbClr val="DEB82B"/>
                </a:solidFill>
                <a:effectLst/>
              </a:rPr>
              <a:t>and 2011</a:t>
            </a:r>
            <a:r>
              <a:rPr lang="en-GB" dirty="0">
                <a:solidFill>
                  <a:srgbClr val="DEB82B"/>
                </a:solidFill>
                <a:effectLst/>
              </a:rPr>
              <a:t/>
            </a:r>
            <a:br>
              <a:rPr lang="en-GB" dirty="0">
                <a:solidFill>
                  <a:srgbClr val="DEB82B"/>
                </a:solidFill>
                <a:effectLst/>
              </a:rPr>
            </a:br>
            <a:endParaRPr lang="en-GB" dirty="0">
              <a:solidFill>
                <a:srgbClr val="DEB82B"/>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3955816"/>
              </p:ext>
            </p:extLst>
          </p:nvPr>
        </p:nvGraphicFramePr>
        <p:xfrm>
          <a:off x="107504" y="1340768"/>
          <a:ext cx="9036496"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5086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924" y="620688"/>
            <a:ext cx="8229600" cy="576262"/>
          </a:xfrm>
        </p:spPr>
        <p:txBody>
          <a:bodyPr/>
          <a:lstStyle/>
          <a:p>
            <a:r>
              <a:rPr lang="en-IE" dirty="0" smtClean="0">
                <a:solidFill>
                  <a:srgbClr val="DEB82B"/>
                </a:solidFill>
              </a:rPr>
              <a:t>Perceived social exclusion – what is behind it </a:t>
            </a:r>
            <a:endParaRPr lang="en-IE" dirty="0">
              <a:solidFill>
                <a:srgbClr val="DEB82B"/>
              </a:solidFill>
            </a:endParaRPr>
          </a:p>
        </p:txBody>
      </p:sp>
      <p:sp>
        <p:nvSpPr>
          <p:cNvPr id="5" name="Rounded Rectangle 4"/>
          <p:cNvSpPr/>
          <p:nvPr/>
        </p:nvSpPr>
        <p:spPr bwMode="auto">
          <a:xfrm>
            <a:off x="1835696" y="2348880"/>
            <a:ext cx="1944216" cy="51077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IE" sz="2400" b="0" i="0" u="none" strike="noStrike" cap="none" normalizeH="0" baseline="0" smtClean="0">
              <a:ln>
                <a:noFill/>
              </a:ln>
              <a:solidFill>
                <a:schemeClr val="tx1"/>
              </a:solidFill>
              <a:effectLst/>
              <a:latin typeface="Calibri" pitchFamily="34" charset="0"/>
            </a:endParaRPr>
          </a:p>
        </p:txBody>
      </p:sp>
      <p:pic>
        <p:nvPicPr>
          <p:cNvPr id="3075" name="Picture 3"/>
          <p:cNvPicPr>
            <a:picLocks noGrp="1" noChangeAspect="1" noChangeArrowheads="1"/>
          </p:cNvPicPr>
          <p:nvPr>
            <p:ph idx="1"/>
          </p:nvPr>
        </p:nvPicPr>
        <p:blipFill>
          <a:blip r:embed="rId3" cstate="print"/>
          <a:srcRect/>
          <a:stretch>
            <a:fillRect/>
          </a:stretch>
        </p:blipFill>
        <p:spPr bwMode="auto">
          <a:xfrm>
            <a:off x="3995936" y="2204864"/>
            <a:ext cx="4762500" cy="3133725"/>
          </a:xfrm>
          <a:prstGeom prst="rect">
            <a:avLst/>
          </a:prstGeom>
          <a:noFill/>
          <a:ln w="9525">
            <a:noFill/>
            <a:miter lim="800000"/>
            <a:headEnd/>
            <a:tailEnd/>
          </a:ln>
        </p:spPr>
      </p:pic>
      <p:sp>
        <p:nvSpPr>
          <p:cNvPr id="3" name="TextBox 2"/>
          <p:cNvSpPr txBox="1"/>
          <p:nvPr/>
        </p:nvSpPr>
        <p:spPr>
          <a:xfrm>
            <a:off x="251520" y="2060848"/>
            <a:ext cx="3312368" cy="3170099"/>
          </a:xfrm>
          <a:prstGeom prst="rect">
            <a:avLst/>
          </a:prstGeom>
          <a:noFill/>
        </p:spPr>
        <p:txBody>
          <a:bodyPr wrap="square" rtlCol="0">
            <a:spAutoFit/>
          </a:bodyPr>
          <a:lstStyle/>
          <a:p>
            <a:pPr marL="342900" indent="-342900">
              <a:buFont typeface="Arial" panose="020B0604020202020204" pitchFamily="34" charset="0"/>
              <a:buChar char="•"/>
            </a:pPr>
            <a:r>
              <a:rPr lang="en-IE" sz="2000" b="0" u="none" dirty="0" smtClean="0">
                <a:solidFill>
                  <a:schemeClr val="tx1"/>
                </a:solidFill>
              </a:rPr>
              <a:t>Few young people feel excluded from the society</a:t>
            </a:r>
          </a:p>
          <a:p>
            <a:pPr marL="342900" indent="-342900">
              <a:buFont typeface="Arial" panose="020B0604020202020204" pitchFamily="34" charset="0"/>
              <a:buChar char="•"/>
            </a:pPr>
            <a:endParaRPr lang="en-IE" sz="2000" b="0" u="none" dirty="0">
              <a:solidFill>
                <a:schemeClr val="tx1"/>
              </a:solidFill>
            </a:endParaRPr>
          </a:p>
          <a:p>
            <a:pPr marL="342900" indent="-342900">
              <a:buFont typeface="Arial" panose="020B0604020202020204" pitchFamily="34" charset="0"/>
              <a:buChar char="•"/>
            </a:pPr>
            <a:r>
              <a:rPr lang="en-IE" sz="2000" b="0" u="none" dirty="0" smtClean="0">
                <a:solidFill>
                  <a:schemeClr val="tx1"/>
                </a:solidFill>
              </a:rPr>
              <a:t>Many say life has become too complicated they can’t find their way</a:t>
            </a:r>
            <a:br>
              <a:rPr lang="en-IE" sz="2000" b="0" u="none" dirty="0" smtClean="0">
                <a:solidFill>
                  <a:schemeClr val="tx1"/>
                </a:solidFill>
              </a:rPr>
            </a:br>
            <a:endParaRPr lang="en-IE" sz="2000" b="0" u="none" dirty="0" smtClean="0">
              <a:solidFill>
                <a:schemeClr val="tx1"/>
              </a:solidFill>
            </a:endParaRPr>
          </a:p>
          <a:p>
            <a:pPr marL="342900" indent="-342900">
              <a:buFont typeface="Arial" panose="020B0604020202020204" pitchFamily="34" charset="0"/>
              <a:buChar char="•"/>
            </a:pPr>
            <a:r>
              <a:rPr lang="en-IE" sz="2000" b="0" u="none" dirty="0" smtClean="0">
                <a:solidFill>
                  <a:schemeClr val="tx1"/>
                </a:solidFill>
              </a:rPr>
              <a:t>Many lack recognition </a:t>
            </a:r>
            <a:br>
              <a:rPr lang="en-IE" sz="2000" b="0" u="none" dirty="0" smtClean="0">
                <a:solidFill>
                  <a:schemeClr val="tx1"/>
                </a:solidFill>
              </a:rPr>
            </a:br>
            <a:r>
              <a:rPr lang="en-IE" sz="2000" b="0" u="none" dirty="0" smtClean="0">
                <a:solidFill>
                  <a:schemeClr val="tx1"/>
                </a:solidFill>
              </a:rPr>
              <a:t>and value  </a:t>
            </a:r>
          </a:p>
        </p:txBody>
      </p:sp>
    </p:spTree>
    <p:extLst>
      <p:ext uri="{BB962C8B-B14F-4D97-AF65-F5344CB8AC3E}">
        <p14:creationId xmlns:p14="http://schemas.microsoft.com/office/powerpoint/2010/main" val="422254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8229600" cy="576262"/>
          </a:xfrm>
        </p:spPr>
        <p:txBody>
          <a:bodyPr/>
          <a:lstStyle/>
          <a:p>
            <a:r>
              <a:rPr lang="en-IE" dirty="0" smtClean="0">
                <a:solidFill>
                  <a:srgbClr val="DEB82B"/>
                </a:solidFill>
              </a:rPr>
              <a:t>Perceived social exclusion</a:t>
            </a:r>
            <a:endParaRPr lang="en-GB" dirty="0">
              <a:solidFill>
                <a:srgbClr val="DEB82B"/>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0100624"/>
              </p:ext>
            </p:extLst>
          </p:nvPr>
        </p:nvGraphicFramePr>
        <p:xfrm>
          <a:off x="467544" y="1844824"/>
          <a:ext cx="8229600" cy="39925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55576" y="5949280"/>
            <a:ext cx="7848872" cy="400110"/>
          </a:xfrm>
          <a:prstGeom prst="rect">
            <a:avLst/>
          </a:prstGeom>
          <a:noFill/>
        </p:spPr>
        <p:txBody>
          <a:bodyPr wrap="square" rtlCol="0">
            <a:spAutoFit/>
          </a:bodyPr>
          <a:lstStyle/>
          <a:p>
            <a:r>
              <a:rPr lang="en-IE" sz="2000" u="none" dirty="0" smtClean="0">
                <a:solidFill>
                  <a:schemeClr val="tx1"/>
                </a:solidFill>
              </a:rPr>
              <a:t>Young people living with </a:t>
            </a:r>
            <a:endParaRPr lang="en-GB" sz="2000" u="none" dirty="0">
              <a:solidFill>
                <a:schemeClr val="tx1"/>
              </a:solidFill>
            </a:endParaRPr>
          </a:p>
        </p:txBody>
      </p:sp>
    </p:spTree>
    <p:extLst>
      <p:ext uri="{BB962C8B-B14F-4D97-AF65-F5344CB8AC3E}">
        <p14:creationId xmlns:p14="http://schemas.microsoft.com/office/powerpoint/2010/main" val="4067443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sng"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fo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sng" strike="noStrike" cap="none" normalizeH="0" baseline="0" smtClean="0">
            <a:ln>
              <a:noFill/>
            </a:ln>
            <a:solidFill>
              <a:srgbClr val="FFFF00"/>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Template>
  <TotalTime>2517</TotalTime>
  <Words>2129</Words>
  <Application>Microsoft Office PowerPoint</Application>
  <PresentationFormat>On-screen Show (4:3)</PresentationFormat>
  <Paragraphs>255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vt:lpstr>
      <vt:lpstr>Social inclusion of young people</vt:lpstr>
      <vt:lpstr>Social inclusion of young people</vt:lpstr>
      <vt:lpstr>Social inclusion of young people</vt:lpstr>
      <vt:lpstr>Youth in Europe today</vt:lpstr>
      <vt:lpstr>Trend of relevant youth exclusion indicators</vt:lpstr>
      <vt:lpstr>Young people 15-29 at risk of poverty and social exclusion </vt:lpstr>
      <vt:lpstr>Perceived social exclusion of young people 2007 and 2011 </vt:lpstr>
      <vt:lpstr>Perceived social exclusion – what is behind it </vt:lpstr>
      <vt:lpstr>Perceived social exclusion</vt:lpstr>
      <vt:lpstr>Diversity</vt:lpstr>
      <vt:lpstr>EU policy context</vt:lpstr>
      <vt:lpstr>EU Youth Strategy, 2010-2018</vt:lpstr>
      <vt:lpstr>EU Policy context</vt:lpstr>
      <vt:lpstr>EF research </vt:lpstr>
      <vt:lpstr>Framework</vt:lpstr>
      <vt:lpstr>Key features of measures for social inclusion of young people</vt:lpstr>
      <vt:lpstr>Key features of measures for social inclusion of young people</vt:lpstr>
      <vt:lpstr>Working typologies </vt:lpstr>
      <vt:lpstr>Assessment of measures</vt:lpstr>
      <vt:lpstr>Assessment - Social investment</vt:lpstr>
      <vt:lpstr>Assessment - Youth empowerment</vt:lpstr>
      <vt:lpstr>Assessment - Effectiveness and impact</vt:lpstr>
      <vt:lpstr>Assessment - Innovativeness </vt:lpstr>
      <vt:lpstr>Assessment - Transferability</vt:lpstr>
      <vt:lpstr>Examples of good practices </vt:lpstr>
      <vt:lpstr>Policy pointers</vt:lpstr>
      <vt:lpstr>Next steps</vt:lpstr>
      <vt:lpstr>Thank you</vt:lpstr>
    </vt:vector>
  </TitlesOfParts>
  <Company>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inclusion for young people  with disabilities or health problems</dc:title>
  <dc:creator>alu</dc:creator>
  <cp:lastModifiedBy>Anna Ludwinek</cp:lastModifiedBy>
  <cp:revision>120</cp:revision>
  <cp:lastPrinted>2014-09-18T11:55:11Z</cp:lastPrinted>
  <dcterms:created xsi:type="dcterms:W3CDTF">2010-09-20T11:54:31Z</dcterms:created>
  <dcterms:modified xsi:type="dcterms:W3CDTF">2014-09-18T11:55:16Z</dcterms:modified>
</cp:coreProperties>
</file>