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63" r:id="rId3"/>
    <p:sldId id="257" r:id="rId4"/>
    <p:sldId id="259" r:id="rId5"/>
    <p:sldId id="262" r:id="rId6"/>
    <p:sldId id="260" r:id="rId7"/>
    <p:sldId id="265" r:id="rId8"/>
    <p:sldId id="264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1335F-AB66-4431-9EFD-0F5199C360EE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8941-3DCE-4628-8E79-CC2059EC1B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0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2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3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4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5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6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7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8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9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44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21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9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4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3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3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6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6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68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3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A78D2-DBAE-4A0F-B2C0-633649800D8A}" type="datetimeFigureOut">
              <a:rPr lang="en-US" smtClean="0"/>
              <a:t>10/8/2014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1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hilipp.Boetzelen@partnership-eu.coe.int" TargetMode="External"/><Relationship Id="rId5" Type="http://schemas.openxmlformats.org/officeDocument/2006/relationships/hyperlink" Target="http://pjp-eu.coe.int/en/web/youth-partnership" TargetMode="Externa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981073"/>
            <a:ext cx="828092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2400" b="1" dirty="0">
              <a:solidFill>
                <a:schemeClr val="tx2"/>
              </a:solidFill>
            </a:endParaRPr>
          </a:p>
          <a:p>
            <a:pPr algn="ctr"/>
            <a:r>
              <a:rPr lang="en-GB" sz="3000" b="1" dirty="0">
                <a:solidFill>
                  <a:schemeClr val="tx2"/>
                </a:solidFill>
              </a:rPr>
              <a:t>M</a:t>
            </a:r>
            <a:r>
              <a:rPr lang="en-GB" sz="3000" b="1" dirty="0" smtClean="0">
                <a:solidFill>
                  <a:schemeClr val="tx2"/>
                </a:solidFill>
              </a:rPr>
              <a:t>apping of barriers to social inclusion of young people in vulnerable situations</a:t>
            </a:r>
          </a:p>
          <a:p>
            <a:pPr algn="ctr"/>
            <a:endParaRPr lang="en-GB" sz="3000" b="1" dirty="0">
              <a:solidFill>
                <a:schemeClr val="tx2"/>
              </a:solidFill>
            </a:endParaRPr>
          </a:p>
          <a:p>
            <a:pPr algn="ctr"/>
            <a:r>
              <a:rPr lang="en-US" sz="3000" b="1" dirty="0">
                <a:solidFill>
                  <a:schemeClr val="tx2"/>
                </a:solidFill>
                <a:sym typeface="Wingdings" panose="05000000000000000000" pitchFamily="2" charset="2"/>
              </a:rPr>
              <a:t>Background information</a:t>
            </a:r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algn="r"/>
            <a:r>
              <a:rPr lang="en-US" sz="2000" b="1" dirty="0">
                <a:solidFill>
                  <a:schemeClr val="tx2"/>
                </a:solidFill>
              </a:rPr>
              <a:t>1st Expert </a:t>
            </a:r>
            <a:r>
              <a:rPr lang="en-US" sz="2000" b="1" dirty="0" smtClean="0">
                <a:solidFill>
                  <a:schemeClr val="tx2"/>
                </a:solidFill>
              </a:rPr>
              <a:t>seminar, Strasbourg 30.09. </a:t>
            </a:r>
            <a:r>
              <a:rPr lang="en-US" sz="2000" b="1" dirty="0">
                <a:solidFill>
                  <a:schemeClr val="tx2"/>
                </a:solidFill>
              </a:rPr>
              <a:t>-</a:t>
            </a:r>
            <a:r>
              <a:rPr lang="en-US" sz="2000" b="1" dirty="0" smtClean="0">
                <a:solidFill>
                  <a:schemeClr val="tx2"/>
                </a:solidFill>
              </a:rPr>
              <a:t> 02.10.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78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Purpose</a:t>
            </a:r>
            <a:endParaRPr lang="de-DE" sz="2800" b="1" dirty="0" smtClean="0">
              <a:solidFill>
                <a:schemeClr val="tx2"/>
              </a:solidFill>
            </a:endParaRPr>
          </a:p>
          <a:p>
            <a:pPr algn="ctr"/>
            <a:endParaRPr lang="de-DE" sz="2400" b="1" dirty="0">
              <a:solidFill>
                <a:schemeClr val="tx2"/>
              </a:solidFill>
            </a:endParaRPr>
          </a:p>
          <a:p>
            <a:pPr algn="ctr"/>
            <a:r>
              <a:rPr lang="en-GB" sz="2800" dirty="0">
                <a:solidFill>
                  <a:schemeClr val="tx2"/>
                </a:solidFill>
              </a:rPr>
              <a:t>The purpose of a mapping of `barriers to social inclusion of young people in vulnerable situations´ is to develop a better knowledge that can support initiatives aiming at facilitating the access to rights of young people in vulnerable situations and at providing them with opportunities to equally engage in society. </a:t>
            </a:r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92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229200"/>
            <a:ext cx="2520702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Objectives</a:t>
            </a:r>
            <a:endParaRPr lang="en-US" sz="2800" b="1" dirty="0">
              <a:solidFill>
                <a:schemeClr val="tx2"/>
              </a:solidFill>
            </a:endParaRPr>
          </a:p>
          <a:p>
            <a:pPr lvl="0"/>
            <a:endParaRPr lang="en-GB" sz="900" dirty="0">
              <a:solidFill>
                <a:schemeClr val="tx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2400" dirty="0">
                <a:solidFill>
                  <a:schemeClr val="tx2"/>
                </a:solidFill>
              </a:rPr>
              <a:t>Systematising knowledge on the barriers limiting access to  social rights of </a:t>
            </a:r>
            <a:r>
              <a:rPr lang="en-GB" sz="2400" dirty="0" smtClean="0">
                <a:solidFill>
                  <a:schemeClr val="tx2"/>
                </a:solidFill>
              </a:rPr>
              <a:t>youth in </a:t>
            </a:r>
            <a:r>
              <a:rPr lang="en-GB" sz="2400" dirty="0">
                <a:solidFill>
                  <a:schemeClr val="tx2"/>
                </a:solidFill>
              </a:rPr>
              <a:t>vulnerable situations; </a:t>
            </a:r>
          </a:p>
          <a:p>
            <a:pPr marL="457200" lvl="0" indent="-457200">
              <a:buAutoNum type="arabicPeriod"/>
            </a:pPr>
            <a:endParaRPr lang="en-GB" sz="20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r>
              <a:rPr lang="en-GB" sz="2400" dirty="0" smtClean="0">
                <a:solidFill>
                  <a:schemeClr val="tx2"/>
                </a:solidFill>
              </a:rPr>
              <a:t>Understanding </a:t>
            </a:r>
            <a:r>
              <a:rPr lang="en-GB" sz="2400" dirty="0">
                <a:solidFill>
                  <a:schemeClr val="tx2"/>
                </a:solidFill>
              </a:rPr>
              <a:t>the structures/mechanisms that generate vulnerability, their impact, and consequences on individuals/groups at risk of exclusion and/or in vulnerable </a:t>
            </a:r>
            <a:r>
              <a:rPr lang="en-GB" sz="2400" dirty="0" smtClean="0">
                <a:solidFill>
                  <a:schemeClr val="tx2"/>
                </a:solidFill>
              </a:rPr>
              <a:t>situations</a:t>
            </a:r>
          </a:p>
          <a:p>
            <a:pPr lvl="0"/>
            <a:endParaRPr lang="en-GB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rabicPeriod" startAt="3"/>
            </a:pPr>
            <a:r>
              <a:rPr lang="en-GB" sz="2400" dirty="0" smtClean="0">
                <a:solidFill>
                  <a:schemeClr val="tx2"/>
                </a:solidFill>
              </a:rPr>
              <a:t>Exploring </a:t>
            </a:r>
            <a:r>
              <a:rPr lang="en-GB" sz="2400" dirty="0">
                <a:solidFill>
                  <a:schemeClr val="tx2"/>
                </a:solidFill>
              </a:rPr>
              <a:t>good examples of practice allowing youth policy </a:t>
            </a:r>
            <a:r>
              <a:rPr lang="en-GB" sz="2400" dirty="0" smtClean="0">
                <a:solidFill>
                  <a:schemeClr val="tx2"/>
                </a:solidFill>
              </a:rPr>
              <a:t>  </a:t>
            </a:r>
          </a:p>
          <a:p>
            <a:r>
              <a:rPr lang="en-GB" sz="2400" dirty="0" smtClean="0">
                <a:solidFill>
                  <a:schemeClr val="tx2"/>
                </a:solidFill>
              </a:rPr>
              <a:t>       and youth </a:t>
            </a:r>
            <a:r>
              <a:rPr lang="en-GB" sz="2400" dirty="0">
                <a:solidFill>
                  <a:schemeClr val="tx2"/>
                </a:solidFill>
              </a:rPr>
              <a:t>work to learn from more and less successful </a:t>
            </a:r>
            <a:r>
              <a:rPr lang="en-GB" sz="2400" dirty="0" smtClean="0">
                <a:solidFill>
                  <a:schemeClr val="tx2"/>
                </a:solidFill>
              </a:rPr>
              <a:t>      </a:t>
            </a:r>
          </a:p>
          <a:p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      approaches </a:t>
            </a:r>
            <a:r>
              <a:rPr lang="en-GB" sz="2400" dirty="0">
                <a:solidFill>
                  <a:schemeClr val="tx2"/>
                </a:solidFill>
              </a:rPr>
              <a:t>around Europe.  </a:t>
            </a:r>
            <a:endParaRPr lang="en-US" sz="2400" dirty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3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19"/>
            <a:ext cx="7416824" cy="4200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8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Expected outcomes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A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single concise framework presenting </a:t>
            </a:r>
            <a:r>
              <a:rPr lang="en-US" sz="2400" dirty="0" err="1" smtClean="0">
                <a:solidFill>
                  <a:schemeClr val="tx2"/>
                </a:solidFill>
                <a:sym typeface="Wingdings" panose="05000000000000000000" pitchFamily="2" charset="2"/>
              </a:rPr>
              <a:t>systematised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knowledge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on the barriers limiting access to social rights of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vulnerable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youth 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Analytical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report covering the areas of the mapping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Recommendations to youth work and youth policy and suggestions of ways to support young people from different vulnerable groups</a:t>
            </a:r>
            <a:endParaRPr lang="en-US" sz="2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Policy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brief for presenting and disseminating the final results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of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the process </a:t>
            </a: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71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Sequence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Identifying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knowledge gaps and commissioning analytical papers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Expert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seminar gathering representatives of research, policy  and practice</a:t>
            </a:r>
            <a:r>
              <a:rPr lang="de-DE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: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sharing provisional findings and collecting recommendations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Revision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of the mapping according to the feedback received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Findings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are presented during the conference on the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role of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</a:p>
          <a:p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youth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work in supporting  young people in vulnerable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</a:p>
          <a:p>
            <a:r>
              <a:rPr lang="en-US" sz="2400" i="1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situations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(Malta, 25.-27.11 .2014)</a:t>
            </a: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36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Scope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46192"/>
              </p:ext>
            </p:extLst>
          </p:nvPr>
        </p:nvGraphicFramePr>
        <p:xfrm>
          <a:off x="899593" y="1412776"/>
          <a:ext cx="6840759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866"/>
                <a:gridCol w="1331035"/>
                <a:gridCol w="1358416"/>
                <a:gridCol w="1511295"/>
                <a:gridCol w="1321147"/>
              </a:tblGrid>
              <a:tr h="16355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What?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Domains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Risk factors/barriers (with regard to each domain and domain elements identified)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Recommendations for targeted interventions by youth policy  and youth work (with regard to each risk factor/barrier identified)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Good examples of practice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266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Low access to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Work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Education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Housing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Health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Citizenship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Culture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61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High exposure to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3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Sequence</a:t>
            </a: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Identifying knowledge gaps and commissioning analytical papers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Expert seminar gathering representatives of research, policy  and practice</a:t>
            </a:r>
            <a:r>
              <a:rPr lang="de-DE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:</a:t>
            </a: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sharing provisional findings and collecting recommendations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Revision of the mapping according to the feedback received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Findings are presented during the conference on the </a:t>
            </a:r>
            <a:r>
              <a:rPr lang="en-US" sz="2400" b="1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role of youth work in supporting  young people in vulnerable situations </a:t>
            </a: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(Malta, 25.-27.11 .2014)</a:t>
            </a: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64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Further information:</a:t>
            </a:r>
          </a:p>
          <a:p>
            <a:pPr algn="ctr"/>
            <a:endParaRPr lang="en-US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  <a:sym typeface="Wingdings" panose="05000000000000000000" pitchFamily="2" charset="2"/>
                <a:hlinkClick r:id="rId5"/>
              </a:rPr>
              <a:t>http://</a:t>
            </a:r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  <a:hlinkClick r:id="rId5"/>
              </a:rPr>
              <a:t>pjp-eu.coe.int/en/web/youth-partnership</a:t>
            </a:r>
            <a:endParaRPr lang="en-US" sz="28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800" b="1" i="1" dirty="0" smtClean="0">
                <a:solidFill>
                  <a:schemeClr val="tx2"/>
                </a:solidFill>
                <a:sym typeface="Wingdings" panose="05000000000000000000" pitchFamily="2" charset="2"/>
                <a:hlinkClick r:id="rId6"/>
              </a:rPr>
              <a:t>Philipp.Boetzelen@partnership-eu.coe.int</a:t>
            </a:r>
            <a:endParaRPr lang="en-US" sz="2800" b="1" i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sz="2800" b="1" i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03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447</Words>
  <Application>Microsoft Office PowerPoint</Application>
  <PresentationFormat>On-screen Show (4:3)</PresentationFormat>
  <Paragraphs>142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local-PDB721</dc:creator>
  <cp:lastModifiedBy>BOETZELEN Philipp</cp:lastModifiedBy>
  <cp:revision>17</cp:revision>
  <dcterms:created xsi:type="dcterms:W3CDTF">2014-03-17T21:42:27Z</dcterms:created>
  <dcterms:modified xsi:type="dcterms:W3CDTF">2014-10-08T14:19:08Z</dcterms:modified>
</cp:coreProperties>
</file>