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6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7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Click to edit Master text styles</a:t>
            </a:r>
          </a:p>
          <a:p>
            <a:pPr lvl="1" eaLnBrk="1" latinLnBrk="0" hangingPunct="1"/>
            <a:r>
              <a:rPr lang="hu-HU" smtClean="0"/>
              <a:t>Second level</a:t>
            </a:r>
          </a:p>
          <a:p>
            <a:pPr lvl="2" eaLnBrk="1" latinLnBrk="0" hangingPunct="1"/>
            <a:r>
              <a:rPr lang="hu-HU" smtClean="0"/>
              <a:t>Third level</a:t>
            </a:r>
          </a:p>
          <a:p>
            <a:pPr lvl="3" eaLnBrk="1" latinLnBrk="0" hangingPunct="1"/>
            <a:r>
              <a:rPr lang="hu-HU" smtClean="0"/>
              <a:t>Fourth level</a:t>
            </a:r>
          </a:p>
          <a:p>
            <a:pPr lvl="4" eaLnBrk="1" latinLnBrk="0" hangingPunct="1"/>
            <a:r>
              <a:rPr lang="hu-HU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Click to edit Master text styles</a:t>
            </a:r>
          </a:p>
          <a:p>
            <a:pPr lvl="1" eaLnBrk="1" latinLnBrk="0" hangingPunct="1"/>
            <a:r>
              <a:rPr lang="hu-HU" smtClean="0"/>
              <a:t>Second level</a:t>
            </a:r>
          </a:p>
          <a:p>
            <a:pPr lvl="2" eaLnBrk="1" latinLnBrk="0" hangingPunct="1"/>
            <a:r>
              <a:rPr lang="hu-HU" smtClean="0"/>
              <a:t>Third level</a:t>
            </a:r>
          </a:p>
          <a:p>
            <a:pPr lvl="3" eaLnBrk="1" latinLnBrk="0" hangingPunct="1"/>
            <a:r>
              <a:rPr lang="hu-HU" smtClean="0"/>
              <a:t>Fourth level</a:t>
            </a:r>
          </a:p>
          <a:p>
            <a:pPr lvl="4" eaLnBrk="1" latinLnBrk="0" hangingPunct="1"/>
            <a:r>
              <a:rPr lang="hu-HU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Click to edit Master text styles</a:t>
            </a:r>
          </a:p>
          <a:p>
            <a:pPr lvl="1" eaLnBrk="1" latinLnBrk="0" hangingPunct="1"/>
            <a:r>
              <a:rPr lang="hu-HU" smtClean="0"/>
              <a:t>Second level</a:t>
            </a:r>
          </a:p>
          <a:p>
            <a:pPr lvl="2" eaLnBrk="1" latinLnBrk="0" hangingPunct="1"/>
            <a:r>
              <a:rPr lang="hu-HU" smtClean="0"/>
              <a:t>Third level</a:t>
            </a:r>
          </a:p>
          <a:p>
            <a:pPr lvl="3" eaLnBrk="1" latinLnBrk="0" hangingPunct="1"/>
            <a:r>
              <a:rPr lang="hu-HU" smtClean="0"/>
              <a:t>Fourth level</a:t>
            </a:r>
          </a:p>
          <a:p>
            <a:pPr lvl="4" eaLnBrk="1" latinLnBrk="0" hangingPunct="1"/>
            <a:r>
              <a:rPr lang="hu-HU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Click to edit Master text styles</a:t>
            </a:r>
          </a:p>
          <a:p>
            <a:pPr lvl="1" eaLnBrk="1" latinLnBrk="0" hangingPunct="1"/>
            <a:r>
              <a:rPr lang="hu-HU" smtClean="0"/>
              <a:t>Second level</a:t>
            </a:r>
          </a:p>
          <a:p>
            <a:pPr lvl="2" eaLnBrk="1" latinLnBrk="0" hangingPunct="1"/>
            <a:r>
              <a:rPr lang="hu-HU" smtClean="0"/>
              <a:t>Third level</a:t>
            </a:r>
          </a:p>
          <a:p>
            <a:pPr lvl="3" eaLnBrk="1" latinLnBrk="0" hangingPunct="1"/>
            <a:r>
              <a:rPr lang="hu-HU" smtClean="0"/>
              <a:t>Fourth level</a:t>
            </a:r>
          </a:p>
          <a:p>
            <a:pPr lvl="4" eaLnBrk="1" latinLnBrk="0" hangingPunct="1"/>
            <a:r>
              <a:rPr lang="hu-HU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Click to edit Master text styles</a:t>
            </a:r>
          </a:p>
          <a:p>
            <a:pPr lvl="1" eaLnBrk="1" latinLnBrk="0" hangingPunct="1"/>
            <a:r>
              <a:rPr lang="hu-HU" smtClean="0"/>
              <a:t>Second level</a:t>
            </a:r>
          </a:p>
          <a:p>
            <a:pPr lvl="2" eaLnBrk="1" latinLnBrk="0" hangingPunct="1"/>
            <a:r>
              <a:rPr lang="hu-HU" smtClean="0"/>
              <a:t>Third level</a:t>
            </a:r>
          </a:p>
          <a:p>
            <a:pPr lvl="3" eaLnBrk="1" latinLnBrk="0" hangingPunct="1"/>
            <a:r>
              <a:rPr lang="hu-HU" smtClean="0"/>
              <a:t>Fourth level</a:t>
            </a:r>
          </a:p>
          <a:p>
            <a:pPr lvl="4" eaLnBrk="1" latinLnBrk="0" hangingPunct="1"/>
            <a:r>
              <a:rPr lang="hu-HU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Click to edit Master text styles</a:t>
            </a:r>
          </a:p>
          <a:p>
            <a:pPr lvl="1" eaLnBrk="1" latinLnBrk="0" hangingPunct="1"/>
            <a:r>
              <a:rPr lang="hu-HU" smtClean="0"/>
              <a:t>Second level</a:t>
            </a:r>
          </a:p>
          <a:p>
            <a:pPr lvl="2" eaLnBrk="1" latinLnBrk="0" hangingPunct="1"/>
            <a:r>
              <a:rPr lang="hu-HU" smtClean="0"/>
              <a:t>Third level</a:t>
            </a:r>
          </a:p>
          <a:p>
            <a:pPr lvl="3" eaLnBrk="1" latinLnBrk="0" hangingPunct="1"/>
            <a:r>
              <a:rPr lang="hu-HU" smtClean="0"/>
              <a:t>Fourth level</a:t>
            </a:r>
          </a:p>
          <a:p>
            <a:pPr lvl="4" eaLnBrk="1" latinLnBrk="0" hangingPunct="1"/>
            <a:r>
              <a:rPr lang="hu-HU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Click to edit Master text styles</a:t>
            </a:r>
          </a:p>
          <a:p>
            <a:pPr lvl="1" eaLnBrk="1" latinLnBrk="0" hangingPunct="1"/>
            <a:r>
              <a:rPr lang="hu-HU" smtClean="0"/>
              <a:t>Second level</a:t>
            </a:r>
          </a:p>
          <a:p>
            <a:pPr lvl="2" eaLnBrk="1" latinLnBrk="0" hangingPunct="1"/>
            <a:r>
              <a:rPr lang="hu-HU" smtClean="0"/>
              <a:t>Third level</a:t>
            </a:r>
          </a:p>
          <a:p>
            <a:pPr lvl="3" eaLnBrk="1" latinLnBrk="0" hangingPunct="1"/>
            <a:r>
              <a:rPr lang="hu-HU" smtClean="0"/>
              <a:t>Fourth level</a:t>
            </a:r>
          </a:p>
          <a:p>
            <a:pPr lvl="4" eaLnBrk="1" latinLnBrk="0" hangingPunct="1"/>
            <a:r>
              <a:rPr lang="hu-HU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Click to edit Master text styles</a:t>
            </a:r>
          </a:p>
          <a:p>
            <a:pPr lvl="1" eaLnBrk="1" latinLnBrk="0" hangingPunct="1"/>
            <a:r>
              <a:rPr lang="hu-HU" smtClean="0"/>
              <a:t>Second level</a:t>
            </a:r>
          </a:p>
          <a:p>
            <a:pPr lvl="2" eaLnBrk="1" latinLnBrk="0" hangingPunct="1"/>
            <a:r>
              <a:rPr lang="hu-HU" smtClean="0"/>
              <a:t>Third level</a:t>
            </a:r>
          </a:p>
          <a:p>
            <a:pPr lvl="3" eaLnBrk="1" latinLnBrk="0" hangingPunct="1"/>
            <a:r>
              <a:rPr lang="hu-HU" smtClean="0"/>
              <a:t>Fourth level</a:t>
            </a:r>
          </a:p>
          <a:p>
            <a:pPr lvl="4" eaLnBrk="1" latinLnBrk="0" hangingPunct="1"/>
            <a:r>
              <a:rPr lang="hu-HU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Click to edit Master text styles</a:t>
            </a:r>
          </a:p>
          <a:p>
            <a:pPr lvl="1" eaLnBrk="1" latinLnBrk="0" hangingPunct="1"/>
            <a:r>
              <a:rPr kumimoji="0" lang="hu-HU" smtClean="0"/>
              <a:t>Second level</a:t>
            </a:r>
          </a:p>
          <a:p>
            <a:pPr lvl="2" eaLnBrk="1" latinLnBrk="0" hangingPunct="1"/>
            <a:r>
              <a:rPr kumimoji="0" lang="hu-HU" smtClean="0"/>
              <a:t>Third level</a:t>
            </a:r>
          </a:p>
          <a:p>
            <a:pPr lvl="3" eaLnBrk="1" latinLnBrk="0" hangingPunct="1"/>
            <a:r>
              <a:rPr kumimoji="0" lang="hu-HU" smtClean="0"/>
              <a:t>Fourth level</a:t>
            </a:r>
          </a:p>
          <a:p>
            <a:pPr lvl="4" eaLnBrk="1" latinLnBrk="0" hangingPunct="1"/>
            <a:r>
              <a:rPr kumimoji="0" lang="hu-HU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BE54F4E-EB17-DA44-8DE5-489E3A58F6A6}" type="datetimeFigureOut">
              <a:rPr lang="en-US" smtClean="0"/>
              <a:t>2014.09.30.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33170E-E5DD-2843-829A-B0478B9F5C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bvarga@romahealthfund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87235"/>
            <a:ext cx="7772400" cy="2313216"/>
          </a:xfrm>
        </p:spPr>
        <p:txBody>
          <a:bodyPr>
            <a:normAutofit/>
          </a:bodyPr>
          <a:lstStyle/>
          <a:p>
            <a:r>
              <a:rPr lang="en-US" dirty="0" smtClean="0"/>
              <a:t>Barriers </a:t>
            </a:r>
            <a:r>
              <a:rPr lang="en-US" dirty="0"/>
              <a:t>faced by young Roma people in accessing health care provision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B. M. Varga - Roma Health Fund</a:t>
            </a:r>
          </a:p>
          <a:p>
            <a:r>
              <a:rPr lang="en-US" dirty="0" err="1" smtClean="0"/>
              <a:t>Cand</a:t>
            </a:r>
            <a:r>
              <a:rPr lang="en-US" dirty="0" smtClean="0"/>
              <a:t>. MSc EPH, University of Maastricht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92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A) Health inequalities</a:t>
            </a:r>
          </a:p>
          <a:p>
            <a:pPr marL="0" indent="0">
              <a:buNone/>
            </a:pPr>
            <a:r>
              <a:rPr lang="en-US" dirty="0" smtClean="0"/>
              <a:t>B) Lack of registration in the health system</a:t>
            </a:r>
          </a:p>
          <a:p>
            <a:pPr marL="0" indent="0">
              <a:buNone/>
            </a:pPr>
            <a:r>
              <a:rPr lang="en-US" dirty="0" smtClean="0"/>
              <a:t>B) Lack of non-formal sex-education (STDs, prevention, protection, etc.)</a:t>
            </a:r>
          </a:p>
          <a:p>
            <a:pPr marL="0" indent="0">
              <a:buNone/>
            </a:pPr>
            <a:r>
              <a:rPr lang="en-US" dirty="0" smtClean="0"/>
              <a:t>C) Cultural heritages, e.g.: early pregnancy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229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7" y="228600"/>
            <a:ext cx="8559045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United Nations Development Program (UNDP) survey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Related national governments did not cover about 20 percent of Roma respondents with medical insurance or they were not aware if they were covered. (2011) </a:t>
            </a:r>
          </a:p>
          <a:p>
            <a:r>
              <a:rPr lang="en-US" dirty="0"/>
              <a:t>15% percent of Roma children under the age of 14 are not vaccinated compared to 4% of children from non-Roma households. (2004) </a:t>
            </a:r>
          </a:p>
          <a:p>
            <a:r>
              <a:rPr lang="en-US" dirty="0"/>
              <a:t>66% of Roma stated that they could not afford prescription drugs compared to 29% of the majority population. (2004) </a:t>
            </a:r>
          </a:p>
          <a:p>
            <a:r>
              <a:rPr lang="en-US" dirty="0"/>
              <a:t>One third of Roma respondents, aged 35 to 54, reported health problems limiting their daily activities. (2011) </a:t>
            </a:r>
          </a:p>
        </p:txBody>
      </p:sp>
    </p:spTree>
    <p:extLst>
      <p:ext uri="{BB962C8B-B14F-4D97-AF65-F5344CB8AC3E}">
        <p14:creationId xmlns:p14="http://schemas.microsoft.com/office/powerpoint/2010/main" val="3699250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 - Roma Health Report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Roma population is generally younger than the non-Roma </a:t>
            </a:r>
          </a:p>
          <a:p>
            <a:r>
              <a:rPr lang="en-US" dirty="0"/>
              <a:t>Roma experience an approximately 20 years lower life expectancy than the non-Roma populations </a:t>
            </a:r>
          </a:p>
          <a:p>
            <a:r>
              <a:rPr lang="en-US" dirty="0"/>
              <a:t>The lower life expectancy is in specified cases are linked to social determinants that Roma </a:t>
            </a:r>
            <a:r>
              <a:rPr lang="en-US" dirty="0" smtClean="0"/>
              <a:t>populations </a:t>
            </a:r>
            <a:r>
              <a:rPr lang="en-US" dirty="0"/>
              <a:t>are afflicted </a:t>
            </a:r>
          </a:p>
          <a:p>
            <a:r>
              <a:rPr lang="en-US" dirty="0"/>
              <a:t>Infant mortality rates are higher in certain Roma communities, migrant ones in particular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14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EC - Roma Health Report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Report states that the average reported age of death in 2011 was 59.2 years for Roma men compared to 65.6 years for non-Roma men and 63.0 years for Roma women compared to 80.2 for non-Roma women. This number would indicate that Roma men live 6.4 or 10.8% fewer years and women live 17.2 or 27.3% years shorter than non-Roma populations.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061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– Health 2020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GB" dirty="0"/>
              <a:t>evidence-based health policy framework for </a:t>
            </a:r>
            <a:r>
              <a:rPr lang="en-GB" dirty="0" smtClean="0"/>
              <a:t>Europe</a:t>
            </a:r>
            <a:endParaRPr lang="en-US" dirty="0" smtClean="0"/>
          </a:p>
          <a:p>
            <a:pPr lvl="0"/>
            <a:r>
              <a:rPr lang="en-GB" dirty="0" smtClean="0"/>
              <a:t>- to </a:t>
            </a:r>
            <a:r>
              <a:rPr lang="en-GB" dirty="0"/>
              <a:t>ensure universal health care coverage</a:t>
            </a:r>
            <a:endParaRPr lang="en-US" dirty="0"/>
          </a:p>
          <a:p>
            <a:pPr lvl="0"/>
            <a:r>
              <a:rPr lang="en-GB" dirty="0" smtClean="0"/>
              <a:t>- to </a:t>
            </a:r>
            <a:r>
              <a:rPr lang="en-GB" dirty="0"/>
              <a:t>decrease social determinants</a:t>
            </a:r>
            <a:endParaRPr lang="en-US" dirty="0"/>
          </a:p>
          <a:p>
            <a:pPr lvl="0"/>
            <a:r>
              <a:rPr lang="en-GB" dirty="0" smtClean="0"/>
              <a:t>- to </a:t>
            </a:r>
            <a:r>
              <a:rPr lang="en-GB" dirty="0"/>
              <a:t>focus on public health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891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 Health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Objectives:</a:t>
            </a:r>
          </a:p>
          <a:p>
            <a:pPr>
              <a:buFontTx/>
              <a:buChar char="-"/>
            </a:pPr>
            <a:r>
              <a:rPr lang="en-US" dirty="0" smtClean="0"/>
              <a:t>To </a:t>
            </a:r>
            <a:r>
              <a:rPr lang="en-US" dirty="0"/>
              <a:t>bridge the wide gap between the health care services of Roma and non-Roma </a:t>
            </a:r>
            <a:r>
              <a:rPr lang="en-US" dirty="0" smtClean="0"/>
              <a:t>people</a:t>
            </a:r>
          </a:p>
          <a:p>
            <a:pPr>
              <a:buFontTx/>
              <a:buChar char="-"/>
            </a:pPr>
            <a:r>
              <a:rPr lang="en-US" dirty="0"/>
              <a:t>To provide information for the Roma youth, especially for young Roma girl about reproductive health care, about sex education with special emphasis on the issue of prevention.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639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 Health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65265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Activities: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- Non-formal sex education for Roma youngsters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- Non formal education for health care professionals about the Roma culture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42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2214390"/>
          </a:xfrm>
        </p:spPr>
        <p:txBody>
          <a:bodyPr>
            <a:normAutofit/>
          </a:bodyPr>
          <a:lstStyle/>
          <a:p>
            <a:r>
              <a:rPr lang="en-US" dirty="0" smtClean="0"/>
              <a:t>B. M. Varga</a:t>
            </a:r>
          </a:p>
          <a:p>
            <a:r>
              <a:rPr lang="en-US" dirty="0" smtClean="0"/>
              <a:t>Roma Health Fund </a:t>
            </a:r>
          </a:p>
          <a:p>
            <a:r>
              <a:rPr lang="en-US" dirty="0" err="1" smtClean="0"/>
              <a:t>Cand</a:t>
            </a:r>
            <a:r>
              <a:rPr lang="en-US" dirty="0" smtClean="0"/>
              <a:t>. MSc EPH, University of Maastricht</a:t>
            </a:r>
          </a:p>
          <a:p>
            <a:r>
              <a:rPr lang="en-US" dirty="0" smtClean="0">
                <a:hlinkClick r:id="rId2"/>
              </a:rPr>
              <a:t>bvarga@romahealthfund.org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attention.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944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28</TotalTime>
  <Words>450</Words>
  <Application>Microsoft Macintosh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Barriers faced by young Roma people in accessing health care provision </vt:lpstr>
      <vt:lpstr>Barriers</vt:lpstr>
      <vt:lpstr> United Nations Development Program (UNDP) survey  </vt:lpstr>
      <vt:lpstr>EC - Roma Health Report </vt:lpstr>
      <vt:lpstr>EC - Roma Health Report </vt:lpstr>
      <vt:lpstr>WHO – Health 2020 </vt:lpstr>
      <vt:lpstr>Roma Health Fund</vt:lpstr>
      <vt:lpstr>Roma Health Fund</vt:lpstr>
      <vt:lpstr>Thank you for your attention.</vt:lpstr>
    </vt:vector>
  </TitlesOfParts>
  <Company>Roma Health Fund / Roma Egészségügyi Alap Alapitvány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Barriers faced by young Roma people in accessing health care provision </dc:title>
  <dc:creator>Bernadett Varga</dc:creator>
  <cp:lastModifiedBy>Bernadett Varga</cp:lastModifiedBy>
  <cp:revision>10</cp:revision>
  <dcterms:created xsi:type="dcterms:W3CDTF">2014-09-30T12:50:02Z</dcterms:created>
  <dcterms:modified xsi:type="dcterms:W3CDTF">2014-09-30T13:31:52Z</dcterms:modified>
</cp:coreProperties>
</file>