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6" r:id="rId5"/>
    <p:sldId id="275" r:id="rId6"/>
    <p:sldId id="277" r:id="rId7"/>
    <p:sldId id="287" r:id="rId8"/>
    <p:sldId id="288" r:id="rId9"/>
    <p:sldId id="263" r:id="rId10"/>
    <p:sldId id="269" r:id="rId11"/>
    <p:sldId id="270" r:id="rId12"/>
    <p:sldId id="273" r:id="rId13"/>
    <p:sldId id="268" r:id="rId14"/>
    <p:sldId id="271" r:id="rId15"/>
    <p:sldId id="272" r:id="rId16"/>
    <p:sldId id="265" r:id="rId17"/>
    <p:sldId id="267" r:id="rId18"/>
    <p:sldId id="285" r:id="rId19"/>
    <p:sldId id="266" r:id="rId20"/>
    <p:sldId id="274" r:id="rId21"/>
    <p:sldId id="278" r:id="rId22"/>
    <p:sldId id="280" r:id="rId23"/>
    <p:sldId id="279" r:id="rId24"/>
    <p:sldId id="281" r:id="rId25"/>
    <p:sldId id="282" r:id="rId26"/>
    <p:sldId id="264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Conference on the role of youth work in supporting young people in</a:t>
            </a:r>
            <a:br>
              <a:rPr lang="en-GB" dirty="0" smtClean="0"/>
            </a:br>
            <a:r>
              <a:rPr lang="en-GB" dirty="0" smtClean="0"/>
              <a:t>vulnerable situations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Malta, 25 – 28 November 2014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181600"/>
            <a:ext cx="5105400" cy="1066800"/>
          </a:xfrm>
        </p:spPr>
        <p:txBody>
          <a:bodyPr/>
          <a:lstStyle/>
          <a:p>
            <a:r>
              <a:rPr lang="en-US" dirty="0" err="1" smtClean="0"/>
              <a:t>maria</a:t>
            </a:r>
            <a:r>
              <a:rPr lang="en-US" dirty="0" smtClean="0"/>
              <a:t> </a:t>
            </a:r>
            <a:r>
              <a:rPr lang="en-US" dirty="0" err="1" smtClean="0"/>
              <a:t>pisani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8" name="Picture 4" descr="http://www.sailingbritican.com/wp-content/uploads/2014/04/Sailing-from-Malta-to-Sicil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‘at risk of poverty or social exclusion rate’ (ARPE) for young people experienced an increase from 12.5% in 2006 to 19.6% in 2012, whereas severe material deprivation rose from 4.3% to 9%.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a rock…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risk of poverty or social exclusion rate tends to be higher among certain social groups, the risk also tends to be disproportionately </a:t>
            </a: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distributed across different geographical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90600"/>
            <a:ext cx="3962400" cy="5135563"/>
          </a:xfrm>
        </p:spPr>
        <p:txBody>
          <a:bodyPr>
            <a:normAutofit/>
          </a:bodyPr>
          <a:lstStyle/>
          <a:p>
            <a:r>
              <a:rPr lang="en-GB" dirty="0" smtClean="0"/>
              <a:t>22,801 children live at risk of poverty or social exclusion.</a:t>
            </a:r>
          </a:p>
          <a:p>
            <a:r>
              <a:rPr lang="en-GB" dirty="0" smtClean="0"/>
              <a:t>13,000 live in households with an annual income of €6,500. 3,000 live in households with an annual income of €8,800.</a:t>
            </a:r>
            <a:endParaRPr lang="en-GB" dirty="0"/>
          </a:p>
        </p:txBody>
      </p:sp>
      <p:pic>
        <p:nvPicPr>
          <p:cNvPr id="25602" name="Picture 2" descr="http://gapersblock.com/ac/Little%20City%20by%20Harold%20Jeff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63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12% of students who are at risk of poverty and social exclusion attain an upper secondary and post-secondary tertiary education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27% of students  who are at risk of poverty and social exclusion, attain only a primary education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digital literacy??</a:t>
            </a:r>
            <a:br>
              <a:rPr lang="en-GB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proportion of young disabled people (aged 18-24) leaving school early in Malta was 48.9%, compared to 30.1% for non-disabled people (ANED, 2009)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4525963"/>
          </a:xfrm>
        </p:spPr>
        <p:txBody>
          <a:bodyPr/>
          <a:lstStyle/>
          <a:p>
            <a:r>
              <a:rPr lang="en-GB" dirty="0" smtClean="0"/>
              <a:t>Youth Unemployment Rate in Malta averaged 14.97 Percent from 2000 until 2014</a:t>
            </a:r>
          </a:p>
          <a:p>
            <a:endParaRPr lang="en-GB" dirty="0"/>
          </a:p>
        </p:txBody>
      </p:sp>
      <p:pic>
        <p:nvPicPr>
          <p:cNvPr id="20482" name="Picture 2" descr="http://thumbs.dreamstime.com/x/spirit-old-factory-abstract-painting-ruins-spinning-mill-lodz-44649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257800" cy="4074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Poverty</a:t>
            </a:r>
          </a:p>
          <a:p>
            <a:r>
              <a:rPr lang="en-US" dirty="0" smtClean="0"/>
              <a:t>Exploitation</a:t>
            </a:r>
          </a:p>
          <a:p>
            <a:r>
              <a:rPr lang="en-US" dirty="0" smtClean="0"/>
              <a:t>Making work ‘pay’</a:t>
            </a:r>
            <a:endParaRPr lang="en-GB" dirty="0"/>
          </a:p>
        </p:txBody>
      </p:sp>
      <p:pic>
        <p:nvPicPr>
          <p:cNvPr id="24578" name="Picture 2" descr="http://i.ytimg.com/vi/VprbjHaLjl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7620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c08.deviantart.net/fs70/i/2013/305/6/7/pop_art_moriarty_by_monkey1502-d6sm4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578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"/>
            <a:ext cx="3581400" cy="6172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While teenage pregnancies went down to 21% in 2010 from 24% in 2008, in 2010 a total of 624 women of all ages gave birth outside marriage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156 of these - nothing short of 25% of these children - were born to so-called 'unknown fathers‘</a:t>
            </a:r>
          </a:p>
          <a:p>
            <a:pPr>
              <a:buNone/>
            </a:pPr>
            <a:endParaRPr lang="en-GB" dirty="0" smtClean="0"/>
          </a:p>
          <a:p>
            <a:r>
              <a:rPr lang="en-US" sz="3600" dirty="0" smtClean="0"/>
              <a:t>Moral panic</a:t>
            </a:r>
          </a:p>
          <a:p>
            <a:r>
              <a:rPr lang="en-US" sz="3600" dirty="0" smtClean="0"/>
              <a:t>Poverty</a:t>
            </a:r>
          </a:p>
          <a:p>
            <a:r>
              <a:rPr lang="en-US" sz="3600" dirty="0" smtClean="0"/>
              <a:t>Social exclusion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Young people in care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There are over 430 children in out-of-home care, excluding children of asylum </a:t>
            </a:r>
            <a:r>
              <a:rPr lang="en-GB" dirty="0" smtClean="0"/>
              <a:t>seekers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C000"/>
                </a:solidFill>
              </a:rPr>
              <a:t>transitions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9458" name="Picture 2" descr="http://1.bp.blogspot.com/_2QDzWneYVuY/Sh8hSfvCAGI/AAAAAAAABAE/4T3gySZLnpE/s400/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azuya-akimoto.com/2007/2007images/IMG_6582_via_dolorosa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Vulnerable youth in Malta?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People </a:t>
            </a:r>
            <a:r>
              <a:rPr lang="en-US" dirty="0" smtClean="0"/>
              <a:t> </a:t>
            </a:r>
            <a:r>
              <a:rPr lang="en-US" dirty="0" smtClean="0"/>
              <a:t>in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Crisis management</a:t>
            </a:r>
          </a:p>
          <a:p>
            <a:r>
              <a:rPr lang="en-US" dirty="0" smtClean="0"/>
              <a:t>Reactive measures</a:t>
            </a:r>
          </a:p>
          <a:p>
            <a:r>
              <a:rPr lang="en-US" dirty="0" smtClean="0"/>
              <a:t>Punishment culture</a:t>
            </a:r>
          </a:p>
          <a:p>
            <a:r>
              <a:rPr lang="en-US" dirty="0" smtClean="0"/>
              <a:t>Call for a new philosophy of care</a:t>
            </a:r>
          </a:p>
          <a:p>
            <a:r>
              <a:rPr lang="en-US" dirty="0" smtClean="0"/>
              <a:t>(National Commission for Child Policy &amp; Strategy, 2014)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Illegal bodies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5842" name="Picture 2" descr="http://islelanders.files.wordpress.com/2014/01/rtx11iw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5474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en-US" dirty="0" smtClean="0"/>
              <a:t>Majority of migrants in Malta from the EU</a:t>
            </a:r>
          </a:p>
          <a:p>
            <a:r>
              <a:rPr lang="en-US" dirty="0" smtClean="0"/>
              <a:t>Asylum seekers – war and conflict</a:t>
            </a:r>
          </a:p>
          <a:p>
            <a:r>
              <a:rPr lang="en-US" dirty="0" smtClean="0"/>
              <a:t>Young people</a:t>
            </a:r>
          </a:p>
          <a:p>
            <a:r>
              <a:rPr lang="en-US" dirty="0" smtClean="0"/>
              <a:t>25% under the age of 18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6866" name="Picture 2" descr="http://292fc373eb1b8428f75b-7f75e5eb51943043279413a54aaa858a.r38.cf3.rackcdn.com/051b32ecdfe1aabeda4164e18f25b9f81040706325-1342694566-5007e4a6-620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86868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Detention up to 18 months</a:t>
            </a:r>
          </a:p>
          <a:p>
            <a:r>
              <a:rPr lang="en-US" dirty="0" smtClean="0"/>
              <a:t>Social exclusion and poverty</a:t>
            </a:r>
          </a:p>
          <a:p>
            <a:r>
              <a:rPr lang="en-US" dirty="0" err="1" smtClean="0"/>
              <a:t>Racialized</a:t>
            </a:r>
            <a:r>
              <a:rPr lang="en-US" dirty="0" smtClean="0"/>
              <a:t> discourse</a:t>
            </a:r>
          </a:p>
          <a:p>
            <a:r>
              <a:rPr lang="en-US" dirty="0" smtClean="0"/>
              <a:t>Racism</a:t>
            </a:r>
            <a:endParaRPr lang="en-GB" dirty="0" smtClean="0"/>
          </a:p>
          <a:p>
            <a:r>
              <a:rPr lang="en-US" dirty="0" smtClean="0"/>
              <a:t>Right to rights?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Citizenship Assumption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http://imalta.com/visit/wp-content/uploads/2011/05/nightli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Social class</a:t>
            </a:r>
            <a:endParaRPr lang="en-US" dirty="0" smtClean="0"/>
          </a:p>
          <a:p>
            <a:r>
              <a:rPr lang="en-US" dirty="0" smtClean="0"/>
              <a:t>Locality</a:t>
            </a:r>
          </a:p>
          <a:p>
            <a:r>
              <a:rPr lang="en-US" dirty="0" smtClean="0"/>
              <a:t>Ability</a:t>
            </a:r>
          </a:p>
          <a:p>
            <a:r>
              <a:rPr lang="en-US" dirty="0" smtClean="0"/>
              <a:t>LGBTI</a:t>
            </a:r>
          </a:p>
          <a:p>
            <a:r>
              <a:rPr lang="en-US" dirty="0" smtClean="0"/>
              <a:t>Race/Ethnicity</a:t>
            </a:r>
          </a:p>
          <a:p>
            <a:r>
              <a:rPr lang="en-US" dirty="0" smtClean="0"/>
              <a:t>Legal status</a:t>
            </a:r>
          </a:p>
          <a:p>
            <a:r>
              <a:rPr lang="en-US" dirty="0" smtClean="0"/>
              <a:t>Others?</a:t>
            </a:r>
            <a:endParaRPr lang="en-GB" dirty="0"/>
          </a:p>
        </p:txBody>
      </p:sp>
      <p:pic>
        <p:nvPicPr>
          <p:cNvPr id="39938" name="Picture 2" descr="https://encrypted-tbn0.gstatic.com/images?q=tbn:ANd9GcTICxbEu81b8wpgQtbZwnzRJ0I5znoNRYNOLHTwYp8C2zRhAWLn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24100" y="1714500"/>
            <a:ext cx="6824663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Can the young person </a:t>
            </a:r>
            <a:r>
              <a:rPr lang="en-US" sz="4400" dirty="0" smtClean="0">
                <a:solidFill>
                  <a:srgbClr val="FFC000"/>
                </a:solidFill>
              </a:rPr>
              <a:t>speak?</a:t>
            </a:r>
          </a:p>
          <a:p>
            <a:r>
              <a:rPr lang="en-US" sz="4000" dirty="0" smtClean="0"/>
              <a:t>Will the young person be </a:t>
            </a:r>
            <a:r>
              <a:rPr lang="en-US" sz="4400" dirty="0" smtClean="0">
                <a:solidFill>
                  <a:srgbClr val="FFC000"/>
                </a:solidFill>
              </a:rPr>
              <a:t>heard</a:t>
            </a:r>
            <a:r>
              <a:rPr lang="en-US" sz="4400" dirty="0" smtClean="0">
                <a:solidFill>
                  <a:srgbClr val="FFC000"/>
                </a:solidFill>
              </a:rPr>
              <a:t>?</a:t>
            </a:r>
          </a:p>
          <a:p>
            <a:pPr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Transformation?</a:t>
            </a:r>
            <a:endParaRPr lang="en-US" sz="4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Youth Work?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62" name="Picture 2" descr="https://scontent-a-mxp.xx.fbcdn.net/hphotos-xpa1/v/t1.0-9/10377446_10152920524479186_8162288369585653852_n.jpg?oh=dc39a8944afb13dc71ddfb6c22e7a4f5&amp;oe=54DBE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05126"/>
            <a:ext cx="3200400" cy="32004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733800" y="304800"/>
            <a:ext cx="5029200" cy="3276600"/>
          </a:xfrm>
          <a:prstGeom prst="wedgeEllipseCallout">
            <a:avLst>
              <a:gd name="adj1" fmla="val -30064"/>
              <a:gd name="adj2" fmla="val 58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Mir, over to you …</a:t>
            </a:r>
            <a:endParaRPr lang="en-GB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stipps.info/domains/stipps.info/public_html/images/miriam_te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28203" cy="509587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572000" y="1524000"/>
            <a:ext cx="4267200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Mar, you’ve got ten minutes!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http://media-cache-ak0.pinimg.com/236x/35/13/b0/3513b0a4ca67b5913ca286f25b55dd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39813"/>
            <a:ext cx="3352800" cy="463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c08.deviantart.net/fs70/i/2012/333/4/5/faceless_by_nomenondisponibile-d5mj6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20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19400"/>
            <a:ext cx="37338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humanize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0"/>
            <a:ext cx="3733800" cy="6858000"/>
          </a:xfrm>
          <a:solidFill>
            <a:schemeClr val="tx1"/>
          </a:solidFill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Where is their voice?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3796" name="Picture 4" descr="http://cdn.trendhunterstatic.com/thumbs/kwangho-sh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1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Any discussion on vulnerable youth and youth work must engage in issues related to social </a:t>
            </a:r>
            <a:r>
              <a:rPr lang="en-US" b="1" dirty="0" smtClean="0">
                <a:latin typeface="Arial Narrow" pitchFamily="34" charset="0"/>
              </a:rPr>
              <a:t>justice</a:t>
            </a:r>
          </a:p>
          <a:p>
            <a:endParaRPr lang="en-US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Unapologetically political</a:t>
            </a:r>
            <a:endParaRPr lang="en-US" b="1" dirty="0" smtClean="0">
              <a:latin typeface="Arial Narrow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</a:t>
            </a:r>
            <a:endParaRPr lang="en-GB" sz="4800" dirty="0"/>
          </a:p>
        </p:txBody>
      </p:sp>
      <p:pic>
        <p:nvPicPr>
          <p:cNvPr id="4" name="Picture 2" descr="http://i.huffpost.com/gen/942443/thumbs/o-OUTSIDER-ART-570.jpg?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548" y="1509933"/>
            <a:ext cx="5486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/>
          <a:lstStyle/>
          <a:p>
            <a:r>
              <a:rPr lang="en-US" dirty="0" smtClean="0"/>
              <a:t>agency and structure</a:t>
            </a:r>
          </a:p>
          <a:p>
            <a:r>
              <a:rPr lang="en-US" dirty="0" smtClean="0"/>
              <a:t>perceptions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access to resources</a:t>
            </a:r>
          </a:p>
        </p:txBody>
      </p:sp>
      <p:pic>
        <p:nvPicPr>
          <p:cNvPr id="29698" name="Picture 2" descr="http://kdoutsiderart.files.wordpress.com/2012/09/4-09-2012.jpg?w=440&amp;h=240&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8686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401</Words>
  <Application>Microsoft Office PowerPoint</Application>
  <PresentationFormat>On-screen Show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Conference on the role of youth work in supporting young people in vulnerable situations  Malta, 25 – 28 November 2014</vt:lpstr>
      <vt:lpstr>Vulnerable youth in Malta?</vt:lpstr>
      <vt:lpstr>Slide 3</vt:lpstr>
      <vt:lpstr>Slide 4</vt:lpstr>
      <vt:lpstr>Slide 5</vt:lpstr>
      <vt:lpstr>Slide 6</vt:lpstr>
      <vt:lpstr>Slide 7</vt:lpstr>
      <vt:lpstr>power</vt:lpstr>
      <vt:lpstr>Slide 9</vt:lpstr>
      <vt:lpstr>Slide 10</vt:lpstr>
      <vt:lpstr>Slide 11</vt:lpstr>
      <vt:lpstr>Life on a rock…</vt:lpstr>
      <vt:lpstr>Slide 13</vt:lpstr>
      <vt:lpstr> 12% of students who are at risk of poverty and social exclusion attain an upper secondary and post-secondary tertiary education    27% of students  who are at risk of poverty and social exclusion, attain only a primary education   digital literacy?? </vt:lpstr>
      <vt:lpstr>Slide 15</vt:lpstr>
      <vt:lpstr>Slide 16</vt:lpstr>
      <vt:lpstr>Slide 17</vt:lpstr>
      <vt:lpstr>Slide 18</vt:lpstr>
      <vt:lpstr>Young people in care</vt:lpstr>
      <vt:lpstr>Young People  in Care</vt:lpstr>
      <vt:lpstr>Illegal bodies</vt:lpstr>
      <vt:lpstr>Slide 22</vt:lpstr>
      <vt:lpstr>Slide 23</vt:lpstr>
      <vt:lpstr>Slide 24</vt:lpstr>
      <vt:lpstr>Slide 25</vt:lpstr>
      <vt:lpstr>Slide 26</vt:lpstr>
      <vt:lpstr>Slide 27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on the role of youth work in supporting young people in vulnerable situations  Malta, 25 – 28 November 2014</dc:title>
  <dc:creator>Maria</dc:creator>
  <cp:lastModifiedBy>Maria</cp:lastModifiedBy>
  <cp:revision>5</cp:revision>
  <dcterms:created xsi:type="dcterms:W3CDTF">2006-08-16T00:00:00Z</dcterms:created>
  <dcterms:modified xsi:type="dcterms:W3CDTF">2014-11-25T20:28:17Z</dcterms:modified>
</cp:coreProperties>
</file>