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51"/>
  </p:notesMasterIdLst>
  <p:sldIdLst>
    <p:sldId id="327" r:id="rId6"/>
    <p:sldId id="285" r:id="rId7"/>
    <p:sldId id="310" r:id="rId8"/>
    <p:sldId id="284" r:id="rId9"/>
    <p:sldId id="311" r:id="rId10"/>
    <p:sldId id="317" r:id="rId11"/>
    <p:sldId id="316" r:id="rId12"/>
    <p:sldId id="312" r:id="rId13"/>
    <p:sldId id="313" r:id="rId14"/>
    <p:sldId id="314" r:id="rId15"/>
    <p:sldId id="318" r:id="rId16"/>
    <p:sldId id="329" r:id="rId17"/>
    <p:sldId id="330" r:id="rId18"/>
    <p:sldId id="331" r:id="rId19"/>
    <p:sldId id="332" r:id="rId20"/>
    <p:sldId id="333" r:id="rId21"/>
    <p:sldId id="334" r:id="rId22"/>
    <p:sldId id="335" r:id="rId23"/>
    <p:sldId id="289" r:id="rId24"/>
    <p:sldId id="291" r:id="rId25"/>
    <p:sldId id="292" r:id="rId26"/>
    <p:sldId id="298" r:id="rId27"/>
    <p:sldId id="299" r:id="rId28"/>
    <p:sldId id="328" r:id="rId29"/>
    <p:sldId id="282" r:id="rId30"/>
    <p:sldId id="303" r:id="rId31"/>
    <p:sldId id="301" r:id="rId32"/>
    <p:sldId id="300" r:id="rId33"/>
    <p:sldId id="336" r:id="rId34"/>
    <p:sldId id="280" r:id="rId35"/>
    <p:sldId id="302" r:id="rId36"/>
    <p:sldId id="279" r:id="rId37"/>
    <p:sldId id="281" r:id="rId38"/>
    <p:sldId id="326" r:id="rId39"/>
    <p:sldId id="323" r:id="rId40"/>
    <p:sldId id="320" r:id="rId41"/>
    <p:sldId id="321" r:id="rId42"/>
    <p:sldId id="322" r:id="rId43"/>
    <p:sldId id="304" r:id="rId44"/>
    <p:sldId id="307" r:id="rId45"/>
    <p:sldId id="306" r:id="rId46"/>
    <p:sldId id="308" r:id="rId47"/>
    <p:sldId id="309" r:id="rId48"/>
    <p:sldId id="337" r:id="rId49"/>
    <p:sldId id="32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B5287-45A6-46E6-B5F2-BAFDC7F84909}" type="datetimeFigureOut">
              <a:rPr lang="en-GB" smtClean="0"/>
              <a:t>24/11/2014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28D9C-D204-48F0-9341-82864020DE8D}" type="slidenum">
              <a:rPr lang="en-GB" smtClean="0"/>
              <a:t>‹#›</a:t>
            </a:fld>
            <a:endParaRPr lang="en-GB"/>
          </a:p>
        </p:txBody>
      </p:sp>
    </p:spTree>
    <p:extLst>
      <p:ext uri="{BB962C8B-B14F-4D97-AF65-F5344CB8AC3E}">
        <p14:creationId xmlns:p14="http://schemas.microsoft.com/office/powerpoint/2010/main" val="77207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a:xfrm>
            <a:off x="1298575" y="801688"/>
            <a:ext cx="4264025" cy="31972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Rectangle 2"/>
          <p:cNvSpPr>
            <a:spLocks noGrp="1" noChangeArrowheads="1"/>
          </p:cNvSpPr>
          <p:nvPr>
            <p:ph type="body" idx="1"/>
          </p:nvPr>
        </p:nvSpPr>
        <p:spPr>
          <a:xfrm>
            <a:off x="914721" y="4349690"/>
            <a:ext cx="5030161" cy="360085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F540BC-D80B-4F49-B5A0-64A8F95355AE}" type="datetimeFigureOut">
              <a:rPr lang="en-GB" smtClean="0"/>
              <a:t>24/11/2014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280724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F540BC-D80B-4F49-B5A0-64A8F95355AE}" type="datetimeFigureOut">
              <a:rPr lang="en-GB" smtClean="0"/>
              <a:t>24/11/2014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331344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F540BC-D80B-4F49-B5A0-64A8F95355AE}" type="datetimeFigureOut">
              <a:rPr lang="en-GB" smtClean="0"/>
              <a:t>24/11/2014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75975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defRPr/>
            </a:pPr>
            <a:endParaRPr lang="en-US" sz="2400">
              <a:solidFill>
                <a:srgbClr val="000000"/>
              </a:solidFill>
              <a:latin typeface="Times New Roman" charset="0"/>
            </a:endParaRPr>
          </a:p>
        </p:txBody>
      </p:sp>
      <p:sp>
        <p:nvSpPr>
          <p:cNvPr id="512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0E4F424-F05C-4C88-B5D3-D26D59BB1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758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6376862-17E8-4C30-B1E8-1D66F63CE0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79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D01E181-274A-4F04-9AC7-97AB21167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980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B9DA624-51A9-4328-B185-3B1DD4BA0D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08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C0A53998-182A-4E31-B9A8-A9CFAD3F66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10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8FC2F88-4EB5-4621-A5E2-5C4565EAC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340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F6761CF5-3731-47D9-AC64-262ADC97F6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423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1C0A7F1-E38E-426D-80B3-B86C9F61B1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00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F540BC-D80B-4F49-B5A0-64A8F95355AE}" type="datetimeFigureOut">
              <a:rPr lang="en-GB" smtClean="0"/>
              <a:t>24/11/2014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1014749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211EF79-0993-41D0-815D-509C254730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280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683C2FF-13BF-41FA-BBE8-1137584CE1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73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FCC85C8-109D-46CB-B5E9-A690630094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1490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0F9357C-2006-40FB-B8A3-170D2AB7184A}" type="slidenum">
              <a:rPr lang="en-US" altLang="en-US"/>
              <a:pPr>
                <a:defRPr/>
              </a:pPr>
              <a:t>‹#›</a:t>
            </a:fld>
            <a:endParaRPr lang="en-US" altLang="en-US"/>
          </a:p>
        </p:txBody>
      </p:sp>
    </p:spTree>
    <p:extLst>
      <p:ext uri="{BB962C8B-B14F-4D97-AF65-F5344CB8AC3E}">
        <p14:creationId xmlns:p14="http://schemas.microsoft.com/office/powerpoint/2010/main" val="3257009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4068F46-5402-4961-B43D-1A7FE891354A}" type="slidenum">
              <a:rPr lang="en-US" altLang="en-US"/>
              <a:pPr>
                <a:defRPr/>
              </a:pPr>
              <a:t>‹#›</a:t>
            </a:fld>
            <a:endParaRPr lang="en-US" altLang="en-US"/>
          </a:p>
        </p:txBody>
      </p:sp>
    </p:spTree>
    <p:extLst>
      <p:ext uri="{BB962C8B-B14F-4D97-AF65-F5344CB8AC3E}">
        <p14:creationId xmlns:p14="http://schemas.microsoft.com/office/powerpoint/2010/main" val="1187210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8E610B1-3A7A-453D-ADA0-17F589C1A618}" type="slidenum">
              <a:rPr lang="en-US" altLang="en-US"/>
              <a:pPr>
                <a:defRPr/>
              </a:pPr>
              <a:t>‹#›</a:t>
            </a:fld>
            <a:endParaRPr lang="en-US" altLang="en-US"/>
          </a:p>
        </p:txBody>
      </p:sp>
    </p:spTree>
    <p:extLst>
      <p:ext uri="{BB962C8B-B14F-4D97-AF65-F5344CB8AC3E}">
        <p14:creationId xmlns:p14="http://schemas.microsoft.com/office/powerpoint/2010/main" val="1740180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2205038"/>
            <a:ext cx="3806825" cy="3716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2205038"/>
            <a:ext cx="3808413" cy="3716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AA44CA9D-A51C-468D-8ED5-20AF8F7ED977}" type="slidenum">
              <a:rPr lang="en-US" altLang="en-US"/>
              <a:pPr>
                <a:defRPr/>
              </a:pPr>
              <a:t>‹#›</a:t>
            </a:fld>
            <a:endParaRPr lang="en-US" altLang="en-US"/>
          </a:p>
        </p:txBody>
      </p:sp>
    </p:spTree>
    <p:extLst>
      <p:ext uri="{BB962C8B-B14F-4D97-AF65-F5344CB8AC3E}">
        <p14:creationId xmlns:p14="http://schemas.microsoft.com/office/powerpoint/2010/main" val="1214565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4EC6C5C5-D737-4E3B-B02F-560835938E66}" type="slidenum">
              <a:rPr lang="en-US" altLang="en-US"/>
              <a:pPr>
                <a:defRPr/>
              </a:pPr>
              <a:t>‹#›</a:t>
            </a:fld>
            <a:endParaRPr lang="en-US" altLang="en-US"/>
          </a:p>
        </p:txBody>
      </p:sp>
    </p:spTree>
    <p:extLst>
      <p:ext uri="{BB962C8B-B14F-4D97-AF65-F5344CB8AC3E}">
        <p14:creationId xmlns:p14="http://schemas.microsoft.com/office/powerpoint/2010/main" val="966696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DBED8352-13D5-4556-AC4B-64054226E0B0}" type="slidenum">
              <a:rPr lang="en-US" altLang="en-US"/>
              <a:pPr>
                <a:defRPr/>
              </a:pPr>
              <a:t>‹#›</a:t>
            </a:fld>
            <a:endParaRPr lang="en-US" altLang="en-US"/>
          </a:p>
        </p:txBody>
      </p:sp>
    </p:spTree>
    <p:extLst>
      <p:ext uri="{BB962C8B-B14F-4D97-AF65-F5344CB8AC3E}">
        <p14:creationId xmlns:p14="http://schemas.microsoft.com/office/powerpoint/2010/main" val="2547467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B2ABB35-1135-49F7-A150-BD4264FE3ECF}" type="slidenum">
              <a:rPr lang="en-US" altLang="en-US"/>
              <a:pPr>
                <a:defRPr/>
              </a:pPr>
              <a:t>‹#›</a:t>
            </a:fld>
            <a:endParaRPr lang="en-US" altLang="en-US"/>
          </a:p>
        </p:txBody>
      </p:sp>
    </p:spTree>
    <p:extLst>
      <p:ext uri="{BB962C8B-B14F-4D97-AF65-F5344CB8AC3E}">
        <p14:creationId xmlns:p14="http://schemas.microsoft.com/office/powerpoint/2010/main" val="147697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540BC-D80B-4F49-B5A0-64A8F95355AE}" type="datetimeFigureOut">
              <a:rPr lang="en-GB" smtClean="0"/>
              <a:t>24/11/2014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1533561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D3A8305-5A81-4A82-9A1D-4705DE0FFA05}" type="slidenum">
              <a:rPr lang="en-US" altLang="en-US"/>
              <a:pPr>
                <a:defRPr/>
              </a:pPr>
              <a:t>‹#›</a:t>
            </a:fld>
            <a:endParaRPr lang="en-US" altLang="en-US"/>
          </a:p>
        </p:txBody>
      </p:sp>
    </p:spTree>
    <p:extLst>
      <p:ext uri="{BB962C8B-B14F-4D97-AF65-F5344CB8AC3E}">
        <p14:creationId xmlns:p14="http://schemas.microsoft.com/office/powerpoint/2010/main" val="4202319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3C10AB6-1BC3-4592-9E20-DAF1EE1D9C07}" type="slidenum">
              <a:rPr lang="en-US" altLang="en-US"/>
              <a:pPr>
                <a:defRPr/>
              </a:pPr>
              <a:t>‹#›</a:t>
            </a:fld>
            <a:endParaRPr lang="en-US" altLang="en-US"/>
          </a:p>
        </p:txBody>
      </p:sp>
    </p:spTree>
    <p:extLst>
      <p:ext uri="{BB962C8B-B14F-4D97-AF65-F5344CB8AC3E}">
        <p14:creationId xmlns:p14="http://schemas.microsoft.com/office/powerpoint/2010/main" val="3879687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2C100F00-2450-4C87-A1A0-88A7348532C8}" type="slidenum">
              <a:rPr lang="en-US" altLang="en-US"/>
              <a:pPr>
                <a:defRPr/>
              </a:pPr>
              <a:t>‹#›</a:t>
            </a:fld>
            <a:endParaRPr lang="en-US" altLang="en-US"/>
          </a:p>
        </p:txBody>
      </p:sp>
    </p:spTree>
    <p:extLst>
      <p:ext uri="{BB962C8B-B14F-4D97-AF65-F5344CB8AC3E}">
        <p14:creationId xmlns:p14="http://schemas.microsoft.com/office/powerpoint/2010/main" val="2758401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4313" y="908050"/>
            <a:ext cx="2055812" cy="5013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908050"/>
            <a:ext cx="6016625"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2F7C167-9969-402B-847F-BE2229246FA1}" type="slidenum">
              <a:rPr lang="en-US" altLang="en-US"/>
              <a:pPr>
                <a:defRPr/>
              </a:pPr>
              <a:t>‹#›</a:t>
            </a:fld>
            <a:endParaRPr lang="en-US" altLang="en-US"/>
          </a:p>
        </p:txBody>
      </p:sp>
    </p:spTree>
    <p:extLst>
      <p:ext uri="{BB962C8B-B14F-4D97-AF65-F5344CB8AC3E}">
        <p14:creationId xmlns:p14="http://schemas.microsoft.com/office/powerpoint/2010/main" val="1283468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0F9357C-2006-40FB-B8A3-170D2AB7184A}" type="slidenum">
              <a:rPr lang="en-US" altLang="en-US"/>
              <a:pPr>
                <a:defRPr/>
              </a:pPr>
              <a:t>‹#›</a:t>
            </a:fld>
            <a:endParaRPr lang="en-US" altLang="en-US"/>
          </a:p>
        </p:txBody>
      </p:sp>
    </p:spTree>
    <p:extLst>
      <p:ext uri="{BB962C8B-B14F-4D97-AF65-F5344CB8AC3E}">
        <p14:creationId xmlns:p14="http://schemas.microsoft.com/office/powerpoint/2010/main" val="1700357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4068F46-5402-4961-B43D-1A7FE891354A}" type="slidenum">
              <a:rPr lang="en-US" altLang="en-US"/>
              <a:pPr>
                <a:defRPr/>
              </a:pPr>
              <a:t>‹#›</a:t>
            </a:fld>
            <a:endParaRPr lang="en-US" altLang="en-US"/>
          </a:p>
        </p:txBody>
      </p:sp>
    </p:spTree>
    <p:extLst>
      <p:ext uri="{BB962C8B-B14F-4D97-AF65-F5344CB8AC3E}">
        <p14:creationId xmlns:p14="http://schemas.microsoft.com/office/powerpoint/2010/main" val="166739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8E610B1-3A7A-453D-ADA0-17F589C1A618}" type="slidenum">
              <a:rPr lang="en-US" altLang="en-US"/>
              <a:pPr>
                <a:defRPr/>
              </a:pPr>
              <a:t>‹#›</a:t>
            </a:fld>
            <a:endParaRPr lang="en-US" altLang="en-US"/>
          </a:p>
        </p:txBody>
      </p:sp>
    </p:spTree>
    <p:extLst>
      <p:ext uri="{BB962C8B-B14F-4D97-AF65-F5344CB8AC3E}">
        <p14:creationId xmlns:p14="http://schemas.microsoft.com/office/powerpoint/2010/main" val="2952173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2205038"/>
            <a:ext cx="3806825" cy="3716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2205038"/>
            <a:ext cx="3808413" cy="3716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AA44CA9D-A51C-468D-8ED5-20AF8F7ED977}" type="slidenum">
              <a:rPr lang="en-US" altLang="en-US"/>
              <a:pPr>
                <a:defRPr/>
              </a:pPr>
              <a:t>‹#›</a:t>
            </a:fld>
            <a:endParaRPr lang="en-US" altLang="en-US"/>
          </a:p>
        </p:txBody>
      </p:sp>
    </p:spTree>
    <p:extLst>
      <p:ext uri="{BB962C8B-B14F-4D97-AF65-F5344CB8AC3E}">
        <p14:creationId xmlns:p14="http://schemas.microsoft.com/office/powerpoint/2010/main" val="2808262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4EC6C5C5-D737-4E3B-B02F-560835938E66}" type="slidenum">
              <a:rPr lang="en-US" altLang="en-US"/>
              <a:pPr>
                <a:defRPr/>
              </a:pPr>
              <a:t>‹#›</a:t>
            </a:fld>
            <a:endParaRPr lang="en-US" altLang="en-US"/>
          </a:p>
        </p:txBody>
      </p:sp>
    </p:spTree>
    <p:extLst>
      <p:ext uri="{BB962C8B-B14F-4D97-AF65-F5344CB8AC3E}">
        <p14:creationId xmlns:p14="http://schemas.microsoft.com/office/powerpoint/2010/main" val="3039135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DBED8352-13D5-4556-AC4B-64054226E0B0}" type="slidenum">
              <a:rPr lang="en-US" altLang="en-US"/>
              <a:pPr>
                <a:defRPr/>
              </a:pPr>
              <a:t>‹#›</a:t>
            </a:fld>
            <a:endParaRPr lang="en-US" altLang="en-US"/>
          </a:p>
        </p:txBody>
      </p:sp>
    </p:spTree>
    <p:extLst>
      <p:ext uri="{BB962C8B-B14F-4D97-AF65-F5344CB8AC3E}">
        <p14:creationId xmlns:p14="http://schemas.microsoft.com/office/powerpoint/2010/main" val="320140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F540BC-D80B-4F49-B5A0-64A8F95355AE}" type="datetimeFigureOut">
              <a:rPr lang="en-GB" smtClean="0"/>
              <a:t>24/11/2014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83212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B2ABB35-1135-49F7-A150-BD4264FE3ECF}" type="slidenum">
              <a:rPr lang="en-US" altLang="en-US"/>
              <a:pPr>
                <a:defRPr/>
              </a:pPr>
              <a:t>‹#›</a:t>
            </a:fld>
            <a:endParaRPr lang="en-US" altLang="en-US"/>
          </a:p>
        </p:txBody>
      </p:sp>
    </p:spTree>
    <p:extLst>
      <p:ext uri="{BB962C8B-B14F-4D97-AF65-F5344CB8AC3E}">
        <p14:creationId xmlns:p14="http://schemas.microsoft.com/office/powerpoint/2010/main" val="70821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D3A8305-5A81-4A82-9A1D-4705DE0FFA05}" type="slidenum">
              <a:rPr lang="en-US" altLang="en-US"/>
              <a:pPr>
                <a:defRPr/>
              </a:pPr>
              <a:t>‹#›</a:t>
            </a:fld>
            <a:endParaRPr lang="en-US" altLang="en-US"/>
          </a:p>
        </p:txBody>
      </p:sp>
    </p:spTree>
    <p:extLst>
      <p:ext uri="{BB962C8B-B14F-4D97-AF65-F5344CB8AC3E}">
        <p14:creationId xmlns:p14="http://schemas.microsoft.com/office/powerpoint/2010/main" val="3027118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3C10AB6-1BC3-4592-9E20-DAF1EE1D9C07}" type="slidenum">
              <a:rPr lang="en-US" altLang="en-US"/>
              <a:pPr>
                <a:defRPr/>
              </a:pPr>
              <a:t>‹#›</a:t>
            </a:fld>
            <a:endParaRPr lang="en-US" altLang="en-US"/>
          </a:p>
        </p:txBody>
      </p:sp>
    </p:spTree>
    <p:extLst>
      <p:ext uri="{BB962C8B-B14F-4D97-AF65-F5344CB8AC3E}">
        <p14:creationId xmlns:p14="http://schemas.microsoft.com/office/powerpoint/2010/main" val="1253902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2C100F00-2450-4C87-A1A0-88A7348532C8}" type="slidenum">
              <a:rPr lang="en-US" altLang="en-US"/>
              <a:pPr>
                <a:defRPr/>
              </a:pPr>
              <a:t>‹#›</a:t>
            </a:fld>
            <a:endParaRPr lang="en-US" altLang="en-US"/>
          </a:p>
        </p:txBody>
      </p:sp>
    </p:spTree>
    <p:extLst>
      <p:ext uri="{BB962C8B-B14F-4D97-AF65-F5344CB8AC3E}">
        <p14:creationId xmlns:p14="http://schemas.microsoft.com/office/powerpoint/2010/main" val="773017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4313" y="908050"/>
            <a:ext cx="2055812" cy="5013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908050"/>
            <a:ext cx="6016625"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2F7C167-9969-402B-847F-BE2229246FA1}" type="slidenum">
              <a:rPr lang="en-US" altLang="en-US"/>
              <a:pPr>
                <a:defRPr/>
              </a:pPr>
              <a:t>‹#›</a:t>
            </a:fld>
            <a:endParaRPr lang="en-US" altLang="en-US"/>
          </a:p>
        </p:txBody>
      </p:sp>
    </p:spTree>
    <p:extLst>
      <p:ext uri="{BB962C8B-B14F-4D97-AF65-F5344CB8AC3E}">
        <p14:creationId xmlns:p14="http://schemas.microsoft.com/office/powerpoint/2010/main" val="126716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4BF8A66A-847E-4CE1-9F37-871863EE2951}" type="slidenum">
              <a:rPr lang="en-US" altLang="en-US"/>
              <a:pPr>
                <a:defRPr/>
              </a:pPr>
              <a:t>‹#›</a:t>
            </a:fld>
            <a:endParaRPr lang="en-US" altLang="en-US"/>
          </a:p>
        </p:txBody>
      </p:sp>
    </p:spTree>
    <p:extLst>
      <p:ext uri="{BB962C8B-B14F-4D97-AF65-F5344CB8AC3E}">
        <p14:creationId xmlns:p14="http://schemas.microsoft.com/office/powerpoint/2010/main" val="3955385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D3129578-9FC1-4768-9763-1F75F5A0DD94}" type="slidenum">
              <a:rPr lang="en-US" altLang="en-US"/>
              <a:pPr>
                <a:defRPr/>
              </a:pPr>
              <a:t>‹#›</a:t>
            </a:fld>
            <a:endParaRPr lang="en-US" altLang="en-US"/>
          </a:p>
        </p:txBody>
      </p:sp>
    </p:spTree>
    <p:extLst>
      <p:ext uri="{BB962C8B-B14F-4D97-AF65-F5344CB8AC3E}">
        <p14:creationId xmlns:p14="http://schemas.microsoft.com/office/powerpoint/2010/main" val="3503236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AF33A474-9CA6-4707-938F-F7515DDD26B8}" type="slidenum">
              <a:rPr lang="en-US" altLang="en-US"/>
              <a:pPr>
                <a:defRPr/>
              </a:pPr>
              <a:t>‹#›</a:t>
            </a:fld>
            <a:endParaRPr lang="en-US" altLang="en-US"/>
          </a:p>
        </p:txBody>
      </p:sp>
    </p:spTree>
    <p:extLst>
      <p:ext uri="{BB962C8B-B14F-4D97-AF65-F5344CB8AC3E}">
        <p14:creationId xmlns:p14="http://schemas.microsoft.com/office/powerpoint/2010/main" val="755733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2205038"/>
            <a:ext cx="3806825" cy="3716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2205038"/>
            <a:ext cx="3808413" cy="3716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7D4579B4-21CF-4AA0-B9F0-0EAC628C956D}" type="slidenum">
              <a:rPr lang="en-US" altLang="en-US"/>
              <a:pPr>
                <a:defRPr/>
              </a:pPr>
              <a:t>‹#›</a:t>
            </a:fld>
            <a:endParaRPr lang="en-US" altLang="en-US"/>
          </a:p>
        </p:txBody>
      </p:sp>
    </p:spTree>
    <p:extLst>
      <p:ext uri="{BB962C8B-B14F-4D97-AF65-F5344CB8AC3E}">
        <p14:creationId xmlns:p14="http://schemas.microsoft.com/office/powerpoint/2010/main" val="1663200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7E125431-3BBF-4D85-9CE7-3ED15C637938}" type="slidenum">
              <a:rPr lang="en-US" altLang="en-US"/>
              <a:pPr>
                <a:defRPr/>
              </a:pPr>
              <a:t>‹#›</a:t>
            </a:fld>
            <a:endParaRPr lang="en-US" altLang="en-US"/>
          </a:p>
        </p:txBody>
      </p:sp>
    </p:spTree>
    <p:extLst>
      <p:ext uri="{BB962C8B-B14F-4D97-AF65-F5344CB8AC3E}">
        <p14:creationId xmlns:p14="http://schemas.microsoft.com/office/powerpoint/2010/main" val="82138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F540BC-D80B-4F49-B5A0-64A8F95355AE}" type="datetimeFigureOut">
              <a:rPr lang="en-GB" smtClean="0"/>
              <a:t>24/11/2014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540164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8F91F4DD-F2D7-4CDA-80EE-0A2ADD6C68C4}" type="slidenum">
              <a:rPr lang="en-US" altLang="en-US"/>
              <a:pPr>
                <a:defRPr/>
              </a:pPr>
              <a:t>‹#›</a:t>
            </a:fld>
            <a:endParaRPr lang="en-US" altLang="en-US"/>
          </a:p>
        </p:txBody>
      </p:sp>
    </p:spTree>
    <p:extLst>
      <p:ext uri="{BB962C8B-B14F-4D97-AF65-F5344CB8AC3E}">
        <p14:creationId xmlns:p14="http://schemas.microsoft.com/office/powerpoint/2010/main" val="2655107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C4CD7534-3B2E-471A-82B8-B2CC57D33A25}" type="slidenum">
              <a:rPr lang="en-US" altLang="en-US"/>
              <a:pPr>
                <a:defRPr/>
              </a:pPr>
              <a:t>‹#›</a:t>
            </a:fld>
            <a:endParaRPr lang="en-US" altLang="en-US"/>
          </a:p>
        </p:txBody>
      </p:sp>
    </p:spTree>
    <p:extLst>
      <p:ext uri="{BB962C8B-B14F-4D97-AF65-F5344CB8AC3E}">
        <p14:creationId xmlns:p14="http://schemas.microsoft.com/office/powerpoint/2010/main" val="2932185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EC98BB6-92FF-41CA-91A8-C52A42F51D7D}" type="slidenum">
              <a:rPr lang="en-US" altLang="en-US"/>
              <a:pPr>
                <a:defRPr/>
              </a:pPr>
              <a:t>‹#›</a:t>
            </a:fld>
            <a:endParaRPr lang="en-US" altLang="en-US"/>
          </a:p>
        </p:txBody>
      </p:sp>
    </p:spTree>
    <p:extLst>
      <p:ext uri="{BB962C8B-B14F-4D97-AF65-F5344CB8AC3E}">
        <p14:creationId xmlns:p14="http://schemas.microsoft.com/office/powerpoint/2010/main" val="1928418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36F6B95-586E-4CE3-A4B5-E24EEF1ABB36}" type="slidenum">
              <a:rPr lang="en-US" altLang="en-US"/>
              <a:pPr>
                <a:defRPr/>
              </a:pPr>
              <a:t>‹#›</a:t>
            </a:fld>
            <a:endParaRPr lang="en-US" altLang="en-US"/>
          </a:p>
        </p:txBody>
      </p:sp>
    </p:spTree>
    <p:extLst>
      <p:ext uri="{BB962C8B-B14F-4D97-AF65-F5344CB8AC3E}">
        <p14:creationId xmlns:p14="http://schemas.microsoft.com/office/powerpoint/2010/main" val="4218635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2EB5E5B1-8C6F-4D3E-8464-3557EDA70542}" type="slidenum">
              <a:rPr lang="en-US" altLang="en-US"/>
              <a:pPr>
                <a:defRPr/>
              </a:pPr>
              <a:t>‹#›</a:t>
            </a:fld>
            <a:endParaRPr lang="en-US" altLang="en-US"/>
          </a:p>
        </p:txBody>
      </p:sp>
    </p:spTree>
    <p:extLst>
      <p:ext uri="{BB962C8B-B14F-4D97-AF65-F5344CB8AC3E}">
        <p14:creationId xmlns:p14="http://schemas.microsoft.com/office/powerpoint/2010/main" val="2852797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4313" y="908050"/>
            <a:ext cx="2055812" cy="5013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908050"/>
            <a:ext cx="6016625"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EE5085E5-FDE8-4565-A0C0-F61A820E0772}" type="slidenum">
              <a:rPr lang="en-US" altLang="en-US"/>
              <a:pPr>
                <a:defRPr/>
              </a:pPr>
              <a:t>‹#›</a:t>
            </a:fld>
            <a:endParaRPr lang="en-US" altLang="en-US"/>
          </a:p>
        </p:txBody>
      </p:sp>
    </p:spTree>
    <p:extLst>
      <p:ext uri="{BB962C8B-B14F-4D97-AF65-F5344CB8AC3E}">
        <p14:creationId xmlns:p14="http://schemas.microsoft.com/office/powerpoint/2010/main" val="15417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F540BC-D80B-4F49-B5A0-64A8F95355AE}" type="datetimeFigureOut">
              <a:rPr lang="en-GB" smtClean="0"/>
              <a:t>24/11/2014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101884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540BC-D80B-4F49-B5A0-64A8F95355AE}" type="datetimeFigureOut">
              <a:rPr lang="en-GB" smtClean="0"/>
              <a:t>24/11/2014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371664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540BC-D80B-4F49-B5A0-64A8F95355AE}" type="datetimeFigureOut">
              <a:rPr lang="en-GB" smtClean="0"/>
              <a:t>24/11/2014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180759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540BC-D80B-4F49-B5A0-64A8F95355AE}" type="datetimeFigureOut">
              <a:rPr lang="en-GB" smtClean="0"/>
              <a:t>24/11/2014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872E45-5622-45D2-AA7E-A1A0AB042F90}" type="slidenum">
              <a:rPr lang="en-GB" smtClean="0"/>
              <a:t>‹#›</a:t>
            </a:fld>
            <a:endParaRPr lang="en-GB"/>
          </a:p>
        </p:txBody>
      </p:sp>
    </p:spTree>
    <p:extLst>
      <p:ext uri="{BB962C8B-B14F-4D97-AF65-F5344CB8AC3E}">
        <p14:creationId xmlns:p14="http://schemas.microsoft.com/office/powerpoint/2010/main" val="202163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540BC-D80B-4F49-B5A0-64A8F95355AE}" type="datetimeFigureOut">
              <a:rPr lang="en-GB" smtClean="0"/>
              <a:t>24/11/2014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72E45-5622-45D2-AA7E-A1A0AB042F90}" type="slidenum">
              <a:rPr lang="en-GB" smtClean="0"/>
              <a:t>‹#›</a:t>
            </a:fld>
            <a:endParaRPr lang="en-GB"/>
          </a:p>
        </p:txBody>
      </p:sp>
    </p:spTree>
    <p:extLst>
      <p:ext uri="{BB962C8B-B14F-4D97-AF65-F5344CB8AC3E}">
        <p14:creationId xmlns:p14="http://schemas.microsoft.com/office/powerpoint/2010/main" val="4258113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defRPr/>
            </a:pPr>
            <a:endParaRPr lang="en-US" sz="2400">
              <a:solidFill>
                <a:srgbClr val="000000"/>
              </a:solidFill>
              <a:latin typeface="Times New Roman" charset="0"/>
            </a:endParaRPr>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defRPr/>
            </a:pPr>
            <a:endParaRPr lang="en-US">
              <a:solidFill>
                <a:srgbClr val="000000"/>
              </a:solidFill>
            </a:endParaRP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defRPr/>
            </a:pPr>
            <a:endParaRPr lang="en-US">
              <a:solidFill>
                <a:srgbClr val="000000"/>
              </a:solidFill>
            </a:endParaRPr>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87BA3239-2218-4EAD-8260-66BB26E0E8E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6092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body" idx="1"/>
          </p:nvPr>
        </p:nvSpPr>
        <p:spPr bwMode="auto">
          <a:xfrm>
            <a:off x="755650" y="2205038"/>
            <a:ext cx="7767638" cy="371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29"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2" name="Rectangle 5"/>
          <p:cNvSpPr>
            <a:spLocks noGrp="1" noChangeArrowheads="1"/>
          </p:cNvSpPr>
          <p:nvPr>
            <p:ph type="sldNum"/>
          </p:nvPr>
        </p:nvSpPr>
        <p:spPr bwMode="auto">
          <a:xfrm>
            <a:off x="6553200" y="6248400"/>
            <a:ext cx="19002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eaLnBrk="0" fontAlgn="base" hangingPunct="0">
              <a:spcBef>
                <a:spcPct val="0"/>
              </a:spcBef>
              <a:spcAft>
                <a:spcPct val="0"/>
              </a:spcAft>
              <a:defRPr/>
            </a:pPr>
            <a:fld id="{21466534-BF03-4CE1-904C-722385721557}" type="slidenum">
              <a:rPr lang="en-US" altLang="en-US" sz="2400"/>
              <a:pPr defTabSz="449263" eaLnBrk="0" fontAlgn="base" hangingPunct="0">
                <a:spcBef>
                  <a:spcPct val="0"/>
                </a:spcBef>
                <a:spcAft>
                  <a:spcPct val="0"/>
                </a:spcAft>
                <a:defRPr/>
              </a:pPr>
              <a:t>‹#›</a:t>
            </a:fld>
            <a:endParaRPr lang="en-US" altLang="en-US" sz="2400"/>
          </a:p>
        </p:txBody>
      </p:sp>
      <p:sp>
        <p:nvSpPr>
          <p:cNvPr id="1031" name="Rectangle 6"/>
          <p:cNvSpPr>
            <a:spLocks noChangeArrowheads="1"/>
          </p:cNvSpPr>
          <p:nvPr/>
        </p:nvSpPr>
        <p:spPr bwMode="auto">
          <a:xfrm>
            <a:off x="1116013" y="981075"/>
            <a:ext cx="705643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32" name="Rectangle 7"/>
          <p:cNvSpPr>
            <a:spLocks noChangeArrowheads="1"/>
          </p:cNvSpPr>
          <p:nvPr/>
        </p:nvSpPr>
        <p:spPr bwMode="auto">
          <a:xfrm>
            <a:off x="1116013" y="908050"/>
            <a:ext cx="705643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33" name="Rectangle 8"/>
          <p:cNvSpPr>
            <a:spLocks noChangeArrowheads="1"/>
          </p:cNvSpPr>
          <p:nvPr/>
        </p:nvSpPr>
        <p:spPr bwMode="auto">
          <a:xfrm>
            <a:off x="684213" y="1125538"/>
            <a:ext cx="77724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3" name="Text Box 9"/>
          <p:cNvSpPr txBox="1">
            <a:spLocks noChangeArrowheads="1"/>
          </p:cNvSpPr>
          <p:nvPr/>
        </p:nvSpPr>
        <p:spPr bwMode="auto">
          <a:xfrm>
            <a:off x="2643188" y="115888"/>
            <a:ext cx="55006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9pPr>
          </a:lstStyle>
          <a:p>
            <a:pPr defTabSz="449263" eaLnBrk="0" fontAlgn="base" hangingPunct="0">
              <a:spcBef>
                <a:spcPct val="0"/>
              </a:spcBef>
              <a:spcAft>
                <a:spcPct val="0"/>
              </a:spcAft>
              <a:buSzPct val="100000"/>
              <a:defRPr/>
            </a:pPr>
            <a:r>
              <a:rPr lang="en-GB" smtClean="0">
                <a:solidFill>
                  <a:srgbClr val="FFFFFF"/>
                </a:solidFill>
              </a:rPr>
              <a:t>Dyfed &amp; Glamorgan Army Cadet Force </a:t>
            </a:r>
          </a:p>
        </p:txBody>
      </p:sp>
      <p:sp>
        <p:nvSpPr>
          <p:cNvPr id="1035" name="Rectangle 10"/>
          <p:cNvSpPr>
            <a:spLocks noGrp="1" noChangeArrowheads="1"/>
          </p:cNvSpPr>
          <p:nvPr>
            <p:ph type="title"/>
          </p:nvPr>
        </p:nvSpPr>
        <p:spPr bwMode="auto">
          <a:xfrm>
            <a:off x="395288" y="908050"/>
            <a:ext cx="8224837"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Tree>
    <p:extLst>
      <p:ext uri="{BB962C8B-B14F-4D97-AF65-F5344CB8AC3E}">
        <p14:creationId xmlns:p14="http://schemas.microsoft.com/office/powerpoint/2010/main" val="3168973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200" b="1"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2pPr>
      <a:lvl3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3pPr>
      <a:lvl4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4pPr>
      <a:lvl5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6" charset="0"/>
        <a:defRPr sz="30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body" idx="1"/>
          </p:nvPr>
        </p:nvSpPr>
        <p:spPr bwMode="auto">
          <a:xfrm>
            <a:off x="755650" y="2205038"/>
            <a:ext cx="7767638" cy="371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29"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2" name="Rectangle 5"/>
          <p:cNvSpPr>
            <a:spLocks noGrp="1" noChangeArrowheads="1"/>
          </p:cNvSpPr>
          <p:nvPr>
            <p:ph type="sldNum"/>
          </p:nvPr>
        </p:nvSpPr>
        <p:spPr bwMode="auto">
          <a:xfrm>
            <a:off x="6553200" y="6248400"/>
            <a:ext cx="19002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eaLnBrk="0" fontAlgn="base" hangingPunct="0">
              <a:spcBef>
                <a:spcPct val="0"/>
              </a:spcBef>
              <a:spcAft>
                <a:spcPct val="0"/>
              </a:spcAft>
              <a:defRPr/>
            </a:pPr>
            <a:fld id="{21466534-BF03-4CE1-904C-722385721557}" type="slidenum">
              <a:rPr lang="en-US" altLang="en-US" sz="2400"/>
              <a:pPr defTabSz="449263" eaLnBrk="0" fontAlgn="base" hangingPunct="0">
                <a:spcBef>
                  <a:spcPct val="0"/>
                </a:spcBef>
                <a:spcAft>
                  <a:spcPct val="0"/>
                </a:spcAft>
                <a:defRPr/>
              </a:pPr>
              <a:t>‹#›</a:t>
            </a:fld>
            <a:endParaRPr lang="en-US" altLang="en-US" sz="2400"/>
          </a:p>
        </p:txBody>
      </p:sp>
      <p:sp>
        <p:nvSpPr>
          <p:cNvPr id="1031" name="Rectangle 6"/>
          <p:cNvSpPr>
            <a:spLocks noChangeArrowheads="1"/>
          </p:cNvSpPr>
          <p:nvPr/>
        </p:nvSpPr>
        <p:spPr bwMode="auto">
          <a:xfrm>
            <a:off x="1116013" y="981075"/>
            <a:ext cx="705643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32" name="Rectangle 7"/>
          <p:cNvSpPr>
            <a:spLocks noChangeArrowheads="1"/>
          </p:cNvSpPr>
          <p:nvPr/>
        </p:nvSpPr>
        <p:spPr bwMode="auto">
          <a:xfrm>
            <a:off x="1116013" y="908050"/>
            <a:ext cx="705643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33" name="Rectangle 8"/>
          <p:cNvSpPr>
            <a:spLocks noChangeArrowheads="1"/>
          </p:cNvSpPr>
          <p:nvPr/>
        </p:nvSpPr>
        <p:spPr bwMode="auto">
          <a:xfrm>
            <a:off x="684213" y="1125538"/>
            <a:ext cx="77724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3" name="Text Box 9"/>
          <p:cNvSpPr txBox="1">
            <a:spLocks noChangeArrowheads="1"/>
          </p:cNvSpPr>
          <p:nvPr/>
        </p:nvSpPr>
        <p:spPr bwMode="auto">
          <a:xfrm>
            <a:off x="2643188" y="115888"/>
            <a:ext cx="55006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9pPr>
          </a:lstStyle>
          <a:p>
            <a:pPr defTabSz="449263" eaLnBrk="0" fontAlgn="base" hangingPunct="0">
              <a:spcBef>
                <a:spcPct val="0"/>
              </a:spcBef>
              <a:spcAft>
                <a:spcPct val="0"/>
              </a:spcAft>
              <a:buSzPct val="100000"/>
              <a:defRPr/>
            </a:pPr>
            <a:r>
              <a:rPr lang="en-GB" smtClean="0">
                <a:solidFill>
                  <a:srgbClr val="FFFFFF"/>
                </a:solidFill>
              </a:rPr>
              <a:t>Dyfed &amp; Glamorgan Army Cadet Force </a:t>
            </a:r>
          </a:p>
        </p:txBody>
      </p:sp>
      <p:sp>
        <p:nvSpPr>
          <p:cNvPr id="1035" name="Rectangle 10"/>
          <p:cNvSpPr>
            <a:spLocks noGrp="1" noChangeArrowheads="1"/>
          </p:cNvSpPr>
          <p:nvPr>
            <p:ph type="title"/>
          </p:nvPr>
        </p:nvSpPr>
        <p:spPr bwMode="auto">
          <a:xfrm>
            <a:off x="395288" y="908050"/>
            <a:ext cx="8224837"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Tree>
    <p:extLst>
      <p:ext uri="{BB962C8B-B14F-4D97-AF65-F5344CB8AC3E}">
        <p14:creationId xmlns:p14="http://schemas.microsoft.com/office/powerpoint/2010/main" val="27982643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200" b="1"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2pPr>
      <a:lvl3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3pPr>
      <a:lvl4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4pPr>
      <a:lvl5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6" charset="0"/>
        <a:defRPr sz="30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body" idx="1"/>
          </p:nvPr>
        </p:nvSpPr>
        <p:spPr bwMode="auto">
          <a:xfrm>
            <a:off x="755650" y="2205038"/>
            <a:ext cx="7767638" cy="371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29"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2" name="Rectangle 5"/>
          <p:cNvSpPr>
            <a:spLocks noGrp="1" noChangeArrowheads="1"/>
          </p:cNvSpPr>
          <p:nvPr>
            <p:ph type="sldNum"/>
          </p:nvPr>
        </p:nvSpPr>
        <p:spPr bwMode="auto">
          <a:xfrm>
            <a:off x="6553200" y="6248400"/>
            <a:ext cx="19002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eaLnBrk="0" fontAlgn="base" hangingPunct="0">
              <a:spcBef>
                <a:spcPct val="0"/>
              </a:spcBef>
              <a:spcAft>
                <a:spcPct val="0"/>
              </a:spcAft>
              <a:defRPr/>
            </a:pPr>
            <a:fld id="{BF090988-E87F-4DA0-AE0B-E617C34627B2}" type="slidenum">
              <a:rPr lang="en-US" altLang="en-US" sz="2400"/>
              <a:pPr defTabSz="449263" eaLnBrk="0" fontAlgn="base" hangingPunct="0">
                <a:spcBef>
                  <a:spcPct val="0"/>
                </a:spcBef>
                <a:spcAft>
                  <a:spcPct val="0"/>
                </a:spcAft>
                <a:defRPr/>
              </a:pPr>
              <a:t>‹#›</a:t>
            </a:fld>
            <a:endParaRPr lang="en-US" altLang="en-US" sz="2400"/>
          </a:p>
        </p:txBody>
      </p:sp>
      <p:sp>
        <p:nvSpPr>
          <p:cNvPr id="1031" name="Rectangle 6"/>
          <p:cNvSpPr>
            <a:spLocks noChangeArrowheads="1"/>
          </p:cNvSpPr>
          <p:nvPr/>
        </p:nvSpPr>
        <p:spPr bwMode="auto">
          <a:xfrm>
            <a:off x="1116013" y="981075"/>
            <a:ext cx="705643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32" name="Rectangle 7"/>
          <p:cNvSpPr>
            <a:spLocks noChangeArrowheads="1"/>
          </p:cNvSpPr>
          <p:nvPr/>
        </p:nvSpPr>
        <p:spPr bwMode="auto">
          <a:xfrm>
            <a:off x="1116013" y="908050"/>
            <a:ext cx="705643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1033" name="Rectangle 8"/>
          <p:cNvSpPr>
            <a:spLocks noChangeArrowheads="1"/>
          </p:cNvSpPr>
          <p:nvPr/>
        </p:nvSpPr>
        <p:spPr bwMode="auto">
          <a:xfrm>
            <a:off x="684213" y="1125538"/>
            <a:ext cx="77724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US" altLang="en-US" sz="2400" smtClean="0">
              <a:solidFill>
                <a:srgbClr val="FFFFFF"/>
              </a:solidFill>
            </a:endParaRPr>
          </a:p>
        </p:txBody>
      </p:sp>
      <p:sp>
        <p:nvSpPr>
          <p:cNvPr id="3" name="Text Box 9"/>
          <p:cNvSpPr txBox="1">
            <a:spLocks noChangeArrowheads="1"/>
          </p:cNvSpPr>
          <p:nvPr/>
        </p:nvSpPr>
        <p:spPr bwMode="auto">
          <a:xfrm>
            <a:off x="2643188" y="115888"/>
            <a:ext cx="55006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9pPr>
          </a:lstStyle>
          <a:p>
            <a:pPr defTabSz="449263" eaLnBrk="0" fontAlgn="base" hangingPunct="0">
              <a:spcBef>
                <a:spcPct val="0"/>
              </a:spcBef>
              <a:spcAft>
                <a:spcPct val="0"/>
              </a:spcAft>
              <a:buSzPct val="100000"/>
              <a:defRPr/>
            </a:pPr>
            <a:r>
              <a:rPr lang="en-GB" smtClean="0">
                <a:solidFill>
                  <a:srgbClr val="FFFFFF"/>
                </a:solidFill>
              </a:rPr>
              <a:t>Dyfed &amp; Glamorgan Army Cadet Force </a:t>
            </a:r>
          </a:p>
        </p:txBody>
      </p:sp>
      <p:sp>
        <p:nvSpPr>
          <p:cNvPr id="1035" name="Rectangle 10"/>
          <p:cNvSpPr>
            <a:spLocks noGrp="1" noChangeArrowheads="1"/>
          </p:cNvSpPr>
          <p:nvPr>
            <p:ph type="title"/>
          </p:nvPr>
        </p:nvSpPr>
        <p:spPr bwMode="auto">
          <a:xfrm>
            <a:off x="395288" y="908050"/>
            <a:ext cx="8224837"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Tree>
    <p:extLst>
      <p:ext uri="{BB962C8B-B14F-4D97-AF65-F5344CB8AC3E}">
        <p14:creationId xmlns:p14="http://schemas.microsoft.com/office/powerpoint/2010/main" val="4105159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200" b="1"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2pPr>
      <a:lvl3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3pPr>
      <a:lvl4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4pPr>
      <a:lvl5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my Cadet" charset="0"/>
          <a:ea typeface="ＭＳ Ｐゴシック" panose="020B0600070205080204"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Army Cadet" charset="0"/>
          <a:ea typeface="ＭＳ Ｐゴシック" panose="020B0600070205080204" pitchFamily="34" charset="-128"/>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6" charset="0"/>
        <a:defRPr sz="30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ARMY CADET FORCE</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5510" y="2205038"/>
            <a:ext cx="2387918" cy="3716337"/>
          </a:xfrm>
        </p:spPr>
      </p:pic>
    </p:spTree>
    <p:extLst>
      <p:ext uri="{BB962C8B-B14F-4D97-AF65-F5344CB8AC3E}">
        <p14:creationId xmlns:p14="http://schemas.microsoft.com/office/powerpoint/2010/main" val="327384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descr="C:\Users\WA-DG-CEO\Documents\G1\Presentations\2014\malta\MALTA PHOTOS\P1100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1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2060848"/>
            <a:ext cx="4176464" cy="3960439"/>
          </a:xfrm>
        </p:spPr>
      </p:pic>
    </p:spTree>
    <p:extLst>
      <p:ext uri="{BB962C8B-B14F-4D97-AF65-F5344CB8AC3E}">
        <p14:creationId xmlns:p14="http://schemas.microsoft.com/office/powerpoint/2010/main" val="247040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r>
              <a:rPr lang="en-GB" dirty="0" smtClean="0"/>
              <a:t>Or were you expecting something more like this?</a:t>
            </a:r>
            <a:endParaRPr lang="en-GB" dirty="0"/>
          </a:p>
        </p:txBody>
      </p:sp>
    </p:spTree>
    <p:extLst>
      <p:ext uri="{BB962C8B-B14F-4D97-AF65-F5344CB8AC3E}">
        <p14:creationId xmlns:p14="http://schemas.microsoft.com/office/powerpoint/2010/main" val="222672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2216" y="2205038"/>
            <a:ext cx="5574505" cy="3716337"/>
          </a:xfrm>
        </p:spPr>
      </p:pic>
    </p:spTree>
    <p:extLst>
      <p:ext uri="{BB962C8B-B14F-4D97-AF65-F5344CB8AC3E}">
        <p14:creationId xmlns:p14="http://schemas.microsoft.com/office/powerpoint/2010/main" val="234302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0690" y="2205038"/>
            <a:ext cx="2477558" cy="3716337"/>
          </a:xfrm>
        </p:spPr>
      </p:pic>
    </p:spTree>
    <p:extLst>
      <p:ext uri="{BB962C8B-B14F-4D97-AF65-F5344CB8AC3E}">
        <p14:creationId xmlns:p14="http://schemas.microsoft.com/office/powerpoint/2010/main" val="166712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2216" y="2205038"/>
            <a:ext cx="5574505" cy="3716337"/>
          </a:xfrm>
        </p:spPr>
      </p:pic>
    </p:spTree>
    <p:extLst>
      <p:ext uri="{BB962C8B-B14F-4D97-AF65-F5344CB8AC3E}">
        <p14:creationId xmlns:p14="http://schemas.microsoft.com/office/powerpoint/2010/main" val="375632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4784" y="2205038"/>
            <a:ext cx="5589370" cy="3716337"/>
          </a:xfrm>
        </p:spPr>
      </p:pic>
    </p:spTree>
    <p:extLst>
      <p:ext uri="{BB962C8B-B14F-4D97-AF65-F5344CB8AC3E}">
        <p14:creationId xmlns:p14="http://schemas.microsoft.com/office/powerpoint/2010/main" val="193304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2216" y="2205038"/>
            <a:ext cx="5574505" cy="3716337"/>
          </a:xfrm>
        </p:spPr>
      </p:pic>
    </p:spTree>
    <p:extLst>
      <p:ext uri="{BB962C8B-B14F-4D97-AF65-F5344CB8AC3E}">
        <p14:creationId xmlns:p14="http://schemas.microsoft.com/office/powerpoint/2010/main" val="232673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REALITY</a:t>
            </a:r>
            <a:endParaRPr lang="en-GB" dirty="0"/>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GB" dirty="0" smtClean="0"/>
              <a:t>We do both</a:t>
            </a:r>
          </a:p>
          <a:p>
            <a:pPr marL="457200" indent="-457200">
              <a:buFont typeface="Arial" panose="020B0604020202020204" pitchFamily="34" charset="0"/>
              <a:buChar char="•"/>
            </a:pPr>
            <a:r>
              <a:rPr lang="en-GB" dirty="0" smtClean="0"/>
              <a:t>And much more!</a:t>
            </a:r>
          </a:p>
          <a:p>
            <a:endParaRPr lang="en-GB" dirty="0"/>
          </a:p>
        </p:txBody>
      </p:sp>
    </p:spTree>
    <p:extLst>
      <p:ext uri="{BB962C8B-B14F-4D97-AF65-F5344CB8AC3E}">
        <p14:creationId xmlns:p14="http://schemas.microsoft.com/office/powerpoint/2010/main" val="53877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 WHAT ARE WE ?</a:t>
            </a:r>
            <a:endParaRPr lang="en-GB" dirty="0"/>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GB" dirty="0" smtClean="0"/>
              <a:t>A national voluntary youth organisation.</a:t>
            </a:r>
          </a:p>
          <a:p>
            <a:pPr marL="457200" indent="-457200">
              <a:buFont typeface="Arial" panose="020B0604020202020204" pitchFamily="34" charset="0"/>
              <a:buChar char="•"/>
            </a:pPr>
            <a:r>
              <a:rPr lang="en-GB" dirty="0" smtClean="0"/>
              <a:t>Sponsored by the Army and provide  challenging military, adventurous and community activities. </a:t>
            </a:r>
          </a:p>
          <a:p>
            <a:endParaRPr lang="en-GB" dirty="0"/>
          </a:p>
        </p:txBody>
      </p:sp>
    </p:spTree>
    <p:extLst>
      <p:ext uri="{BB962C8B-B14F-4D97-AF65-F5344CB8AC3E}">
        <p14:creationId xmlns:p14="http://schemas.microsoft.com/office/powerpoint/2010/main" val="318261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574675" y="1820863"/>
            <a:ext cx="7772400"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spcBef>
                <a:spcPts val="75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000">
                <a:solidFill>
                  <a:srgbClr val="000000"/>
                </a:solidFill>
                <a:latin typeface="Arial" charset="0"/>
                <a:ea typeface="ＭＳ Ｐゴシック" charset="-128"/>
              </a:defRPr>
            </a:lvl1pPr>
            <a:lvl2pPr>
              <a:spcBef>
                <a:spcPts val="7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charset="0"/>
                <a:ea typeface="ＭＳ Ｐゴシック" charset="-128"/>
              </a:defRPr>
            </a:lvl2pPr>
            <a:lvl3pPr>
              <a:spcBef>
                <a:spcPts val="6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charset="0"/>
                <a:ea typeface="ＭＳ Ｐゴシック" charset="-128"/>
              </a:defRPr>
            </a:lvl3pPr>
            <a:lvl4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ＭＳ Ｐゴシック" charset="-128"/>
              </a:defRPr>
            </a:lvl4pPr>
            <a:lvl5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charset="0"/>
                <a:ea typeface="ＭＳ Ｐゴシック" charset="-128"/>
              </a:defRPr>
            </a:lvl9pPr>
          </a:lstStyle>
          <a:p>
            <a:pPr algn="ctr" defTabSz="449263" eaLnBrk="0" fontAlgn="base" hangingPunct="0">
              <a:spcBef>
                <a:spcPts val="900"/>
              </a:spcBef>
              <a:spcAft>
                <a:spcPct val="0"/>
              </a:spcAft>
              <a:buClrTx/>
              <a:buFontTx/>
              <a:buNone/>
            </a:pPr>
            <a:endParaRPr lang="en-GB" altLang="en-US" sz="3600" b="1" dirty="0" smtClean="0"/>
          </a:p>
          <a:p>
            <a:pPr algn="ctr" defTabSz="449263" eaLnBrk="0" fontAlgn="base" hangingPunct="0">
              <a:spcBef>
                <a:spcPts val="900"/>
              </a:spcBef>
              <a:spcAft>
                <a:spcPct val="0"/>
              </a:spcAft>
              <a:buClrTx/>
              <a:buFontTx/>
              <a:buNone/>
            </a:pPr>
            <a:r>
              <a:rPr lang="en-GB" altLang="en-US" sz="3600" b="1" dirty="0" smtClean="0"/>
              <a:t> AIM</a:t>
            </a:r>
          </a:p>
          <a:p>
            <a:pPr algn="ctr" defTabSz="449263" eaLnBrk="0" fontAlgn="base" hangingPunct="0">
              <a:spcBef>
                <a:spcPts val="900"/>
              </a:spcBef>
              <a:spcAft>
                <a:spcPct val="0"/>
              </a:spcAft>
              <a:buClrTx/>
              <a:buSzTx/>
              <a:buFontTx/>
              <a:buNone/>
            </a:pPr>
            <a:endParaRPr lang="en-GB" altLang="en-US" sz="2600" b="1" dirty="0" smtClean="0"/>
          </a:p>
          <a:p>
            <a:pPr algn="ctr" defTabSz="449263" eaLnBrk="0" fontAlgn="base" hangingPunct="0">
              <a:spcBef>
                <a:spcPts val="900"/>
              </a:spcBef>
              <a:spcAft>
                <a:spcPct val="0"/>
              </a:spcAft>
              <a:buClrTx/>
              <a:buSzTx/>
              <a:buFontTx/>
              <a:buNone/>
            </a:pPr>
            <a:endParaRPr lang="en-GB" altLang="en-US" sz="2600" b="1" dirty="0" smtClean="0"/>
          </a:p>
          <a:p>
            <a:pPr algn="ctr" defTabSz="449263" eaLnBrk="0" fontAlgn="base" hangingPunct="0">
              <a:spcBef>
                <a:spcPts val="900"/>
              </a:spcBef>
              <a:spcAft>
                <a:spcPct val="0"/>
              </a:spcAft>
              <a:buClrTx/>
              <a:buSzTx/>
              <a:buFontTx/>
              <a:buNone/>
            </a:pPr>
            <a:r>
              <a:rPr lang="en-GB" altLang="en-US" sz="2600" b="1" dirty="0" smtClean="0"/>
              <a:t>TO PROVOKE!</a:t>
            </a:r>
            <a:endParaRPr lang="en-GB" altLang="en-US" sz="2200" b="1" dirty="0" smtClean="0"/>
          </a:p>
          <a:p>
            <a:pPr algn="ctr" defTabSz="449263" eaLnBrk="0" fontAlgn="base" hangingPunct="0">
              <a:spcBef>
                <a:spcPts val="900"/>
              </a:spcBef>
              <a:spcAft>
                <a:spcPct val="0"/>
              </a:spcAft>
              <a:buClrTx/>
              <a:buFontTx/>
              <a:buNone/>
            </a:pPr>
            <a:endParaRPr lang="en-GB" altLang="en-US" sz="3600" b="1" dirty="0" smtClean="0"/>
          </a:p>
        </p:txBody>
      </p:sp>
    </p:spTree>
    <p:extLst>
      <p:ext uri="{BB962C8B-B14F-4D97-AF65-F5344CB8AC3E}">
        <p14:creationId xmlns:p14="http://schemas.microsoft.com/office/powerpoint/2010/main" val="34048191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CHARTER</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To inspire young people to achieve success in life with a spirit of service to the Queen, their country and their local community, and to develop in them the qualities of good citizens</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179415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Provide progressive cadet training, often of a challenging and exciting nature, to foster self confidence, self reliance, initiative, and a sense of service to others.</a:t>
            </a:r>
          </a:p>
          <a:p>
            <a:pPr marL="457200" indent="-457200">
              <a:buFont typeface="Arial" panose="020B0604020202020204" pitchFamily="34" charset="0"/>
              <a:buChar char="•"/>
            </a:pPr>
            <a:r>
              <a:rPr lang="en-GB" dirty="0" smtClean="0"/>
              <a:t> Encouraging the development of personal powers of practical leadership and the ability to work successfully as a team</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17941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DON’T DO</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Not part of the Regular or Reserve Army.</a:t>
            </a:r>
          </a:p>
          <a:p>
            <a:pPr marL="457200" indent="-457200">
              <a:buFont typeface="Arial" panose="020B0604020202020204" pitchFamily="34" charset="0"/>
              <a:buChar char="•"/>
            </a:pPr>
            <a:r>
              <a:rPr lang="en-GB" dirty="0" smtClean="0"/>
              <a:t>No commitment to serve.</a:t>
            </a:r>
          </a:p>
          <a:p>
            <a:pPr marL="457200" indent="-457200">
              <a:buFont typeface="Arial" panose="020B0604020202020204" pitchFamily="34" charset="0"/>
              <a:buChar char="•"/>
            </a:pPr>
            <a:r>
              <a:rPr lang="en-GB" dirty="0" smtClean="0"/>
              <a:t>No commitment to join.</a:t>
            </a:r>
          </a:p>
          <a:p>
            <a:pPr marL="457200" indent="-457200">
              <a:buFont typeface="Arial" panose="020B0604020202020204" pitchFamily="34" charset="0"/>
              <a:buChar char="•"/>
            </a:pPr>
            <a:r>
              <a:rPr lang="en-GB" dirty="0" smtClean="0"/>
              <a:t>Not conscripts.</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53759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ACHIEVE THIS</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Progressive </a:t>
            </a:r>
          </a:p>
          <a:p>
            <a:pPr marL="457200" indent="-457200">
              <a:buFont typeface="Arial" panose="020B0604020202020204" pitchFamily="34" charset="0"/>
              <a:buChar char="•"/>
            </a:pPr>
            <a:r>
              <a:rPr lang="en-GB" dirty="0" smtClean="0"/>
              <a:t>Structured training</a:t>
            </a:r>
          </a:p>
          <a:p>
            <a:pPr marL="457200" indent="-457200">
              <a:buFont typeface="Arial" panose="020B0604020202020204" pitchFamily="34" charset="0"/>
              <a:buChar char="•"/>
            </a:pPr>
            <a:r>
              <a:rPr lang="en-GB" dirty="0" smtClean="0"/>
              <a:t>Informal non formal learning opportunities.</a:t>
            </a:r>
          </a:p>
          <a:p>
            <a:pPr marL="457200" indent="-457200">
              <a:buFont typeface="Arial" panose="020B0604020202020204" pitchFamily="34" charset="0"/>
              <a:buChar char="•"/>
            </a:pPr>
            <a:r>
              <a:rPr lang="en-GB" dirty="0" smtClean="0"/>
              <a:t>Recognition. </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35745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VALUE OF THE MILITARY ETHOS?</a:t>
            </a:r>
            <a:endParaRPr lang="en-GB" dirty="0"/>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GB" dirty="0" smtClean="0"/>
              <a:t>Military and Youth Work seemingly contradictory?</a:t>
            </a:r>
          </a:p>
          <a:p>
            <a:pPr marL="457200" indent="-457200">
              <a:buFont typeface="Arial" panose="020B0604020202020204" pitchFamily="34" charset="0"/>
              <a:buChar char="•"/>
            </a:pPr>
            <a:r>
              <a:rPr lang="en-GB" dirty="0" smtClean="0"/>
              <a:t>Octavia Hill</a:t>
            </a:r>
            <a:endParaRPr lang="en-GB" dirty="0"/>
          </a:p>
        </p:txBody>
      </p:sp>
    </p:spTree>
    <p:extLst>
      <p:ext uri="{BB962C8B-B14F-4D97-AF65-F5344CB8AC3E}">
        <p14:creationId xmlns:p14="http://schemas.microsoft.com/office/powerpoint/2010/main" val="341443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p>
        </p:txBody>
      </p:sp>
      <p:pic>
        <p:nvPicPr>
          <p:cNvPr id="13315" name="Picture Placeholder 4" descr="OCTAVIA HILL COVER PHOTOO.jpg"/>
          <p:cNvPicPr>
            <a:picLocks noGrp="1" noChangeAspect="1"/>
          </p:cNvPicPr>
          <p:nvPr>
            <p:ph type="pic" idx="1"/>
          </p:nvPr>
        </p:nvPicPr>
        <p:blipFill>
          <a:blip r:embed="rId2">
            <a:extLst>
              <a:ext uri="{28A0092B-C50C-407E-A947-70E740481C1C}">
                <a14:useLocalDpi xmlns:a14="http://schemas.microsoft.com/office/drawing/2010/main" val="0"/>
              </a:ext>
            </a:extLst>
          </a:blip>
          <a:srcRect t="7204" b="7204"/>
          <a:stretch>
            <a:fillRect/>
          </a:stretch>
        </p:blipFill>
        <p:spPr>
          <a:xfrm>
            <a:off x="1792288" y="0"/>
            <a:ext cx="5486400" cy="6669088"/>
          </a:xfrm>
        </p:spPr>
      </p:pic>
      <p:sp>
        <p:nvSpPr>
          <p:cNvPr id="13316" name="Text Placeholder 3"/>
          <p:cNvSpPr>
            <a:spLocks noGrp="1"/>
          </p:cNvSpPr>
          <p:nvPr>
            <p:ph type="body" sz="half" idx="2"/>
          </p:nvPr>
        </p:nvSpPr>
        <p:spPr/>
        <p:txBody>
          <a:bodyPr/>
          <a:lstStyle/>
          <a:p>
            <a:pPr eaLnBrk="1" hangingPunct="1"/>
            <a:endParaRPr lang="en-US" altLang="en-US" smtClean="0"/>
          </a:p>
        </p:txBody>
      </p:sp>
    </p:spTree>
    <p:extLst>
      <p:ext uri="{BB962C8B-B14F-4D97-AF65-F5344CB8AC3E}">
        <p14:creationId xmlns:p14="http://schemas.microsoft.com/office/powerpoint/2010/main" val="3436221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OCTAVIA HILL</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“There is no organisation which I have found that influences the boys so powerfully for good as that of our cadets… and if such ideals can be brought before the young lad before he gets in with gang of loafers it may make all the difference to his life”</a:t>
            </a:r>
            <a:endParaRPr lang="en-GB" dirty="0"/>
          </a:p>
        </p:txBody>
      </p:sp>
    </p:spTree>
    <p:extLst>
      <p:ext uri="{BB962C8B-B14F-4D97-AF65-F5344CB8AC3E}">
        <p14:creationId xmlns:p14="http://schemas.microsoft.com/office/powerpoint/2010/main" val="313574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 </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Syllabus</a:t>
            </a:r>
          </a:p>
          <a:p>
            <a:pPr marL="457200" indent="-457200">
              <a:buFont typeface="Arial" panose="020B0604020202020204" pitchFamily="34" charset="0"/>
              <a:buChar char="•"/>
            </a:pPr>
            <a:r>
              <a:rPr lang="en-GB" dirty="0" smtClean="0"/>
              <a:t>Cadet Experience</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3574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SYLLABUS</a:t>
            </a:r>
            <a:endParaRPr lang="en-GB" dirty="0"/>
          </a:p>
        </p:txBody>
      </p:sp>
      <p:sp>
        <p:nvSpPr>
          <p:cNvPr id="3" name="Content Placeholder 2"/>
          <p:cNvSpPr>
            <a:spLocks noGrp="1"/>
          </p:cNvSpPr>
          <p:nvPr>
            <p:ph idx="1"/>
          </p:nvPr>
        </p:nvSpPr>
        <p:spPr>
          <a:xfrm>
            <a:off x="755650" y="1988840"/>
            <a:ext cx="7767638" cy="3932535"/>
          </a:xfrm>
        </p:spPr>
        <p:txBody>
          <a:bodyPr/>
          <a:lstStyle/>
          <a:p>
            <a:pPr marL="457200" indent="-457200">
              <a:buFont typeface="Arial" panose="020B0604020202020204" pitchFamily="34" charset="0"/>
              <a:buChar char="•"/>
            </a:pPr>
            <a:r>
              <a:rPr lang="en-GB" sz="2800" dirty="0" smtClean="0"/>
              <a:t>Map Reading</a:t>
            </a:r>
          </a:p>
          <a:p>
            <a:pPr marL="457200" indent="-457200">
              <a:buFont typeface="Arial" panose="020B0604020202020204" pitchFamily="34" charset="0"/>
              <a:buChar char="•"/>
            </a:pPr>
            <a:r>
              <a:rPr lang="en-GB" sz="2800" dirty="0" smtClean="0"/>
              <a:t>First Aid</a:t>
            </a:r>
          </a:p>
          <a:p>
            <a:pPr marL="457200" indent="-457200">
              <a:buFont typeface="Arial" panose="020B0604020202020204" pitchFamily="34" charset="0"/>
              <a:buChar char="•"/>
            </a:pPr>
            <a:r>
              <a:rPr lang="en-GB" sz="2800" dirty="0" smtClean="0"/>
              <a:t>Drill, turnout and military knowledge</a:t>
            </a:r>
          </a:p>
          <a:p>
            <a:pPr marL="457200" indent="-457200">
              <a:buFont typeface="Arial" panose="020B0604020202020204" pitchFamily="34" charset="0"/>
              <a:buChar char="•"/>
            </a:pPr>
            <a:r>
              <a:rPr lang="en-GB" sz="2800" dirty="0" smtClean="0"/>
              <a:t>Skill at Arms</a:t>
            </a:r>
          </a:p>
          <a:p>
            <a:pPr marL="457200" indent="-457200">
              <a:buFont typeface="Arial" panose="020B0604020202020204" pitchFamily="34" charset="0"/>
              <a:buChar char="•"/>
            </a:pPr>
            <a:r>
              <a:rPr lang="en-GB" sz="2800" dirty="0" smtClean="0"/>
              <a:t>Signals</a:t>
            </a:r>
          </a:p>
          <a:p>
            <a:pPr marL="457200" indent="-457200">
              <a:buFont typeface="Arial" panose="020B0604020202020204" pitchFamily="34" charset="0"/>
              <a:buChar char="•"/>
            </a:pPr>
            <a:r>
              <a:rPr lang="en-GB" sz="2800" dirty="0" smtClean="0"/>
              <a:t>Field craft    </a:t>
            </a:r>
          </a:p>
          <a:p>
            <a:pPr marL="457200" indent="-457200">
              <a:buFont typeface="Arial" panose="020B0604020202020204" pitchFamily="34" charset="0"/>
              <a:buChar char="•"/>
            </a:pPr>
            <a:r>
              <a:rPr lang="en-GB" sz="2800" dirty="0" smtClean="0"/>
              <a:t>Cadet in the Community</a:t>
            </a:r>
          </a:p>
          <a:p>
            <a:pPr marL="457200" indent="-457200">
              <a:buFont typeface="Arial" panose="020B0604020202020204" pitchFamily="34" charset="0"/>
              <a:buChar char="•"/>
            </a:pPr>
            <a:r>
              <a:rPr lang="en-GB" sz="2800" dirty="0" smtClean="0"/>
              <a:t>Physical recreation</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35745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16113"/>
            <a:ext cx="9255125"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51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sz="2400" dirty="0" smtClean="0"/>
              <a:t>To provide an overview of who and what we are.  </a:t>
            </a:r>
          </a:p>
          <a:p>
            <a:pPr marL="457200" indent="-457200">
              <a:buFont typeface="Arial" panose="020B0604020202020204" pitchFamily="34" charset="0"/>
              <a:buChar char="•"/>
            </a:pPr>
            <a:r>
              <a:rPr lang="en-GB" sz="2400" dirty="0" smtClean="0"/>
              <a:t>Give an insight into how we benefit young people. </a:t>
            </a:r>
          </a:p>
          <a:p>
            <a:pPr marL="457200" indent="-457200">
              <a:buFont typeface="Arial" panose="020B0604020202020204" pitchFamily="34" charset="0"/>
              <a:buChar char="•"/>
            </a:pPr>
            <a:r>
              <a:rPr lang="en-GB" sz="2400" dirty="0" smtClean="0"/>
              <a:t>To show our relevance to the issues being addressed by this conference. </a:t>
            </a:r>
          </a:p>
        </p:txBody>
      </p:sp>
    </p:spTree>
    <p:extLst>
      <p:ext uri="{BB962C8B-B14F-4D97-AF65-F5344CB8AC3E}">
        <p14:creationId xmlns:p14="http://schemas.microsoft.com/office/powerpoint/2010/main" val="3414781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ForcesDay09029.jpg"/>
          <p:cNvPicPr>
            <a:picLocks noChangeAspect="1"/>
          </p:cNvPicPr>
          <p:nvPr/>
        </p:nvPicPr>
        <p:blipFill>
          <a:blip r:embed="rId2" cstate="print"/>
          <a:srcRect l="12222" r="12222"/>
          <a:stretch>
            <a:fillRect/>
          </a:stretch>
        </p:blipFill>
        <p:spPr>
          <a:xfrm>
            <a:off x="1792288" y="612775"/>
            <a:ext cx="5486400" cy="4114800"/>
          </a:xfrm>
          <a:prstGeom prst="rect">
            <a:avLst/>
          </a:prstGeom>
        </p:spPr>
      </p:pic>
    </p:spTree>
    <p:extLst>
      <p:ext uri="{BB962C8B-B14F-4D97-AF65-F5344CB8AC3E}">
        <p14:creationId xmlns:p14="http://schemas.microsoft.com/office/powerpoint/2010/main" val="2644099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smtClean="0"/>
              <a:t>CADET </a:t>
            </a:r>
            <a:r>
              <a:rPr lang="en-GB" smtClean="0"/>
              <a:t>EXPERIENCE</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err="1" smtClean="0"/>
              <a:t>DofE</a:t>
            </a:r>
            <a:r>
              <a:rPr lang="en-GB" dirty="0" smtClean="0"/>
              <a:t> Award Scheme</a:t>
            </a:r>
          </a:p>
          <a:p>
            <a:pPr marL="457200" indent="-457200">
              <a:buFont typeface="Arial" panose="020B0604020202020204" pitchFamily="34" charset="0"/>
              <a:buChar char="•"/>
            </a:pPr>
            <a:r>
              <a:rPr lang="en-GB" dirty="0" smtClean="0"/>
              <a:t>Vocation Qualification (BTECH)</a:t>
            </a:r>
          </a:p>
          <a:p>
            <a:pPr marL="457200" indent="-457200">
              <a:buFont typeface="Arial" panose="020B0604020202020204" pitchFamily="34" charset="0"/>
              <a:buChar char="•"/>
            </a:pPr>
            <a:r>
              <a:rPr lang="en-GB" dirty="0" smtClean="0"/>
              <a:t>First Aid</a:t>
            </a:r>
          </a:p>
          <a:p>
            <a:pPr marL="457200" indent="-457200">
              <a:buFont typeface="Arial" panose="020B0604020202020204" pitchFamily="34" charset="0"/>
              <a:buChar char="•"/>
            </a:pPr>
            <a:r>
              <a:rPr lang="en-GB" dirty="0" smtClean="0"/>
              <a:t>Challenge</a:t>
            </a:r>
          </a:p>
          <a:p>
            <a:pPr marL="457200" indent="-457200">
              <a:buFont typeface="Arial" panose="020B0604020202020204" pitchFamily="34" charset="0"/>
              <a:buChar char="•"/>
            </a:pPr>
            <a:r>
              <a:rPr lang="en-GB" dirty="0" smtClean="0"/>
              <a:t>Opportunity</a:t>
            </a:r>
          </a:p>
          <a:p>
            <a:pPr marL="457200" indent="-457200">
              <a:buFont typeface="Arial" panose="020B0604020202020204" pitchFamily="34" charset="0"/>
              <a:buChar char="•"/>
            </a:pPr>
            <a:r>
              <a:rPr lang="en-GB" dirty="0" err="1" smtClean="0"/>
              <a:t>Cameraderie</a:t>
            </a:r>
            <a:endParaRPr lang="en-GB" dirty="0" smtClean="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3574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GCoywithHRHPrinceCharles.jpg"/>
          <p:cNvPicPr>
            <a:picLocks noChangeAspect="1"/>
          </p:cNvPicPr>
          <p:nvPr/>
        </p:nvPicPr>
        <p:blipFill>
          <a:blip r:embed="rId2" cstate="print"/>
          <a:srcRect l="5249" r="5249"/>
          <a:stretch>
            <a:fillRect/>
          </a:stretch>
        </p:blipFill>
        <p:spPr>
          <a:xfrm>
            <a:off x="1792288" y="612775"/>
            <a:ext cx="5486400" cy="4114800"/>
          </a:xfrm>
          <a:prstGeom prst="rect">
            <a:avLst/>
          </a:prstGeom>
        </p:spPr>
      </p:pic>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dirty="0"/>
          </a:p>
        </p:txBody>
      </p:sp>
    </p:spTree>
    <p:extLst>
      <p:ext uri="{BB962C8B-B14F-4D97-AF65-F5344CB8AC3E}">
        <p14:creationId xmlns:p14="http://schemas.microsoft.com/office/powerpoint/2010/main" val="2770741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040.JPG"/>
          <p:cNvPicPr>
            <a:picLocks noChangeAspect="1"/>
          </p:cNvPicPr>
          <p:nvPr/>
        </p:nvPicPr>
        <p:blipFill>
          <a:blip r:embed="rId2" cstate="print"/>
          <a:srcRect/>
          <a:stretch>
            <a:fillRect/>
          </a:stretch>
        </p:blipFill>
        <p:spPr>
          <a:xfrm>
            <a:off x="1792288" y="612775"/>
            <a:ext cx="5486400" cy="4114800"/>
          </a:xfrm>
          <a:prstGeom prst="rect">
            <a:avLst/>
          </a:prstGeom>
        </p:spPr>
      </p:pic>
    </p:spTree>
    <p:extLst>
      <p:ext uri="{BB962C8B-B14F-4D97-AF65-F5344CB8AC3E}">
        <p14:creationId xmlns:p14="http://schemas.microsoft.com/office/powerpoint/2010/main" val="141061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340768"/>
            <a:ext cx="6408712" cy="5184576"/>
          </a:xfrm>
        </p:spPr>
      </p:pic>
    </p:spTree>
    <p:extLst>
      <p:ext uri="{BB962C8B-B14F-4D97-AF65-F5344CB8AC3E}">
        <p14:creationId xmlns:p14="http://schemas.microsoft.com/office/powerpoint/2010/main" val="321294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060848"/>
            <a:ext cx="5400599" cy="4032448"/>
          </a:xfrm>
        </p:spPr>
      </p:pic>
    </p:spTree>
    <p:extLst>
      <p:ext uri="{BB962C8B-B14F-4D97-AF65-F5344CB8AC3E}">
        <p14:creationId xmlns:p14="http://schemas.microsoft.com/office/powerpoint/2010/main" val="4188092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RECOGNITION</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1911" y="2205038"/>
            <a:ext cx="4955116" cy="3716337"/>
          </a:xfrm>
        </p:spPr>
      </p:pic>
    </p:spTree>
    <p:extLst>
      <p:ext uri="{BB962C8B-B14F-4D97-AF65-F5344CB8AC3E}">
        <p14:creationId xmlns:p14="http://schemas.microsoft.com/office/powerpoint/2010/main" val="511098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1596" y="2205038"/>
            <a:ext cx="3495746" cy="3716337"/>
          </a:xfrm>
        </p:spPr>
      </p:pic>
    </p:spTree>
    <p:extLst>
      <p:ext uri="{BB962C8B-B14F-4D97-AF65-F5344CB8AC3E}">
        <p14:creationId xmlns:p14="http://schemas.microsoft.com/office/powerpoint/2010/main" val="1385253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916832"/>
            <a:ext cx="5760639" cy="4104456"/>
          </a:xfrm>
        </p:spPr>
      </p:pic>
    </p:spTree>
    <p:extLst>
      <p:ext uri="{BB962C8B-B14F-4D97-AF65-F5344CB8AC3E}">
        <p14:creationId xmlns:p14="http://schemas.microsoft.com/office/powerpoint/2010/main" val="64458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RELEVANCE</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Our History - Octavia Hill, Social Reformer. Not just a fan of the </a:t>
            </a:r>
            <a:r>
              <a:rPr lang="en-GB" dirty="0" err="1" smtClean="0"/>
              <a:t>miltary</a:t>
            </a:r>
            <a:r>
              <a:rPr lang="en-GB" dirty="0" smtClean="0"/>
              <a:t>.</a:t>
            </a:r>
          </a:p>
          <a:p>
            <a:pPr marL="457200" indent="-457200">
              <a:buFont typeface="Arial" panose="020B0604020202020204" pitchFamily="34" charset="0"/>
              <a:buChar char="•"/>
            </a:pPr>
            <a:r>
              <a:rPr lang="en-GB" dirty="0" smtClean="0"/>
              <a:t>Open access</a:t>
            </a:r>
          </a:p>
          <a:p>
            <a:pPr marL="457200" indent="-457200">
              <a:buFont typeface="Arial" panose="020B0604020202020204" pitchFamily="34" charset="0"/>
              <a:buChar char="•"/>
            </a:pPr>
            <a:r>
              <a:rPr lang="en-GB" dirty="0" smtClean="0"/>
              <a:t>Government policy / support to Cadets. </a:t>
            </a:r>
            <a:endParaRPr lang="en-GB" dirty="0"/>
          </a:p>
        </p:txBody>
      </p:sp>
    </p:spTree>
    <p:extLst>
      <p:ext uri="{BB962C8B-B14F-4D97-AF65-F5344CB8AC3E}">
        <p14:creationId xmlns:p14="http://schemas.microsoft.com/office/powerpoint/2010/main" val="313574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What do you think </a:t>
            </a:r>
            <a:r>
              <a:rPr lang="en-GB" dirty="0"/>
              <a:t>a</a:t>
            </a:r>
            <a:r>
              <a:rPr lang="en-GB" dirty="0" smtClean="0"/>
              <a:t> military youth organisation looks like?</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412224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ENTRY</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Government policy</a:t>
            </a:r>
          </a:p>
          <a:p>
            <a:pPr marL="457200" indent="-457200">
              <a:buFont typeface="Arial" panose="020B0604020202020204" pitchFamily="34" charset="0"/>
              <a:buChar char="•"/>
            </a:pPr>
            <a:r>
              <a:rPr lang="en-GB" dirty="0" smtClean="0"/>
              <a:t>Ethos</a:t>
            </a:r>
          </a:p>
          <a:p>
            <a:pPr marL="457200" indent="-457200">
              <a:buFont typeface="Arial" panose="020B0604020202020204" pitchFamily="34" charset="0"/>
              <a:buChar char="•"/>
            </a:pPr>
            <a:r>
              <a:rPr lang="en-GB" dirty="0" smtClean="0"/>
              <a:t>Values and standards</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35745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ENTRY</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All cadets and adults in the ACF of whatever rank, gender, religion or ethnic origin must be accorded fair and equal treatment.</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35745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ENTRY</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All reasonable efforts must be made to facilitate the social inclusion of the disabled in the ACF.</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35745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 AND STANDARDS</a:t>
            </a:r>
            <a:endParaRPr lang="en-GB" dirty="0"/>
          </a:p>
        </p:txBody>
      </p:sp>
      <p:sp>
        <p:nvSpPr>
          <p:cNvPr id="3" name="Content Placeholder 2"/>
          <p:cNvSpPr>
            <a:spLocks noGrp="1"/>
          </p:cNvSpPr>
          <p:nvPr>
            <p:ph idx="1"/>
          </p:nvPr>
        </p:nvSpPr>
        <p:spPr>
          <a:xfrm>
            <a:off x="755650" y="1988840"/>
            <a:ext cx="7767638" cy="3932535"/>
          </a:xfrm>
        </p:spPr>
        <p:txBody>
          <a:bodyPr/>
          <a:lstStyle/>
          <a:p>
            <a:pPr marL="0" indent="0"/>
            <a:r>
              <a:rPr lang="en-GB" sz="2400" dirty="0" smtClean="0"/>
              <a:t>The ACF mirrors the Army’s values and standards;</a:t>
            </a:r>
          </a:p>
          <a:p>
            <a:pPr marL="457200" indent="-457200">
              <a:buFont typeface="Arial" panose="020B0604020202020204" pitchFamily="34" charset="0"/>
              <a:buChar char="•"/>
            </a:pPr>
            <a:r>
              <a:rPr lang="en-GB" sz="2400" dirty="0" smtClean="0"/>
              <a:t>Selfless Commitment.</a:t>
            </a:r>
          </a:p>
          <a:p>
            <a:pPr marL="457200" indent="-457200">
              <a:buFont typeface="Arial" panose="020B0604020202020204" pitchFamily="34" charset="0"/>
              <a:buChar char="•"/>
            </a:pPr>
            <a:r>
              <a:rPr lang="en-GB" sz="2400" dirty="0" smtClean="0"/>
              <a:t>Courage (morale).</a:t>
            </a:r>
          </a:p>
          <a:p>
            <a:pPr marL="457200" indent="-457200">
              <a:buFont typeface="Arial" panose="020B0604020202020204" pitchFamily="34" charset="0"/>
              <a:buChar char="•"/>
            </a:pPr>
            <a:r>
              <a:rPr lang="en-GB" sz="2400" dirty="0" smtClean="0"/>
              <a:t>Discipline.</a:t>
            </a:r>
          </a:p>
          <a:p>
            <a:pPr marL="457200" indent="-457200">
              <a:buFont typeface="Arial" panose="020B0604020202020204" pitchFamily="34" charset="0"/>
              <a:buChar char="•"/>
            </a:pPr>
            <a:r>
              <a:rPr lang="en-GB" sz="2400" dirty="0" smtClean="0"/>
              <a:t>Integrity.</a:t>
            </a:r>
          </a:p>
          <a:p>
            <a:pPr marL="457200" indent="-457200">
              <a:buFont typeface="Arial" panose="020B0604020202020204" pitchFamily="34" charset="0"/>
              <a:buChar char="•"/>
            </a:pPr>
            <a:r>
              <a:rPr lang="en-GB" sz="2400" dirty="0" smtClean="0"/>
              <a:t>Loyalty.</a:t>
            </a:r>
          </a:p>
          <a:p>
            <a:pPr marL="457200" indent="-457200">
              <a:buFont typeface="Arial" panose="020B0604020202020204" pitchFamily="34" charset="0"/>
              <a:buChar char="•"/>
            </a:pPr>
            <a:r>
              <a:rPr lang="en-GB" sz="2400" dirty="0" smtClean="0"/>
              <a:t>Resect for others.</a:t>
            </a:r>
          </a:p>
          <a:p>
            <a:pPr marL="457200" indent="-457200">
              <a:buFont typeface="Arial" panose="020B0604020202020204" pitchFamily="34" charset="0"/>
              <a:buChar char="•"/>
            </a:pPr>
            <a:r>
              <a:rPr lang="en-GB" sz="2400" dirty="0" smtClean="0"/>
              <a:t>Lawful.</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35745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REAL LIFE EXAMPLES</a:t>
            </a:r>
            <a:endParaRPr lang="en-GB" dirty="0"/>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GB" dirty="0" smtClean="0"/>
              <a:t>Sex Offender</a:t>
            </a:r>
          </a:p>
          <a:p>
            <a:pPr marL="457200" indent="-457200">
              <a:buFont typeface="Arial" panose="020B0604020202020204" pitchFamily="34" charset="0"/>
              <a:buChar char="•"/>
            </a:pPr>
            <a:r>
              <a:rPr lang="en-GB" dirty="0" smtClean="0"/>
              <a:t>Learning difficulties</a:t>
            </a:r>
          </a:p>
          <a:p>
            <a:pPr marL="457200" indent="-457200">
              <a:buFont typeface="Arial" panose="020B0604020202020204" pitchFamily="34" charset="0"/>
              <a:buChar char="•"/>
            </a:pPr>
            <a:r>
              <a:rPr lang="en-GB" dirty="0" smtClean="0"/>
              <a:t>Immigrants</a:t>
            </a:r>
          </a:p>
          <a:p>
            <a:pPr marL="457200" indent="-457200">
              <a:buFont typeface="Arial" panose="020B0604020202020204" pitchFamily="34" charset="0"/>
              <a:buChar char="•"/>
            </a:pPr>
            <a:r>
              <a:rPr lang="en-GB" dirty="0" smtClean="0"/>
              <a:t>Asperger's</a:t>
            </a:r>
          </a:p>
          <a:p>
            <a:pPr marL="457200" indent="-457200">
              <a:buFont typeface="Arial" panose="020B0604020202020204" pitchFamily="34" charset="0"/>
              <a:buChar char="•"/>
            </a:pPr>
            <a:r>
              <a:rPr lang="en-GB" dirty="0" smtClean="0"/>
              <a:t>Foster care and </a:t>
            </a:r>
            <a:r>
              <a:rPr lang="en-GB" smtClean="0"/>
              <a:t>care homes</a:t>
            </a:r>
            <a:endParaRPr lang="en-GB" dirty="0" smtClean="0"/>
          </a:p>
          <a:p>
            <a:pPr marL="457200" indent="-457200">
              <a:buFont typeface="Arial" panose="020B0604020202020204" pitchFamily="34" charset="0"/>
              <a:buChar char="•"/>
            </a:pPr>
            <a:r>
              <a:rPr lang="en-GB" dirty="0" smtClean="0"/>
              <a:t>Second chances </a:t>
            </a:r>
            <a:endParaRPr lang="en-GB" dirty="0"/>
          </a:p>
        </p:txBody>
      </p:sp>
    </p:spTree>
    <p:extLst>
      <p:ext uri="{BB962C8B-B14F-4D97-AF65-F5344CB8AC3E}">
        <p14:creationId xmlns:p14="http://schemas.microsoft.com/office/powerpoint/2010/main" val="3196523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t>
            </a:r>
            <a:endParaRPr lang="en-GB" dirty="0"/>
          </a:p>
        </p:txBody>
      </p:sp>
      <p:sp>
        <p:nvSpPr>
          <p:cNvPr id="5" name="Content Placeholder 4"/>
          <p:cNvSpPr>
            <a:spLocks noGrp="1"/>
          </p:cNvSpPr>
          <p:nvPr>
            <p:ph idx="1"/>
          </p:nvPr>
        </p:nvSpPr>
        <p:spPr/>
        <p:txBody>
          <a:bodyPr/>
          <a:lstStyle/>
          <a:p>
            <a:endParaRPr lang="en-GB" dirty="0" smtClean="0"/>
          </a:p>
          <a:p>
            <a:endParaRPr lang="en-GB" dirty="0"/>
          </a:p>
          <a:p>
            <a:pPr algn="ctr"/>
            <a:r>
              <a:rPr lang="en-GB" dirty="0" smtClean="0"/>
              <a:t>QUESTIONS,</a:t>
            </a:r>
          </a:p>
          <a:p>
            <a:pPr algn="ctr"/>
            <a:r>
              <a:rPr lang="en-GB" dirty="0" smtClean="0"/>
              <a:t>QUESTIONS?</a:t>
            </a:r>
            <a:endParaRPr lang="en-GB" dirty="0"/>
          </a:p>
        </p:txBody>
      </p:sp>
    </p:spTree>
    <p:extLst>
      <p:ext uri="{BB962C8B-B14F-4D97-AF65-F5344CB8AC3E}">
        <p14:creationId xmlns:p14="http://schemas.microsoft.com/office/powerpoint/2010/main" val="292365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C:\Users\WA-DG-CEO\Documents\G1\Presentations\2014\malta\MALTA PHOTOS\DSC002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984"/>
            <a:ext cx="9144000" cy="684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3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2" name="Picture 2" descr="C:\Users\WA-DG-CEO\Documents\G1\Presentations\2014\malta\MALTA PHOTOS\DSC001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3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descr="C:\Users\WA-DG-CEO\Documents\G1\Presentations\2014\malta\MALTA PHOTOS\Easter Camp 2014-3 0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1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908720"/>
            <a:ext cx="3384376" cy="5184576"/>
          </a:xfrm>
        </p:spPr>
      </p:pic>
    </p:spTree>
    <p:extLst>
      <p:ext uri="{BB962C8B-B14F-4D97-AF65-F5344CB8AC3E}">
        <p14:creationId xmlns:p14="http://schemas.microsoft.com/office/powerpoint/2010/main" val="405097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descr="C:\Users\WA-DG-CEO\Documents\G1\Presentations\2014\malta\MALTA PHOTOS\P11005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0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my Cade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my Cade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my Cade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483</Words>
  <Application>Microsoft Office PowerPoint</Application>
  <PresentationFormat>On-screen Show (4:3)</PresentationFormat>
  <Paragraphs>92</Paragraphs>
  <Slides>45</Slides>
  <Notes>1</Notes>
  <HiddenSlides>0</HiddenSlides>
  <MMClips>0</MMClips>
  <ScaleCrop>false</ScaleCrop>
  <HeadingPairs>
    <vt:vector size="4" baseType="variant">
      <vt:variant>
        <vt:lpstr>Theme</vt:lpstr>
      </vt:variant>
      <vt:variant>
        <vt:i4>5</vt:i4>
      </vt:variant>
      <vt:variant>
        <vt:lpstr>Slide Titles</vt:lpstr>
      </vt:variant>
      <vt:variant>
        <vt:i4>45</vt:i4>
      </vt:variant>
    </vt:vector>
  </HeadingPairs>
  <TitlesOfParts>
    <vt:vector size="50" baseType="lpstr">
      <vt:lpstr>Office Theme</vt:lpstr>
      <vt:lpstr>Profile</vt:lpstr>
      <vt:lpstr>1_Office Theme</vt:lpstr>
      <vt:lpstr>2_Office Theme</vt:lpstr>
      <vt:lpstr>3_Office Theme</vt:lpstr>
      <vt:lpstr>THE ARMY CADET FORCE</vt:lpstr>
      <vt:lpstr>PowerPoint Presentation</vt:lpstr>
      <vt:lpstr>OBJECTIVES</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REALITY</vt:lpstr>
      <vt:lpstr>SO WHAT ARE WE ?</vt:lpstr>
      <vt:lpstr>CHARTER</vt:lpstr>
      <vt:lpstr>WHAT WE DO</vt:lpstr>
      <vt:lpstr>WHAT WE DON’T DO</vt:lpstr>
      <vt:lpstr>HOW WE ACHIEVE THIS</vt:lpstr>
      <vt:lpstr>VALUE OF THE MILITARY ETHOS?</vt:lpstr>
      <vt:lpstr>PowerPoint Presentation</vt:lpstr>
      <vt:lpstr>OCTAVIA HILL</vt:lpstr>
      <vt:lpstr>WHAT WE DO </vt:lpstr>
      <vt:lpstr>THE SYLLABUS</vt:lpstr>
      <vt:lpstr>PowerPoint Presentation</vt:lpstr>
      <vt:lpstr>PowerPoint Presentation</vt:lpstr>
      <vt:lpstr>THE CADET EXPERIENCE</vt:lpstr>
      <vt:lpstr>PowerPoint Presentation</vt:lpstr>
      <vt:lpstr>PowerPoint Presentation</vt:lpstr>
      <vt:lpstr>PowerPoint Presentation</vt:lpstr>
      <vt:lpstr>PowerPoint Presentation</vt:lpstr>
      <vt:lpstr>RECOGNITION</vt:lpstr>
      <vt:lpstr>PowerPoint Presentation</vt:lpstr>
      <vt:lpstr>PowerPoint Presentation</vt:lpstr>
      <vt:lpstr>RELEVANCE</vt:lpstr>
      <vt:lpstr>BARRIERS TO ENTRY</vt:lpstr>
      <vt:lpstr>BARRIERS TO ENTRY</vt:lpstr>
      <vt:lpstr>BARRIERS TO ENTRY</vt:lpstr>
      <vt:lpstr>VALUES AND STANDARDS</vt:lpstr>
      <vt:lpstr>REAL LIFE EXAMPLES</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Dyfed &amp; Glamorgan ACF - CEO</dc:creator>
  <cp:lastModifiedBy>Dyfed &amp; Glamorgan ACF - CEO</cp:lastModifiedBy>
  <cp:revision>52</cp:revision>
  <dcterms:created xsi:type="dcterms:W3CDTF">2014-10-28T12:23:50Z</dcterms:created>
  <dcterms:modified xsi:type="dcterms:W3CDTF">2014-11-24T08:59:55Z</dcterms:modified>
</cp:coreProperties>
</file>