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sldIdLst>
    <p:sldId id="256" r:id="rId2"/>
    <p:sldId id="300" r:id="rId3"/>
    <p:sldId id="264" r:id="rId4"/>
    <p:sldId id="265" r:id="rId5"/>
    <p:sldId id="266" r:id="rId6"/>
    <p:sldId id="267" r:id="rId7"/>
    <p:sldId id="301" r:id="rId8"/>
    <p:sldId id="272" r:id="rId9"/>
    <p:sldId id="293" r:id="rId10"/>
    <p:sldId id="268" r:id="rId11"/>
    <p:sldId id="271" r:id="rId12"/>
    <p:sldId id="270" r:id="rId13"/>
    <p:sldId id="273" r:id="rId14"/>
    <p:sldId id="274" r:id="rId15"/>
    <p:sldId id="275" r:id="rId16"/>
    <p:sldId id="276" r:id="rId17"/>
    <p:sldId id="294" r:id="rId18"/>
    <p:sldId id="292" r:id="rId19"/>
    <p:sldId id="303" r:id="rId20"/>
    <p:sldId id="304" r:id="rId21"/>
    <p:sldId id="305" r:id="rId22"/>
    <p:sldId id="306" r:id="rId23"/>
    <p:sldId id="291" r:id="rId24"/>
    <p:sldId id="280" r:id="rId25"/>
    <p:sldId id="259" r:id="rId26"/>
    <p:sldId id="312" r:id="rId27"/>
    <p:sldId id="295" r:id="rId28"/>
    <p:sldId id="307" r:id="rId29"/>
    <p:sldId id="296" r:id="rId30"/>
    <p:sldId id="308" r:id="rId31"/>
    <p:sldId id="309" r:id="rId32"/>
    <p:sldId id="313" r:id="rId33"/>
    <p:sldId id="260" r:id="rId34"/>
    <p:sldId id="310" r:id="rId35"/>
    <p:sldId id="311" r:id="rId36"/>
    <p:sldId id="299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96" y="-3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2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Office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1"/>
          <c:order val="0"/>
          <c:dLbls>
            <c:numFmt formatCode="#,##0" sourceLinked="0"/>
            <c:txPr>
              <a:bodyPr rot="-5400000" vert="horz"/>
              <a:lstStyle/>
              <a:p>
                <a:pPr>
                  <a:defRPr lang="en-GB" sz="14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End"/>
            <c:showVal val="1"/>
          </c:dLbls>
          <c:cat>
            <c:numRef>
              <c:f>Sheet3!$A$1:$A$17</c:f>
              <c:numCache>
                <c:formatCode>@</c:formatCode>
                <c:ptCount val="17"/>
                <c:pt idx="0">
                  <c:v>1842</c:v>
                </c:pt>
                <c:pt idx="1">
                  <c:v>1851</c:v>
                </c:pt>
                <c:pt idx="2">
                  <c:v>1861</c:v>
                </c:pt>
                <c:pt idx="3">
                  <c:v>1971</c:v>
                </c:pt>
                <c:pt idx="4">
                  <c:v>1881</c:v>
                </c:pt>
                <c:pt idx="5">
                  <c:v>1891</c:v>
                </c:pt>
                <c:pt idx="6">
                  <c:v>1901</c:v>
                </c:pt>
                <c:pt idx="7">
                  <c:v>1911</c:v>
                </c:pt>
                <c:pt idx="8">
                  <c:v>1921</c:v>
                </c:pt>
                <c:pt idx="9">
                  <c:v>1931</c:v>
                </c:pt>
                <c:pt idx="10">
                  <c:v>1948</c:v>
                </c:pt>
                <c:pt idx="11">
                  <c:v>1957</c:v>
                </c:pt>
                <c:pt idx="12">
                  <c:v>1967</c:v>
                </c:pt>
                <c:pt idx="13">
                  <c:v>1985</c:v>
                </c:pt>
                <c:pt idx="14">
                  <c:v>1995</c:v>
                </c:pt>
                <c:pt idx="15">
                  <c:v>2005</c:v>
                </c:pt>
                <c:pt idx="16">
                  <c:v>2011</c:v>
                </c:pt>
              </c:numCache>
            </c:numRef>
          </c:cat>
          <c:val>
            <c:numRef>
              <c:f>Sheet3!$B$1:$B$17</c:f>
              <c:numCache>
                <c:formatCode>0</c:formatCode>
                <c:ptCount val="17"/>
                <c:pt idx="0">
                  <c:v>114499</c:v>
                </c:pt>
                <c:pt idx="1">
                  <c:v>123496</c:v>
                </c:pt>
                <c:pt idx="2">
                  <c:v>134055</c:v>
                </c:pt>
                <c:pt idx="3">
                  <c:v>141775</c:v>
                </c:pt>
                <c:pt idx="4">
                  <c:v>149782</c:v>
                </c:pt>
                <c:pt idx="5">
                  <c:v>165037</c:v>
                </c:pt>
                <c:pt idx="6">
                  <c:v>184742</c:v>
                </c:pt>
                <c:pt idx="7">
                  <c:v>211564</c:v>
                </c:pt>
                <c:pt idx="8">
                  <c:v>212258</c:v>
                </c:pt>
                <c:pt idx="9">
                  <c:v>241621</c:v>
                </c:pt>
                <c:pt idx="10">
                  <c:v>305991</c:v>
                </c:pt>
                <c:pt idx="11">
                  <c:v>319620</c:v>
                </c:pt>
                <c:pt idx="12">
                  <c:v>314216</c:v>
                </c:pt>
                <c:pt idx="13">
                  <c:v>345418</c:v>
                </c:pt>
                <c:pt idx="14">
                  <c:v>378132</c:v>
                </c:pt>
                <c:pt idx="15">
                  <c:v>404962</c:v>
                </c:pt>
                <c:pt idx="16">
                  <c:v>417432</c:v>
                </c:pt>
              </c:numCache>
            </c:numRef>
          </c:val>
        </c:ser>
        <c:gapWidth val="110"/>
        <c:axId val="63570688"/>
        <c:axId val="63572608"/>
      </c:barChart>
      <c:catAx>
        <c:axId val="6357068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lang="en-GB" sz="1100"/>
                </a:pPr>
                <a:r>
                  <a:rPr lang="en-GB" sz="1100" b="0" dirty="0"/>
                  <a:t>year</a:t>
                </a:r>
              </a:p>
            </c:rich>
          </c:tx>
          <c:layout/>
        </c:title>
        <c:numFmt formatCode="@" sourceLinked="1"/>
        <c:tickLblPos val="nextTo"/>
        <c:txPr>
          <a:bodyPr/>
          <a:lstStyle/>
          <a:p>
            <a:pPr>
              <a:defRPr lang="en-GB" sz="1200"/>
            </a:pPr>
            <a:endParaRPr lang="en-US"/>
          </a:p>
        </c:txPr>
        <c:crossAx val="63572608"/>
        <c:crosses val="autoZero"/>
        <c:auto val="1"/>
        <c:lblAlgn val="ctr"/>
        <c:lblOffset val="100"/>
      </c:catAx>
      <c:valAx>
        <c:axId val="63572608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lang="en-GB" sz="1100"/>
                </a:pPr>
                <a:r>
                  <a:rPr lang="en-GB" sz="1100" b="0" dirty="0" smtClean="0"/>
                  <a:t>population count</a:t>
                </a:r>
                <a:endParaRPr lang="en-GB" sz="1100" b="0" dirty="0"/>
              </a:p>
            </c:rich>
          </c:tx>
          <c:layout/>
        </c:title>
        <c:numFmt formatCode="#,##0" sourceLinked="0"/>
        <c:tickLblPos val="nextTo"/>
        <c:txPr>
          <a:bodyPr/>
          <a:lstStyle/>
          <a:p>
            <a:pPr>
              <a:defRPr lang="en-GB" sz="1200"/>
            </a:pPr>
            <a:endParaRPr lang="en-US"/>
          </a:p>
        </c:txPr>
        <c:crossAx val="63570688"/>
        <c:crosses val="autoZero"/>
        <c:crossBetween val="between"/>
      </c:valAx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cat>
            <c:strRef>
              <c:f>Sheet1!$A$2:$A$3</c:f>
              <c:strCache>
                <c:ptCount val="2"/>
                <c:pt idx="0">
                  <c:v>Young people 13-30</c:v>
                </c:pt>
                <c:pt idx="1">
                  <c:v>Total population 31 and over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101476</c:v>
                </c:pt>
                <c:pt idx="1">
                  <c:v>315956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cat>
            <c:strRef>
              <c:f>Sheet1!$A$2:$A$3</c:f>
              <c:strCache>
                <c:ptCount val="2"/>
                <c:pt idx="0">
                  <c:v>Females</c:v>
                </c:pt>
                <c:pt idx="1">
                  <c:v>Males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49188</c:v>
                </c:pt>
                <c:pt idx="1">
                  <c:v>52288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2008/2009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Seconday</c:v>
                </c:pt>
                <c:pt idx="1">
                  <c:v>Post-Secondary</c:v>
                </c:pt>
                <c:pt idx="2">
                  <c:v>Vocational </c:v>
                </c:pt>
                <c:pt idx="3">
                  <c:v>Tertiary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25621</c:v>
                </c:pt>
                <c:pt idx="1">
                  <c:v>5768</c:v>
                </c:pt>
                <c:pt idx="2">
                  <c:v>9535</c:v>
                </c:pt>
                <c:pt idx="3">
                  <c:v>9724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2009/2010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Seconday</c:v>
                </c:pt>
                <c:pt idx="1">
                  <c:v>Post-Secondary</c:v>
                </c:pt>
                <c:pt idx="2">
                  <c:v>Vocational </c:v>
                </c:pt>
                <c:pt idx="3">
                  <c:v>Tertiary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24988</c:v>
                </c:pt>
                <c:pt idx="1">
                  <c:v>5809</c:v>
                </c:pt>
                <c:pt idx="2">
                  <c:v>9772</c:v>
                </c:pt>
                <c:pt idx="3">
                  <c:v>10004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2010/2011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Seconday</c:v>
                </c:pt>
                <c:pt idx="1">
                  <c:v>Post-Secondary</c:v>
                </c:pt>
                <c:pt idx="2">
                  <c:v>Vocational </c:v>
                </c:pt>
                <c:pt idx="3">
                  <c:v>Tertiary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23962</c:v>
                </c:pt>
                <c:pt idx="1">
                  <c:v>5983</c:v>
                </c:pt>
                <c:pt idx="2">
                  <c:v>9127</c:v>
                </c:pt>
                <c:pt idx="3">
                  <c:v>10376</c:v>
                </c:pt>
              </c:numCache>
            </c:numRef>
          </c:val>
        </c:ser>
        <c:axId val="53779072"/>
        <c:axId val="53784960"/>
      </c:barChart>
      <c:catAx>
        <c:axId val="53779072"/>
        <c:scaling>
          <c:orientation val="minMax"/>
        </c:scaling>
        <c:axPos val="b"/>
        <c:tickLblPos val="nextTo"/>
        <c:crossAx val="53784960"/>
        <c:crosses val="autoZero"/>
        <c:auto val="1"/>
        <c:lblAlgn val="ctr"/>
        <c:lblOffset val="100"/>
      </c:catAx>
      <c:valAx>
        <c:axId val="53784960"/>
        <c:scaling>
          <c:orientation val="minMax"/>
        </c:scaling>
        <c:axPos val="l"/>
        <c:majorGridlines/>
        <c:numFmt formatCode="General" sourceLinked="1"/>
        <c:tickLblPos val="nextTo"/>
        <c:crossAx val="53779072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3414804568347877"/>
          <c:y val="9.0528215223097119E-2"/>
          <c:w val="0.63061537915868626"/>
          <c:h val="0.76888276465441818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Males</c:v>
                </c:pt>
              </c:strCache>
            </c:strRef>
          </c:tx>
          <c:dLbls>
            <c:dLbl>
              <c:idx val="0"/>
              <c:layout>
                <c:manualLayout>
                  <c:x val="-4.5045045045045053E-3"/>
                  <c:y val="0.10370370370370373"/>
                </c:manualLayout>
              </c:layout>
              <c:showVal val="1"/>
            </c:dLbl>
            <c:dLbl>
              <c:idx val="1"/>
              <c:layout>
                <c:manualLayout>
                  <c:x val="2.2522522522522535E-3"/>
                  <c:y val="0.1"/>
                </c:manualLayout>
              </c:layout>
              <c:showVal val="1"/>
            </c:dLbl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Val val="1"/>
          </c:dLbls>
          <c:cat>
            <c:strRef>
              <c:f>Sheet1!$A$2:$A$3</c:f>
              <c:strCache>
                <c:ptCount val="2"/>
                <c:pt idx="0">
                  <c:v>15-24</c:v>
                </c:pt>
                <c:pt idx="1">
                  <c:v>25-34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44.7</c:v>
                </c:pt>
                <c:pt idx="1">
                  <c:v>87.6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Females</c:v>
                </c:pt>
              </c:strCache>
            </c:strRef>
          </c:tx>
          <c:dLbls>
            <c:dLbl>
              <c:idx val="0"/>
              <c:layout>
                <c:manualLayout>
                  <c:x val="0"/>
                  <c:y val="0.10740740740740734"/>
                </c:manualLayout>
              </c:layout>
              <c:showVal val="1"/>
            </c:dLbl>
            <c:dLbl>
              <c:idx val="1"/>
              <c:layout>
                <c:manualLayout>
                  <c:x val="4.5045045045045053E-3"/>
                  <c:y val="0.10740740740740741"/>
                </c:manualLayout>
              </c:layout>
              <c:showVal val="1"/>
            </c:dLbl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Val val="1"/>
          </c:dLbls>
          <c:cat>
            <c:strRef>
              <c:f>Sheet1!$A$2:$A$3</c:f>
              <c:strCache>
                <c:ptCount val="2"/>
                <c:pt idx="0">
                  <c:v>15-24</c:v>
                </c:pt>
                <c:pt idx="1">
                  <c:v>25-34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42.3</c:v>
                </c:pt>
                <c:pt idx="1">
                  <c:v>71.3</c:v>
                </c:pt>
              </c:numCache>
            </c:numRef>
          </c:val>
        </c:ser>
        <c:axId val="90867968"/>
        <c:axId val="90957696"/>
      </c:barChart>
      <c:catAx>
        <c:axId val="90867968"/>
        <c:scaling>
          <c:orientation val="minMax"/>
        </c:scaling>
        <c:axPos val="b"/>
        <c:tickLblPos val="nextTo"/>
        <c:crossAx val="90957696"/>
        <c:crosses val="autoZero"/>
        <c:auto val="1"/>
        <c:lblAlgn val="ctr"/>
        <c:lblOffset val="100"/>
      </c:catAx>
      <c:valAx>
        <c:axId val="90957696"/>
        <c:scaling>
          <c:orientation val="minMax"/>
        </c:scaling>
        <c:axPos val="l"/>
        <c:majorGridlines/>
        <c:numFmt formatCode="General" sourceLinked="1"/>
        <c:tickLblPos val="nextTo"/>
        <c:crossAx val="90867968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NEET</a:t>
            </a:r>
            <a:r>
              <a:rPr lang="en-US" baseline="0" dirty="0" smtClean="0"/>
              <a:t> population</a:t>
            </a:r>
            <a:r>
              <a:rPr lang="en-US" dirty="0" smtClean="0"/>
              <a:t> </a:t>
            </a:r>
            <a:r>
              <a:rPr lang="en-US" dirty="0" smtClean="0"/>
              <a:t>15-24</a:t>
            </a:r>
            <a:endParaRPr lang="en-US" dirty="0"/>
          </a:p>
        </c:rich>
      </c:tx>
      <c:layout/>
    </c:title>
    <c:plotArea>
      <c:layout>
        <c:manualLayout>
          <c:layoutTarget val="inner"/>
          <c:xMode val="edge"/>
          <c:yMode val="edge"/>
          <c:x val="5.1191929133858269E-2"/>
          <c:y val="0.20650984251968504"/>
          <c:w val="0.39969947506561693"/>
          <c:h val="0.59954921259842564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Percent val="1"/>
            <c:showLeaderLines val="1"/>
          </c:dLbls>
          <c:cat>
            <c:strRef>
              <c:f>Sheet1!$A$2:$A$5</c:f>
              <c:strCache>
                <c:ptCount val="4"/>
                <c:pt idx="0">
                  <c:v>Single unmarried parents </c:v>
                </c:pt>
                <c:pt idx="1">
                  <c:v>Disabled young people </c:v>
                </c:pt>
                <c:pt idx="2">
                  <c:v>Registered unemployed</c:v>
                </c:pt>
                <c:pt idx="3">
                  <c:v>Unemployed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26.5</c:v>
                </c:pt>
                <c:pt idx="1">
                  <c:v>9.6</c:v>
                </c:pt>
                <c:pt idx="2">
                  <c:v>19.600000000000001</c:v>
                </c:pt>
                <c:pt idx="3">
                  <c:v>44.5</c:v>
                </c:pt>
              </c:numCache>
            </c:numRef>
          </c:val>
        </c:ser>
        <c:dLbls>
          <c:showPercent val="1"/>
        </c:dLbls>
        <c:firstSliceAng val="0"/>
        <c:holeSize val="50"/>
      </c:doughnutChart>
    </c:plotArea>
    <c:legend>
      <c:legendPos val="t"/>
      <c:layout>
        <c:manualLayout>
          <c:xMode val="edge"/>
          <c:yMode val="edge"/>
          <c:x val="0.5234530839895013"/>
          <c:y val="0.24231250000000001"/>
          <c:w val="0.46976049868766417"/>
          <c:h val="0.3233813976377955"/>
        </c:manualLayout>
      </c:layout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0.25676</cdr:x>
      <cdr:y>0</cdr:y>
    </cdr:from>
    <cdr:to>
      <cdr:x>0.75676</cdr:x>
      <cdr:y>0.1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47800" y="0"/>
          <a:ext cx="28194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ctr"/>
          <a:r>
            <a:rPr lang="en-GB" sz="1600" b="1" dirty="0" smtClean="0"/>
            <a:t>Gainfully employed</a:t>
          </a:r>
        </a:p>
        <a:p xmlns:a="http://schemas.openxmlformats.org/drawingml/2006/main">
          <a:pPr algn="ctr"/>
          <a:endParaRPr lang="en-GB" sz="1600" b="1" dirty="0" smtClean="0"/>
        </a:p>
        <a:p xmlns:a="http://schemas.openxmlformats.org/drawingml/2006/main">
          <a:pPr algn="ctr"/>
          <a:endParaRPr lang="en-US" sz="1600" b="1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11/25/2014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11/25/2014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219201"/>
            <a:ext cx="8458200" cy="2381250"/>
          </a:xfrm>
        </p:spPr>
        <p:txBody>
          <a:bodyPr/>
          <a:lstStyle/>
          <a:p>
            <a:r>
              <a:rPr lang="en-GB" dirty="0" smtClean="0"/>
              <a:t>A Demographic Snapshot of </a:t>
            </a:r>
            <a:br>
              <a:rPr lang="en-GB" dirty="0" smtClean="0"/>
            </a:br>
            <a:r>
              <a:rPr lang="en-GB" dirty="0" smtClean="0"/>
              <a:t>Young Maltese People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755578"/>
            <a:ext cx="2057400" cy="1102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Education &amp; Training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81200"/>
            <a:ext cx="8153400" cy="3008376"/>
          </a:xfrm>
        </p:spPr>
        <p:txBody>
          <a:bodyPr>
            <a:normAutofit/>
          </a:bodyPr>
          <a:lstStyle/>
          <a:p>
            <a:pPr>
              <a:buNone/>
            </a:pPr>
            <a:endParaRPr lang="en-GB" dirty="0" smtClean="0"/>
          </a:p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755578"/>
            <a:ext cx="2057400" cy="1102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1" y="5224198"/>
            <a:ext cx="3352800" cy="1633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/>
          <a:srcRect b="4474"/>
          <a:stretch>
            <a:fillRect/>
          </a:stretch>
        </p:blipFill>
        <p:spPr bwMode="auto">
          <a:xfrm>
            <a:off x="3352800" y="2362200"/>
            <a:ext cx="40386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/>
          <a:srcRect b="4446"/>
          <a:stretch>
            <a:fillRect/>
          </a:stretch>
        </p:blipFill>
        <p:spPr bwMode="auto">
          <a:xfrm>
            <a:off x="1828800" y="2362200"/>
            <a:ext cx="15222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9067800" y="6781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Education &amp; Training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3800" y="2249424"/>
            <a:ext cx="4953000" cy="3008376"/>
          </a:xfrm>
        </p:spPr>
        <p:txBody>
          <a:bodyPr>
            <a:normAutofit/>
          </a:bodyPr>
          <a:lstStyle/>
          <a:p>
            <a:pPr>
              <a:buNone/>
            </a:pPr>
            <a:endParaRPr lang="en-GB" dirty="0" smtClean="0"/>
          </a:p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755578"/>
            <a:ext cx="2057400" cy="1102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1" y="5224198"/>
            <a:ext cx="3352800" cy="1633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7" name="Chart 6"/>
          <p:cNvGraphicFramePr/>
          <p:nvPr/>
        </p:nvGraphicFramePr>
        <p:xfrm>
          <a:off x="1295400" y="2057400"/>
          <a:ext cx="60960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Education &amp; Training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755578"/>
            <a:ext cx="2057400" cy="1102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1" y="5224198"/>
            <a:ext cx="3352800" cy="1633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600" dirty="0" smtClean="0"/>
              <a:t>20-24 </a:t>
            </a:r>
            <a:r>
              <a:rPr lang="en-GB" sz="2600" dirty="0" smtClean="0"/>
              <a:t>yr olds who complete post-secondary education is nearly 60%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Education &amp; Training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755578"/>
            <a:ext cx="2057400" cy="1102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1" y="5224198"/>
            <a:ext cx="3352800" cy="1633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600" dirty="0" smtClean="0"/>
              <a:t>20-24 </a:t>
            </a:r>
            <a:r>
              <a:rPr lang="en-GB" sz="2600" dirty="0" smtClean="0"/>
              <a:t>yr olds who complete post-secondary education is nearly 60% </a:t>
            </a:r>
          </a:p>
          <a:p>
            <a:r>
              <a:rPr lang="en-GB" sz="2600" dirty="0" smtClean="0"/>
              <a:t>The gender gap </a:t>
            </a:r>
            <a:r>
              <a:rPr lang="en-GB" sz="2600" dirty="0" smtClean="0"/>
              <a:t> - 20</a:t>
            </a:r>
            <a:r>
              <a:rPr lang="en-GB" sz="2600" dirty="0" smtClean="0"/>
              <a:t>% more </a:t>
            </a:r>
            <a:r>
              <a:rPr lang="en-GB" sz="2600" dirty="0" smtClean="0"/>
              <a:t>males </a:t>
            </a:r>
            <a:endParaRPr lang="en-GB" sz="2600" dirty="0" smtClean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067800" y="6781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Education &amp; Training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755578"/>
            <a:ext cx="2057400" cy="1102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1" y="5224198"/>
            <a:ext cx="3352800" cy="1633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600" dirty="0" smtClean="0"/>
              <a:t>20-24 </a:t>
            </a:r>
            <a:r>
              <a:rPr lang="en-GB" sz="2600" dirty="0" smtClean="0"/>
              <a:t>yr olds who complete post-secondary education is nearly 60% </a:t>
            </a:r>
          </a:p>
          <a:p>
            <a:r>
              <a:rPr lang="en-GB" sz="2600" dirty="0" smtClean="0"/>
              <a:t>The gender gap  - 20% more males </a:t>
            </a:r>
          </a:p>
          <a:p>
            <a:r>
              <a:rPr lang="en-GB" sz="2600" dirty="0" smtClean="0"/>
              <a:t>More females </a:t>
            </a:r>
            <a:r>
              <a:rPr lang="en-GB" sz="2600" dirty="0" smtClean="0"/>
              <a:t>however finish tertiary education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067800" y="6781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Education &amp; Training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755578"/>
            <a:ext cx="2057400" cy="1102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1" y="5224198"/>
            <a:ext cx="3352800" cy="1633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600" dirty="0" smtClean="0"/>
              <a:t>20-24 </a:t>
            </a:r>
            <a:r>
              <a:rPr lang="en-GB" sz="2600" dirty="0" smtClean="0"/>
              <a:t>yr olds who complete post-secondary education is nearly 60% </a:t>
            </a:r>
          </a:p>
          <a:p>
            <a:r>
              <a:rPr lang="en-GB" sz="2600" dirty="0" smtClean="0"/>
              <a:t>The gender gap  - 20% more males </a:t>
            </a:r>
          </a:p>
          <a:p>
            <a:r>
              <a:rPr lang="en-GB" sz="2600" dirty="0" smtClean="0"/>
              <a:t>More females </a:t>
            </a:r>
            <a:r>
              <a:rPr lang="en-GB" sz="2600" dirty="0" smtClean="0"/>
              <a:t>however finish tertiary education</a:t>
            </a:r>
          </a:p>
          <a:p>
            <a:r>
              <a:rPr lang="en-GB" sz="2600" dirty="0" smtClean="0"/>
              <a:t>15% of 15-29 yr olds travel abroad to study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Education &amp; Training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755578"/>
            <a:ext cx="2057400" cy="1102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1" y="5224198"/>
            <a:ext cx="3352800" cy="1633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600" dirty="0" smtClean="0"/>
              <a:t>20-24 </a:t>
            </a:r>
            <a:r>
              <a:rPr lang="en-GB" sz="2600" dirty="0" smtClean="0"/>
              <a:t>yr olds who complete post-secondary education is nearly 60% </a:t>
            </a:r>
          </a:p>
          <a:p>
            <a:r>
              <a:rPr lang="en-GB" sz="2600" dirty="0" smtClean="0"/>
              <a:t>The gender gap  - 20% more males </a:t>
            </a:r>
          </a:p>
          <a:p>
            <a:r>
              <a:rPr lang="en-GB" sz="2600" dirty="0" smtClean="0"/>
              <a:t>More </a:t>
            </a:r>
            <a:r>
              <a:rPr lang="en-GB" sz="2600" dirty="0" smtClean="0"/>
              <a:t>female however finish tertiary education</a:t>
            </a:r>
          </a:p>
          <a:p>
            <a:r>
              <a:rPr lang="en-GB" sz="2600" dirty="0" smtClean="0"/>
              <a:t>15% of 15-29 yr olds travel abroad to study</a:t>
            </a:r>
          </a:p>
          <a:p>
            <a:r>
              <a:rPr lang="en-GB" sz="2600" dirty="0" smtClean="0"/>
              <a:t>About 22% are early school leavers</a:t>
            </a:r>
            <a:endParaRPr lang="en-US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Employment &amp; Entrepreneurship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755578"/>
            <a:ext cx="2057400" cy="1102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768340"/>
            <a:ext cx="3962400" cy="108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Employment &amp; Entrepreneurship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755578"/>
            <a:ext cx="2057400" cy="1102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768340"/>
            <a:ext cx="3962400" cy="108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7" name="Chart 6"/>
          <p:cNvGraphicFramePr/>
          <p:nvPr/>
        </p:nvGraphicFramePr>
        <p:xfrm>
          <a:off x="1676400" y="2057400"/>
          <a:ext cx="563880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14400" y="34290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%age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Employment &amp; Entrepreneurship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25112"/>
          </a:xfrm>
        </p:spPr>
        <p:txBody>
          <a:bodyPr>
            <a:normAutofit/>
          </a:bodyPr>
          <a:lstStyle/>
          <a:p>
            <a:pPr>
              <a:buNone/>
            </a:pPr>
            <a:endParaRPr lang="en-GB" sz="2400" dirty="0" smtClean="0"/>
          </a:p>
          <a:p>
            <a:r>
              <a:rPr lang="en-US" sz="2400" dirty="0" smtClean="0"/>
              <a:t>At the height of the recession the unemployment rate of the 16-65 yr olds in </a:t>
            </a:r>
            <a:r>
              <a:rPr lang="en-US" sz="2400" dirty="0" smtClean="0"/>
              <a:t>M</a:t>
            </a:r>
            <a:r>
              <a:rPr lang="en-US" sz="2400" dirty="0" smtClean="0"/>
              <a:t>alta peaked at 7%. </a:t>
            </a:r>
          </a:p>
          <a:p>
            <a:endParaRPr lang="en-US" sz="1600" dirty="0" smtClean="0"/>
          </a:p>
          <a:p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200" dirty="0" smtClean="0"/>
          </a:p>
          <a:p>
            <a:pPr>
              <a:buNone/>
            </a:pPr>
            <a:endParaRPr lang="en-GB" sz="2200" dirty="0" smtClean="0"/>
          </a:p>
          <a:p>
            <a:pPr>
              <a:buNone/>
            </a:pPr>
            <a:endParaRPr lang="en-US" sz="24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755578"/>
            <a:ext cx="2057400" cy="1102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768340"/>
            <a:ext cx="3962400" cy="108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Population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755578"/>
            <a:ext cx="2057400" cy="1102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5" descr="malt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038600"/>
            <a:ext cx="3095640" cy="2819400"/>
          </a:xfrm>
          <a:prstGeom prst="rect">
            <a:avLst/>
          </a:prstGeom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Employment &amp; Entrepreneurship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25112"/>
          </a:xfrm>
        </p:spPr>
        <p:txBody>
          <a:bodyPr>
            <a:normAutofit/>
          </a:bodyPr>
          <a:lstStyle/>
          <a:p>
            <a:pPr>
              <a:buNone/>
            </a:pPr>
            <a:endParaRPr lang="en-GB" sz="2400" dirty="0" smtClean="0"/>
          </a:p>
          <a:p>
            <a:r>
              <a:rPr lang="en-US" sz="2400" dirty="0" smtClean="0"/>
              <a:t>At the height of the recession the unemployment rate of the 16-65 yr olds in </a:t>
            </a:r>
            <a:r>
              <a:rPr lang="en-US" sz="2400" dirty="0" smtClean="0"/>
              <a:t>M</a:t>
            </a:r>
            <a:r>
              <a:rPr lang="en-US" sz="2400" dirty="0" smtClean="0"/>
              <a:t>alta peaked at 7%. </a:t>
            </a:r>
          </a:p>
          <a:p>
            <a:endParaRPr lang="en-US" sz="1600" dirty="0" smtClean="0"/>
          </a:p>
          <a:p>
            <a:r>
              <a:rPr lang="en-US" sz="2400" dirty="0" smtClean="0"/>
              <a:t>During the same period youth unemployment reached 14.7% and decreased to 14% in 2012.</a:t>
            </a:r>
          </a:p>
          <a:p>
            <a:pPr>
              <a:buNone/>
            </a:pPr>
            <a:endParaRPr lang="en-US" sz="1600" dirty="0" smtClean="0"/>
          </a:p>
          <a:p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200" dirty="0" smtClean="0"/>
          </a:p>
          <a:p>
            <a:pPr>
              <a:buNone/>
            </a:pPr>
            <a:endParaRPr lang="en-GB" sz="2200" dirty="0" smtClean="0"/>
          </a:p>
          <a:p>
            <a:pPr>
              <a:buNone/>
            </a:pPr>
            <a:endParaRPr lang="en-US" sz="24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755578"/>
            <a:ext cx="2057400" cy="1102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768340"/>
            <a:ext cx="3962400" cy="108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Employment &amp; Entrepreneurship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25112"/>
          </a:xfrm>
        </p:spPr>
        <p:txBody>
          <a:bodyPr>
            <a:normAutofit/>
          </a:bodyPr>
          <a:lstStyle/>
          <a:p>
            <a:pPr>
              <a:buNone/>
            </a:pPr>
            <a:endParaRPr lang="en-GB" sz="2400" dirty="0" smtClean="0"/>
          </a:p>
          <a:p>
            <a:r>
              <a:rPr lang="en-US" sz="2400" dirty="0" smtClean="0"/>
              <a:t>At the height of the recession the unemployment rate of the 16-65 yr olds in </a:t>
            </a:r>
            <a:r>
              <a:rPr lang="en-US" sz="2400" dirty="0" smtClean="0"/>
              <a:t>M</a:t>
            </a:r>
            <a:r>
              <a:rPr lang="en-US" sz="2400" dirty="0" smtClean="0"/>
              <a:t>alta peaked at 7%. </a:t>
            </a:r>
          </a:p>
          <a:p>
            <a:endParaRPr lang="en-US" sz="1600" dirty="0" smtClean="0"/>
          </a:p>
          <a:p>
            <a:r>
              <a:rPr lang="en-US" sz="2400" dirty="0" smtClean="0"/>
              <a:t>During the same period youth unemployment reached 14.7% and decreased to 14% in 2012.</a:t>
            </a:r>
          </a:p>
          <a:p>
            <a:pPr>
              <a:buNone/>
            </a:pPr>
            <a:endParaRPr lang="en-US" sz="1600" dirty="0" smtClean="0"/>
          </a:p>
          <a:p>
            <a:r>
              <a:rPr lang="en-US" sz="2400" dirty="0" smtClean="0"/>
              <a:t>T</a:t>
            </a:r>
            <a:r>
              <a:rPr lang="en-US" sz="2400" dirty="0" smtClean="0"/>
              <a:t>he NEET population grew </a:t>
            </a:r>
            <a:r>
              <a:rPr lang="en-US" sz="2400" dirty="0" smtClean="0"/>
              <a:t>from 1,400 in 2009 to 2,200 </a:t>
            </a:r>
            <a:r>
              <a:rPr lang="en-US" sz="2400" dirty="0" smtClean="0"/>
              <a:t>in 2012</a:t>
            </a:r>
            <a:r>
              <a:rPr lang="en-US" sz="2400" dirty="0" smtClean="0"/>
              <a:t>. </a:t>
            </a:r>
            <a:endParaRPr lang="en-US" sz="2400" dirty="0" smtClean="0"/>
          </a:p>
          <a:p>
            <a:endParaRPr lang="en-US" sz="1600" dirty="0" smtClean="0"/>
          </a:p>
          <a:p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200" dirty="0" smtClean="0"/>
          </a:p>
          <a:p>
            <a:pPr>
              <a:buNone/>
            </a:pPr>
            <a:endParaRPr lang="en-GB" sz="2200" dirty="0" smtClean="0"/>
          </a:p>
          <a:p>
            <a:pPr>
              <a:buNone/>
            </a:pPr>
            <a:endParaRPr lang="en-US" sz="24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755578"/>
            <a:ext cx="2057400" cy="1102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768340"/>
            <a:ext cx="3962400" cy="108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Employment &amp; Entrepreneurship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25112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en-GB" sz="2400" dirty="0" smtClean="0"/>
          </a:p>
          <a:p>
            <a:r>
              <a:rPr lang="en-US" sz="2400" dirty="0" smtClean="0"/>
              <a:t>At the height of the recession the unemployment rate of the 16-65 yr olds in </a:t>
            </a:r>
            <a:r>
              <a:rPr lang="en-US" sz="2400" dirty="0" smtClean="0"/>
              <a:t>M</a:t>
            </a:r>
            <a:r>
              <a:rPr lang="en-US" sz="2400" dirty="0" smtClean="0"/>
              <a:t>alta peaked at 7%. </a:t>
            </a:r>
          </a:p>
          <a:p>
            <a:endParaRPr lang="en-US" sz="1600" dirty="0" smtClean="0"/>
          </a:p>
          <a:p>
            <a:r>
              <a:rPr lang="en-US" sz="2400" dirty="0" smtClean="0"/>
              <a:t>During the same period youth unemployment reached 14.7% and decreased to 14% in 2012.</a:t>
            </a:r>
          </a:p>
          <a:p>
            <a:pPr>
              <a:buNone/>
            </a:pPr>
            <a:endParaRPr lang="en-US" sz="1600" dirty="0" smtClean="0"/>
          </a:p>
          <a:p>
            <a:r>
              <a:rPr lang="en-US" sz="2400" dirty="0" smtClean="0"/>
              <a:t>T</a:t>
            </a:r>
            <a:r>
              <a:rPr lang="en-US" sz="2400" dirty="0" smtClean="0"/>
              <a:t>he NEET population grew </a:t>
            </a:r>
            <a:r>
              <a:rPr lang="en-US" sz="2400" dirty="0" smtClean="0"/>
              <a:t>from 1,400 in 2009 to 2,200 </a:t>
            </a:r>
            <a:r>
              <a:rPr lang="en-US" sz="2400" dirty="0" smtClean="0"/>
              <a:t>in 2012</a:t>
            </a:r>
            <a:r>
              <a:rPr lang="en-US" sz="2400" dirty="0" smtClean="0"/>
              <a:t>. </a:t>
            </a:r>
            <a:endParaRPr lang="en-US" sz="2400" dirty="0" smtClean="0"/>
          </a:p>
          <a:p>
            <a:endParaRPr lang="en-US" sz="1600" dirty="0" smtClean="0"/>
          </a:p>
          <a:p>
            <a:r>
              <a:rPr lang="en-US" sz="2400" dirty="0" smtClean="0"/>
              <a:t>Two thirds of </a:t>
            </a:r>
            <a:r>
              <a:rPr lang="en-US" sz="2400" dirty="0" smtClean="0"/>
              <a:t>NEET population </a:t>
            </a:r>
            <a:r>
              <a:rPr lang="en-US" sz="2400" dirty="0" smtClean="0"/>
              <a:t>in Malta hold an education level of ISCED level 2 at best. </a:t>
            </a:r>
          </a:p>
          <a:p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200" dirty="0" smtClean="0"/>
          </a:p>
          <a:p>
            <a:pPr>
              <a:buNone/>
            </a:pPr>
            <a:endParaRPr lang="en-GB" sz="2200" dirty="0" smtClean="0"/>
          </a:p>
          <a:p>
            <a:pPr>
              <a:buNone/>
            </a:pPr>
            <a:endParaRPr lang="en-US" sz="24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755578"/>
            <a:ext cx="2057400" cy="1102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768340"/>
            <a:ext cx="3962400" cy="108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067800" y="6781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Employment &amp; Entrepreneurship</a:t>
            </a:r>
            <a:endParaRPr lang="en-US" dirty="0"/>
          </a:p>
        </p:txBody>
      </p:sp>
      <p:graphicFrame>
        <p:nvGraphicFramePr>
          <p:cNvPr id="6" name="Chart 5"/>
          <p:cNvGraphicFramePr/>
          <p:nvPr/>
        </p:nvGraphicFramePr>
        <p:xfrm>
          <a:off x="1524000" y="2286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86600" y="5755578"/>
            <a:ext cx="2057400" cy="1102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067800" y="6781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Employment &amp; Entrepreneurship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755578"/>
            <a:ext cx="2057400" cy="1102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768340"/>
            <a:ext cx="3962400" cy="108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228600" y="2362200"/>
            <a:ext cx="8229600" cy="2229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Employment &amp; Entrepreneurship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sz="2400" dirty="0" smtClean="0"/>
          </a:p>
          <a:p>
            <a:endParaRPr lang="en-GB" sz="2400" dirty="0" smtClean="0"/>
          </a:p>
          <a:p>
            <a:endParaRPr lang="en-GB" sz="2400" dirty="0" smtClean="0"/>
          </a:p>
          <a:p>
            <a:endParaRPr lang="en-GB" sz="2400" dirty="0" smtClean="0"/>
          </a:p>
          <a:p>
            <a:endParaRPr lang="en-GB" sz="2400" dirty="0" smtClean="0"/>
          </a:p>
          <a:p>
            <a:pPr>
              <a:buNone/>
            </a:pPr>
            <a:endParaRPr lang="en-GB" sz="2400" dirty="0" smtClean="0"/>
          </a:p>
          <a:p>
            <a:r>
              <a:rPr lang="en-GB" sz="2400" dirty="0" smtClean="0"/>
              <a:t>70% more males between 15-24 yrs in entrepreneurial employment</a:t>
            </a:r>
            <a:endParaRPr lang="en-US" sz="2400" dirty="0" smtClean="0"/>
          </a:p>
          <a:p>
            <a:pPr>
              <a:buNone/>
            </a:pPr>
            <a:endParaRPr lang="en-US" sz="24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755578"/>
            <a:ext cx="2057400" cy="1102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768340"/>
            <a:ext cx="3962400" cy="108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2362200"/>
            <a:ext cx="8229600" cy="2229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Health &amp; Well-being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325112"/>
          </a:xfrm>
        </p:spPr>
        <p:txBody>
          <a:bodyPr/>
          <a:lstStyle/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495800"/>
            <a:ext cx="3505200" cy="2503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86600" y="5755578"/>
            <a:ext cx="2057400" cy="1102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Health &amp; Well-being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325112"/>
          </a:xfrm>
        </p:spPr>
        <p:txBody>
          <a:bodyPr/>
          <a:lstStyle/>
          <a:p>
            <a:r>
              <a:rPr lang="en-GB" sz="2600" dirty="0" smtClean="0"/>
              <a:t>The majority of young people aged 20-29 are healthy. However 5.5% have suffered from a l</a:t>
            </a:r>
            <a:r>
              <a:rPr lang="en-US" sz="2600" dirty="0" err="1" smtClean="0"/>
              <a:t>ong</a:t>
            </a:r>
            <a:r>
              <a:rPr lang="en-US" sz="2600" dirty="0" smtClean="0"/>
              <a:t>‐term </a:t>
            </a:r>
            <a:r>
              <a:rPr lang="en-US" sz="2600" dirty="0" smtClean="0"/>
              <a:t>illness and/or health condition and 3.2% </a:t>
            </a:r>
            <a:r>
              <a:rPr lang="en-US" sz="2600" dirty="0" smtClean="0"/>
              <a:t>have some form </a:t>
            </a:r>
            <a:r>
              <a:rPr lang="en-US" sz="2600" dirty="0" smtClean="0"/>
              <a:t>of </a:t>
            </a:r>
            <a:r>
              <a:rPr lang="en-US" sz="2600" dirty="0" smtClean="0"/>
              <a:t>disability.</a:t>
            </a:r>
          </a:p>
          <a:p>
            <a:endParaRPr lang="en-US" sz="2000" dirty="0" smtClean="0"/>
          </a:p>
          <a:p>
            <a:pPr>
              <a:buNone/>
            </a:pPr>
            <a:endParaRPr lang="en-US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495800"/>
            <a:ext cx="3505200" cy="2503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86600" y="5755578"/>
            <a:ext cx="2057400" cy="1102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Health &amp; Well-being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325112"/>
          </a:xfrm>
        </p:spPr>
        <p:txBody>
          <a:bodyPr/>
          <a:lstStyle/>
          <a:p>
            <a:r>
              <a:rPr lang="en-GB" sz="2600" dirty="0" smtClean="0"/>
              <a:t>The majority of young people aged 20-29 are healthy. However 5.5% have suffered from a l</a:t>
            </a:r>
            <a:r>
              <a:rPr lang="en-US" sz="2600" dirty="0" err="1" smtClean="0"/>
              <a:t>ong</a:t>
            </a:r>
            <a:r>
              <a:rPr lang="en-US" sz="2600" dirty="0" smtClean="0"/>
              <a:t>‐term </a:t>
            </a:r>
            <a:r>
              <a:rPr lang="en-US" sz="2600" dirty="0" smtClean="0"/>
              <a:t>illness and/or health condition and 3.2% </a:t>
            </a:r>
            <a:r>
              <a:rPr lang="en-US" sz="2600" dirty="0" smtClean="0"/>
              <a:t>have some form </a:t>
            </a:r>
            <a:r>
              <a:rPr lang="en-US" sz="2600" dirty="0" smtClean="0"/>
              <a:t>of </a:t>
            </a:r>
            <a:r>
              <a:rPr lang="en-US" sz="2600" dirty="0" smtClean="0"/>
              <a:t>disability.</a:t>
            </a:r>
          </a:p>
          <a:p>
            <a:endParaRPr lang="en-US" sz="2000" dirty="0" smtClean="0"/>
          </a:p>
          <a:p>
            <a:r>
              <a:rPr lang="en-GB" sz="2600" dirty="0" smtClean="0"/>
              <a:t>Almost 9% of the young people in Malta are obese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495800"/>
            <a:ext cx="3505200" cy="2503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86600" y="5755578"/>
            <a:ext cx="2057400" cy="1102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067800" y="6781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Health &amp; Well-being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325112"/>
          </a:xfrm>
        </p:spPr>
        <p:txBody>
          <a:bodyPr>
            <a:normAutofit/>
          </a:bodyPr>
          <a:lstStyle/>
          <a:p>
            <a:r>
              <a:rPr lang="en-US" sz="2200" dirty="0" smtClean="0"/>
              <a:t>15-16yr olds reported low </a:t>
            </a:r>
            <a:r>
              <a:rPr lang="en-US" sz="2200" dirty="0" smtClean="0"/>
              <a:t>levels of lifetime cannabis </a:t>
            </a:r>
            <a:r>
              <a:rPr lang="en-US" sz="2200" dirty="0" smtClean="0"/>
              <a:t>and </a:t>
            </a:r>
            <a:r>
              <a:rPr lang="en-US" sz="2200" dirty="0" smtClean="0"/>
              <a:t>non-prescription </a:t>
            </a:r>
            <a:r>
              <a:rPr lang="en-US" sz="2200" dirty="0" err="1" smtClean="0"/>
              <a:t>tranquillisers</a:t>
            </a:r>
            <a:r>
              <a:rPr lang="en-US" sz="2200" dirty="0" smtClean="0"/>
              <a:t> use </a:t>
            </a:r>
          </a:p>
          <a:p>
            <a:endParaRPr lang="en-US" sz="80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495800"/>
            <a:ext cx="3505200" cy="2503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86600" y="5755578"/>
            <a:ext cx="2057400" cy="1102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Population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Total population – 417,432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755578"/>
            <a:ext cx="2057400" cy="1102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5" descr="malt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038600"/>
            <a:ext cx="3095640" cy="2819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Health &amp; Well-being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325112"/>
          </a:xfrm>
        </p:spPr>
        <p:txBody>
          <a:bodyPr>
            <a:normAutofit/>
          </a:bodyPr>
          <a:lstStyle/>
          <a:p>
            <a:r>
              <a:rPr lang="en-US" sz="2200" dirty="0" smtClean="0"/>
              <a:t>15-16yr olds </a:t>
            </a:r>
            <a:r>
              <a:rPr lang="en-US" sz="2200" dirty="0" smtClean="0"/>
              <a:t>report </a:t>
            </a:r>
            <a:r>
              <a:rPr lang="en-US" sz="2200" dirty="0" smtClean="0"/>
              <a:t>low </a:t>
            </a:r>
            <a:r>
              <a:rPr lang="en-US" sz="2200" dirty="0" smtClean="0"/>
              <a:t>levels of lifetime cannabis </a:t>
            </a:r>
            <a:r>
              <a:rPr lang="en-US" sz="2200" dirty="0" smtClean="0"/>
              <a:t>and </a:t>
            </a:r>
            <a:r>
              <a:rPr lang="en-US" sz="2200" dirty="0" smtClean="0"/>
              <a:t>non-prescription </a:t>
            </a:r>
            <a:r>
              <a:rPr lang="en-US" sz="2200" dirty="0" err="1" smtClean="0"/>
              <a:t>tranquillisers</a:t>
            </a:r>
            <a:r>
              <a:rPr lang="en-US" sz="2200" dirty="0" smtClean="0"/>
              <a:t> use </a:t>
            </a:r>
          </a:p>
          <a:p>
            <a:endParaRPr lang="en-US" sz="800" dirty="0" smtClean="0"/>
          </a:p>
          <a:p>
            <a:r>
              <a:rPr lang="en-US" sz="2200" dirty="0" smtClean="0"/>
              <a:t>C</a:t>
            </a:r>
            <a:r>
              <a:rPr lang="en-US" sz="2200" dirty="0" smtClean="0"/>
              <a:t>igarettes was </a:t>
            </a:r>
            <a:r>
              <a:rPr lang="en-US" sz="2200" dirty="0" smtClean="0"/>
              <a:t>also </a:t>
            </a:r>
            <a:r>
              <a:rPr lang="en-US" sz="2200" dirty="0" smtClean="0"/>
              <a:t>reported lower than </a:t>
            </a:r>
            <a:r>
              <a:rPr lang="en-US" sz="2200" dirty="0" smtClean="0"/>
              <a:t>the average </a:t>
            </a:r>
            <a:r>
              <a:rPr lang="en-US" sz="2200" dirty="0" smtClean="0"/>
              <a:t>of their European counterparts. </a:t>
            </a:r>
          </a:p>
          <a:p>
            <a:endParaRPr lang="en-GB" sz="80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495800"/>
            <a:ext cx="3505200" cy="2503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86600" y="5755578"/>
            <a:ext cx="2057400" cy="1102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Health &amp; Well-being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325112"/>
          </a:xfrm>
        </p:spPr>
        <p:txBody>
          <a:bodyPr>
            <a:normAutofit/>
          </a:bodyPr>
          <a:lstStyle/>
          <a:p>
            <a:r>
              <a:rPr lang="en-US" sz="2200" dirty="0" smtClean="0"/>
              <a:t>15-16yr olds </a:t>
            </a:r>
            <a:r>
              <a:rPr lang="en-US" sz="2200" dirty="0" smtClean="0"/>
              <a:t>report </a:t>
            </a:r>
            <a:r>
              <a:rPr lang="en-US" sz="2200" dirty="0" smtClean="0"/>
              <a:t>low </a:t>
            </a:r>
            <a:r>
              <a:rPr lang="en-US" sz="2200" dirty="0" smtClean="0"/>
              <a:t>levels of lifetime cannabis </a:t>
            </a:r>
            <a:r>
              <a:rPr lang="en-US" sz="2200" dirty="0" smtClean="0"/>
              <a:t>and </a:t>
            </a:r>
            <a:r>
              <a:rPr lang="en-US" sz="2200" dirty="0" smtClean="0"/>
              <a:t>non-prescription </a:t>
            </a:r>
            <a:r>
              <a:rPr lang="en-US" sz="2200" dirty="0" err="1" smtClean="0"/>
              <a:t>tranquillisers</a:t>
            </a:r>
            <a:r>
              <a:rPr lang="en-US" sz="2200" dirty="0" smtClean="0"/>
              <a:t> use </a:t>
            </a:r>
          </a:p>
          <a:p>
            <a:endParaRPr lang="en-US" sz="800" dirty="0" smtClean="0"/>
          </a:p>
          <a:p>
            <a:r>
              <a:rPr lang="en-US" sz="2200" dirty="0" smtClean="0"/>
              <a:t>C</a:t>
            </a:r>
            <a:r>
              <a:rPr lang="en-US" sz="2200" dirty="0" smtClean="0"/>
              <a:t>igarettes was </a:t>
            </a:r>
            <a:r>
              <a:rPr lang="en-US" sz="2200" dirty="0" smtClean="0"/>
              <a:t>also </a:t>
            </a:r>
            <a:r>
              <a:rPr lang="en-US" sz="2200" dirty="0" smtClean="0"/>
              <a:t>reported lower than </a:t>
            </a:r>
            <a:r>
              <a:rPr lang="en-US" sz="2200" dirty="0" smtClean="0"/>
              <a:t>the average </a:t>
            </a:r>
            <a:r>
              <a:rPr lang="en-US" sz="2200" dirty="0" smtClean="0"/>
              <a:t>of their European counterparts. </a:t>
            </a:r>
          </a:p>
          <a:p>
            <a:endParaRPr lang="en-GB" sz="800" dirty="0" smtClean="0"/>
          </a:p>
          <a:p>
            <a:r>
              <a:rPr lang="en-US" sz="2200" dirty="0" smtClean="0"/>
              <a:t>Alcohol consumption however was higher, and the same was true for binge drinking</a:t>
            </a:r>
            <a:r>
              <a:rPr lang="en-US" sz="2000" dirty="0" smtClean="0"/>
              <a:t>.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495800"/>
            <a:ext cx="3505200" cy="2503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86600" y="5755578"/>
            <a:ext cx="2057400" cy="1102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Participation &amp; Voluntary Activities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755578"/>
            <a:ext cx="2057400" cy="1102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4" descr="volunteer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5257800"/>
            <a:ext cx="3038475" cy="1504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Participation &amp; Voluntary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100" dirty="0" smtClean="0"/>
              <a:t>Only </a:t>
            </a:r>
            <a:r>
              <a:rPr lang="en-GB" sz="2100" dirty="0" smtClean="0"/>
              <a:t>a small minority </a:t>
            </a:r>
            <a:r>
              <a:rPr lang="en-GB" sz="2100" dirty="0" smtClean="0"/>
              <a:t>of the 18-30 </a:t>
            </a:r>
            <a:r>
              <a:rPr lang="en-GB" sz="2100" dirty="0" smtClean="0"/>
              <a:t>cohort </a:t>
            </a:r>
            <a:r>
              <a:rPr lang="en-GB" sz="2100" dirty="0" smtClean="0"/>
              <a:t>appear </a:t>
            </a:r>
            <a:r>
              <a:rPr lang="en-GB" sz="2100" dirty="0" smtClean="0"/>
              <a:t>to have a strong commitment to a </a:t>
            </a:r>
            <a:r>
              <a:rPr lang="en-GB" sz="2100" dirty="0" smtClean="0"/>
              <a:t>political parties.</a:t>
            </a:r>
            <a:endParaRPr lang="en-GB" sz="2100" dirty="0" smtClean="0"/>
          </a:p>
          <a:p>
            <a:endParaRPr lang="en-GB" sz="2600" dirty="0" smtClean="0"/>
          </a:p>
          <a:p>
            <a:endParaRPr lang="en-GB" sz="2600" dirty="0" smtClean="0"/>
          </a:p>
          <a:p>
            <a:pPr>
              <a:buNone/>
            </a:pPr>
            <a:endParaRPr lang="en-US" sz="26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755578"/>
            <a:ext cx="2057400" cy="1102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4" descr="volunteer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5257800"/>
            <a:ext cx="3038475" cy="1504950"/>
          </a:xfrm>
          <a:prstGeom prst="rect">
            <a:avLst/>
          </a:prstGeom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067800" y="6781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Participation &amp; Voluntary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100" dirty="0" smtClean="0"/>
              <a:t>Only </a:t>
            </a:r>
            <a:r>
              <a:rPr lang="en-GB" sz="2100" dirty="0" smtClean="0"/>
              <a:t>a small minority </a:t>
            </a:r>
            <a:r>
              <a:rPr lang="en-GB" sz="2100" dirty="0" smtClean="0"/>
              <a:t>of the 18-30 </a:t>
            </a:r>
            <a:r>
              <a:rPr lang="en-GB" sz="2100" dirty="0" smtClean="0"/>
              <a:t>cohort </a:t>
            </a:r>
            <a:r>
              <a:rPr lang="en-GB" sz="2100" dirty="0" smtClean="0"/>
              <a:t>appear </a:t>
            </a:r>
            <a:r>
              <a:rPr lang="en-GB" sz="2100" dirty="0" smtClean="0"/>
              <a:t>to have a strong commitment to a </a:t>
            </a:r>
            <a:r>
              <a:rPr lang="en-GB" sz="2100" dirty="0" smtClean="0"/>
              <a:t>political parties.</a:t>
            </a:r>
            <a:endParaRPr lang="en-GB" sz="2100" dirty="0" smtClean="0"/>
          </a:p>
          <a:p>
            <a:r>
              <a:rPr lang="en-GB" sz="2100" dirty="0" smtClean="0"/>
              <a:t>However the </a:t>
            </a:r>
            <a:r>
              <a:rPr lang="en-GB" sz="2100" dirty="0" smtClean="0"/>
              <a:t>level of interest in politics appears to be </a:t>
            </a:r>
            <a:r>
              <a:rPr lang="en-GB" sz="2100" dirty="0" smtClean="0"/>
              <a:t>still strong. </a:t>
            </a:r>
            <a:r>
              <a:rPr lang="en-GB" sz="2100" dirty="0" smtClean="0"/>
              <a:t>V</a:t>
            </a:r>
            <a:r>
              <a:rPr lang="en-GB" sz="2100" dirty="0" smtClean="0"/>
              <a:t>oting in elections (local, national and European) among </a:t>
            </a:r>
            <a:r>
              <a:rPr lang="en-GB" sz="2100" dirty="0" smtClean="0"/>
              <a:t>young people, aged 18-30 years, is particularly high at </a:t>
            </a:r>
            <a:r>
              <a:rPr lang="en-GB" sz="2100" dirty="0" smtClean="0"/>
              <a:t>an average of 76%.</a:t>
            </a:r>
          </a:p>
          <a:p>
            <a:endParaRPr lang="en-GB" sz="2600" dirty="0" smtClean="0"/>
          </a:p>
          <a:p>
            <a:endParaRPr lang="en-GB" sz="2600" dirty="0" smtClean="0"/>
          </a:p>
          <a:p>
            <a:pPr>
              <a:buNone/>
            </a:pPr>
            <a:endParaRPr lang="en-US" sz="26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755578"/>
            <a:ext cx="2057400" cy="1102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4" descr="volunteer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5257800"/>
            <a:ext cx="3038475" cy="1504950"/>
          </a:xfrm>
          <a:prstGeom prst="rect">
            <a:avLst/>
          </a:prstGeom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067800" y="6781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Participation &amp; Voluntary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100" dirty="0" smtClean="0"/>
              <a:t>Only </a:t>
            </a:r>
            <a:r>
              <a:rPr lang="en-GB" sz="2100" dirty="0" smtClean="0"/>
              <a:t>a small minority </a:t>
            </a:r>
            <a:r>
              <a:rPr lang="en-GB" sz="2100" dirty="0" smtClean="0"/>
              <a:t>of the 18-30 </a:t>
            </a:r>
            <a:r>
              <a:rPr lang="en-GB" sz="2100" dirty="0" smtClean="0"/>
              <a:t>cohort </a:t>
            </a:r>
            <a:r>
              <a:rPr lang="en-GB" sz="2100" dirty="0" smtClean="0"/>
              <a:t>appear </a:t>
            </a:r>
            <a:r>
              <a:rPr lang="en-GB" sz="2100" dirty="0" smtClean="0"/>
              <a:t>to have a strong commitment to a </a:t>
            </a:r>
            <a:r>
              <a:rPr lang="en-GB" sz="2100" dirty="0" smtClean="0"/>
              <a:t>political parties.</a:t>
            </a:r>
            <a:endParaRPr lang="en-GB" sz="2100" dirty="0" smtClean="0"/>
          </a:p>
          <a:p>
            <a:r>
              <a:rPr lang="en-GB" sz="2100" dirty="0" smtClean="0"/>
              <a:t>However the </a:t>
            </a:r>
            <a:r>
              <a:rPr lang="en-GB" sz="2100" dirty="0" smtClean="0"/>
              <a:t>level of interest in politics appears to be </a:t>
            </a:r>
            <a:r>
              <a:rPr lang="en-GB" sz="2100" dirty="0" smtClean="0"/>
              <a:t>still strong. </a:t>
            </a:r>
            <a:r>
              <a:rPr lang="en-GB" sz="2100" dirty="0" smtClean="0"/>
              <a:t>V</a:t>
            </a:r>
            <a:r>
              <a:rPr lang="en-GB" sz="2100" dirty="0" smtClean="0"/>
              <a:t>oting in elections (local, national and European) among </a:t>
            </a:r>
            <a:r>
              <a:rPr lang="en-GB" sz="2100" dirty="0" smtClean="0"/>
              <a:t>young people, aged 18-30 years, is particularly high at </a:t>
            </a:r>
            <a:r>
              <a:rPr lang="en-GB" sz="2100" dirty="0" smtClean="0"/>
              <a:t>an average of 76%.</a:t>
            </a:r>
          </a:p>
          <a:p>
            <a:r>
              <a:rPr lang="en-GB" sz="2100" dirty="0" smtClean="0"/>
              <a:t>Involvement in youth organisations and volunteering are not as common as might be desired. Around 6% of the 13-31 year olds are active in </a:t>
            </a:r>
            <a:r>
              <a:rPr lang="en-GB" sz="2100" dirty="0" smtClean="0"/>
              <a:t>youth clubs or youth organisations</a:t>
            </a:r>
            <a:r>
              <a:rPr lang="en-GB" sz="2100" dirty="0" smtClean="0"/>
              <a:t>.</a:t>
            </a:r>
            <a:endParaRPr lang="en-US" sz="2100" dirty="0" smtClean="0"/>
          </a:p>
          <a:p>
            <a:endParaRPr lang="en-GB" sz="2600" dirty="0" smtClean="0"/>
          </a:p>
          <a:p>
            <a:endParaRPr lang="en-GB" sz="2600" dirty="0" smtClean="0"/>
          </a:p>
          <a:p>
            <a:pPr>
              <a:buNone/>
            </a:pPr>
            <a:endParaRPr lang="en-US" sz="26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755578"/>
            <a:ext cx="2057400" cy="1102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4" descr="volunteer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5257800"/>
            <a:ext cx="3038475" cy="1504950"/>
          </a:xfrm>
          <a:prstGeom prst="rect">
            <a:avLst/>
          </a:prstGeom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067800" y="6781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9979966">
            <a:off x="3007985" y="2298391"/>
            <a:ext cx="2865379" cy="2798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3200400" y="4419600"/>
            <a:ext cx="628571" cy="533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86600" y="5755578"/>
            <a:ext cx="2057400" cy="1102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malt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038600"/>
            <a:ext cx="3095640" cy="2819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Population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Total population – 417,432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86600" y="5755578"/>
            <a:ext cx="2057400" cy="1102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5" name="Chart 4"/>
          <p:cNvGraphicFramePr/>
          <p:nvPr/>
        </p:nvGraphicFramePr>
        <p:xfrm>
          <a:off x="1066800" y="2819400"/>
          <a:ext cx="7010400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067800" y="6781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Population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Young people (13-30 population) - 101,476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755578"/>
            <a:ext cx="2057400" cy="1102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5" name="Chart 4"/>
          <p:cNvGraphicFramePr/>
          <p:nvPr/>
        </p:nvGraphicFramePr>
        <p:xfrm>
          <a:off x="4495800" y="3048000"/>
          <a:ext cx="4267200" cy="266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267200"/>
            <a:ext cx="394538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067800" y="6781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Population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52,288 Males &amp; 49,188 Females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755578"/>
            <a:ext cx="2057400" cy="1102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5" name="Chart 4"/>
          <p:cNvGraphicFramePr/>
          <p:nvPr/>
        </p:nvGraphicFramePr>
        <p:xfrm>
          <a:off x="4343400" y="3048000"/>
          <a:ext cx="4267200" cy="266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267200"/>
            <a:ext cx="394538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Education &amp; Training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755578"/>
            <a:ext cx="2057400" cy="1102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1" y="5224198"/>
            <a:ext cx="3352800" cy="1633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Education &amp; Training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249424"/>
            <a:ext cx="8153400" cy="3008376"/>
          </a:xfrm>
        </p:spPr>
        <p:txBody>
          <a:bodyPr>
            <a:normAutofit/>
          </a:bodyPr>
          <a:lstStyle/>
          <a:p>
            <a:r>
              <a:rPr lang="en-GB" dirty="0" smtClean="0"/>
              <a:t>Compulsory schooling 5 – </a:t>
            </a:r>
            <a:r>
              <a:rPr lang="en-GB" dirty="0" smtClean="0"/>
              <a:t>16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755578"/>
            <a:ext cx="2057400" cy="1102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1" y="5224198"/>
            <a:ext cx="3352800" cy="1633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Education &amp; Training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249424"/>
            <a:ext cx="8153400" cy="3008376"/>
          </a:xfrm>
        </p:spPr>
        <p:txBody>
          <a:bodyPr>
            <a:normAutofit/>
          </a:bodyPr>
          <a:lstStyle/>
          <a:p>
            <a:r>
              <a:rPr lang="en-GB" dirty="0" smtClean="0"/>
              <a:t>Compulsory schooling 5 – </a:t>
            </a:r>
            <a:r>
              <a:rPr lang="en-GB" dirty="0" smtClean="0"/>
              <a:t>16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99% </a:t>
            </a:r>
            <a:r>
              <a:rPr lang="en-GB" dirty="0" smtClean="0"/>
              <a:t>of the 10-24 yr olds are literate</a:t>
            </a:r>
            <a:endParaRPr lang="en-GB" dirty="0" smtClean="0"/>
          </a:p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755578"/>
            <a:ext cx="2057400" cy="1102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1" y="5224198"/>
            <a:ext cx="3352800" cy="1633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869</TotalTime>
  <Words>793</Words>
  <Application>Microsoft Office PowerPoint</Application>
  <PresentationFormat>On-screen Show (4:3)</PresentationFormat>
  <Paragraphs>153</Paragraphs>
  <Slides>36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Urban</vt:lpstr>
      <vt:lpstr>A Demographic Snapshot of  Young Maltese People</vt:lpstr>
      <vt:lpstr>Population</vt:lpstr>
      <vt:lpstr>Population</vt:lpstr>
      <vt:lpstr>Population</vt:lpstr>
      <vt:lpstr>Population</vt:lpstr>
      <vt:lpstr>Population</vt:lpstr>
      <vt:lpstr>Education &amp; Training</vt:lpstr>
      <vt:lpstr>Education &amp; Training</vt:lpstr>
      <vt:lpstr>Education &amp; Training</vt:lpstr>
      <vt:lpstr>Education &amp; Training</vt:lpstr>
      <vt:lpstr>Education &amp; Training</vt:lpstr>
      <vt:lpstr>Education &amp; Training</vt:lpstr>
      <vt:lpstr>Education &amp; Training</vt:lpstr>
      <vt:lpstr>Education &amp; Training</vt:lpstr>
      <vt:lpstr>Education &amp; Training</vt:lpstr>
      <vt:lpstr>Education &amp; Training</vt:lpstr>
      <vt:lpstr>Employment &amp; Entrepreneurship</vt:lpstr>
      <vt:lpstr>Employment &amp; Entrepreneurship</vt:lpstr>
      <vt:lpstr>Employment &amp; Entrepreneurship</vt:lpstr>
      <vt:lpstr>Employment &amp; Entrepreneurship</vt:lpstr>
      <vt:lpstr>Employment &amp; Entrepreneurship</vt:lpstr>
      <vt:lpstr>Employment &amp; Entrepreneurship</vt:lpstr>
      <vt:lpstr>Employment &amp; Entrepreneurship</vt:lpstr>
      <vt:lpstr>Employment &amp; Entrepreneurship</vt:lpstr>
      <vt:lpstr>Employment &amp; Entrepreneurship</vt:lpstr>
      <vt:lpstr>Health &amp; Well-being</vt:lpstr>
      <vt:lpstr>Health &amp; Well-being</vt:lpstr>
      <vt:lpstr>Health &amp; Well-being</vt:lpstr>
      <vt:lpstr>Health &amp; Well-being</vt:lpstr>
      <vt:lpstr>Health &amp; Well-being</vt:lpstr>
      <vt:lpstr>Health &amp; Well-being</vt:lpstr>
      <vt:lpstr>Participation &amp; Voluntary Activities</vt:lpstr>
      <vt:lpstr>Participation &amp; Voluntary Activities</vt:lpstr>
      <vt:lpstr>Participation &amp; Voluntary Activities</vt:lpstr>
      <vt:lpstr>Participation &amp; Voluntary Activities</vt:lpstr>
      <vt:lpstr>Slide 36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Demographic Snapshot of  Maltese Young People</dc:title>
  <dc:creator/>
  <cp:lastModifiedBy>Jason Zammit</cp:lastModifiedBy>
  <cp:revision>65</cp:revision>
  <dcterms:created xsi:type="dcterms:W3CDTF">2006-08-16T00:00:00Z</dcterms:created>
  <dcterms:modified xsi:type="dcterms:W3CDTF">2014-11-26T00:57:34Z</dcterms:modified>
</cp:coreProperties>
</file>