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266" r:id="rId2"/>
    <p:sldId id="287" r:id="rId3"/>
    <p:sldId id="291" r:id="rId4"/>
    <p:sldId id="292" r:id="rId5"/>
    <p:sldId id="293" r:id="rId6"/>
  </p:sldIdLst>
  <p:sldSz cx="9144000" cy="6858000" type="screen4x3"/>
  <p:notesSz cx="6669088" cy="9928225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65" autoAdjust="0"/>
    <p:restoredTop sz="94660"/>
  </p:normalViewPr>
  <p:slideViewPr>
    <p:cSldViewPr>
      <p:cViewPr>
        <p:scale>
          <a:sx n="78" d="100"/>
          <a:sy n="78" d="100"/>
        </p:scale>
        <p:origin x="-1454" y="-2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258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31258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110285-72E2-43E8-8F78-CF45CDDE1FFC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4845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5629"/>
            <a:ext cx="5335588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671"/>
            <a:ext cx="2889250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9671"/>
            <a:ext cx="2889250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84BE97-652B-4963-9687-81ACDD18289C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8917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7996E35-6E78-4A61-811A-31BE116AE65C}" type="slidenum">
              <a:rPr lang="nl-NL"/>
              <a:pPr/>
              <a:t>‹nr.›</a:t>
            </a:fld>
            <a:endParaRPr lang="nl-NL"/>
          </a:p>
        </p:txBody>
      </p:sp>
      <p:grpSp>
        <p:nvGrpSpPr>
          <p:cNvPr id="6150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6151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nl-BE"/>
            </a:p>
          </p:txBody>
        </p:sp>
        <p:sp>
          <p:nvSpPr>
            <p:cNvPr id="6152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nl-BE" sz="2400">
                <a:latin typeface="Times New Roman" pitchFamily="18" charset="0"/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nl-BE" sz="2400">
                <a:latin typeface="Times New Roman" pitchFamily="18" charset="0"/>
              </a:endParaRPr>
            </a:p>
          </p:txBody>
        </p:sp>
        <p:sp>
          <p:nvSpPr>
            <p:cNvPr id="6154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6155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61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nl-NL"/>
              <a:t>Klik om het opmaakprofiel te bewerken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08177-864A-402F-A4B8-68D6E7147FD9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511F6-8810-4C1F-A03B-EA1E33A2EFE3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61169-32F9-4A55-80E7-7E25EAC2C9A0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3B312-7136-45DC-8F07-2C437B763930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DA137-609A-4544-8B78-4E1E7FC05505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D9187-78FC-4D08-802F-1D5749734B51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9C0B0D-F5BE-4134-A43E-0209B79A6D5A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DE83E-772B-4365-BAA9-524A9B6D7F3A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168A6-EE4E-4914-B424-0334F569F6C4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141EE0-45C3-4393-B560-2B526C96CDB6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nl-BE" sz="2400"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nl-BE" sz="2400">
              <a:latin typeface="Times New Roman" pitchFamily="18" charset="0"/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nl-NL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2D44011-D8FB-450A-A5AD-CA6C808D15AD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5129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nl-BE"/>
          </a:p>
        </p:txBody>
      </p:sp>
      <p:sp>
        <p:nvSpPr>
          <p:cNvPr id="5130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7" y="2437623"/>
            <a:ext cx="6228184" cy="442037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2924944"/>
            <a:ext cx="7844408" cy="3240360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nl-NL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nl-NL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Youth</a:t>
            </a:r>
            <a:r>
              <a:rPr lang="nl-NL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nl-NL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work</a:t>
            </a:r>
            <a:r>
              <a:rPr lang="nl-NL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nl-NL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and</a:t>
            </a:r>
            <a:r>
              <a:rPr lang="nl-NL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nl-NL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social</a:t>
            </a:r>
            <a:r>
              <a:rPr lang="nl-NL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nl-NL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inclusion</a:t>
            </a:r>
            <a:r>
              <a:rPr lang="nl-NL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</a:t>
            </a:r>
            <a:br>
              <a:rPr lang="nl-NL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nl-NL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changing</a:t>
            </a:r>
            <a:r>
              <a:rPr lang="nl-NL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nl-NL" b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lenses</a:t>
            </a:r>
            <a:r>
              <a:rPr lang="nl-NL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nl-NL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nl-NL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nl-NL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nl-NL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nl-NL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nl-NL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                         </a:t>
            </a:r>
            <a:r>
              <a:rPr lang="nl-NL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Lieve </a:t>
            </a:r>
            <a:r>
              <a:rPr lang="nl-NL" sz="2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Bradt</a:t>
            </a:r>
            <a:r>
              <a:rPr lang="nl-NL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nl-NL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nl-NL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                                            </a:t>
            </a:r>
            <a:r>
              <a:rPr lang="nl-NL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nl-NL" sz="2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Ghent</a:t>
            </a:r>
            <a:r>
              <a:rPr lang="nl-NL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University</a:t>
            </a:r>
            <a:br>
              <a:rPr lang="nl-NL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nl-NL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                                      </a:t>
            </a:r>
            <a:r>
              <a:rPr lang="nl-NL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nl-NL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26 November 2014</a:t>
            </a:r>
            <a:endParaRPr lang="nl-BE" sz="2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755576" y="692696"/>
            <a:ext cx="3096344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49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7" y="2437623"/>
            <a:ext cx="6228184" cy="442037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31863" y="96839"/>
            <a:ext cx="7158037" cy="1387946"/>
          </a:xfrm>
        </p:spPr>
        <p:txBody>
          <a:bodyPr/>
          <a:lstStyle/>
          <a:p>
            <a:r>
              <a:rPr lang="nl-NL" sz="3000" b="1" dirty="0" err="1" smtClean="0"/>
              <a:t>Social</a:t>
            </a:r>
            <a:r>
              <a:rPr lang="nl-NL" sz="3000" b="1" dirty="0" smtClean="0"/>
              <a:t> </a:t>
            </a:r>
            <a:r>
              <a:rPr lang="nl-NL" sz="3000" b="1" dirty="0" err="1" smtClean="0"/>
              <a:t>inclusion</a:t>
            </a:r>
            <a:endParaRPr lang="nl-BE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nl-NL" sz="4400" dirty="0" err="1" smtClean="0"/>
              <a:t>Role</a:t>
            </a:r>
            <a:r>
              <a:rPr lang="nl-NL" sz="4400" dirty="0" smtClean="0"/>
              <a:t> of </a:t>
            </a:r>
            <a:r>
              <a:rPr lang="nl-NL" sz="4400" dirty="0" err="1" smtClean="0"/>
              <a:t>youth</a:t>
            </a:r>
            <a:r>
              <a:rPr lang="nl-NL" sz="4400" dirty="0" smtClean="0"/>
              <a:t> </a:t>
            </a:r>
            <a:r>
              <a:rPr lang="nl-NL" sz="4400" dirty="0" err="1" smtClean="0"/>
              <a:t>work</a:t>
            </a:r>
            <a:r>
              <a:rPr lang="nl-NL" sz="4400" dirty="0" smtClean="0"/>
              <a:t> in </a:t>
            </a:r>
            <a:r>
              <a:rPr lang="nl-NL" sz="4400" dirty="0" err="1" smtClean="0"/>
              <a:t>social</a:t>
            </a:r>
            <a:r>
              <a:rPr lang="nl-NL" sz="4400" dirty="0" smtClean="0"/>
              <a:t> </a:t>
            </a:r>
            <a:r>
              <a:rPr lang="nl-NL" sz="4400" dirty="0" err="1" smtClean="0"/>
              <a:t>inclusion</a:t>
            </a:r>
            <a:endParaRPr lang="nl-NL" sz="4400" dirty="0" smtClean="0"/>
          </a:p>
          <a:p>
            <a:pPr lvl="1"/>
            <a:r>
              <a:rPr lang="nl-NL" sz="4600" dirty="0" smtClean="0">
                <a:sym typeface="Wingdings" panose="05000000000000000000" pitchFamily="2" charset="2"/>
              </a:rPr>
              <a:t> </a:t>
            </a:r>
            <a:r>
              <a:rPr lang="nl-NL" sz="4200" dirty="0" err="1" smtClean="0">
                <a:sym typeface="Wingdings" panose="05000000000000000000" pitchFamily="2" charset="2"/>
              </a:rPr>
              <a:t>social-pedagogical</a:t>
            </a:r>
            <a:r>
              <a:rPr lang="nl-NL" sz="4200" dirty="0" smtClean="0">
                <a:sym typeface="Wingdings" panose="05000000000000000000" pitchFamily="2" charset="2"/>
              </a:rPr>
              <a:t> </a:t>
            </a:r>
            <a:r>
              <a:rPr lang="nl-NL" sz="4200" dirty="0" err="1" smtClean="0">
                <a:sym typeface="Wingdings" panose="05000000000000000000" pitchFamily="2" charset="2"/>
              </a:rPr>
              <a:t>role</a:t>
            </a:r>
            <a:r>
              <a:rPr lang="nl-NL" sz="4200" dirty="0" smtClean="0">
                <a:sym typeface="Wingdings" panose="05000000000000000000" pitchFamily="2" charset="2"/>
              </a:rPr>
              <a:t> of </a:t>
            </a:r>
            <a:r>
              <a:rPr lang="nl-NL" sz="4200" dirty="0" err="1" smtClean="0">
                <a:sym typeface="Wingdings" panose="05000000000000000000" pitchFamily="2" charset="2"/>
              </a:rPr>
              <a:t>youth</a:t>
            </a:r>
            <a:r>
              <a:rPr lang="nl-NL" sz="4200" dirty="0" smtClean="0">
                <a:sym typeface="Wingdings" panose="05000000000000000000" pitchFamily="2" charset="2"/>
              </a:rPr>
              <a:t> </a:t>
            </a:r>
            <a:r>
              <a:rPr lang="nl-NL" sz="4200" dirty="0" err="1" smtClean="0">
                <a:sym typeface="Wingdings" panose="05000000000000000000" pitchFamily="2" charset="2"/>
              </a:rPr>
              <a:t>work</a:t>
            </a:r>
            <a:r>
              <a:rPr lang="nl-NL" sz="4200" dirty="0" smtClean="0">
                <a:sym typeface="Wingdings" panose="05000000000000000000" pitchFamily="2" charset="2"/>
              </a:rPr>
              <a:t>?</a:t>
            </a:r>
            <a:endParaRPr lang="nl-NL" sz="4200" dirty="0" smtClean="0"/>
          </a:p>
          <a:p>
            <a:r>
              <a:rPr lang="nl-NL" sz="4400" dirty="0" err="1" smtClean="0"/>
              <a:t>Starting</a:t>
            </a:r>
            <a:r>
              <a:rPr lang="nl-NL" sz="4400" dirty="0" smtClean="0"/>
              <a:t> </a:t>
            </a:r>
            <a:r>
              <a:rPr lang="nl-NL" sz="4400" dirty="0"/>
              <a:t>point? </a:t>
            </a:r>
          </a:p>
          <a:p>
            <a:pPr lvl="1"/>
            <a:r>
              <a:rPr lang="nl-NL" sz="4200" dirty="0" err="1"/>
              <a:t>Mostly</a:t>
            </a:r>
            <a:r>
              <a:rPr lang="nl-NL" sz="4200" dirty="0"/>
              <a:t> </a:t>
            </a:r>
            <a:r>
              <a:rPr lang="nl-NL" sz="4200" dirty="0" err="1"/>
              <a:t>socialisation</a:t>
            </a:r>
            <a:r>
              <a:rPr lang="nl-NL" sz="4200" dirty="0"/>
              <a:t> </a:t>
            </a:r>
            <a:r>
              <a:rPr lang="nl-NL" sz="4200" dirty="0" err="1"/>
              <a:t>perspective</a:t>
            </a:r>
            <a:endParaRPr lang="nl-NL" sz="4200" dirty="0"/>
          </a:p>
          <a:p>
            <a:pPr lvl="2"/>
            <a:r>
              <a:rPr lang="nl-NL" sz="3800" dirty="0"/>
              <a:t>Are </a:t>
            </a:r>
            <a:r>
              <a:rPr lang="nl-NL" sz="3800" dirty="0" err="1"/>
              <a:t>young</a:t>
            </a:r>
            <a:r>
              <a:rPr lang="nl-NL" sz="3800" dirty="0"/>
              <a:t> </a:t>
            </a:r>
            <a:r>
              <a:rPr lang="nl-NL" sz="3800" dirty="0" err="1"/>
              <a:t>people</a:t>
            </a:r>
            <a:r>
              <a:rPr lang="nl-NL" sz="3800" dirty="0"/>
              <a:t> </a:t>
            </a:r>
            <a:r>
              <a:rPr lang="nl-NL" sz="3800" dirty="0" err="1" smtClean="0"/>
              <a:t>developing</a:t>
            </a:r>
            <a:r>
              <a:rPr lang="nl-NL" sz="3800" dirty="0" smtClean="0"/>
              <a:t> </a:t>
            </a:r>
            <a:r>
              <a:rPr lang="nl-NL" sz="3800" dirty="0" err="1" smtClean="0"/>
              <a:t>like</a:t>
            </a:r>
            <a:r>
              <a:rPr lang="nl-NL" sz="3800" dirty="0" smtClean="0"/>
              <a:t> </a:t>
            </a:r>
            <a:r>
              <a:rPr lang="nl-NL" sz="3800" dirty="0"/>
              <a:t>we want </a:t>
            </a:r>
            <a:r>
              <a:rPr lang="nl-NL" sz="3800" dirty="0" err="1"/>
              <a:t>them</a:t>
            </a:r>
            <a:r>
              <a:rPr lang="nl-NL" sz="3800" dirty="0"/>
              <a:t> </a:t>
            </a:r>
            <a:r>
              <a:rPr lang="nl-NL" sz="3800" dirty="0" err="1"/>
              <a:t>to</a:t>
            </a:r>
            <a:r>
              <a:rPr lang="nl-NL" sz="3800" dirty="0"/>
              <a:t> </a:t>
            </a:r>
            <a:r>
              <a:rPr lang="nl-NL" sz="3800" dirty="0" err="1"/>
              <a:t>be</a:t>
            </a:r>
            <a:r>
              <a:rPr lang="nl-NL" sz="3800" dirty="0"/>
              <a:t>?</a:t>
            </a:r>
          </a:p>
          <a:p>
            <a:pPr lvl="2"/>
            <a:r>
              <a:rPr lang="nl-NL" sz="3800" dirty="0" err="1"/>
              <a:t>Who</a:t>
            </a:r>
            <a:r>
              <a:rPr lang="nl-NL" sz="3800" dirty="0"/>
              <a:t> is (</a:t>
            </a:r>
            <a:r>
              <a:rPr lang="nl-NL" sz="3800" dirty="0" err="1"/>
              <a:t>not</a:t>
            </a:r>
            <a:r>
              <a:rPr lang="nl-NL" sz="3800" dirty="0"/>
              <a:t>)?</a:t>
            </a:r>
          </a:p>
          <a:p>
            <a:pPr lvl="2"/>
            <a:r>
              <a:rPr lang="nl-NL" sz="3800" dirty="0" err="1"/>
              <a:t>Which</a:t>
            </a:r>
            <a:r>
              <a:rPr lang="nl-NL" sz="3800" dirty="0"/>
              <a:t> </a:t>
            </a:r>
            <a:r>
              <a:rPr lang="nl-NL" sz="3800" dirty="0" err="1"/>
              <a:t>youth</a:t>
            </a:r>
            <a:r>
              <a:rPr lang="nl-NL" sz="3800" dirty="0"/>
              <a:t> </a:t>
            </a:r>
            <a:r>
              <a:rPr lang="nl-NL" sz="3800" dirty="0" err="1"/>
              <a:t>work</a:t>
            </a:r>
            <a:r>
              <a:rPr lang="nl-NL" sz="3800" dirty="0"/>
              <a:t> </a:t>
            </a:r>
            <a:r>
              <a:rPr lang="nl-NL" sz="3800" dirty="0" err="1"/>
              <a:t>practices</a:t>
            </a:r>
            <a:r>
              <a:rPr lang="nl-NL" sz="3800" dirty="0"/>
              <a:t> ‘</a:t>
            </a:r>
            <a:r>
              <a:rPr lang="nl-NL" sz="3800" dirty="0" err="1"/>
              <a:t>work</a:t>
            </a:r>
            <a:r>
              <a:rPr lang="nl-NL" sz="3800" dirty="0"/>
              <a:t>’ best?</a:t>
            </a:r>
          </a:p>
          <a:p>
            <a:r>
              <a:rPr lang="nl-NL" sz="4400" dirty="0" err="1">
                <a:sym typeface="Wingdings" panose="05000000000000000000" pitchFamily="2" charset="2"/>
              </a:rPr>
              <a:t>Youth</a:t>
            </a:r>
            <a:r>
              <a:rPr lang="nl-NL" sz="4400" dirty="0">
                <a:sym typeface="Wingdings" panose="05000000000000000000" pitchFamily="2" charset="2"/>
              </a:rPr>
              <a:t> </a:t>
            </a:r>
            <a:r>
              <a:rPr lang="nl-NL" sz="4400" dirty="0" err="1">
                <a:sym typeface="Wingdings" panose="05000000000000000000" pitchFamily="2" charset="2"/>
              </a:rPr>
              <a:t>work’s</a:t>
            </a:r>
            <a:r>
              <a:rPr lang="nl-NL" sz="4400" dirty="0">
                <a:sym typeface="Wingdings" panose="05000000000000000000" pitchFamily="2" charset="2"/>
              </a:rPr>
              <a:t> </a:t>
            </a:r>
            <a:r>
              <a:rPr lang="nl-NL" sz="4400" dirty="0" err="1">
                <a:sym typeface="Wingdings" panose="05000000000000000000" pitchFamily="2" charset="2"/>
              </a:rPr>
              <a:t>role</a:t>
            </a:r>
            <a:r>
              <a:rPr lang="nl-NL" sz="4400" dirty="0">
                <a:sym typeface="Wingdings" panose="05000000000000000000" pitchFamily="2" charset="2"/>
              </a:rPr>
              <a:t> = </a:t>
            </a:r>
            <a:r>
              <a:rPr lang="nl-NL" sz="4400" dirty="0" err="1">
                <a:sym typeface="Wingdings" panose="05000000000000000000" pitchFamily="2" charset="2"/>
              </a:rPr>
              <a:t>activating</a:t>
            </a:r>
            <a:r>
              <a:rPr lang="nl-NL" sz="4400" dirty="0">
                <a:sym typeface="Wingdings" panose="05000000000000000000" pitchFamily="2" charset="2"/>
              </a:rPr>
              <a:t>/</a:t>
            </a:r>
            <a:r>
              <a:rPr lang="nl-NL" sz="4400" dirty="0" err="1">
                <a:sym typeface="Wingdings" panose="05000000000000000000" pitchFamily="2" charset="2"/>
              </a:rPr>
              <a:t>supporting</a:t>
            </a:r>
            <a:r>
              <a:rPr lang="nl-NL" sz="4400" dirty="0">
                <a:sym typeface="Wingdings" panose="05000000000000000000" pitchFamily="2" charset="2"/>
              </a:rPr>
              <a:t> </a:t>
            </a:r>
            <a:r>
              <a:rPr lang="nl-NL" sz="4400" dirty="0" err="1">
                <a:sym typeface="Wingdings" panose="05000000000000000000" pitchFamily="2" charset="2"/>
              </a:rPr>
              <a:t>young</a:t>
            </a:r>
            <a:r>
              <a:rPr lang="nl-NL" sz="4400" dirty="0">
                <a:sym typeface="Wingdings" panose="05000000000000000000" pitchFamily="2" charset="2"/>
              </a:rPr>
              <a:t> </a:t>
            </a:r>
            <a:r>
              <a:rPr lang="nl-NL" sz="4400" dirty="0" err="1">
                <a:sym typeface="Wingdings" panose="05000000000000000000" pitchFamily="2" charset="2"/>
              </a:rPr>
              <a:t>people</a:t>
            </a:r>
            <a:r>
              <a:rPr lang="nl-NL" sz="4400" dirty="0">
                <a:sym typeface="Wingdings" panose="05000000000000000000" pitchFamily="2" charset="2"/>
              </a:rPr>
              <a:t> </a:t>
            </a:r>
            <a:r>
              <a:rPr lang="nl-NL" sz="4400" dirty="0" err="1">
                <a:sym typeface="Wingdings" panose="05000000000000000000" pitchFamily="2" charset="2"/>
              </a:rPr>
              <a:t>to</a:t>
            </a:r>
            <a:r>
              <a:rPr lang="nl-NL" sz="4400" dirty="0">
                <a:sym typeface="Wingdings" panose="05000000000000000000" pitchFamily="2" charset="2"/>
              </a:rPr>
              <a:t> </a:t>
            </a:r>
            <a:r>
              <a:rPr lang="nl-NL" sz="4400" dirty="0" err="1">
                <a:sym typeface="Wingdings" panose="05000000000000000000" pitchFamily="2" charset="2"/>
              </a:rPr>
              <a:t>develop</a:t>
            </a:r>
            <a:r>
              <a:rPr lang="nl-NL" sz="4400" dirty="0">
                <a:sym typeface="Wingdings" panose="05000000000000000000" pitchFamily="2" charset="2"/>
              </a:rPr>
              <a:t> the </a:t>
            </a:r>
            <a:r>
              <a:rPr lang="nl-NL" sz="4400" dirty="0" smtClean="0">
                <a:sym typeface="Wingdings" panose="05000000000000000000" pitchFamily="2" charset="2"/>
              </a:rPr>
              <a:t>‘right’ skills </a:t>
            </a:r>
            <a:r>
              <a:rPr lang="nl-NL" sz="4400" dirty="0">
                <a:sym typeface="Wingdings" panose="05000000000000000000" pitchFamily="2" charset="2"/>
              </a:rPr>
              <a:t>or </a:t>
            </a:r>
            <a:r>
              <a:rPr lang="nl-NL" sz="4400" dirty="0" smtClean="0">
                <a:sym typeface="Wingdings" panose="05000000000000000000" pitchFamily="2" charset="2"/>
              </a:rPr>
              <a:t>attitudes</a:t>
            </a:r>
            <a:endParaRPr lang="nl-NL" sz="4400" dirty="0">
              <a:sym typeface="Wingdings" panose="05000000000000000000" pitchFamily="2" charset="2"/>
            </a:endParaRPr>
          </a:p>
          <a:p>
            <a:pPr lvl="1"/>
            <a:r>
              <a:rPr lang="nl-NL" sz="4200" dirty="0" smtClean="0">
                <a:sym typeface="Wingdings" panose="05000000000000000000" pitchFamily="2" charset="2"/>
              </a:rPr>
              <a:t>e.g. employability</a:t>
            </a:r>
            <a:endParaRPr lang="nl-NL" sz="4200" dirty="0">
              <a:sym typeface="Wingdings" panose="05000000000000000000" pitchFamily="2" charset="2"/>
            </a:endParaRPr>
          </a:p>
          <a:p>
            <a:r>
              <a:rPr lang="nl-NL" sz="4400" dirty="0" err="1">
                <a:sym typeface="Wingdings" panose="05000000000000000000" pitchFamily="2" charset="2"/>
              </a:rPr>
              <a:t>Role</a:t>
            </a:r>
            <a:r>
              <a:rPr lang="nl-NL" sz="4400" dirty="0">
                <a:sym typeface="Wingdings" panose="05000000000000000000" pitchFamily="2" charset="2"/>
              </a:rPr>
              <a:t> is </a:t>
            </a:r>
            <a:r>
              <a:rPr lang="nl-NL" sz="4400" dirty="0" err="1">
                <a:sym typeface="Wingdings" panose="05000000000000000000" pitchFamily="2" charset="2"/>
              </a:rPr>
              <a:t>based</a:t>
            </a:r>
            <a:r>
              <a:rPr lang="nl-NL" sz="4400" dirty="0">
                <a:sym typeface="Wingdings" panose="05000000000000000000" pitchFamily="2" charset="2"/>
              </a:rPr>
              <a:t> on </a:t>
            </a:r>
            <a:r>
              <a:rPr lang="nl-NL" sz="4400" dirty="0" err="1">
                <a:sym typeface="Wingdings" panose="05000000000000000000" pitchFamily="2" charset="2"/>
              </a:rPr>
              <a:t>desirable</a:t>
            </a:r>
            <a:r>
              <a:rPr lang="nl-NL" sz="4400" dirty="0">
                <a:sym typeface="Wingdings" panose="05000000000000000000" pitchFamily="2" charset="2"/>
              </a:rPr>
              <a:t> </a:t>
            </a:r>
            <a:r>
              <a:rPr lang="nl-NL" sz="4400" dirty="0" err="1">
                <a:sym typeface="Wingdings" panose="05000000000000000000" pitchFamily="2" charset="2"/>
              </a:rPr>
              <a:t>outcomes</a:t>
            </a:r>
            <a:endParaRPr lang="nl-NL" sz="4400" dirty="0">
              <a:sym typeface="Wingdings" panose="05000000000000000000" pitchFamily="2" charset="2"/>
            </a:endParaRPr>
          </a:p>
          <a:p>
            <a:pPr lvl="1"/>
            <a:r>
              <a:rPr lang="nl-NL" sz="4200" dirty="0">
                <a:sym typeface="Wingdings" panose="05000000000000000000" pitchFamily="2" charset="2"/>
              </a:rPr>
              <a:t> </a:t>
            </a:r>
            <a:r>
              <a:rPr lang="nl-NL" sz="4200" dirty="0" err="1">
                <a:sym typeface="Wingdings" panose="05000000000000000000" pitchFamily="2" charset="2"/>
              </a:rPr>
              <a:t>youth</a:t>
            </a:r>
            <a:r>
              <a:rPr lang="nl-NL" sz="4200" dirty="0">
                <a:sym typeface="Wingdings" panose="05000000000000000000" pitchFamily="2" charset="2"/>
              </a:rPr>
              <a:t> </a:t>
            </a:r>
            <a:r>
              <a:rPr lang="nl-NL" sz="4200" dirty="0" err="1">
                <a:sym typeface="Wingdings" panose="05000000000000000000" pitchFamily="2" charset="2"/>
              </a:rPr>
              <a:t>work</a:t>
            </a:r>
            <a:r>
              <a:rPr lang="nl-NL" sz="4200" dirty="0">
                <a:sym typeface="Wingdings" panose="05000000000000000000" pitchFamily="2" charset="2"/>
              </a:rPr>
              <a:t> as a </a:t>
            </a:r>
            <a:r>
              <a:rPr lang="nl-NL" sz="4200" dirty="0" err="1">
                <a:sym typeface="Wingdings" panose="05000000000000000000" pitchFamily="2" charset="2"/>
              </a:rPr>
              <a:t>method</a:t>
            </a:r>
            <a:r>
              <a:rPr lang="nl-NL" sz="4200" dirty="0">
                <a:sym typeface="Wingdings" panose="05000000000000000000" pitchFamily="2" charset="2"/>
              </a:rPr>
              <a:t> </a:t>
            </a:r>
            <a:r>
              <a:rPr lang="nl-NL" sz="4200" dirty="0" err="1">
                <a:sym typeface="Wingdings" panose="05000000000000000000" pitchFamily="2" charset="2"/>
              </a:rPr>
              <a:t>for</a:t>
            </a:r>
            <a:r>
              <a:rPr lang="nl-NL" sz="4200" dirty="0">
                <a:sym typeface="Wingdings" panose="05000000000000000000" pitchFamily="2" charset="2"/>
              </a:rPr>
              <a:t> </a:t>
            </a:r>
            <a:r>
              <a:rPr lang="nl-NL" sz="4200" dirty="0" err="1">
                <a:sym typeface="Wingdings" panose="05000000000000000000" pitchFamily="2" charset="2"/>
              </a:rPr>
              <a:t>social</a:t>
            </a:r>
            <a:r>
              <a:rPr lang="nl-NL" sz="4200" dirty="0">
                <a:sym typeface="Wingdings" panose="05000000000000000000" pitchFamily="2" charset="2"/>
              </a:rPr>
              <a:t> </a:t>
            </a:r>
            <a:r>
              <a:rPr lang="nl-NL" sz="4200" dirty="0" err="1">
                <a:sym typeface="Wingdings" panose="05000000000000000000" pitchFamily="2" charset="2"/>
              </a:rPr>
              <a:t>inclusion</a:t>
            </a:r>
            <a:endParaRPr lang="nl-NL" sz="4200" dirty="0">
              <a:sym typeface="Wingdings" panose="05000000000000000000" pitchFamily="2" charset="2"/>
            </a:endParaRPr>
          </a:p>
          <a:p>
            <a:pPr lvl="1"/>
            <a:r>
              <a:rPr lang="nl-NL" sz="4200" dirty="0">
                <a:sym typeface="Wingdings" panose="05000000000000000000" pitchFamily="2" charset="2"/>
              </a:rPr>
              <a:t> more </a:t>
            </a:r>
            <a:r>
              <a:rPr lang="nl-NL" sz="4200" dirty="0" err="1" smtClean="0">
                <a:sym typeface="Wingdings" panose="05000000000000000000" pitchFamily="2" charset="2"/>
              </a:rPr>
              <a:t>exclusion</a:t>
            </a:r>
            <a:endParaRPr lang="nl-NL" sz="4200" dirty="0"/>
          </a:p>
        </p:txBody>
      </p:sp>
    </p:spTree>
    <p:extLst>
      <p:ext uri="{BB962C8B-B14F-4D97-AF65-F5344CB8AC3E}">
        <p14:creationId xmlns:p14="http://schemas.microsoft.com/office/powerpoint/2010/main" val="401833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000" b="1" dirty="0" err="1" smtClean="0"/>
              <a:t>Changing</a:t>
            </a:r>
            <a:r>
              <a:rPr lang="nl-NL" sz="3000" b="1" dirty="0" smtClean="0"/>
              <a:t> </a:t>
            </a:r>
            <a:r>
              <a:rPr lang="nl-NL" sz="3000" b="1" dirty="0" err="1" smtClean="0"/>
              <a:t>lenses</a:t>
            </a:r>
            <a:endParaRPr lang="nl-BE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300" dirty="0" err="1" smtClean="0"/>
              <a:t>From</a:t>
            </a:r>
            <a:r>
              <a:rPr lang="nl-NL" sz="2300" dirty="0" smtClean="0"/>
              <a:t> </a:t>
            </a:r>
            <a:r>
              <a:rPr lang="nl-NL" sz="2300" dirty="0" err="1" smtClean="0"/>
              <a:t>desirability</a:t>
            </a:r>
            <a:r>
              <a:rPr lang="nl-NL" sz="2300" dirty="0" smtClean="0"/>
              <a:t> </a:t>
            </a:r>
            <a:r>
              <a:rPr lang="nl-NL" sz="2300" dirty="0" err="1" smtClean="0"/>
              <a:t>to</a:t>
            </a:r>
            <a:r>
              <a:rPr lang="nl-NL" sz="2300" dirty="0" smtClean="0"/>
              <a:t> </a:t>
            </a:r>
            <a:r>
              <a:rPr lang="nl-NL" sz="2300" dirty="0" err="1" smtClean="0"/>
              <a:t>reality</a:t>
            </a:r>
            <a:endParaRPr lang="nl-NL" sz="2300" dirty="0" smtClean="0"/>
          </a:p>
          <a:p>
            <a:pPr lvl="1"/>
            <a:r>
              <a:rPr lang="nl-NL" sz="2000" dirty="0" err="1" smtClean="0"/>
              <a:t>Starting</a:t>
            </a:r>
            <a:r>
              <a:rPr lang="nl-NL" sz="2000" dirty="0" smtClean="0"/>
              <a:t> </a:t>
            </a:r>
            <a:r>
              <a:rPr lang="nl-NL" sz="2000" dirty="0" err="1" smtClean="0"/>
              <a:t>from</a:t>
            </a:r>
            <a:r>
              <a:rPr lang="nl-NL" sz="2000" dirty="0" smtClean="0"/>
              <a:t> </a:t>
            </a:r>
            <a:r>
              <a:rPr lang="nl-NL" sz="2000" dirty="0" err="1" smtClean="0"/>
              <a:t>where</a:t>
            </a:r>
            <a:r>
              <a:rPr lang="nl-NL" sz="2000" dirty="0" smtClean="0"/>
              <a:t> </a:t>
            </a:r>
            <a:r>
              <a:rPr lang="nl-NL" sz="2000" dirty="0" err="1" smtClean="0"/>
              <a:t>young</a:t>
            </a:r>
            <a:r>
              <a:rPr lang="nl-NL" sz="2000" dirty="0" smtClean="0"/>
              <a:t> </a:t>
            </a:r>
            <a:r>
              <a:rPr lang="nl-NL" sz="2000" dirty="0" err="1" smtClean="0"/>
              <a:t>people</a:t>
            </a:r>
            <a:r>
              <a:rPr lang="nl-NL" sz="2000" dirty="0" smtClean="0"/>
              <a:t> are, </a:t>
            </a:r>
            <a:r>
              <a:rPr lang="nl-NL" sz="2000" dirty="0" err="1" smtClean="0"/>
              <a:t>not</a:t>
            </a:r>
            <a:r>
              <a:rPr lang="nl-NL" sz="2000" dirty="0" smtClean="0"/>
              <a:t> </a:t>
            </a:r>
            <a:r>
              <a:rPr lang="nl-NL" sz="2000" dirty="0" err="1" smtClean="0"/>
              <a:t>from</a:t>
            </a:r>
            <a:r>
              <a:rPr lang="nl-NL" sz="2000" dirty="0" smtClean="0"/>
              <a:t> </a:t>
            </a:r>
            <a:r>
              <a:rPr lang="nl-NL" sz="2000" dirty="0" err="1" smtClean="0"/>
              <a:t>where</a:t>
            </a:r>
            <a:r>
              <a:rPr lang="nl-NL" sz="2000" dirty="0" smtClean="0"/>
              <a:t> we want </a:t>
            </a:r>
            <a:r>
              <a:rPr lang="nl-NL" sz="2000" dirty="0" err="1" smtClean="0"/>
              <a:t>them</a:t>
            </a:r>
            <a:r>
              <a:rPr lang="nl-NL" sz="2000" dirty="0" smtClean="0"/>
              <a:t> </a:t>
            </a:r>
            <a:r>
              <a:rPr lang="nl-NL" sz="2000" dirty="0" err="1" smtClean="0"/>
              <a:t>to</a:t>
            </a:r>
            <a:r>
              <a:rPr lang="nl-NL" sz="2000" dirty="0" smtClean="0"/>
              <a:t> </a:t>
            </a:r>
            <a:r>
              <a:rPr lang="nl-NL" sz="2000" dirty="0" err="1" smtClean="0"/>
              <a:t>be</a:t>
            </a:r>
            <a:endParaRPr lang="nl-NL" sz="2000" dirty="0" smtClean="0"/>
          </a:p>
          <a:p>
            <a:pPr lvl="1"/>
            <a:r>
              <a:rPr lang="nl-NL" sz="2000" dirty="0" smtClean="0"/>
              <a:t>How do </a:t>
            </a:r>
            <a:r>
              <a:rPr lang="nl-NL" sz="2000" dirty="0" err="1" smtClean="0"/>
              <a:t>young</a:t>
            </a:r>
            <a:r>
              <a:rPr lang="nl-NL" sz="2000" dirty="0" smtClean="0"/>
              <a:t> </a:t>
            </a:r>
            <a:r>
              <a:rPr lang="nl-NL" sz="2000" dirty="0" err="1" smtClean="0"/>
              <a:t>people</a:t>
            </a:r>
            <a:r>
              <a:rPr lang="nl-NL" sz="2000" dirty="0" smtClean="0"/>
              <a:t> want </a:t>
            </a:r>
            <a:r>
              <a:rPr lang="nl-NL" sz="2000" dirty="0" err="1" smtClean="0"/>
              <a:t>to</a:t>
            </a:r>
            <a:r>
              <a:rPr lang="nl-NL" sz="2000" dirty="0" smtClean="0"/>
              <a:t> </a:t>
            </a:r>
            <a:r>
              <a:rPr lang="nl-NL" sz="2000" dirty="0" err="1" smtClean="0"/>
              <a:t>be</a:t>
            </a:r>
            <a:r>
              <a:rPr lang="nl-NL" sz="2000" dirty="0" smtClean="0"/>
              <a:t> present in society? </a:t>
            </a:r>
          </a:p>
          <a:p>
            <a:r>
              <a:rPr lang="nl-NL" sz="2300" dirty="0" err="1" smtClean="0"/>
              <a:t>Problems</a:t>
            </a:r>
            <a:r>
              <a:rPr lang="nl-NL" sz="2300" dirty="0" smtClean="0"/>
              <a:t> of </a:t>
            </a:r>
            <a:r>
              <a:rPr lang="nl-NL" sz="2300" dirty="0" err="1" smtClean="0"/>
              <a:t>social</a:t>
            </a:r>
            <a:r>
              <a:rPr lang="nl-NL" sz="2300" dirty="0" smtClean="0"/>
              <a:t> </a:t>
            </a:r>
            <a:r>
              <a:rPr lang="nl-NL" sz="2300" dirty="0" err="1" smtClean="0"/>
              <a:t>exclusion</a:t>
            </a:r>
            <a:r>
              <a:rPr lang="nl-NL" sz="2300" dirty="0" smtClean="0"/>
              <a:t> are </a:t>
            </a:r>
            <a:r>
              <a:rPr lang="nl-NL" sz="2300" dirty="0" err="1" smtClean="0"/>
              <a:t>too</a:t>
            </a:r>
            <a:r>
              <a:rPr lang="nl-NL" sz="2300" dirty="0" smtClean="0"/>
              <a:t> big </a:t>
            </a:r>
            <a:r>
              <a:rPr lang="nl-NL" sz="2300" dirty="0" err="1" smtClean="0"/>
              <a:t>for</a:t>
            </a:r>
            <a:r>
              <a:rPr lang="nl-NL" sz="2300" dirty="0" smtClean="0"/>
              <a:t> </a:t>
            </a:r>
            <a:r>
              <a:rPr lang="nl-NL" sz="2300" dirty="0" err="1" smtClean="0"/>
              <a:t>youth</a:t>
            </a:r>
            <a:r>
              <a:rPr lang="nl-NL" sz="2300" dirty="0" smtClean="0"/>
              <a:t> </a:t>
            </a:r>
            <a:r>
              <a:rPr lang="nl-NL" sz="2300" dirty="0" err="1" smtClean="0"/>
              <a:t>work</a:t>
            </a:r>
            <a:r>
              <a:rPr lang="nl-NL" sz="2300" dirty="0" smtClean="0"/>
              <a:t> (cf. Walter Lorenz)</a:t>
            </a:r>
          </a:p>
          <a:p>
            <a:pPr lvl="1"/>
            <a:r>
              <a:rPr lang="nl-NL" sz="2000" dirty="0" smtClean="0">
                <a:sym typeface="Wingdings" panose="05000000000000000000" pitchFamily="2" charset="2"/>
              </a:rPr>
              <a:t> </a:t>
            </a:r>
            <a:r>
              <a:rPr lang="nl-NL" sz="2000" dirty="0" err="1" smtClean="0">
                <a:sym typeface="Wingdings" panose="05000000000000000000" pitchFamily="2" charset="2"/>
              </a:rPr>
              <a:t>Not</a:t>
            </a:r>
            <a:r>
              <a:rPr lang="nl-NL" sz="2000" dirty="0" smtClean="0">
                <a:sym typeface="Wingdings" panose="05000000000000000000" pitchFamily="2" charset="2"/>
              </a:rPr>
              <a:t> </a:t>
            </a:r>
            <a:r>
              <a:rPr lang="nl-NL" sz="2000" dirty="0" err="1" smtClean="0">
                <a:sym typeface="Wingdings" panose="05000000000000000000" pitchFamily="2" charset="2"/>
              </a:rPr>
              <a:t>trying</a:t>
            </a:r>
            <a:r>
              <a:rPr lang="nl-NL" sz="2000" dirty="0" smtClean="0">
                <a:sym typeface="Wingdings" panose="05000000000000000000" pitchFamily="2" charset="2"/>
              </a:rPr>
              <a:t> </a:t>
            </a:r>
            <a:r>
              <a:rPr lang="nl-NL" sz="2000" dirty="0" err="1" smtClean="0">
                <a:sym typeface="Wingdings" panose="05000000000000000000" pitchFamily="2" charset="2"/>
              </a:rPr>
              <a:t>to</a:t>
            </a:r>
            <a:r>
              <a:rPr lang="nl-NL" sz="2000" dirty="0" smtClean="0">
                <a:sym typeface="Wingdings" panose="05000000000000000000" pitchFamily="2" charset="2"/>
              </a:rPr>
              <a:t> </a:t>
            </a:r>
            <a:r>
              <a:rPr lang="nl-NL" sz="2000" dirty="0" err="1" smtClean="0">
                <a:sym typeface="Wingdings" panose="05000000000000000000" pitchFamily="2" charset="2"/>
              </a:rPr>
              <a:t>solve</a:t>
            </a:r>
            <a:r>
              <a:rPr lang="nl-NL" sz="2000" dirty="0" smtClean="0">
                <a:sym typeface="Wingdings" panose="05000000000000000000" pitchFamily="2" charset="2"/>
              </a:rPr>
              <a:t> the </a:t>
            </a:r>
            <a:r>
              <a:rPr lang="nl-NL" sz="2000" dirty="0" err="1" smtClean="0">
                <a:sym typeface="Wingdings" panose="05000000000000000000" pitchFamily="2" charset="2"/>
              </a:rPr>
              <a:t>problem</a:t>
            </a:r>
            <a:endParaRPr lang="nl-NL" sz="2000" dirty="0" smtClean="0">
              <a:sym typeface="Wingdings" panose="05000000000000000000" pitchFamily="2" charset="2"/>
            </a:endParaRPr>
          </a:p>
          <a:p>
            <a:r>
              <a:rPr lang="nl-NL" sz="2300" dirty="0" err="1" smtClean="0">
                <a:sym typeface="Wingdings" panose="05000000000000000000" pitchFamily="2" charset="2"/>
              </a:rPr>
              <a:t>Youth</a:t>
            </a:r>
            <a:r>
              <a:rPr lang="nl-NL" sz="2300" dirty="0" smtClean="0">
                <a:sym typeface="Wingdings" panose="05000000000000000000" pitchFamily="2" charset="2"/>
              </a:rPr>
              <a:t> </a:t>
            </a:r>
            <a:r>
              <a:rPr lang="nl-NL" sz="2300" dirty="0" err="1" smtClean="0">
                <a:sym typeface="Wingdings" panose="05000000000000000000" pitchFamily="2" charset="2"/>
              </a:rPr>
              <a:t>work</a:t>
            </a:r>
            <a:r>
              <a:rPr lang="nl-NL" sz="2300" dirty="0" smtClean="0">
                <a:sym typeface="Wingdings" panose="05000000000000000000" pitchFamily="2" charset="2"/>
              </a:rPr>
              <a:t> as a ‘forum’ </a:t>
            </a:r>
            <a:r>
              <a:rPr lang="nl-NL" sz="2300" dirty="0" err="1" smtClean="0">
                <a:sym typeface="Wingdings" panose="05000000000000000000" pitchFamily="2" charset="2"/>
              </a:rPr>
              <a:t>instead</a:t>
            </a:r>
            <a:r>
              <a:rPr lang="nl-NL" sz="2300" dirty="0" smtClean="0">
                <a:sym typeface="Wingdings" panose="05000000000000000000" pitchFamily="2" charset="2"/>
              </a:rPr>
              <a:t> of ‘transit zone’ </a:t>
            </a:r>
            <a:r>
              <a:rPr lang="nl-NL" sz="2300" dirty="0" smtClean="0">
                <a:sym typeface="Wingdings" panose="05000000000000000000" pitchFamily="2" charset="2"/>
              </a:rPr>
              <a:t>(cf. </a:t>
            </a:r>
            <a:r>
              <a:rPr lang="nl-NL" sz="2300" dirty="0" err="1" smtClean="0">
                <a:sym typeface="Wingdings" panose="05000000000000000000" pitchFamily="2" charset="2"/>
              </a:rPr>
              <a:t>Coussée</a:t>
            </a:r>
            <a:r>
              <a:rPr lang="nl-NL" sz="2300" dirty="0" smtClean="0">
                <a:sym typeface="Wingdings" panose="05000000000000000000" pitchFamily="2" charset="2"/>
              </a:rPr>
              <a:t> et al., 2010)</a:t>
            </a:r>
            <a:endParaRPr lang="nl-NL" sz="2300" dirty="0" smtClean="0">
              <a:sym typeface="Wingdings" panose="05000000000000000000" pitchFamily="2" charset="2"/>
            </a:endParaRPr>
          </a:p>
          <a:p>
            <a:pPr lvl="1"/>
            <a:r>
              <a:rPr lang="nl-NL" sz="2000" dirty="0" err="1" smtClean="0"/>
              <a:t>Critically</a:t>
            </a:r>
            <a:r>
              <a:rPr lang="nl-NL" sz="2000" dirty="0" smtClean="0"/>
              <a:t> </a:t>
            </a:r>
            <a:r>
              <a:rPr lang="nl-NL" sz="2000" dirty="0" err="1" smtClean="0"/>
              <a:t>challenging</a:t>
            </a:r>
            <a:r>
              <a:rPr lang="nl-NL" sz="2000" dirty="0" smtClean="0"/>
              <a:t> dominant </a:t>
            </a:r>
            <a:r>
              <a:rPr lang="nl-NL" sz="2000" dirty="0" err="1" smtClean="0"/>
              <a:t>ways</a:t>
            </a:r>
            <a:r>
              <a:rPr lang="nl-NL" sz="2000" dirty="0" smtClean="0"/>
              <a:t> of </a:t>
            </a:r>
            <a:r>
              <a:rPr lang="nl-NL" sz="2000" dirty="0" err="1" smtClean="0"/>
              <a:t>social</a:t>
            </a:r>
            <a:r>
              <a:rPr lang="nl-NL" sz="2000" dirty="0" smtClean="0"/>
              <a:t> </a:t>
            </a:r>
            <a:r>
              <a:rPr lang="nl-NL" sz="2000" dirty="0" err="1" smtClean="0"/>
              <a:t>inclusion</a:t>
            </a:r>
            <a:endParaRPr lang="en-US" sz="20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1169-32F9-4A55-80E7-7E25EAC2C9A0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642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1169-32F9-4A55-80E7-7E25EAC2C9A0}" type="slidenum">
              <a:rPr lang="nl-NL" smtClean="0"/>
              <a:pPr/>
              <a:t>4</a:t>
            </a:fld>
            <a:endParaRPr lang="nl-NL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7995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000" b="1" dirty="0" smtClean="0"/>
              <a:t>Reference</a:t>
            </a:r>
            <a:endParaRPr lang="nl-BE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1800" dirty="0" err="1" smtClean="0"/>
              <a:t>Coussée</a:t>
            </a:r>
            <a:r>
              <a:rPr lang="nl-BE" sz="1800" dirty="0"/>
              <a:t>, F., </a:t>
            </a:r>
            <a:r>
              <a:rPr lang="nl-BE" sz="1800" dirty="0" err="1"/>
              <a:t>Verschelden</a:t>
            </a:r>
            <a:r>
              <a:rPr lang="nl-BE" sz="1800" dirty="0"/>
              <a:t>, G., Van </a:t>
            </a:r>
            <a:r>
              <a:rPr lang="nl-BE" sz="1800" dirty="0" smtClean="0"/>
              <a:t>de</a:t>
            </a:r>
            <a:r>
              <a:rPr lang="nl-BE" sz="1800" dirty="0"/>
              <a:t> </a:t>
            </a:r>
            <a:r>
              <a:rPr lang="nl-BE" sz="1800" dirty="0" err="1" smtClean="0"/>
              <a:t>Walle</a:t>
            </a:r>
            <a:r>
              <a:rPr lang="nl-BE" sz="1800" dirty="0"/>
              <a:t>, T., </a:t>
            </a:r>
            <a:r>
              <a:rPr lang="nl-BE" sz="1800" dirty="0" err="1"/>
              <a:t>Medlinska</a:t>
            </a:r>
            <a:r>
              <a:rPr lang="nl-BE" sz="1800" dirty="0"/>
              <a:t>, M. &amp; Williamson, H. (2010). The </a:t>
            </a:r>
            <a:r>
              <a:rPr lang="nl-BE" sz="1800" dirty="0" err="1"/>
              <a:t>History</a:t>
            </a:r>
            <a:r>
              <a:rPr lang="nl-BE" sz="1800" dirty="0"/>
              <a:t> of </a:t>
            </a:r>
            <a:r>
              <a:rPr lang="nl-BE" sz="1800" dirty="0" err="1"/>
              <a:t>Youth</a:t>
            </a:r>
            <a:r>
              <a:rPr lang="nl-BE" sz="1800" dirty="0"/>
              <a:t> </a:t>
            </a:r>
            <a:r>
              <a:rPr lang="nl-BE" sz="1800" dirty="0" err="1" smtClean="0"/>
              <a:t>Work</a:t>
            </a:r>
            <a:r>
              <a:rPr lang="nl-BE" sz="1800" dirty="0" smtClean="0"/>
              <a:t> </a:t>
            </a:r>
            <a:r>
              <a:rPr lang="nl-BE" sz="1800" dirty="0" err="1"/>
              <a:t>and</a:t>
            </a:r>
            <a:r>
              <a:rPr lang="nl-BE" sz="1800" dirty="0"/>
              <a:t> </a:t>
            </a:r>
            <a:r>
              <a:rPr lang="nl-BE" sz="1800" dirty="0" err="1"/>
              <a:t>its</a:t>
            </a:r>
            <a:r>
              <a:rPr lang="nl-BE" sz="1800" dirty="0"/>
              <a:t> </a:t>
            </a:r>
            <a:r>
              <a:rPr lang="nl-BE" sz="1800" dirty="0" err="1"/>
              <a:t>Relevance</a:t>
            </a:r>
            <a:r>
              <a:rPr lang="nl-BE" sz="1800" dirty="0"/>
              <a:t> </a:t>
            </a:r>
            <a:r>
              <a:rPr lang="nl-BE" sz="1800" dirty="0" err="1"/>
              <a:t>for</a:t>
            </a:r>
            <a:r>
              <a:rPr lang="nl-BE" sz="1800" dirty="0"/>
              <a:t> </a:t>
            </a:r>
            <a:r>
              <a:rPr lang="nl-BE" sz="1800" dirty="0" err="1"/>
              <a:t>Youth</a:t>
            </a:r>
            <a:r>
              <a:rPr lang="nl-BE" sz="1800" dirty="0"/>
              <a:t> Policy </a:t>
            </a:r>
            <a:r>
              <a:rPr lang="nl-BE" sz="1800" dirty="0" err="1"/>
              <a:t>Today</a:t>
            </a:r>
            <a:r>
              <a:rPr lang="nl-BE" sz="1800" dirty="0"/>
              <a:t> - </a:t>
            </a:r>
            <a:r>
              <a:rPr lang="nl-BE" sz="1800" dirty="0" err="1"/>
              <a:t>Conclusions</a:t>
            </a:r>
            <a:r>
              <a:rPr lang="nl-BE" sz="1800" dirty="0"/>
              <a:t>. </a:t>
            </a:r>
            <a:r>
              <a:rPr lang="nl-BE" sz="1800" dirty="0" smtClean="0"/>
              <a:t>In F. </a:t>
            </a:r>
            <a:r>
              <a:rPr lang="nl-BE" sz="1800" dirty="0" err="1" smtClean="0"/>
              <a:t>Coussée</a:t>
            </a:r>
            <a:r>
              <a:rPr lang="nl-BE" sz="1800" dirty="0"/>
              <a:t>, </a:t>
            </a:r>
            <a:r>
              <a:rPr lang="nl-BE" sz="1800" dirty="0" smtClean="0"/>
              <a:t>G. </a:t>
            </a:r>
            <a:r>
              <a:rPr lang="nl-BE" sz="1800" dirty="0" err="1" smtClean="0"/>
              <a:t>Verschelden</a:t>
            </a:r>
            <a:r>
              <a:rPr lang="nl-BE" sz="1800" dirty="0"/>
              <a:t>, </a:t>
            </a:r>
            <a:r>
              <a:rPr lang="nl-BE" sz="1800" dirty="0" smtClean="0"/>
              <a:t>T. </a:t>
            </a:r>
            <a:r>
              <a:rPr lang="nl-BE" sz="1800" dirty="0"/>
              <a:t>Van </a:t>
            </a:r>
            <a:r>
              <a:rPr lang="nl-BE" sz="1800" dirty="0" smtClean="0"/>
              <a:t>de </a:t>
            </a:r>
            <a:r>
              <a:rPr lang="nl-BE" sz="1800" dirty="0" err="1"/>
              <a:t>Walle</a:t>
            </a:r>
            <a:r>
              <a:rPr lang="nl-BE" sz="1800" dirty="0"/>
              <a:t>, </a:t>
            </a:r>
            <a:r>
              <a:rPr lang="nl-BE" sz="1800" dirty="0" smtClean="0"/>
              <a:t>M. </a:t>
            </a:r>
            <a:r>
              <a:rPr lang="nl-BE" sz="1800" dirty="0" err="1" smtClean="0"/>
              <a:t>Medlinska</a:t>
            </a:r>
            <a:r>
              <a:rPr lang="nl-BE" sz="1800" dirty="0" smtClean="0"/>
              <a:t> &amp; H. Williamson (</a:t>
            </a:r>
            <a:r>
              <a:rPr lang="nl-BE" sz="1800" dirty="0" err="1" smtClean="0"/>
              <a:t>eds</a:t>
            </a:r>
            <a:r>
              <a:rPr lang="nl-BE" sz="1800" dirty="0" smtClean="0"/>
              <a:t>.), </a:t>
            </a:r>
            <a:r>
              <a:rPr lang="nl-BE" sz="1800" i="1" dirty="0" smtClean="0"/>
              <a:t>The </a:t>
            </a:r>
            <a:r>
              <a:rPr lang="nl-BE" sz="1800" i="1" dirty="0" err="1"/>
              <a:t>History</a:t>
            </a:r>
            <a:r>
              <a:rPr lang="nl-BE" sz="1800" i="1" dirty="0"/>
              <a:t> of </a:t>
            </a:r>
            <a:r>
              <a:rPr lang="nl-BE" sz="1800" i="1" dirty="0" err="1"/>
              <a:t>Youth</a:t>
            </a:r>
            <a:r>
              <a:rPr lang="nl-BE" sz="1800" i="1" dirty="0"/>
              <a:t> </a:t>
            </a:r>
            <a:r>
              <a:rPr lang="nl-BE" sz="1800" i="1" dirty="0" err="1"/>
              <a:t>Work</a:t>
            </a:r>
            <a:r>
              <a:rPr lang="nl-BE" sz="1800" i="1" dirty="0"/>
              <a:t> in Europe. Volume </a:t>
            </a:r>
            <a:r>
              <a:rPr lang="nl-BE" sz="1800" i="1" dirty="0" smtClean="0"/>
              <a:t>2</a:t>
            </a:r>
            <a:r>
              <a:rPr lang="nl-BE" sz="1800" i="1" dirty="0"/>
              <a:t> </a:t>
            </a:r>
            <a:r>
              <a:rPr lang="nl-BE" sz="1800" dirty="0" smtClean="0"/>
              <a:t>(pp. 125-136). </a:t>
            </a:r>
            <a:r>
              <a:rPr lang="nl-BE" sz="1800" dirty="0"/>
              <a:t>Strasbourg: Council of Europe Publishing.</a:t>
            </a:r>
            <a:endParaRPr lang="nl-BE" sz="18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1169-32F9-4A55-80E7-7E25EAC2C9A0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1964630"/>
      </p:ext>
    </p:extLst>
  </p:cSld>
  <p:clrMapOvr>
    <a:masterClrMapping/>
  </p:clrMapOvr>
</p:sld>
</file>

<file path=ppt/theme/theme1.xml><?xml version="1.0" encoding="utf-8"?>
<a:theme xmlns:a="http://schemas.openxmlformats.org/drawingml/2006/main" name="Axis">
  <a:themeElements>
    <a:clrScheme name="Custom 8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FEA022"/>
      </a:accent2>
      <a:accent3>
        <a:srgbClr val="FEA022"/>
      </a:accent3>
      <a:accent4>
        <a:srgbClr val="FFA94A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3066</TotalTime>
  <Words>182</Words>
  <Application>Microsoft Office PowerPoint</Application>
  <PresentationFormat>Diavoorstelling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Axis</vt:lpstr>
      <vt:lpstr> Youth work and social inclusion: changing lenses                                                   Lieve Bradt                                                                     Ghent University                                                                 26 November 2014</vt:lpstr>
      <vt:lpstr>Social inclusion</vt:lpstr>
      <vt:lpstr>Changing lenses</vt:lpstr>
      <vt:lpstr>PowerPoint-presentatie</vt:lpstr>
      <vt:lpstr>Reference</vt:lpstr>
    </vt:vector>
  </TitlesOfParts>
  <Company>UGent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Jongeren en ICT: een divers publiek</dc:title>
  <dc:creator>DICT</dc:creator>
  <cp:lastModifiedBy>Lieve Bradt</cp:lastModifiedBy>
  <cp:revision>255</cp:revision>
  <cp:lastPrinted>2012-11-09T11:02:35Z</cp:lastPrinted>
  <dcterms:created xsi:type="dcterms:W3CDTF">2009-03-16T16:35:48Z</dcterms:created>
  <dcterms:modified xsi:type="dcterms:W3CDTF">2014-12-01T22:57:40Z</dcterms:modified>
</cp:coreProperties>
</file>