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347" r:id="rId3"/>
    <p:sldId id="453" r:id="rId4"/>
    <p:sldId id="380" r:id="rId5"/>
    <p:sldId id="381" r:id="rId6"/>
    <p:sldId id="452" r:id="rId7"/>
    <p:sldId id="389" r:id="rId8"/>
    <p:sldId id="451" r:id="rId9"/>
    <p:sldId id="405" r:id="rId10"/>
    <p:sldId id="417" r:id="rId11"/>
    <p:sldId id="425" r:id="rId12"/>
    <p:sldId id="426" r:id="rId13"/>
    <p:sldId id="431" r:id="rId14"/>
    <p:sldId id="434" r:id="rId15"/>
    <p:sldId id="435" r:id="rId16"/>
    <p:sldId id="437" r:id="rId17"/>
    <p:sldId id="449" r:id="rId18"/>
    <p:sldId id="450" r:id="rId19"/>
    <p:sldId id="448" r:id="rId2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u="sng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u="sng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u="sng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u="sng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53" autoAdjust="0"/>
  </p:normalViewPr>
  <p:slideViewPr>
    <p:cSldViewPr>
      <p:cViewPr>
        <p:scale>
          <a:sx n="72" d="100"/>
          <a:sy n="72" d="100"/>
        </p:scale>
        <p:origin x="-176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257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co-bir-fs1\fdrive\Birmingham\PandR\Contracts\C5073%20Social%20inclusion%20of%20young%20people\8%20-%20Interim%20report\old\Data\All%20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lu\Documents\Offline%20Records%20(01)\Analysis%20and%20reporting%20of%20the%203rd%20~%20Research%20-%20Living%20Conditions%20&amp;%20Quality%20of%20Life\3rd%20EQLS%20policy%20brief%20-%20Social%20situation%20of%20young%20~%20tables%20and%20char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85097696121315E-2"/>
          <c:y val="5.1945329353600675E-2"/>
          <c:w val="0.90193060229870459"/>
          <c:h val="0.8685656463962611"/>
        </c:manualLayout>
      </c:layout>
      <c:lineChart>
        <c:grouping val="standard"/>
        <c:varyColors val="0"/>
        <c:ser>
          <c:idx val="0"/>
          <c:order val="0"/>
          <c:tx>
            <c:strRef>
              <c:f>'Figure 1'!$A$5</c:f>
              <c:strCache>
                <c:ptCount val="1"/>
                <c:pt idx="0">
                  <c:v>Unemployment</c:v>
                </c:pt>
              </c:strCache>
            </c:strRef>
          </c:tx>
          <c:spPr>
            <a:ln w="190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'Figure 1'!$B$4:$J$4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'Figure 1'!$B$5:$J$5</c:f>
              <c:numCache>
                <c:formatCode>#,##0.0</c:formatCode>
                <c:ptCount val="9"/>
                <c:pt idx="0">
                  <c:v>14.8</c:v>
                </c:pt>
                <c:pt idx="1">
                  <c:v>13.6</c:v>
                </c:pt>
                <c:pt idx="2">
                  <c:v>12.1</c:v>
                </c:pt>
                <c:pt idx="3">
                  <c:v>12</c:v>
                </c:pt>
                <c:pt idx="4">
                  <c:v>15.6</c:v>
                </c:pt>
                <c:pt idx="5">
                  <c:v>16.600000000000001</c:v>
                </c:pt>
                <c:pt idx="6">
                  <c:v>16.8</c:v>
                </c:pt>
                <c:pt idx="7">
                  <c:v>18.2</c:v>
                </c:pt>
                <c:pt idx="8">
                  <c:v>18.7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'Figure 1'!$A$6</c:f>
              <c:strCache>
                <c:ptCount val="1"/>
                <c:pt idx="0">
                  <c:v>Longterm unemployment</c:v>
                </c:pt>
              </c:strCache>
            </c:strRef>
          </c:tx>
          <c:spPr>
            <a:ln w="19050">
              <a:solidFill>
                <a:srgbClr val="C00000"/>
              </a:solidFill>
              <a:prstDash val="lgDash"/>
            </a:ln>
          </c:spPr>
          <c:marker>
            <c:symbol val="none"/>
          </c:marker>
          <c:cat>
            <c:strRef>
              <c:f>'Figure 1'!$B$4:$J$4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'Figure 1'!$B$6:$J$6</c:f>
              <c:numCache>
                <c:formatCode>#,##0.0</c:formatCode>
                <c:ptCount val="9"/>
                <c:pt idx="0">
                  <c:v>5</c:v>
                </c:pt>
                <c:pt idx="1">
                  <c:v>4.5</c:v>
                </c:pt>
                <c:pt idx="2">
                  <c:v>3.6</c:v>
                </c:pt>
                <c:pt idx="3">
                  <c:v>3.1</c:v>
                </c:pt>
                <c:pt idx="4">
                  <c:v>3.9</c:v>
                </c:pt>
                <c:pt idx="5">
                  <c:v>5.2</c:v>
                </c:pt>
                <c:pt idx="6">
                  <c:v>5.6</c:v>
                </c:pt>
                <c:pt idx="7">
                  <c:v>6.5</c:v>
                </c:pt>
                <c:pt idx="8">
                  <c:v>7.1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'Figure 1'!$A$7</c:f>
              <c:strCache>
                <c:ptCount val="1"/>
                <c:pt idx="0">
                  <c:v>NEET rate</c:v>
                </c:pt>
              </c:strCache>
            </c:strRef>
          </c:tx>
          <c:spPr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'Figure 1'!$B$4:$J$4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'Figure 1'!$B$7:$J$7</c:f>
              <c:numCache>
                <c:formatCode>#,##0.0</c:formatCode>
                <c:ptCount val="9"/>
                <c:pt idx="0">
                  <c:v>15</c:v>
                </c:pt>
                <c:pt idx="1">
                  <c:v>13.9</c:v>
                </c:pt>
                <c:pt idx="2">
                  <c:v>13.2</c:v>
                </c:pt>
                <c:pt idx="3">
                  <c:v>13</c:v>
                </c:pt>
                <c:pt idx="4">
                  <c:v>14.7</c:v>
                </c:pt>
                <c:pt idx="5">
                  <c:v>15.2</c:v>
                </c:pt>
                <c:pt idx="6">
                  <c:v>15.4</c:v>
                </c:pt>
                <c:pt idx="7">
                  <c:v>15.8</c:v>
                </c:pt>
                <c:pt idx="8">
                  <c:v>15.9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'Figure 1'!$A$8</c:f>
              <c:strCache>
                <c:ptCount val="1"/>
                <c:pt idx="0">
                  <c:v>At risk of poverty and social exclusion</c:v>
                </c:pt>
              </c:strCache>
            </c:strRef>
          </c:tx>
          <c:spPr>
            <a:ln w="1905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'Figure 1'!$B$4:$J$4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'Figure 1'!$B$8:$J$8</c:f>
              <c:numCache>
                <c:formatCode>#,##0.0</c:formatCode>
                <c:ptCount val="9"/>
                <c:pt idx="0" formatCode="#,##0">
                  <c:v>28</c:v>
                </c:pt>
                <c:pt idx="1">
                  <c:v>27.9</c:v>
                </c:pt>
                <c:pt idx="2">
                  <c:v>26.9</c:v>
                </c:pt>
                <c:pt idx="3">
                  <c:v>26.2</c:v>
                </c:pt>
                <c:pt idx="4">
                  <c:v>25.8</c:v>
                </c:pt>
                <c:pt idx="5" formatCode="#,##0">
                  <c:v>27</c:v>
                </c:pt>
                <c:pt idx="6">
                  <c:v>28.2</c:v>
                </c:pt>
                <c:pt idx="7">
                  <c:v>29.7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54496"/>
        <c:axId val="82670656"/>
      </c:lineChart>
      <c:catAx>
        <c:axId val="94954496"/>
        <c:scaling>
          <c:orientation val="minMax"/>
        </c:scaling>
        <c:delete val="0"/>
        <c:axPos val="b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82670656"/>
        <c:crosses val="autoZero"/>
        <c:auto val="1"/>
        <c:lblAlgn val="ctr"/>
        <c:lblOffset val="100"/>
        <c:noMultiLvlLbl val="0"/>
      </c:catAx>
      <c:valAx>
        <c:axId val="82670656"/>
        <c:scaling>
          <c:orientation val="minMax"/>
        </c:scaling>
        <c:delete val="0"/>
        <c:axPos val="l"/>
        <c:majorGridlines>
          <c:spPr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94954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599768910742698E-2"/>
          <c:y val="3.2427947158374701E-2"/>
          <c:w val="0.92460288455504247"/>
          <c:h val="0.89440184280120139"/>
        </c:manualLayout>
      </c:layout>
      <c:barChart>
        <c:barDir val="col"/>
        <c:grouping val="clustered"/>
        <c:varyColors val="0"/>
        <c:ser>
          <c:idx val="0"/>
          <c:order val="0"/>
          <c:tx>
            <c:v>2012</c:v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cat>
            <c:strRef>
              <c:f>'Figure 2 '!$M$48:$M$75</c:f>
              <c:strCache>
                <c:ptCount val="28"/>
                <c:pt idx="0">
                  <c:v>CZ</c:v>
                </c:pt>
                <c:pt idx="1">
                  <c:v>SI</c:v>
                </c:pt>
                <c:pt idx="2">
                  <c:v>NL</c:v>
                </c:pt>
                <c:pt idx="3">
                  <c:v>SK</c:v>
                </c:pt>
                <c:pt idx="4">
                  <c:v>MT</c:v>
                </c:pt>
                <c:pt idx="5">
                  <c:v>AT</c:v>
                </c:pt>
                <c:pt idx="6">
                  <c:v>LU</c:v>
                </c:pt>
                <c:pt idx="7">
                  <c:v>FI</c:v>
                </c:pt>
                <c:pt idx="8">
                  <c:v>BE</c:v>
                </c:pt>
                <c:pt idx="9">
                  <c:v>SE</c:v>
                </c:pt>
                <c:pt idx="10">
                  <c:v>FR</c:v>
                </c:pt>
                <c:pt idx="11">
                  <c:v>EE</c:v>
                </c:pt>
                <c:pt idx="12">
                  <c:v>DE</c:v>
                </c:pt>
                <c:pt idx="13">
                  <c:v>PL</c:v>
                </c:pt>
                <c:pt idx="14">
                  <c:v>PT</c:v>
                </c:pt>
                <c:pt idx="15">
                  <c:v>CY</c:v>
                </c:pt>
                <c:pt idx="16">
                  <c:v>UK</c:v>
                </c:pt>
                <c:pt idx="17">
                  <c:v>HR</c:v>
                </c:pt>
                <c:pt idx="18">
                  <c:v>LT</c:v>
                </c:pt>
                <c:pt idx="19">
                  <c:v>ES</c:v>
                </c:pt>
                <c:pt idx="20">
                  <c:v>LV</c:v>
                </c:pt>
                <c:pt idx="21">
                  <c:v>IT</c:v>
                </c:pt>
                <c:pt idx="22">
                  <c:v>DK</c:v>
                </c:pt>
                <c:pt idx="23">
                  <c:v>HU</c:v>
                </c:pt>
                <c:pt idx="24">
                  <c:v>IE</c:v>
                </c:pt>
                <c:pt idx="25">
                  <c:v>GR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'Figure 2 '!$N$48:$N$75</c:f>
              <c:numCache>
                <c:formatCode>#,##0</c:formatCode>
                <c:ptCount val="28"/>
                <c:pt idx="0" formatCode="#,##0.0">
                  <c:v>17.399999999999999</c:v>
                </c:pt>
                <c:pt idx="1">
                  <c:v>19</c:v>
                </c:pt>
                <c:pt idx="2" formatCode="#,##0.0">
                  <c:v>20.399999999999999</c:v>
                </c:pt>
                <c:pt idx="3" formatCode="#,##0.0">
                  <c:v>20.6</c:v>
                </c:pt>
                <c:pt idx="4" formatCode="#,##0.0">
                  <c:v>20.9</c:v>
                </c:pt>
                <c:pt idx="5">
                  <c:v>21</c:v>
                </c:pt>
                <c:pt idx="6" formatCode="#,##0.0">
                  <c:v>22.1</c:v>
                </c:pt>
                <c:pt idx="7" formatCode="#,##0.0">
                  <c:v>22.2</c:v>
                </c:pt>
                <c:pt idx="8">
                  <c:v>23</c:v>
                </c:pt>
                <c:pt idx="9" formatCode="#,##0.0">
                  <c:v>24.2</c:v>
                </c:pt>
                <c:pt idx="10" formatCode="#,##0.0">
                  <c:v>24.3</c:v>
                </c:pt>
                <c:pt idx="11" formatCode="#,##0.0">
                  <c:v>24.9</c:v>
                </c:pt>
                <c:pt idx="12" formatCode="#,##0.0">
                  <c:v>25.4</c:v>
                </c:pt>
                <c:pt idx="13" formatCode="#,##0.0">
                  <c:v>27.7</c:v>
                </c:pt>
                <c:pt idx="14" formatCode="#,##0.0">
                  <c:v>28.4</c:v>
                </c:pt>
                <c:pt idx="15" formatCode="#,##0.0">
                  <c:v>28.8</c:v>
                </c:pt>
                <c:pt idx="16" formatCode="#,##0.0">
                  <c:v>29.6</c:v>
                </c:pt>
                <c:pt idx="17" formatCode="#,##0.0">
                  <c:v>30.7</c:v>
                </c:pt>
                <c:pt idx="18" formatCode="#,##0.0">
                  <c:v>33.4</c:v>
                </c:pt>
                <c:pt idx="19" formatCode="#,##0.0">
                  <c:v>34.799999999999997</c:v>
                </c:pt>
                <c:pt idx="20">
                  <c:v>35</c:v>
                </c:pt>
                <c:pt idx="21">
                  <c:v>36</c:v>
                </c:pt>
                <c:pt idx="22" formatCode="#,##0.0">
                  <c:v>36.4</c:v>
                </c:pt>
                <c:pt idx="23" formatCode="#,##0.0">
                  <c:v>37.799999999999997</c:v>
                </c:pt>
                <c:pt idx="24" formatCode="#,##0.0">
                  <c:v>39.799999999999997</c:v>
                </c:pt>
                <c:pt idx="25" formatCode="#,##0.0">
                  <c:v>44.5</c:v>
                </c:pt>
                <c:pt idx="26" formatCode="#,##0.0">
                  <c:v>45.2</c:v>
                </c:pt>
                <c:pt idx="27" formatCode="#,##0.0">
                  <c:v>48.7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97600"/>
        <c:axId val="93356032"/>
      </c:barChart>
      <c:lineChart>
        <c:grouping val="standard"/>
        <c:varyColors val="0"/>
        <c:ser>
          <c:idx val="1"/>
          <c:order val="1"/>
          <c:tx>
            <c:v>2008</c:v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'Figure 2 '!$M$48:$M$75</c:f>
              <c:strCache>
                <c:ptCount val="28"/>
                <c:pt idx="0">
                  <c:v>CZ</c:v>
                </c:pt>
                <c:pt idx="1">
                  <c:v>SI</c:v>
                </c:pt>
                <c:pt idx="2">
                  <c:v>NL</c:v>
                </c:pt>
                <c:pt idx="3">
                  <c:v>SK</c:v>
                </c:pt>
                <c:pt idx="4">
                  <c:v>MT</c:v>
                </c:pt>
                <c:pt idx="5">
                  <c:v>AT</c:v>
                </c:pt>
                <c:pt idx="6">
                  <c:v>LU</c:v>
                </c:pt>
                <c:pt idx="7">
                  <c:v>FI</c:v>
                </c:pt>
                <c:pt idx="8">
                  <c:v>BE</c:v>
                </c:pt>
                <c:pt idx="9">
                  <c:v>SE</c:v>
                </c:pt>
                <c:pt idx="10">
                  <c:v>FR</c:v>
                </c:pt>
                <c:pt idx="11">
                  <c:v>EE</c:v>
                </c:pt>
                <c:pt idx="12">
                  <c:v>DE</c:v>
                </c:pt>
                <c:pt idx="13">
                  <c:v>PL</c:v>
                </c:pt>
                <c:pt idx="14">
                  <c:v>PT</c:v>
                </c:pt>
                <c:pt idx="15">
                  <c:v>CY</c:v>
                </c:pt>
                <c:pt idx="16">
                  <c:v>UK</c:v>
                </c:pt>
                <c:pt idx="17">
                  <c:v>HR</c:v>
                </c:pt>
                <c:pt idx="18">
                  <c:v>LT</c:v>
                </c:pt>
                <c:pt idx="19">
                  <c:v>ES</c:v>
                </c:pt>
                <c:pt idx="20">
                  <c:v>LV</c:v>
                </c:pt>
                <c:pt idx="21">
                  <c:v>IT</c:v>
                </c:pt>
                <c:pt idx="22">
                  <c:v>DK</c:v>
                </c:pt>
                <c:pt idx="23">
                  <c:v>HU</c:v>
                </c:pt>
                <c:pt idx="24">
                  <c:v>IE</c:v>
                </c:pt>
                <c:pt idx="25">
                  <c:v>GR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'Figure 2 '!$O$48:$O$75</c:f>
              <c:numCache>
                <c:formatCode>#,##0.0</c:formatCode>
                <c:ptCount val="28"/>
                <c:pt idx="0">
                  <c:v>16.100000000000001</c:v>
                </c:pt>
                <c:pt idx="1">
                  <c:v>16.7</c:v>
                </c:pt>
                <c:pt idx="2">
                  <c:v>21.3</c:v>
                </c:pt>
                <c:pt idx="3">
                  <c:v>20.7</c:v>
                </c:pt>
                <c:pt idx="4">
                  <c:v>14.1</c:v>
                </c:pt>
                <c:pt idx="5">
                  <c:v>18.899999999999999</c:v>
                </c:pt>
                <c:pt idx="6">
                  <c:v>17.7</c:v>
                </c:pt>
                <c:pt idx="7">
                  <c:v>21.7</c:v>
                </c:pt>
                <c:pt idx="8">
                  <c:v>20.7</c:v>
                </c:pt>
                <c:pt idx="9">
                  <c:v>23.6</c:v>
                </c:pt>
                <c:pt idx="10">
                  <c:v>22.4</c:v>
                </c:pt>
                <c:pt idx="11" formatCode="#,##0">
                  <c:v>16</c:v>
                </c:pt>
                <c:pt idx="12">
                  <c:v>26.3</c:v>
                </c:pt>
                <c:pt idx="13">
                  <c:v>31.1</c:v>
                </c:pt>
                <c:pt idx="14">
                  <c:v>25.1</c:v>
                </c:pt>
                <c:pt idx="15">
                  <c:v>19.100000000000001</c:v>
                </c:pt>
                <c:pt idx="16">
                  <c:v>24.3</c:v>
                </c:pt>
                <c:pt idx="18">
                  <c:v>25.5</c:v>
                </c:pt>
                <c:pt idx="19">
                  <c:v>21.7</c:v>
                </c:pt>
                <c:pt idx="20">
                  <c:v>27.5</c:v>
                </c:pt>
                <c:pt idx="21">
                  <c:v>28.7</c:v>
                </c:pt>
                <c:pt idx="22">
                  <c:v>29.6</c:v>
                </c:pt>
                <c:pt idx="23">
                  <c:v>31.8</c:v>
                </c:pt>
                <c:pt idx="24">
                  <c:v>22.7</c:v>
                </c:pt>
                <c:pt idx="25">
                  <c:v>30.9</c:v>
                </c:pt>
                <c:pt idx="26">
                  <c:v>43.5</c:v>
                </c:pt>
                <c:pt idx="27">
                  <c:v>40.700000000000003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97600"/>
        <c:axId val="93356032"/>
      </c:lineChart>
      <c:catAx>
        <c:axId val="47897600"/>
        <c:scaling>
          <c:orientation val="minMax"/>
        </c:scaling>
        <c:delete val="0"/>
        <c:axPos val="b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93356032"/>
        <c:crosses val="autoZero"/>
        <c:auto val="1"/>
        <c:lblAlgn val="ctr"/>
        <c:lblOffset val="100"/>
        <c:noMultiLvlLbl val="0"/>
      </c:catAx>
      <c:valAx>
        <c:axId val="93356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4789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14873879161726"/>
          <c:y val="5.2879342379758977E-2"/>
          <c:w val="0.2743360244526396"/>
          <c:h val="0.10563219456124345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45238253097326E-2"/>
          <c:y val="1.5598508378296131E-2"/>
          <c:w val="0.95501261508577895"/>
          <c:h val="0.77304856626236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'political trust'!$C$44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'political trust'!$B$45:$B$73</c:f>
              <c:strCache>
                <c:ptCount val="29"/>
                <c:pt idx="0">
                  <c:v>Bulgaria</c:v>
                </c:pt>
                <c:pt idx="1">
                  <c:v>Croatia</c:v>
                </c:pt>
                <c:pt idx="2">
                  <c:v>Hungary</c:v>
                </c:pt>
                <c:pt idx="3">
                  <c:v>Poland</c:v>
                </c:pt>
                <c:pt idx="4">
                  <c:v>Latvia</c:v>
                </c:pt>
                <c:pt idx="5">
                  <c:v>Czech Republic</c:v>
                </c:pt>
                <c:pt idx="6">
                  <c:v>Slovenia</c:v>
                </c:pt>
                <c:pt idx="7">
                  <c:v>Romania</c:v>
                </c:pt>
                <c:pt idx="8">
                  <c:v>Italy</c:v>
                </c:pt>
                <c:pt idx="9">
                  <c:v>Lithuania</c:v>
                </c:pt>
                <c:pt idx="10">
                  <c:v>Greece</c:v>
                </c:pt>
                <c:pt idx="11">
                  <c:v>Portugal</c:v>
                </c:pt>
                <c:pt idx="12">
                  <c:v>UK</c:v>
                </c:pt>
                <c:pt idx="13">
                  <c:v>France</c:v>
                </c:pt>
                <c:pt idx="14">
                  <c:v>EU28</c:v>
                </c:pt>
                <c:pt idx="15">
                  <c:v>Ireland</c:v>
                </c:pt>
                <c:pt idx="16">
                  <c:v>Slovakia</c:v>
                </c:pt>
                <c:pt idx="17">
                  <c:v>Cyprus</c:v>
                </c:pt>
                <c:pt idx="18">
                  <c:v>Germany</c:v>
                </c:pt>
                <c:pt idx="19">
                  <c:v>Malta</c:v>
                </c:pt>
                <c:pt idx="20">
                  <c:v>Belgium</c:v>
                </c:pt>
                <c:pt idx="21">
                  <c:v>Estonia</c:v>
                </c:pt>
                <c:pt idx="22">
                  <c:v>Spain</c:v>
                </c:pt>
                <c:pt idx="23">
                  <c:v>Sweden</c:v>
                </c:pt>
                <c:pt idx="24">
                  <c:v>Luxembourg</c:v>
                </c:pt>
                <c:pt idx="25">
                  <c:v>Austria</c:v>
                </c:pt>
                <c:pt idx="26">
                  <c:v>Netherlands</c:v>
                </c:pt>
                <c:pt idx="27">
                  <c:v>Denmark</c:v>
                </c:pt>
                <c:pt idx="28">
                  <c:v>Finland</c:v>
                </c:pt>
              </c:strCache>
            </c:strRef>
          </c:cat>
          <c:val>
            <c:numRef>
              <c:f>'political trust'!$C$45:$C$73</c:f>
              <c:numCache>
                <c:formatCode>###0.0</c:formatCode>
                <c:ptCount val="29"/>
                <c:pt idx="0">
                  <c:v>3.0056716564661254</c:v>
                </c:pt>
                <c:pt idx="1">
                  <c:v>3.0511897109364323</c:v>
                </c:pt>
                <c:pt idx="2">
                  <c:v>3.1743380640724603</c:v>
                </c:pt>
                <c:pt idx="3">
                  <c:v>3.3782562666224281</c:v>
                </c:pt>
                <c:pt idx="4">
                  <c:v>3.6490492514624622</c:v>
                </c:pt>
                <c:pt idx="5">
                  <c:v>3.9757157101722744</c:v>
                </c:pt>
                <c:pt idx="6">
                  <c:v>4.0261268478068528</c:v>
                </c:pt>
                <c:pt idx="7">
                  <c:v>4.0713367535886391</c:v>
                </c:pt>
                <c:pt idx="8">
                  <c:v>4.1838946496960272</c:v>
                </c:pt>
                <c:pt idx="9">
                  <c:v>4.241108981240461</c:v>
                </c:pt>
                <c:pt idx="10">
                  <c:v>4.2505357106171191</c:v>
                </c:pt>
                <c:pt idx="11">
                  <c:v>4.2571913886513357</c:v>
                </c:pt>
                <c:pt idx="12">
                  <c:v>4.5091091380882986</c:v>
                </c:pt>
                <c:pt idx="13">
                  <c:v>4.596238500371844</c:v>
                </c:pt>
                <c:pt idx="14">
                  <c:v>4.5963961483257991</c:v>
                </c:pt>
                <c:pt idx="15">
                  <c:v>4.6102952919925428</c:v>
                </c:pt>
                <c:pt idx="16">
                  <c:v>4.7659391225788514</c:v>
                </c:pt>
                <c:pt idx="17">
                  <c:v>4.9760370818562345</c:v>
                </c:pt>
                <c:pt idx="18">
                  <c:v>5.0623153763328572</c:v>
                </c:pt>
                <c:pt idx="19">
                  <c:v>5.2582961023600978</c:v>
                </c:pt>
                <c:pt idx="20">
                  <c:v>5.3418215923623906</c:v>
                </c:pt>
                <c:pt idx="21">
                  <c:v>5.4074710639459314</c:v>
                </c:pt>
                <c:pt idx="22">
                  <c:v>5.4922970771933892</c:v>
                </c:pt>
                <c:pt idx="23">
                  <c:v>5.7854133288513125</c:v>
                </c:pt>
                <c:pt idx="24">
                  <c:v>5.987494618637105</c:v>
                </c:pt>
                <c:pt idx="25">
                  <c:v>6.0403319806973608</c:v>
                </c:pt>
                <c:pt idx="26">
                  <c:v>6.1824350463682318</c:v>
                </c:pt>
                <c:pt idx="27">
                  <c:v>6.4482733943703563</c:v>
                </c:pt>
                <c:pt idx="28">
                  <c:v>7.0239870167429004</c:v>
                </c:pt>
              </c:numCache>
            </c:numRef>
          </c:val>
        </c:ser>
        <c:ser>
          <c:idx val="1"/>
          <c:order val="1"/>
          <c:tx>
            <c:strRef>
              <c:f>'political trust'!$D$44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'political trust'!$B$45:$B$73</c:f>
              <c:strCache>
                <c:ptCount val="29"/>
                <c:pt idx="0">
                  <c:v>Bulgaria</c:v>
                </c:pt>
                <c:pt idx="1">
                  <c:v>Croatia</c:v>
                </c:pt>
                <c:pt idx="2">
                  <c:v>Hungary</c:v>
                </c:pt>
                <c:pt idx="3">
                  <c:v>Poland</c:v>
                </c:pt>
                <c:pt idx="4">
                  <c:v>Latvia</c:v>
                </c:pt>
                <c:pt idx="5">
                  <c:v>Czech Republic</c:v>
                </c:pt>
                <c:pt idx="6">
                  <c:v>Slovenia</c:v>
                </c:pt>
                <c:pt idx="7">
                  <c:v>Romania</c:v>
                </c:pt>
                <c:pt idx="8">
                  <c:v>Italy</c:v>
                </c:pt>
                <c:pt idx="9">
                  <c:v>Lithuania</c:v>
                </c:pt>
                <c:pt idx="10">
                  <c:v>Greece</c:v>
                </c:pt>
                <c:pt idx="11">
                  <c:v>Portugal</c:v>
                </c:pt>
                <c:pt idx="12">
                  <c:v>UK</c:v>
                </c:pt>
                <c:pt idx="13">
                  <c:v>France</c:v>
                </c:pt>
                <c:pt idx="14">
                  <c:v>EU28</c:v>
                </c:pt>
                <c:pt idx="15">
                  <c:v>Ireland</c:v>
                </c:pt>
                <c:pt idx="16">
                  <c:v>Slovakia</c:v>
                </c:pt>
                <c:pt idx="17">
                  <c:v>Cyprus</c:v>
                </c:pt>
                <c:pt idx="18">
                  <c:v>Germany</c:v>
                </c:pt>
                <c:pt idx="19">
                  <c:v>Malta</c:v>
                </c:pt>
                <c:pt idx="20">
                  <c:v>Belgium</c:v>
                </c:pt>
                <c:pt idx="21">
                  <c:v>Estonia</c:v>
                </c:pt>
                <c:pt idx="22">
                  <c:v>Spain</c:v>
                </c:pt>
                <c:pt idx="23">
                  <c:v>Sweden</c:v>
                </c:pt>
                <c:pt idx="24">
                  <c:v>Luxembourg</c:v>
                </c:pt>
                <c:pt idx="25">
                  <c:v>Austria</c:v>
                </c:pt>
                <c:pt idx="26">
                  <c:v>Netherlands</c:v>
                </c:pt>
                <c:pt idx="27">
                  <c:v>Denmark</c:v>
                </c:pt>
                <c:pt idx="28">
                  <c:v>Finland</c:v>
                </c:pt>
              </c:strCache>
            </c:strRef>
          </c:cat>
          <c:val>
            <c:numRef>
              <c:f>'political trust'!$D$45:$D$73</c:f>
              <c:numCache>
                <c:formatCode>###0.0</c:formatCode>
                <c:ptCount val="29"/>
                <c:pt idx="0">
                  <c:v>3.6241180641636164</c:v>
                </c:pt>
                <c:pt idx="1">
                  <c:v>3.0972765798643378</c:v>
                </c:pt>
                <c:pt idx="2">
                  <c:v>3.448869583676017</c:v>
                </c:pt>
                <c:pt idx="3">
                  <c:v>3.3115481360046046</c:v>
                </c:pt>
                <c:pt idx="4">
                  <c:v>3.0620124122019243</c:v>
                </c:pt>
                <c:pt idx="5">
                  <c:v>3.7990064708798132</c:v>
                </c:pt>
                <c:pt idx="6">
                  <c:v>2.8211747482689087</c:v>
                </c:pt>
                <c:pt idx="7">
                  <c:v>2.7729801674726575</c:v>
                </c:pt>
                <c:pt idx="8">
                  <c:v>3.1646627952630415</c:v>
                </c:pt>
                <c:pt idx="9">
                  <c:v>3.6590795796356304</c:v>
                </c:pt>
                <c:pt idx="10">
                  <c:v>1.9891258818986288</c:v>
                </c:pt>
                <c:pt idx="11">
                  <c:v>2.9386741074707268</c:v>
                </c:pt>
                <c:pt idx="12">
                  <c:v>4.6653476151082085</c:v>
                </c:pt>
                <c:pt idx="13">
                  <c:v>4.2805098085849265</c:v>
                </c:pt>
                <c:pt idx="14">
                  <c:v>4.0571085817905281</c:v>
                </c:pt>
                <c:pt idx="15">
                  <c:v>3.7752934549572448</c:v>
                </c:pt>
                <c:pt idx="16">
                  <c:v>3.215086151994043</c:v>
                </c:pt>
                <c:pt idx="17">
                  <c:v>2.9352579447451843</c:v>
                </c:pt>
                <c:pt idx="18">
                  <c:v>4.9326320752711457</c:v>
                </c:pt>
                <c:pt idx="19">
                  <c:v>4.4761987522925564</c:v>
                </c:pt>
                <c:pt idx="20">
                  <c:v>4.8331350348662907</c:v>
                </c:pt>
                <c:pt idx="21">
                  <c:v>4.844941357472158</c:v>
                </c:pt>
                <c:pt idx="22">
                  <c:v>3.4884677902057244</c:v>
                </c:pt>
                <c:pt idx="23">
                  <c:v>5.5938816663884543</c:v>
                </c:pt>
                <c:pt idx="24">
                  <c:v>6.3108033073072223</c:v>
                </c:pt>
                <c:pt idx="25">
                  <c:v>5.2443055642778971</c:v>
                </c:pt>
                <c:pt idx="26">
                  <c:v>5.8802721961935775</c:v>
                </c:pt>
                <c:pt idx="27">
                  <c:v>5.4856100744557823</c:v>
                </c:pt>
                <c:pt idx="28">
                  <c:v>5.9036823468728121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09088"/>
        <c:axId val="93324416"/>
      </c:barChart>
      <c:catAx>
        <c:axId val="94809088"/>
        <c:scaling>
          <c:orientation val="minMax"/>
        </c:scaling>
        <c:delete val="0"/>
        <c:axPos val="b"/>
        <c:majorTickMark val="out"/>
        <c:minorTickMark val="none"/>
        <c:tickLblPos val="nextTo"/>
        <c:crossAx val="93324416"/>
        <c:crosses val="autoZero"/>
        <c:auto val="1"/>
        <c:lblAlgn val="ctr"/>
        <c:lblOffset val="100"/>
        <c:noMultiLvlLbl val="0"/>
      </c:catAx>
      <c:valAx>
        <c:axId val="93324416"/>
        <c:scaling>
          <c:orientation val="minMax"/>
        </c:scaling>
        <c:delete val="0"/>
        <c:axPos val="l"/>
        <c:majorGridlines/>
        <c:numFmt formatCode="###0.0" sourceLinked="1"/>
        <c:majorTickMark val="out"/>
        <c:minorTickMark val="none"/>
        <c:tickLblPos val="nextTo"/>
        <c:crossAx val="94809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0.71971</cdr:x>
      <cdr:y>0.12986</cdr:y>
    </cdr:from>
    <cdr:to>
      <cdr:x>0.89693</cdr:x>
      <cdr:y>0.17203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0950" y="557214"/>
          <a:ext cx="9334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0.53727</cdr:x>
      <cdr:y>0.02712</cdr:y>
    </cdr:from>
    <cdr:to>
      <cdr:x>0.87283</cdr:x>
      <cdr:y>0.18263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05101" y="70515"/>
          <a:ext cx="1689500" cy="40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 b="1">
              <a:solidFill>
                <a:schemeClr val="tx2"/>
              </a:solidFill>
            </a:rPr>
            <a:t>At risk of poverty and social exclusion rate (EU27)</a:t>
          </a:r>
        </a:p>
      </cdr:txBody>
    </cdr:sp>
  </cdr:relSizeAnchor>
  <cdr:relSizeAnchor xmlns:cdr="http://schemas.openxmlformats.org/drawingml/2006/chartDrawing">
    <cdr:from>
      <cdr:x>0.56686</cdr:x>
      <cdr:y>0.40316</cdr:y>
    </cdr:from>
    <cdr:to>
      <cdr:x>0.77482</cdr:x>
      <cdr:y>0.47985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4096" y="1048356"/>
          <a:ext cx="1047061" cy="199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 b="1">
              <a:solidFill>
                <a:schemeClr val="accent2">
                  <a:lumMod val="75000"/>
                </a:schemeClr>
              </a:solidFill>
            </a:rPr>
            <a:t>unemployment rate</a:t>
          </a:r>
        </a:p>
      </cdr:txBody>
    </cdr:sp>
  </cdr:relSizeAnchor>
  <cdr:relSizeAnchor xmlns:cdr="http://schemas.openxmlformats.org/drawingml/2006/chartDrawing">
    <cdr:from>
      <cdr:x>0.76074</cdr:x>
      <cdr:y>0.53498</cdr:y>
    </cdr:from>
    <cdr:to>
      <cdr:x>0.93072</cdr:x>
      <cdr:y>0.63736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30268" y="1391124"/>
          <a:ext cx="855835" cy="266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 b="1">
              <a:solidFill>
                <a:schemeClr val="tx1">
                  <a:lumMod val="95000"/>
                  <a:lumOff val="5000"/>
                </a:schemeClr>
              </a:solidFill>
            </a:rPr>
            <a:t>NEET rate</a:t>
          </a:r>
        </a:p>
      </cdr:txBody>
    </cdr:sp>
  </cdr:relSizeAnchor>
  <cdr:relSizeAnchor xmlns:cdr="http://schemas.openxmlformats.org/drawingml/2006/chartDrawing">
    <cdr:from>
      <cdr:x>0.58839</cdr:x>
      <cdr:y>0.65121</cdr:y>
    </cdr:from>
    <cdr:to>
      <cdr:x>0.91569</cdr:x>
      <cdr:y>0.73993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62501" y="1693359"/>
          <a:ext cx="1647927" cy="230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 b="1">
              <a:solidFill>
                <a:srgbClr val="C00000"/>
              </a:solidFill>
            </a:rPr>
            <a:t>longterm</a:t>
          </a:r>
          <a:r>
            <a:rPr lang="en-GB" sz="800" b="1" baseline="0">
              <a:solidFill>
                <a:srgbClr val="C00000"/>
              </a:solidFill>
            </a:rPr>
            <a:t> unemployment rate</a:t>
          </a:r>
          <a:endParaRPr lang="en-GB" sz="80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0.13201</cdr:x>
      <cdr:y>0.55827</cdr:y>
    </cdr:from>
    <cdr:to>
      <cdr:x>0.37613</cdr:x>
      <cdr:y>0.60932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5325" y="2395539"/>
          <a:ext cx="12858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0.53226</cdr:x>
      <cdr:y>0.05797</cdr:y>
    </cdr:from>
    <cdr:to>
      <cdr:x>0.55645</cdr:x>
      <cdr:y>0.30435</cdr:y>
    </cdr:to>
    <cdr:sp macro="" textlink="">
      <cdr:nvSpPr>
        <cdr:cNvPr id="2" name="Down Arrow 1"/>
        <cdr:cNvSpPr/>
      </cdr:nvSpPr>
      <cdr:spPr bwMode="auto">
        <a:xfrm xmlns:a="http://schemas.openxmlformats.org/drawingml/2006/main">
          <a:off x="4752528" y="288032"/>
          <a:ext cx="216024" cy="1224136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endParaRPr lang="en-US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59" rIns="91719" bIns="45859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59" rIns="91719" bIns="45859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59" rIns="91719" bIns="45859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59" rIns="91719" bIns="45859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</a:defRPr>
            </a:lvl1pPr>
          </a:lstStyle>
          <a:p>
            <a:fld id="{8E14F660-3337-4C6A-B5A6-D11F170304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89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59" rIns="91719" bIns="45859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59" rIns="91719" bIns="45859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908"/>
            <a:ext cx="543814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59" rIns="91719" bIns="45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59" rIns="91719" bIns="45859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59" rIns="91719" bIns="45859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</a:defRPr>
            </a:lvl1pPr>
          </a:lstStyle>
          <a:p>
            <a:fld id="{E07F7C93-83AA-4856-AD71-B4AD98D632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11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3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53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1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4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24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7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65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48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124A4-2C4A-4FD7-81B5-1CD5A865304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7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262DE9-DBFB-416F-9F2F-2AD9338B11AD}" type="slidenum">
              <a:rPr lang="fr-FR" altLang="fr-FR" smtClean="0">
                <a:solidFill>
                  <a:prstClr val="black"/>
                </a:solidFill>
              </a:rPr>
              <a:pPr eaLnBrk="1" hangingPunct="1"/>
              <a:t>2</a:t>
            </a:fld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21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0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124A4-2C4A-4FD7-81B5-1CD5A865304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8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7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1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C93-83AA-4856-AD71-B4AD98D6322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65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124A4-2C4A-4FD7-81B5-1CD5A865304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2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rgbClr val="DEB82B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i="1">
                <a:latin typeface="Arial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B38052E6-C0C1-43E5-8C91-05EA493F57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923AF-7368-4F4C-BB67-8CEE637147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0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484313"/>
            <a:ext cx="2058988" cy="464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313"/>
            <a:ext cx="6029325" cy="464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3BEBF-5322-4C2A-A57D-677FFC4BDF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3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E31AA6-DD30-4780-9BD5-F3FAB9D36B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143000"/>
            <a:ext cx="6477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8DE1B6-2BFB-4802-8399-5BA354FFAB01}" type="datetime1">
              <a:rPr lang="fr-FR" altLang="fr-FR">
                <a:solidFill>
                  <a:srgbClr val="000000"/>
                </a:solidFill>
              </a:rPr>
              <a:pPr>
                <a:defRPr/>
              </a:pPr>
              <a:t>21/11/2014</a:t>
            </a:fld>
            <a:endParaRPr lang="fr-FR" altLang="fr-FR" sz="1400">
              <a:solidFill>
                <a:srgbClr val="000000"/>
              </a:solidFill>
              <a:latin typeface="New York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E4D3E3-64DE-425B-98D4-142B5EF5C66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rgbClr val="DEB82B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i="1">
                <a:latin typeface="Arial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0618CAF-3AA2-4F91-984E-F7E6EE3390B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C0B7-D2E3-48C3-82F4-6FF5D7344FA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38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0221-19E0-41BD-AC34-EF335CC845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1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52E7-0E87-4F10-A178-A1904A9976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44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90CAC-3406-4B57-A319-0DA4525ED8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1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B45-91E0-4A89-BF90-48FD6B95E0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1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40611-DDFA-4BA1-B754-CAC4A21608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DC15-BE7B-4D36-B1BB-DA0766BD7E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4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BCD44-7827-4870-909C-48FF3F2CA0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72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C70-F7DC-4D79-989B-93395EBCD7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8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3098A-F590-4950-A646-F5D5A26A1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72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484313"/>
            <a:ext cx="2058988" cy="464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313"/>
            <a:ext cx="6029325" cy="464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69BAE-710D-4485-8782-8DE137A433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FE90B-127F-4C2A-83AD-7310261BC9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7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95468-75C5-4485-A6C4-241BCA5094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54FDC-8DF0-4006-B0EE-7692ED9351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2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665B5-1813-48FA-BEFE-E89A4EDFC7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7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C6B2B-F9BB-4D23-96CC-7C6B01437C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8F0FA-E820-4B6D-9ED7-BD5C0AF9E6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3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570A0-9DE7-4433-9175-6D2DB4CC22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84313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u="none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</a:defRPr>
            </a:lvl1pPr>
          </a:lstStyle>
          <a:p>
            <a:fld id="{3C52698F-3283-4C6C-BE0E-9F4B0323A60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EB82B"/>
        </a:buClr>
        <a:buSzPct val="8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EB82B"/>
        </a:buClr>
        <a:buSzPct val="80000"/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84313"/>
            <a:ext cx="8229600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+mj-lt"/>
              </a:defRPr>
            </a:lvl1pPr>
          </a:lstStyle>
          <a:p>
            <a:pPr>
              <a:defRPr/>
            </a:pPr>
            <a:endParaRPr lang="en-GB" b="0" u="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+mj-lt"/>
              </a:defRPr>
            </a:lvl1pPr>
          </a:lstStyle>
          <a:p>
            <a:pPr>
              <a:defRPr/>
            </a:pPr>
            <a:endParaRPr lang="en-GB" b="0" u="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+mj-lt"/>
              </a:defRPr>
            </a:lvl1pPr>
          </a:lstStyle>
          <a:p>
            <a:pPr>
              <a:defRPr/>
            </a:pPr>
            <a:fld id="{6D9E71BD-1FA9-4BC6-867A-7E0181CFF781}" type="slidenum">
              <a:rPr lang="en-GB" b="0" u="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0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EB82B"/>
        </a:buClr>
        <a:buSzPct val="8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EB82B"/>
        </a:buClr>
        <a:buSzPct val="80000"/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u@eurofound.europa.e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8132440" cy="1470025"/>
          </a:xfrm>
        </p:spPr>
        <p:txBody>
          <a:bodyPr/>
          <a:lstStyle/>
          <a:p>
            <a:r>
              <a:rPr lang="en-IE" sz="3600" dirty="0" smtClean="0"/>
              <a:t>Social situation of young people </a:t>
            </a:r>
            <a:br>
              <a:rPr lang="en-IE" sz="3600" dirty="0" smtClean="0"/>
            </a:br>
            <a:r>
              <a:rPr lang="en-IE" sz="3600" dirty="0" smtClean="0"/>
              <a:t>in Europe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7560840" cy="2184648"/>
          </a:xfrm>
        </p:spPr>
        <p:txBody>
          <a:bodyPr/>
          <a:lstStyle/>
          <a:p>
            <a:r>
              <a:rPr lang="en-IE" sz="2400" b="1" dirty="0" smtClean="0"/>
              <a:t>Anna Ludwinek</a:t>
            </a:r>
          </a:p>
          <a:p>
            <a:r>
              <a:rPr lang="en-IE" sz="2400" b="1" dirty="0" smtClean="0"/>
              <a:t>Research Manager</a:t>
            </a:r>
          </a:p>
          <a:p>
            <a:endParaRPr lang="en-IE" sz="2400" b="1" dirty="0" smtClean="0"/>
          </a:p>
          <a:p>
            <a:r>
              <a:rPr lang="en-IE" sz="2400" b="1" dirty="0" smtClean="0"/>
              <a:t>Eurofound</a:t>
            </a:r>
          </a:p>
          <a:p>
            <a:r>
              <a:rPr lang="en-IE" sz="2400" b="1" dirty="0" smtClean="0"/>
              <a:t>November 26, 2014</a:t>
            </a:r>
          </a:p>
        </p:txBody>
      </p:sp>
    </p:spTree>
    <p:extLst>
      <p:ext uri="{BB962C8B-B14F-4D97-AF65-F5344CB8AC3E}">
        <p14:creationId xmlns:p14="http://schemas.microsoft.com/office/powerpoint/2010/main" val="1731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576262"/>
          </a:xfrm>
        </p:spPr>
        <p:txBody>
          <a:bodyPr/>
          <a:lstStyle/>
          <a:p>
            <a:r>
              <a:rPr lang="en-IE" dirty="0" smtClean="0">
                <a:solidFill>
                  <a:srgbClr val="DEB82B"/>
                </a:solidFill>
              </a:rPr>
              <a:t>Serious deprivation</a:t>
            </a:r>
            <a:endParaRPr lang="en-IE" dirty="0">
              <a:solidFill>
                <a:srgbClr val="DEB82B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304" y="1312370"/>
            <a:ext cx="6264696" cy="554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Brace 2"/>
          <p:cNvSpPr/>
          <p:nvPr/>
        </p:nvSpPr>
        <p:spPr bwMode="auto">
          <a:xfrm>
            <a:off x="251520" y="2276872"/>
            <a:ext cx="1368152" cy="1152128"/>
          </a:xfrm>
          <a:prstGeom prst="lef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 sz="2400" b="0" u="non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Double Bracket 3"/>
          <p:cNvSpPr/>
          <p:nvPr/>
        </p:nvSpPr>
        <p:spPr bwMode="auto">
          <a:xfrm>
            <a:off x="395536" y="2276872"/>
            <a:ext cx="1656184" cy="1368152"/>
          </a:xfrm>
          <a:prstGeom prst="bracketPai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 sz="2400" b="0" u="non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1529787"/>
            <a:ext cx="21602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u="none" dirty="0" smtClean="0">
                <a:solidFill>
                  <a:srgbClr val="000000"/>
                </a:solidFill>
                <a:latin typeface="Calibri" pitchFamily="34" charset="0"/>
              </a:rPr>
              <a:t>Serious deprivation </a:t>
            </a:r>
            <a:r>
              <a:rPr lang="en-IE" sz="1600" b="0" i="1" u="none" dirty="0" smtClean="0">
                <a:solidFill>
                  <a:srgbClr val="000000"/>
                </a:solidFill>
                <a:latin typeface="Calibri" pitchFamily="34" charset="0"/>
              </a:rPr>
              <a:t>(cannot afford to keep house warm, buy meat or fish, buy new clothes) </a:t>
            </a:r>
            <a:r>
              <a:rPr lang="en-IE" sz="2000" b="0" u="none" dirty="0" smtClean="0">
                <a:solidFill>
                  <a:srgbClr val="000000"/>
                </a:solidFill>
                <a:latin typeface="Calibri" pitchFamily="34" charset="0"/>
              </a:rPr>
              <a:t>increased by 6% between 2007 and 2011</a:t>
            </a:r>
            <a:endParaRPr lang="en-GB" sz="2000" b="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3" y="4221088"/>
            <a:ext cx="237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0" u="none" dirty="0" smtClean="0">
                <a:solidFill>
                  <a:srgbClr val="000000"/>
                </a:solidFill>
                <a:latin typeface="Calibri" pitchFamily="34" charset="0"/>
              </a:rPr>
              <a:t>Unemployed, inactive and young people living with their children and with their parents  - </a:t>
            </a:r>
            <a:r>
              <a:rPr lang="en-IE" sz="2000" u="none" dirty="0" smtClean="0">
                <a:solidFill>
                  <a:srgbClr val="000000"/>
                </a:solidFill>
                <a:latin typeface="Calibri" pitchFamily="34" charset="0"/>
              </a:rPr>
              <a:t>most vulnerable </a:t>
            </a:r>
            <a:endParaRPr lang="en-GB" sz="2000" u="none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576262"/>
          </a:xfrm>
        </p:spPr>
        <p:txBody>
          <a:bodyPr/>
          <a:lstStyle/>
          <a:p>
            <a:r>
              <a:rPr lang="en-IE" dirty="0">
                <a:solidFill>
                  <a:srgbClr val="DEB82B"/>
                </a:solidFill>
              </a:rPr>
              <a:t>Proportion of young people experiencing </a:t>
            </a:r>
            <a:r>
              <a:rPr lang="en-IE" dirty="0" smtClean="0">
                <a:solidFill>
                  <a:srgbClr val="DEB82B"/>
                </a:solidFill>
              </a:rPr>
              <a:t>serious </a:t>
            </a:r>
            <a:r>
              <a:rPr lang="en-IE" dirty="0">
                <a:solidFill>
                  <a:srgbClr val="DEB82B"/>
                </a:solidFill>
              </a:rPr>
              <a:t>deprivation, 2007 and 2011</a:t>
            </a:r>
            <a:endParaRPr lang="en-GB" dirty="0">
              <a:solidFill>
                <a:srgbClr val="DEB82B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549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3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620688"/>
            <a:ext cx="8229600" cy="576262"/>
          </a:xfrm>
        </p:spPr>
        <p:txBody>
          <a:bodyPr/>
          <a:lstStyle/>
          <a:p>
            <a:r>
              <a:rPr lang="en-IE" dirty="0" smtClean="0">
                <a:solidFill>
                  <a:srgbClr val="DEB82B"/>
                </a:solidFill>
              </a:rPr>
              <a:t>Mental wellbeing</a:t>
            </a:r>
            <a:endParaRPr lang="en-IE" dirty="0">
              <a:solidFill>
                <a:srgbClr val="DEB82B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93096"/>
            <a:ext cx="2381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19062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5856" y="1628800"/>
            <a:ext cx="5267537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Young people report better mental  wellbeing than other age groups </a:t>
            </a:r>
            <a:b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en-IE" sz="2400" b="0" u="none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u="none" dirty="0" smtClean="0">
                <a:solidFill>
                  <a:srgbClr val="000000"/>
                </a:solidFill>
                <a:latin typeface="Calibri" pitchFamily="34" charset="0"/>
              </a:rPr>
              <a:t>Decrease</a:t>
            </a: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 in mental wellbeing – SE, 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u="none" dirty="0" smtClean="0">
                <a:solidFill>
                  <a:srgbClr val="000000"/>
                </a:solidFill>
                <a:latin typeface="Calibri" pitchFamily="34" charset="0"/>
              </a:rPr>
              <a:t>Increase</a:t>
            </a: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IE" sz="2400" b="0" u="none" dirty="0">
                <a:solidFill>
                  <a:srgbClr val="000000"/>
                </a:solidFill>
                <a:latin typeface="Calibri" pitchFamily="34" charset="0"/>
              </a:rPr>
              <a:t>in mental wellbeing – </a:t>
            </a: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DK, IT </a:t>
            </a:r>
          </a:p>
          <a:p>
            <a:endParaRPr lang="en-IE" sz="2400" b="0" u="none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2400" b="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3779912" y="4103238"/>
            <a:ext cx="360040" cy="720080"/>
          </a:xfrm>
          <a:prstGeom prst="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 sz="2400" b="0" u="non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475656" y="5157192"/>
            <a:ext cx="1656184" cy="504056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 sz="2400" b="0" u="non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1691680" y="5301208"/>
            <a:ext cx="1080120" cy="613470"/>
          </a:xfrm>
          <a:prstGeom prst="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 sz="2400" b="0" u="non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27984" y="414908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 sz="2400" b="0" u="none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esktop\contact with 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81944"/>
            <a:ext cx="9144000" cy="6076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576262"/>
          </a:xfrm>
        </p:spPr>
        <p:txBody>
          <a:bodyPr/>
          <a:lstStyle/>
          <a:p>
            <a:r>
              <a:rPr lang="en-IE" dirty="0" smtClean="0">
                <a:solidFill>
                  <a:srgbClr val="DEB82B"/>
                </a:solidFill>
              </a:rPr>
              <a:t>Social participation and volunteering</a:t>
            </a:r>
            <a:endParaRPr lang="en-IE" dirty="0">
              <a:solidFill>
                <a:srgbClr val="DEB82B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8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262"/>
          </a:xfrm>
        </p:spPr>
        <p:txBody>
          <a:bodyPr/>
          <a:lstStyle/>
          <a:p>
            <a:r>
              <a:rPr lang="en-IE" dirty="0" smtClean="0">
                <a:solidFill>
                  <a:srgbClr val="DEB82B"/>
                </a:solidFill>
              </a:rPr>
              <a:t>Trust in the government </a:t>
            </a:r>
            <a:endParaRPr lang="en-GB" dirty="0">
              <a:solidFill>
                <a:srgbClr val="DEB82B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798284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1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576262"/>
          </a:xfrm>
        </p:spPr>
        <p:txBody>
          <a:bodyPr/>
          <a:lstStyle/>
          <a:p>
            <a:r>
              <a:rPr lang="en-IE" dirty="0" smtClean="0">
                <a:solidFill>
                  <a:srgbClr val="DEB82B"/>
                </a:solidFill>
              </a:rPr>
              <a:t>Trust in state pension – social protection systems</a:t>
            </a:r>
            <a:endParaRPr lang="en-GB" dirty="0">
              <a:solidFill>
                <a:srgbClr val="DEB82B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3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76262"/>
          </a:xfrm>
        </p:spPr>
        <p:txBody>
          <a:bodyPr/>
          <a:lstStyle/>
          <a:p>
            <a:r>
              <a:rPr lang="en-IE" dirty="0" smtClean="0">
                <a:solidFill>
                  <a:srgbClr val="DEB82B"/>
                </a:solidFill>
              </a:rPr>
              <a:t>Trust in state pension – social protection systems – young vis a vis other age groups</a:t>
            </a:r>
            <a:endParaRPr lang="en-GB" dirty="0">
              <a:solidFill>
                <a:srgbClr val="DEB82B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7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600" dirty="0" smtClean="0"/>
              <a:t>Thank you</a:t>
            </a:r>
            <a:endParaRPr lang="en-GB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z="3200" dirty="0" smtClean="0">
                <a:hlinkClick r:id="rId3"/>
              </a:rPr>
              <a:t>alu@eurofound.europa.eu</a:t>
            </a:r>
            <a:r>
              <a:rPr lang="en-IE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324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BDF671-5FAD-4A76-B890-D14A1055FBE2}" type="datetime1">
              <a:rPr lang="fr-FR" altLang="fr-FR">
                <a:solidFill>
                  <a:srgbClr val="000000"/>
                </a:solidFill>
              </a:rPr>
              <a:pPr eaLnBrk="1" hangingPunct="1"/>
              <a:t>21/11/2014</a:t>
            </a:fld>
            <a:endParaRPr lang="fr-FR" altLang="fr-FR" sz="1400">
              <a:solidFill>
                <a:srgbClr val="000000"/>
              </a:solidFill>
              <a:latin typeface="New York"/>
            </a:endParaRP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4739C0-70F5-4310-92F4-833B5846A697}" type="slidenum">
              <a:rPr lang="fr-FR" altLang="fr-FR">
                <a:solidFill>
                  <a:srgbClr val="000000"/>
                </a:solidFill>
              </a:rPr>
              <a:pPr eaLnBrk="1" hangingPunct="1"/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405562" cy="790575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DEB82B"/>
                </a:solidFill>
                <a:ea typeface="Ariel"/>
                <a:cs typeface="Times New Roman" pitchFamily="18" charset="0"/>
              </a:rPr>
              <a:t>European Foundation (</a:t>
            </a:r>
            <a:r>
              <a:rPr lang="en-GB" dirty="0" err="1">
                <a:solidFill>
                  <a:srgbClr val="DEB82B"/>
                </a:solidFill>
                <a:ea typeface="Ariel"/>
                <a:cs typeface="Times New Roman" pitchFamily="18" charset="0"/>
              </a:rPr>
              <a:t>Eurofound</a:t>
            </a:r>
            <a:r>
              <a:rPr lang="en-GB" dirty="0">
                <a:solidFill>
                  <a:srgbClr val="DEB82B"/>
                </a:solidFill>
                <a:ea typeface="Ariel"/>
                <a:cs typeface="Times New Roman" pitchFamily="18" charset="0"/>
              </a:rPr>
              <a:t>)</a:t>
            </a:r>
            <a:endParaRPr lang="en-GB" dirty="0">
              <a:ea typeface="Ariel"/>
              <a:cs typeface="Times New Roman" pitchFamily="18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989138"/>
            <a:ext cx="7850187" cy="446405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20000"/>
              </a:spcAft>
            </a:pPr>
            <a:r>
              <a:rPr lang="en-GB" sz="1800" smtClean="0">
                <a:latin typeface="Arial" pitchFamily="34" charset="0"/>
                <a:cs typeface="Times New Roman" pitchFamily="18" charset="0"/>
              </a:rPr>
              <a:t> Established in 1975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endParaRPr lang="en-GB" sz="1800" smtClean="0">
              <a:latin typeface="Arial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r>
              <a:rPr lang="en-GB" sz="1800" smtClean="0">
                <a:latin typeface="Arial" pitchFamily="34" charset="0"/>
                <a:cs typeface="Times New Roman" pitchFamily="18" charset="0"/>
              </a:rPr>
              <a:t> First EU Agency 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GB" sz="1800" smtClean="0">
                <a:latin typeface="Arial" pitchFamily="34" charset="0"/>
                <a:cs typeface="Times New Roman" pitchFamily="18" charset="0"/>
              </a:rPr>
              <a:t>(DG Employment &amp; Social Affairs)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GB" sz="1800" smtClean="0">
              <a:latin typeface="Arial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r>
              <a:rPr lang="en-GB" sz="1800" smtClean="0">
                <a:latin typeface="Arial" pitchFamily="34" charset="0"/>
                <a:cs typeface="Times New Roman" pitchFamily="18" charset="0"/>
              </a:rPr>
              <a:t> Tripartite Board (Govs, employers,</a:t>
            </a:r>
            <a:br>
              <a:rPr lang="en-GB" sz="1800" smtClean="0">
                <a:latin typeface="Arial" pitchFamily="34" charset="0"/>
                <a:cs typeface="Times New Roman" pitchFamily="18" charset="0"/>
              </a:rPr>
            </a:br>
            <a:r>
              <a:rPr lang="en-GB" sz="1800" smtClean="0">
                <a:latin typeface="Arial" pitchFamily="34" charset="0"/>
                <a:cs typeface="Times New Roman" pitchFamily="18" charset="0"/>
              </a:rPr>
              <a:t>                              trade unions)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GB" sz="1800" smtClean="0">
              <a:latin typeface="Arial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GB" sz="1800" smtClean="0">
              <a:latin typeface="Arial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IE" sz="1800" i="1" smtClean="0">
                <a:latin typeface="Arial" pitchFamily="34" charset="0"/>
              </a:rPr>
              <a:t>‘To provide information, advice and expertise – on living and working conditions and industrial relations in Europe – for key actors in the field of EU social policy on the basis of comparative information, research and analysis’</a:t>
            </a:r>
            <a:r>
              <a:rPr lang="en-IE" sz="1800" smtClean="0">
                <a:solidFill>
                  <a:srgbClr val="FFFF00"/>
                </a:solidFill>
                <a:latin typeface="Arial" pitchFamily="34" charset="0"/>
              </a:rPr>
              <a:t> </a:t>
            </a:r>
            <a:endParaRPr lang="en-GB" sz="1800" smtClean="0">
              <a:solidFill>
                <a:srgbClr val="FFFF00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endParaRPr lang="en-IE" sz="2000" smtClean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9222" name="Picture 4" descr="Foundation_outside_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700213"/>
            <a:ext cx="3529013" cy="3167062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2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262"/>
          </a:xfrm>
        </p:spPr>
        <p:txBody>
          <a:bodyPr/>
          <a:lstStyle/>
          <a:p>
            <a:r>
              <a:rPr lang="en-IE" dirty="0" smtClean="0">
                <a:solidFill>
                  <a:srgbClr val="FFC000"/>
                </a:solidFill>
              </a:rPr>
              <a:t>Youth in Europe today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28133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The impact of </a:t>
            </a:r>
            <a:r>
              <a:rPr lang="en-US" sz="2200" dirty="0" smtClean="0"/>
              <a:t>the recession </a:t>
            </a:r>
            <a:r>
              <a:rPr lang="en-US" sz="2200" dirty="0"/>
              <a:t>and its aftermath on young people has attracted significant attention in recent years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The focus has </a:t>
            </a:r>
            <a:r>
              <a:rPr lang="en-US" sz="2200" b="1" dirty="0"/>
              <a:t>so far </a:t>
            </a:r>
            <a:r>
              <a:rPr lang="en-US" sz="2200" dirty="0"/>
              <a:t>mainly been on </a:t>
            </a:r>
            <a:r>
              <a:rPr lang="en-US" sz="2200" b="1" dirty="0" err="1"/>
              <a:t>labour</a:t>
            </a:r>
            <a:r>
              <a:rPr lang="en-US" sz="2200" b="1" dirty="0"/>
              <a:t> market inclusion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Situation </a:t>
            </a:r>
            <a:r>
              <a:rPr lang="en-US" sz="2200" dirty="0"/>
              <a:t>of young people has worsened beyond the </a:t>
            </a:r>
            <a:r>
              <a:rPr lang="en-US" sz="2200" dirty="0" err="1"/>
              <a:t>labour</a:t>
            </a:r>
            <a:r>
              <a:rPr lang="en-US" sz="2200" dirty="0"/>
              <a:t> market and has more broadly affected their </a:t>
            </a:r>
            <a:r>
              <a:rPr lang="en-US" sz="2200" b="1" dirty="0"/>
              <a:t>social inclusion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Youth are the group most at </a:t>
            </a:r>
            <a:r>
              <a:rPr lang="en-US" sz="2200" b="1" dirty="0"/>
              <a:t>risk of poverty and social exclusion </a:t>
            </a:r>
            <a:r>
              <a:rPr lang="en-US" sz="2200" dirty="0" smtClean="0"/>
              <a:t>Invisibility/Lack </a:t>
            </a:r>
            <a:r>
              <a:rPr lang="en-US" sz="2200" dirty="0"/>
              <a:t>of comparable data on </a:t>
            </a:r>
            <a:r>
              <a:rPr lang="en-US" sz="2200" b="1" dirty="0"/>
              <a:t>specific subgroups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Some indicators available on health, housing, education, participation (besides employment, NEET and AROPE)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5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576262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  <a:effectLst/>
              </a:rPr>
              <a:t>T</a:t>
            </a:r>
            <a:r>
              <a:rPr lang="en-GB" dirty="0" smtClean="0">
                <a:solidFill>
                  <a:srgbClr val="FFC000"/>
                </a:solidFill>
                <a:effectLst/>
              </a:rPr>
              <a:t>rend </a:t>
            </a:r>
            <a:r>
              <a:rPr lang="en-GB" dirty="0">
                <a:solidFill>
                  <a:srgbClr val="FFC000"/>
                </a:solidFill>
                <a:effectLst/>
              </a:rPr>
              <a:t>of relevant youth exclusion indicators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26355"/>
              </p:ext>
            </p:extLst>
          </p:nvPr>
        </p:nvGraphicFramePr>
        <p:xfrm>
          <a:off x="457200" y="1700808"/>
          <a:ext cx="8229600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92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04664"/>
            <a:ext cx="6642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u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Not in Employment, Education and Training</a:t>
            </a:r>
            <a:endParaRPr lang="en-IE" u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15111"/>
            <a:ext cx="8100392" cy="5670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1340768"/>
            <a:ext cx="442204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u="none" dirty="0" smtClean="0">
                <a:solidFill>
                  <a:srgbClr val="C00000"/>
                </a:solidFill>
                <a:latin typeface="Calibri" pitchFamily="34" charset="0"/>
              </a:rPr>
              <a:t>7.8</a:t>
            </a: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 million aged </a:t>
            </a:r>
            <a:r>
              <a:rPr lang="en-IE" sz="2400" u="none" dirty="0" smtClean="0">
                <a:solidFill>
                  <a:srgbClr val="000000"/>
                </a:solidFill>
                <a:latin typeface="Calibri" pitchFamily="34" charset="0"/>
              </a:rPr>
              <a:t>15-24</a:t>
            </a: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 – 13.2%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u="none" dirty="0" smtClean="0">
                <a:solidFill>
                  <a:srgbClr val="C00000"/>
                </a:solidFill>
                <a:latin typeface="Calibri" pitchFamily="34" charset="0"/>
              </a:rPr>
              <a:t>6.8</a:t>
            </a: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 million aged </a:t>
            </a:r>
            <a:r>
              <a:rPr lang="en-IE" sz="2400" u="none" dirty="0" smtClean="0">
                <a:solidFill>
                  <a:srgbClr val="000000"/>
                </a:solidFill>
                <a:latin typeface="Calibri" pitchFamily="34" charset="0"/>
              </a:rPr>
              <a:t>25-29</a:t>
            </a: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 – 17.5%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u="none" dirty="0" smtClean="0">
                <a:solidFill>
                  <a:srgbClr val="C00000"/>
                </a:solidFill>
                <a:latin typeface="Calibri" pitchFamily="34" charset="0"/>
              </a:rPr>
              <a:t>14.6</a:t>
            </a: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 million </a:t>
            </a:r>
            <a:r>
              <a:rPr lang="en-IE" sz="2400" u="none" dirty="0" smtClean="0">
                <a:solidFill>
                  <a:srgbClr val="000000"/>
                </a:solidFill>
                <a:latin typeface="Calibri" pitchFamily="34" charset="0"/>
              </a:rPr>
              <a:t>under 30 </a:t>
            </a:r>
            <a:r>
              <a:rPr lang="en-IE" sz="2400" b="0" u="none" dirty="0" smtClean="0">
                <a:solidFill>
                  <a:srgbClr val="000000"/>
                </a:solidFill>
                <a:latin typeface="Calibri" pitchFamily="34" charset="0"/>
              </a:rPr>
              <a:t>– </a:t>
            </a:r>
            <a:r>
              <a:rPr lang="en-IE" sz="2400" u="none" dirty="0" smtClean="0">
                <a:solidFill>
                  <a:srgbClr val="C00000"/>
                </a:solidFill>
                <a:latin typeface="Calibri" pitchFamily="34" charset="0"/>
              </a:rPr>
              <a:t>15.5%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780" y="2996952"/>
            <a:ext cx="216296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IE" sz="1800" b="0" u="none" dirty="0" smtClean="0">
                <a:solidFill>
                  <a:srgbClr val="000000"/>
                </a:solidFill>
                <a:latin typeface="Calibri" pitchFamily="34" charset="0"/>
              </a:rPr>
              <a:t>2011/12 decrease in:</a:t>
            </a:r>
          </a:p>
          <a:p>
            <a:r>
              <a:rPr lang="en-IE" sz="1800" b="0" u="none" dirty="0" smtClean="0">
                <a:solidFill>
                  <a:srgbClr val="000000"/>
                </a:solidFill>
                <a:latin typeface="Calibri" pitchFamily="34" charset="0"/>
              </a:rPr>
              <a:t>AT, DE, IE, LT, LV, MT </a:t>
            </a:r>
            <a:endParaRPr lang="en-IE" sz="1800" b="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44" y="4377878"/>
            <a:ext cx="2609048" cy="923330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IE" sz="1800" b="0" u="none" dirty="0" smtClean="0">
                <a:solidFill>
                  <a:srgbClr val="000000"/>
                </a:solidFill>
                <a:latin typeface="Calibri" pitchFamily="34" charset="0"/>
              </a:rPr>
              <a:t>2011/12 increase in:</a:t>
            </a:r>
          </a:p>
          <a:p>
            <a:r>
              <a:rPr lang="en-IE" sz="1800" b="0" u="none" dirty="0" smtClean="0">
                <a:solidFill>
                  <a:srgbClr val="000000"/>
                </a:solidFill>
                <a:latin typeface="Calibri" pitchFamily="34" charset="0"/>
              </a:rPr>
              <a:t>Elsewhere, but especially:</a:t>
            </a:r>
          </a:p>
          <a:p>
            <a:r>
              <a:rPr lang="en-IE" sz="1800" u="none" dirty="0" smtClean="0">
                <a:solidFill>
                  <a:srgbClr val="000000"/>
                </a:solidFill>
                <a:latin typeface="Calibri" pitchFamily="34" charset="0"/>
              </a:rPr>
              <a:t>NL</a:t>
            </a:r>
            <a:r>
              <a:rPr lang="en-IE" sz="1800" b="0" u="none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IE" sz="1800" u="none" dirty="0" smtClean="0">
                <a:solidFill>
                  <a:srgbClr val="000000"/>
                </a:solidFill>
                <a:latin typeface="Calibri" pitchFamily="34" charset="0"/>
              </a:rPr>
              <a:t>SI</a:t>
            </a:r>
            <a:r>
              <a:rPr lang="en-IE" sz="1800" b="0" u="none" dirty="0" smtClean="0">
                <a:solidFill>
                  <a:srgbClr val="000000"/>
                </a:solidFill>
                <a:latin typeface="Calibri" pitchFamily="34" charset="0"/>
              </a:rPr>
              <a:t>,PT,CY,GR,</a:t>
            </a:r>
            <a:r>
              <a:rPr lang="en-IE" sz="1800" u="none" dirty="0" smtClean="0">
                <a:solidFill>
                  <a:srgbClr val="000000"/>
                </a:solidFill>
                <a:latin typeface="Calibri" pitchFamily="34" charset="0"/>
              </a:rPr>
              <a:t>DK</a:t>
            </a:r>
            <a:r>
              <a:rPr lang="en-IE" sz="1800" b="0" u="none" dirty="0" smtClean="0">
                <a:solidFill>
                  <a:srgbClr val="000000"/>
                </a:solidFill>
                <a:latin typeface="Calibri" pitchFamily="34" charset="0"/>
              </a:rPr>
              <a:t>,ES,</a:t>
            </a:r>
            <a:r>
              <a:rPr lang="en-IE" sz="1800" u="none" dirty="0" smtClean="0">
                <a:solidFill>
                  <a:srgbClr val="000000"/>
                </a:solidFill>
                <a:latin typeface="Calibri" pitchFamily="34" charset="0"/>
              </a:rPr>
              <a:t>SE</a:t>
            </a:r>
            <a:r>
              <a:rPr lang="en-IE" sz="1800" b="0" u="non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IE" sz="1800" b="0" u="none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2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39" y="548680"/>
            <a:ext cx="8229600" cy="576262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Young people 15-29 at risk of poverty and social exclusion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48381"/>
              </p:ext>
            </p:extLst>
          </p:nvPr>
        </p:nvGraphicFramePr>
        <p:xfrm>
          <a:off x="251520" y="1556792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98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262"/>
          </a:xfrm>
        </p:spPr>
        <p:txBody>
          <a:bodyPr/>
          <a:lstStyle/>
          <a:p>
            <a:r>
              <a:rPr lang="en-IE" dirty="0" smtClean="0">
                <a:solidFill>
                  <a:srgbClr val="DEB82B"/>
                </a:solidFill>
              </a:rPr>
              <a:t>Diversity</a:t>
            </a:r>
            <a:endParaRPr lang="en-GB" dirty="0">
              <a:solidFill>
                <a:srgbClr val="DEB8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4038600" cy="3992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One </a:t>
            </a:r>
            <a:r>
              <a:rPr lang="en-US" sz="2000" b="1" dirty="0"/>
              <a:t>in four </a:t>
            </a:r>
            <a:r>
              <a:rPr lang="en-US" sz="2000" dirty="0" smtClean="0"/>
              <a:t>is </a:t>
            </a:r>
            <a:r>
              <a:rPr lang="en-US" sz="2000" dirty="0"/>
              <a:t>at risk of poverty and social exclusion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One in five </a:t>
            </a:r>
            <a:r>
              <a:rPr lang="en-US" sz="2000" dirty="0"/>
              <a:t>is unemployed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One in six </a:t>
            </a:r>
            <a:r>
              <a:rPr lang="en-US" sz="2000" dirty="0"/>
              <a:t>is NEET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One in eight </a:t>
            </a:r>
            <a:r>
              <a:rPr lang="en-US" sz="2000" dirty="0"/>
              <a:t>is an early school leaver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One in twelve </a:t>
            </a:r>
            <a:r>
              <a:rPr lang="en-US" sz="2000" dirty="0"/>
              <a:t>lives in a severely deprived housing situation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One in twelve </a:t>
            </a:r>
            <a:r>
              <a:rPr lang="en-US" sz="2000" dirty="0" smtClean="0"/>
              <a:t>perceives </a:t>
            </a:r>
            <a:r>
              <a:rPr lang="en-US" sz="2000" dirty="0"/>
              <a:t>their health as bad or very bad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Significant country variations in terms of unemployment, risk of poverty and NEETs rates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9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24" y="620688"/>
            <a:ext cx="8229600" cy="576262"/>
          </a:xfrm>
        </p:spPr>
        <p:txBody>
          <a:bodyPr/>
          <a:lstStyle/>
          <a:p>
            <a:r>
              <a:rPr lang="en-IE" dirty="0" smtClean="0">
                <a:solidFill>
                  <a:srgbClr val="DEB82B"/>
                </a:solidFill>
              </a:rPr>
              <a:t>Perceived social exclusion – what is behind it </a:t>
            </a:r>
            <a:endParaRPr lang="en-IE" dirty="0">
              <a:solidFill>
                <a:srgbClr val="DEB82B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835696" y="2348880"/>
            <a:ext cx="1944216" cy="51077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04864"/>
            <a:ext cx="4762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2060848"/>
            <a:ext cx="3312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0" u="none" dirty="0" smtClean="0">
                <a:solidFill>
                  <a:schemeClr val="tx1"/>
                </a:solidFill>
              </a:rPr>
              <a:t>Few young people feel excluded from the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b="0" u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0" u="none" dirty="0" smtClean="0">
                <a:solidFill>
                  <a:schemeClr val="tx1"/>
                </a:solidFill>
              </a:rPr>
              <a:t>Many say life has become too complicated they can’t find their way</a:t>
            </a:r>
            <a:br>
              <a:rPr lang="en-IE" sz="2000" b="0" u="none" dirty="0" smtClean="0">
                <a:solidFill>
                  <a:schemeClr val="tx1"/>
                </a:solidFill>
              </a:rPr>
            </a:br>
            <a:endParaRPr lang="en-IE" sz="2000" b="0" u="none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0" u="none" dirty="0" smtClean="0">
                <a:solidFill>
                  <a:schemeClr val="tx1"/>
                </a:solidFill>
              </a:rPr>
              <a:t>Many lack recognition </a:t>
            </a:r>
            <a:br>
              <a:rPr lang="en-IE" sz="2000" b="0" u="none" dirty="0" smtClean="0">
                <a:solidFill>
                  <a:schemeClr val="tx1"/>
                </a:solidFill>
              </a:rPr>
            </a:br>
            <a:r>
              <a:rPr lang="en-IE" sz="2000" b="0" u="none" dirty="0" smtClean="0">
                <a:solidFill>
                  <a:schemeClr val="tx1"/>
                </a:solidFill>
              </a:rPr>
              <a:t>and value  </a:t>
            </a:r>
          </a:p>
        </p:txBody>
      </p:sp>
    </p:spTree>
    <p:extLst>
      <p:ext uri="{BB962C8B-B14F-4D97-AF65-F5344CB8AC3E}">
        <p14:creationId xmlns:p14="http://schemas.microsoft.com/office/powerpoint/2010/main" val="42225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576262"/>
          </a:xfrm>
        </p:spPr>
        <p:txBody>
          <a:bodyPr/>
          <a:lstStyle/>
          <a:p>
            <a:r>
              <a:rPr lang="en-IE" dirty="0">
                <a:solidFill>
                  <a:srgbClr val="DEB82B"/>
                </a:solidFill>
              </a:rPr>
              <a:t>Proportion of young people living with their parents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4331"/>
            <a:ext cx="9144000" cy="55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6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sng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sng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2837</TotalTime>
  <Words>443</Words>
  <Application>Microsoft Office PowerPoint</Application>
  <PresentationFormat>On-screen Show (4:3)</PresentationFormat>
  <Paragraphs>86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</vt:lpstr>
      <vt:lpstr>1_default</vt:lpstr>
      <vt:lpstr>Social situation of young people  in Europe </vt:lpstr>
      <vt:lpstr>European Foundation (Eurofound)</vt:lpstr>
      <vt:lpstr>Youth in Europe today</vt:lpstr>
      <vt:lpstr>Trend of relevant youth exclusion indicators</vt:lpstr>
      <vt:lpstr>PowerPoint Presentation</vt:lpstr>
      <vt:lpstr>Young people 15-29 at risk of poverty and social exclusion </vt:lpstr>
      <vt:lpstr>Diversity</vt:lpstr>
      <vt:lpstr>Perceived social exclusion – what is behind it </vt:lpstr>
      <vt:lpstr>Proportion of young people living with their parents</vt:lpstr>
      <vt:lpstr>Serious deprivation</vt:lpstr>
      <vt:lpstr>Proportion of young people experiencing serious deprivation, 2007 and 2011</vt:lpstr>
      <vt:lpstr>Mental wellbeing</vt:lpstr>
      <vt:lpstr>PowerPoint Presentation</vt:lpstr>
      <vt:lpstr>Social participation and volunteering</vt:lpstr>
      <vt:lpstr>Trust in the government </vt:lpstr>
      <vt:lpstr>Trust in state pension – social protection systems</vt:lpstr>
      <vt:lpstr>Trust in state pension – social protection systems – young vis a vis other age groups</vt:lpstr>
      <vt:lpstr>Thank you</vt:lpstr>
    </vt:vector>
  </TitlesOfParts>
  <Company>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inclusion for young people  with disabilities or health problems</dc:title>
  <dc:creator>alu</dc:creator>
  <cp:lastModifiedBy>Anna Ludwinek</cp:lastModifiedBy>
  <cp:revision>128</cp:revision>
  <cp:lastPrinted>2014-09-18T11:55:11Z</cp:lastPrinted>
  <dcterms:created xsi:type="dcterms:W3CDTF">2010-09-20T11:54:31Z</dcterms:created>
  <dcterms:modified xsi:type="dcterms:W3CDTF">2014-11-21T12:07:11Z</dcterms:modified>
</cp:coreProperties>
</file>