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7" r:id="rId2"/>
    <p:sldId id="258" r:id="rId3"/>
    <p:sldId id="282" r:id="rId4"/>
    <p:sldId id="259" r:id="rId5"/>
    <p:sldId id="277" r:id="rId6"/>
    <p:sldId id="278" r:id="rId7"/>
    <p:sldId id="279" r:id="rId8"/>
    <p:sldId id="276" r:id="rId9"/>
    <p:sldId id="261" r:id="rId10"/>
    <p:sldId id="281" r:id="rId11"/>
    <p:sldId id="280" r:id="rId12"/>
    <p:sldId id="315" r:id="rId13"/>
    <p:sldId id="314" r:id="rId14"/>
    <p:sldId id="317" r:id="rId15"/>
    <p:sldId id="319" r:id="rId16"/>
    <p:sldId id="318" r:id="rId17"/>
    <p:sldId id="320" r:id="rId18"/>
    <p:sldId id="283" r:id="rId19"/>
    <p:sldId id="313" r:id="rId20"/>
    <p:sldId id="285" r:id="rId21"/>
    <p:sldId id="286" r:id="rId22"/>
    <p:sldId id="260" r:id="rId23"/>
    <p:sldId id="287" r:id="rId24"/>
    <p:sldId id="290" r:id="rId25"/>
    <p:sldId id="288" r:id="rId26"/>
    <p:sldId id="292" r:id="rId27"/>
    <p:sldId id="291" r:id="rId28"/>
    <p:sldId id="293" r:id="rId29"/>
    <p:sldId id="295" r:id="rId30"/>
    <p:sldId id="294" r:id="rId31"/>
    <p:sldId id="296" r:id="rId32"/>
    <p:sldId id="298" r:id="rId33"/>
    <p:sldId id="297" r:id="rId34"/>
    <p:sldId id="301" r:id="rId35"/>
    <p:sldId id="299" r:id="rId36"/>
    <p:sldId id="300" r:id="rId37"/>
    <p:sldId id="303" r:id="rId38"/>
    <p:sldId id="304" r:id="rId39"/>
    <p:sldId id="302" r:id="rId40"/>
    <p:sldId id="308" r:id="rId41"/>
    <p:sldId id="265" r:id="rId42"/>
    <p:sldId id="321" r:id="rId43"/>
    <p:sldId id="305" r:id="rId44"/>
    <p:sldId id="309" r:id="rId45"/>
    <p:sldId id="310" r:id="rId46"/>
    <p:sldId id="311" r:id="rId47"/>
    <p:sldId id="312" r:id="rId48"/>
    <p:sldId id="270" r:id="rId49"/>
    <p:sldId id="272" r:id="rId50"/>
    <p:sldId id="324" r:id="rId51"/>
    <p:sldId id="323" r:id="rId52"/>
    <p:sldId id="322" r:id="rId53"/>
    <p:sldId id="325" r:id="rId54"/>
    <p:sldId id="326" r:id="rId55"/>
  </p:sldIdLst>
  <p:sldSz cx="18288000" cy="10287000"/>
  <p:notesSz cx="6858000" cy="9144000"/>
  <p:embeddedFontLst>
    <p:embeddedFont>
      <p:font typeface="HK Grotesk" panose="020B0604020202020204" charset="0"/>
      <p:regular r:id="rId56"/>
    </p:embeddedFont>
    <p:embeddedFont>
      <p:font typeface="Poppins" panose="00000500000000000000" pitchFamily="2" charset="0"/>
      <p:regular r:id="rId57"/>
      <p:bold r:id="rId58"/>
      <p:italic r:id="rId59"/>
      <p:boldItalic r:id="rId60"/>
    </p:embeddedFont>
    <p:embeddedFont>
      <p:font typeface="Poppins Light" panose="00000400000000000000" pitchFamily="2" charset="0"/>
      <p:regular r:id="rId61"/>
      <p:italic r:id="rId62"/>
    </p:embeddedFont>
    <p:embeddedFont>
      <p:font typeface="Poppins Medium" panose="00000600000000000000" pitchFamily="2" charset="0"/>
      <p:regular r:id="rId6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478" autoAdjust="0"/>
    <p:restoredTop sz="94453" autoAdjust="0"/>
  </p:normalViewPr>
  <p:slideViewPr>
    <p:cSldViewPr>
      <p:cViewPr varScale="1">
        <p:scale>
          <a:sx n="70" d="100"/>
          <a:sy n="70" d="100"/>
        </p:scale>
        <p:origin x="438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font" Target="fonts/font8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font" Target="fonts/font3.fntdata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2.fntdata"/><Relationship Id="rId61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5.fntdata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1.fntdata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4.fntdata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7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tiff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tiff"/><Relationship Id="rId3" Type="http://schemas.openxmlformats.org/officeDocument/2006/relationships/image" Target="../media/image29.svg"/><Relationship Id="rId7" Type="http://schemas.openxmlformats.org/officeDocument/2006/relationships/image" Target="../media/image31.tiff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tiff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559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7504795"/>
            <a:ext cx="5743699" cy="2782205"/>
            <a:chOff x="0" y="0"/>
            <a:chExt cx="1942930" cy="94114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942930" cy="941141"/>
            </a:xfrm>
            <a:custGeom>
              <a:avLst/>
              <a:gdLst/>
              <a:ahLst/>
              <a:cxnLst/>
              <a:rect l="l" t="t" r="r" b="b"/>
              <a:pathLst>
                <a:path w="1942930" h="941141">
                  <a:moveTo>
                    <a:pt x="0" y="0"/>
                  </a:moveTo>
                  <a:lnTo>
                    <a:pt x="1942930" y="0"/>
                  </a:lnTo>
                  <a:lnTo>
                    <a:pt x="1942930" y="941141"/>
                  </a:lnTo>
                  <a:lnTo>
                    <a:pt x="0" y="941141"/>
                  </a:lnTo>
                  <a:close/>
                </a:path>
              </a:pathLst>
            </a:custGeom>
            <a:solidFill>
              <a:srgbClr val="E4F6FF"/>
            </a:solidFill>
          </p:spPr>
          <p:txBody>
            <a:bodyPr/>
            <a:lstStyle/>
            <a:p>
              <a:endParaRPr lang="en-GB" dirty="0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5743699" y="7504795"/>
            <a:ext cx="8759092" cy="2782205"/>
            <a:chOff x="0" y="0"/>
            <a:chExt cx="2962952" cy="94114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962952" cy="941141"/>
            </a:xfrm>
            <a:custGeom>
              <a:avLst/>
              <a:gdLst/>
              <a:ahLst/>
              <a:cxnLst/>
              <a:rect l="l" t="t" r="r" b="b"/>
              <a:pathLst>
                <a:path w="2962952" h="941141">
                  <a:moveTo>
                    <a:pt x="0" y="0"/>
                  </a:moveTo>
                  <a:lnTo>
                    <a:pt x="2962952" y="0"/>
                  </a:lnTo>
                  <a:lnTo>
                    <a:pt x="2962952" y="941141"/>
                  </a:lnTo>
                  <a:lnTo>
                    <a:pt x="0" y="941141"/>
                  </a:lnTo>
                  <a:close/>
                </a:path>
              </a:pathLst>
            </a:custGeom>
            <a:solidFill>
              <a:srgbClr val="FFDE59"/>
            </a:solidFill>
          </p:spPr>
          <p:txBody>
            <a:bodyPr/>
            <a:lstStyle/>
            <a:p>
              <a:endParaRPr lang="en-GB" dirty="0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4502791" y="7504795"/>
            <a:ext cx="3785209" cy="2782205"/>
            <a:chOff x="0" y="0"/>
            <a:chExt cx="1280429" cy="94114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280429" cy="941141"/>
            </a:xfrm>
            <a:custGeom>
              <a:avLst/>
              <a:gdLst/>
              <a:ahLst/>
              <a:cxnLst/>
              <a:rect l="l" t="t" r="r" b="b"/>
              <a:pathLst>
                <a:path w="1280429" h="941141">
                  <a:moveTo>
                    <a:pt x="0" y="0"/>
                  </a:moveTo>
                  <a:lnTo>
                    <a:pt x="1280429" y="0"/>
                  </a:lnTo>
                  <a:lnTo>
                    <a:pt x="1280429" y="941141"/>
                  </a:lnTo>
                  <a:lnTo>
                    <a:pt x="0" y="941141"/>
                  </a:lnTo>
                  <a:close/>
                </a:path>
              </a:pathLst>
            </a:custGeom>
            <a:solidFill>
              <a:srgbClr val="F5F5EF"/>
            </a:solidFill>
          </p:spPr>
          <p:txBody>
            <a:bodyPr/>
            <a:lstStyle/>
            <a:p>
              <a:endParaRPr lang="en-GB" dirty="0"/>
            </a:p>
          </p:txBody>
        </p:sp>
      </p:grpSp>
      <p:sp>
        <p:nvSpPr>
          <p:cNvPr id="8" name="Freeform 8"/>
          <p:cNvSpPr/>
          <p:nvPr/>
        </p:nvSpPr>
        <p:spPr>
          <a:xfrm rot="-5400000">
            <a:off x="3214043" y="7504795"/>
            <a:ext cx="2782205" cy="2782205"/>
          </a:xfrm>
          <a:custGeom>
            <a:avLst/>
            <a:gdLst/>
            <a:ahLst/>
            <a:cxnLst/>
            <a:rect l="l" t="t" r="r" b="b"/>
            <a:pathLst>
              <a:path w="2782205" h="2782205">
                <a:moveTo>
                  <a:pt x="0" y="0"/>
                </a:moveTo>
                <a:lnTo>
                  <a:pt x="2782205" y="0"/>
                </a:lnTo>
                <a:lnTo>
                  <a:pt x="2782205" y="2782205"/>
                </a:lnTo>
                <a:lnTo>
                  <a:pt x="0" y="278220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 dirty="0"/>
          </a:p>
        </p:txBody>
      </p:sp>
      <p:grpSp>
        <p:nvGrpSpPr>
          <p:cNvPr id="9" name="Group 9"/>
          <p:cNvGrpSpPr/>
          <p:nvPr/>
        </p:nvGrpSpPr>
        <p:grpSpPr>
          <a:xfrm>
            <a:off x="3975892" y="813810"/>
            <a:ext cx="11288511" cy="255046"/>
            <a:chOff x="0" y="0"/>
            <a:chExt cx="25294954" cy="571500"/>
          </a:xfrm>
        </p:grpSpPr>
        <p:sp>
          <p:nvSpPr>
            <p:cNvPr id="10" name="Freeform 10"/>
            <p:cNvSpPr/>
            <p:nvPr/>
          </p:nvSpPr>
          <p:spPr>
            <a:xfrm>
              <a:off x="0" y="255270"/>
              <a:ext cx="25294954" cy="69850"/>
            </a:xfrm>
            <a:custGeom>
              <a:avLst/>
              <a:gdLst/>
              <a:ahLst/>
              <a:cxnLst/>
              <a:rect l="l" t="t" r="r" b="b"/>
              <a:pathLst>
                <a:path w="25294954" h="69850">
                  <a:moveTo>
                    <a:pt x="25004123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25294954" y="69850"/>
                  </a:lnTo>
                  <a:lnTo>
                    <a:pt x="25294954" y="0"/>
                  </a:lnTo>
                  <a:close/>
                </a:path>
              </a:pathLst>
            </a:custGeom>
            <a:solidFill>
              <a:srgbClr val="F6F6E9"/>
            </a:solidFill>
          </p:spPr>
          <p:txBody>
            <a:bodyPr/>
            <a:lstStyle/>
            <a:p>
              <a:endParaRPr lang="en-GB" dirty="0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956377" y="2551514"/>
            <a:ext cx="14360721" cy="3097878"/>
            <a:chOff x="0" y="0"/>
            <a:chExt cx="19147629" cy="4130504"/>
          </a:xfrm>
        </p:grpSpPr>
        <p:sp>
          <p:nvSpPr>
            <p:cNvPr id="12" name="TextBox 12"/>
            <p:cNvSpPr txBox="1"/>
            <p:nvPr/>
          </p:nvSpPr>
          <p:spPr>
            <a:xfrm>
              <a:off x="0" y="-66675"/>
              <a:ext cx="19147629" cy="293507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8633"/>
                </a:lnSpc>
              </a:pPr>
              <a:r>
                <a:rPr lang="en-GB" sz="7194" b="1" dirty="0">
                  <a:solidFill>
                    <a:srgbClr val="F5F5EF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Youth Perspectives in Contemporary Europe 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403429"/>
              <a:ext cx="10300690" cy="7270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137"/>
                </a:lnSpc>
              </a:pPr>
              <a:r>
                <a:rPr lang="en-GB" sz="3447" spc="34" dirty="0">
                  <a:solidFill>
                    <a:srgbClr val="F6F6E9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New Tasks for Research and Policy</a:t>
              </a:r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15374896" y="794760"/>
            <a:ext cx="1884404" cy="227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680"/>
              </a:lnSpc>
            </a:pPr>
            <a:r>
              <a:rPr lang="en-GB" sz="1400" b="1" spc="98" dirty="0">
                <a:solidFill>
                  <a:srgbClr val="F5F5E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20-21 OCTOBER 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028700" y="794760"/>
            <a:ext cx="4573212" cy="227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lang="en-GB" sz="1400" b="1" spc="98" dirty="0">
                <a:solidFill>
                  <a:srgbClr val="F6F6E9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SCOTLAND HOUSE, BRUSSELS</a:t>
            </a:r>
          </a:p>
        </p:txBody>
      </p:sp>
      <p:sp>
        <p:nvSpPr>
          <p:cNvPr id="16" name="Freeform 16"/>
          <p:cNvSpPr/>
          <p:nvPr/>
        </p:nvSpPr>
        <p:spPr>
          <a:xfrm>
            <a:off x="14502791" y="7504795"/>
            <a:ext cx="3695208" cy="2837031"/>
          </a:xfrm>
          <a:custGeom>
            <a:avLst/>
            <a:gdLst/>
            <a:ahLst/>
            <a:cxnLst/>
            <a:rect l="l" t="t" r="r" b="b"/>
            <a:pathLst>
              <a:path w="3695208" h="2837031">
                <a:moveTo>
                  <a:pt x="0" y="0"/>
                </a:moveTo>
                <a:lnTo>
                  <a:pt x="3695208" y="0"/>
                </a:lnTo>
                <a:lnTo>
                  <a:pt x="3695208" y="2837032"/>
                </a:lnTo>
                <a:lnTo>
                  <a:pt x="0" y="283703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E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3C210E6-7A04-3A36-8F0E-05EB0B0591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5A0CD214-9331-D5C5-8ED9-16519A502B4E}"/>
              </a:ext>
            </a:extLst>
          </p:cNvPr>
          <p:cNvGrpSpPr/>
          <p:nvPr/>
        </p:nvGrpSpPr>
        <p:grpSpPr>
          <a:xfrm>
            <a:off x="5753224" y="9258300"/>
            <a:ext cx="9511178" cy="214890"/>
            <a:chOff x="0" y="0"/>
            <a:chExt cx="25294954" cy="57150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FF3B9397-6828-8CE6-1828-63F03F8FEDC4}"/>
                </a:ext>
              </a:extLst>
            </p:cNvPr>
            <p:cNvSpPr/>
            <p:nvPr/>
          </p:nvSpPr>
          <p:spPr>
            <a:xfrm>
              <a:off x="0" y="255270"/>
              <a:ext cx="25294954" cy="69850"/>
            </a:xfrm>
            <a:custGeom>
              <a:avLst/>
              <a:gdLst/>
              <a:ahLst/>
              <a:cxnLst/>
              <a:rect l="l" t="t" r="r" b="b"/>
              <a:pathLst>
                <a:path w="25294954" h="69850">
                  <a:moveTo>
                    <a:pt x="25004123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25294954" y="69850"/>
                  </a:lnTo>
                  <a:lnTo>
                    <a:pt x="2529495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pt-PT"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E7A99DB1-0A02-F294-5D19-3E2A5C46E830}"/>
              </a:ext>
            </a:extLst>
          </p:cNvPr>
          <p:cNvGrpSpPr/>
          <p:nvPr/>
        </p:nvGrpSpPr>
        <p:grpSpPr>
          <a:xfrm>
            <a:off x="7242461" y="2188537"/>
            <a:ext cx="3803077" cy="2959609"/>
            <a:chOff x="0" y="0"/>
            <a:chExt cx="2223062" cy="1449609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B39A0F60-5CC7-82C2-7485-7069E7D5DB5D}"/>
                </a:ext>
              </a:extLst>
            </p:cNvPr>
            <p:cNvSpPr/>
            <p:nvPr/>
          </p:nvSpPr>
          <p:spPr>
            <a:xfrm>
              <a:off x="0" y="0"/>
              <a:ext cx="2223062" cy="1449609"/>
            </a:xfrm>
            <a:custGeom>
              <a:avLst/>
              <a:gdLst/>
              <a:ahLst/>
              <a:cxnLst/>
              <a:rect l="l" t="t" r="r" b="b"/>
              <a:pathLst>
                <a:path w="2223062" h="1449609">
                  <a:moveTo>
                    <a:pt x="0" y="0"/>
                  </a:moveTo>
                  <a:lnTo>
                    <a:pt x="2223062" y="0"/>
                  </a:lnTo>
                  <a:lnTo>
                    <a:pt x="2223062" y="1449609"/>
                  </a:lnTo>
                  <a:lnTo>
                    <a:pt x="0" y="1449609"/>
                  </a:lnTo>
                  <a:close/>
                </a:path>
              </a:pathLst>
            </a:custGeom>
            <a:solidFill>
              <a:srgbClr val="2E5591"/>
            </a:solidFill>
          </p:spPr>
          <p:txBody>
            <a:bodyPr/>
            <a:lstStyle/>
            <a:p>
              <a:endParaRPr lang="pt-PT" dirty="0"/>
            </a:p>
            <a:p>
              <a:endParaRPr lang="pt-PT" dirty="0"/>
            </a:p>
            <a:p>
              <a:endParaRPr lang="pt-PT" dirty="0"/>
            </a:p>
            <a:p>
              <a:pPr algn="ctr"/>
              <a:r>
                <a:rPr lang="pt-PT" sz="4000" b="1" dirty="0" err="1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Support</a:t>
              </a:r>
              <a:r>
                <a:rPr lang="pt-PT" sz="4000" b="1" dirty="0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 </a:t>
              </a:r>
              <a:r>
                <a:rPr lang="pt-PT" sz="4000" b="1" dirty="0" err="1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Systems</a:t>
              </a:r>
              <a:r>
                <a:rPr lang="pt-PT" sz="4000" b="1" dirty="0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 </a:t>
              </a:r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B1749479-F0E2-4B67-EF55-B8CF2551A2B6}"/>
              </a:ext>
            </a:extLst>
          </p:cNvPr>
          <p:cNvGrpSpPr/>
          <p:nvPr/>
        </p:nvGrpSpPr>
        <p:grpSpPr>
          <a:xfrm>
            <a:off x="2475502" y="5676454"/>
            <a:ext cx="3803077" cy="3149522"/>
            <a:chOff x="0" y="0"/>
            <a:chExt cx="2223062" cy="1449609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912A1930-9390-A058-1D11-CB84F9CAC47E}"/>
                </a:ext>
              </a:extLst>
            </p:cNvPr>
            <p:cNvSpPr/>
            <p:nvPr/>
          </p:nvSpPr>
          <p:spPr>
            <a:xfrm>
              <a:off x="0" y="0"/>
              <a:ext cx="2223062" cy="1449609"/>
            </a:xfrm>
            <a:custGeom>
              <a:avLst/>
              <a:gdLst/>
              <a:ahLst/>
              <a:cxnLst/>
              <a:rect l="l" t="t" r="r" b="b"/>
              <a:pathLst>
                <a:path w="2223062" h="1449609">
                  <a:moveTo>
                    <a:pt x="0" y="0"/>
                  </a:moveTo>
                  <a:lnTo>
                    <a:pt x="2223062" y="0"/>
                  </a:lnTo>
                  <a:lnTo>
                    <a:pt x="2223062" y="1449609"/>
                  </a:lnTo>
                  <a:lnTo>
                    <a:pt x="0" y="1449609"/>
                  </a:lnTo>
                  <a:close/>
                </a:path>
              </a:pathLst>
            </a:custGeom>
            <a:solidFill>
              <a:srgbClr val="E4F6FF"/>
            </a:solidFill>
          </p:spPr>
          <p:txBody>
            <a:bodyPr/>
            <a:lstStyle/>
            <a:p>
              <a:endParaRPr lang="pt-PT" dirty="0"/>
            </a:p>
            <a:p>
              <a:endParaRPr lang="pt-PT" dirty="0"/>
            </a:p>
            <a:p>
              <a:endParaRPr lang="pt-PT" dirty="0"/>
            </a:p>
            <a:p>
              <a:endParaRPr lang="pt-PT" dirty="0"/>
            </a:p>
            <a:p>
              <a:endParaRPr lang="pt-PT" dirty="0"/>
            </a:p>
            <a:p>
              <a:pPr algn="ctr"/>
              <a:r>
                <a:rPr lang="pt-PT" sz="4000" b="1" dirty="0" err="1">
                  <a:solidFill>
                    <a:schemeClr val="accent1">
                      <a:lumMod val="50000"/>
                    </a:schemeClr>
                  </a:solidFill>
                  <a:latin typeface="Poppins" pitchFamily="2" charset="77"/>
                  <a:cs typeface="Poppins" pitchFamily="2" charset="77"/>
                </a:rPr>
                <a:t>Employment</a:t>
              </a:r>
              <a:r>
                <a:rPr lang="pt-PT" sz="4000" b="1" dirty="0">
                  <a:solidFill>
                    <a:schemeClr val="accent1">
                      <a:lumMod val="50000"/>
                    </a:schemeClr>
                  </a:solidFill>
                  <a:latin typeface="Poppins" pitchFamily="2" charset="77"/>
                  <a:cs typeface="Poppins" pitchFamily="2" charset="77"/>
                </a:rPr>
                <a:t> </a:t>
              </a:r>
            </a:p>
          </p:txBody>
        </p:sp>
      </p:grpSp>
      <p:sp>
        <p:nvSpPr>
          <p:cNvPr id="13" name="TextBox 13">
            <a:extLst>
              <a:ext uri="{FF2B5EF4-FFF2-40B4-BE49-F238E27FC236}">
                <a16:creationId xmlns:a16="http://schemas.microsoft.com/office/drawing/2014/main" id="{458A5AD8-939B-807D-B5C4-F503C9D25A1B}"/>
              </a:ext>
            </a:extLst>
          </p:cNvPr>
          <p:cNvSpPr txBox="1"/>
          <p:nvPr/>
        </p:nvSpPr>
        <p:spPr>
          <a:xfrm>
            <a:off x="3886200" y="3274437"/>
            <a:ext cx="4149172" cy="3886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20"/>
              </a:lnSpc>
            </a:pPr>
            <a:r>
              <a:rPr lang="en-US" sz="2400" spc="24" dirty="0">
                <a:solidFill>
                  <a:srgbClr val="000000"/>
                </a:solidFill>
                <a:latin typeface="HK Grotesk"/>
                <a:ea typeface="HK Grotesk"/>
                <a:cs typeface="HK Grotesk"/>
                <a:sym typeface="HK Grotesk"/>
              </a:rPr>
              <a:t>Text</a:t>
            </a:r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2A664F3B-E01B-2630-8E24-8024A25B2947}"/>
              </a:ext>
            </a:extLst>
          </p:cNvPr>
          <p:cNvSpPr txBox="1"/>
          <p:nvPr/>
        </p:nvSpPr>
        <p:spPr>
          <a:xfrm>
            <a:off x="15374896" y="9239250"/>
            <a:ext cx="1884404" cy="227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680"/>
              </a:lnSpc>
            </a:pPr>
            <a:r>
              <a:rPr lang="en-US" sz="1400" b="1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OCTOBER 2025</a:t>
            </a:r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A352C28D-59F0-E3E0-E1EB-7486B3F16C02}"/>
              </a:ext>
            </a:extLst>
          </p:cNvPr>
          <p:cNvSpPr txBox="1"/>
          <p:nvPr/>
        </p:nvSpPr>
        <p:spPr>
          <a:xfrm>
            <a:off x="797499" y="9239250"/>
            <a:ext cx="4964876" cy="4350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lang="en-US" sz="1400" b="1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YOUTH PERSPECTIVES IN CONTEMPORARY EUROPE</a:t>
            </a:r>
          </a:p>
          <a:p>
            <a:pPr algn="l">
              <a:lnSpc>
                <a:spcPts val="1680"/>
              </a:lnSpc>
            </a:pPr>
            <a:endParaRPr lang="en-US" sz="1400" b="1" spc="98">
              <a:solidFill>
                <a:srgbClr val="000000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16" name="TextBox 16">
            <a:extLst>
              <a:ext uri="{FF2B5EF4-FFF2-40B4-BE49-F238E27FC236}">
                <a16:creationId xmlns:a16="http://schemas.microsoft.com/office/drawing/2014/main" id="{BDDC09EC-4834-EC9D-24CA-5623EEBB072F}"/>
              </a:ext>
            </a:extLst>
          </p:cNvPr>
          <p:cNvSpPr txBox="1"/>
          <p:nvPr/>
        </p:nvSpPr>
        <p:spPr>
          <a:xfrm>
            <a:off x="12861565" y="6030648"/>
            <a:ext cx="4149172" cy="3933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20"/>
              </a:lnSpc>
            </a:pPr>
            <a:r>
              <a:rPr lang="en-US" sz="2400" spc="24">
                <a:solidFill>
                  <a:srgbClr val="000000"/>
                </a:solidFill>
                <a:latin typeface="HK Grotesk"/>
                <a:ea typeface="HK Grotesk"/>
                <a:cs typeface="HK Grotesk"/>
                <a:sym typeface="HK Grotesk"/>
              </a:rPr>
              <a:t>Text</a:t>
            </a:r>
          </a:p>
        </p:txBody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B7DBCC94-B06A-7D93-5A6B-A3CBF7F29CB6}"/>
              </a:ext>
            </a:extLst>
          </p:cNvPr>
          <p:cNvSpPr txBox="1"/>
          <p:nvPr/>
        </p:nvSpPr>
        <p:spPr>
          <a:xfrm>
            <a:off x="7501903" y="6030648"/>
            <a:ext cx="4149172" cy="3933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20"/>
              </a:lnSpc>
            </a:pPr>
            <a:r>
              <a:rPr lang="en-US" sz="2400" spc="24">
                <a:solidFill>
                  <a:srgbClr val="F5F5EF"/>
                </a:solidFill>
                <a:latin typeface="HK Grotesk"/>
                <a:ea typeface="HK Grotesk"/>
                <a:cs typeface="HK Grotesk"/>
                <a:sym typeface="HK Grotesk"/>
              </a:rPr>
              <a:t>Text</a:t>
            </a:r>
          </a:p>
        </p:txBody>
      </p:sp>
      <p:grpSp>
        <p:nvGrpSpPr>
          <p:cNvPr id="18" name="Group 6">
            <a:extLst>
              <a:ext uri="{FF2B5EF4-FFF2-40B4-BE49-F238E27FC236}">
                <a16:creationId xmlns:a16="http://schemas.microsoft.com/office/drawing/2014/main" id="{92CC8EFF-08F3-DFA1-5D91-35E038BDE04D}"/>
              </a:ext>
            </a:extLst>
          </p:cNvPr>
          <p:cNvGrpSpPr/>
          <p:nvPr/>
        </p:nvGrpSpPr>
        <p:grpSpPr>
          <a:xfrm>
            <a:off x="2475502" y="2188537"/>
            <a:ext cx="3803077" cy="2959609"/>
            <a:chOff x="0" y="0"/>
            <a:chExt cx="2223062" cy="1449609"/>
          </a:xfrm>
        </p:grpSpPr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2DD25A8F-20B4-FC60-C383-84970384A54B}"/>
                </a:ext>
              </a:extLst>
            </p:cNvPr>
            <p:cNvSpPr/>
            <p:nvPr/>
          </p:nvSpPr>
          <p:spPr>
            <a:xfrm>
              <a:off x="0" y="0"/>
              <a:ext cx="2223062" cy="1449609"/>
            </a:xfrm>
            <a:custGeom>
              <a:avLst/>
              <a:gdLst/>
              <a:ahLst/>
              <a:cxnLst/>
              <a:rect l="l" t="t" r="r" b="b"/>
              <a:pathLst>
                <a:path w="2223062" h="1449609">
                  <a:moveTo>
                    <a:pt x="0" y="0"/>
                  </a:moveTo>
                  <a:lnTo>
                    <a:pt x="2223062" y="0"/>
                  </a:lnTo>
                  <a:lnTo>
                    <a:pt x="2223062" y="1449609"/>
                  </a:lnTo>
                  <a:lnTo>
                    <a:pt x="0" y="1449609"/>
                  </a:lnTo>
                  <a:close/>
                </a:path>
              </a:pathLst>
            </a:custGeom>
            <a:solidFill>
              <a:srgbClr val="2E5591"/>
            </a:solidFill>
          </p:spPr>
          <p:txBody>
            <a:bodyPr/>
            <a:lstStyle/>
            <a:p>
              <a:endParaRPr lang="pt-PT" dirty="0"/>
            </a:p>
            <a:p>
              <a:endParaRPr lang="pt-PT" dirty="0"/>
            </a:p>
            <a:p>
              <a:endParaRPr lang="pt-PT" dirty="0"/>
            </a:p>
            <a:p>
              <a:endParaRPr lang="pt-PT" dirty="0"/>
            </a:p>
            <a:p>
              <a:pPr algn="ctr"/>
              <a:r>
                <a:rPr lang="pt-PT" sz="4000" b="1" dirty="0" err="1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Education</a:t>
              </a:r>
              <a:r>
                <a:rPr lang="pt-PT" sz="4000" b="1" dirty="0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 </a:t>
              </a:r>
            </a:p>
          </p:txBody>
        </p:sp>
      </p:grpSp>
      <p:sp>
        <p:nvSpPr>
          <p:cNvPr id="20" name="Freeform 7">
            <a:extLst>
              <a:ext uri="{FF2B5EF4-FFF2-40B4-BE49-F238E27FC236}">
                <a16:creationId xmlns:a16="http://schemas.microsoft.com/office/drawing/2014/main" id="{5F3B82DA-2051-2DDF-3F55-9BE7823D1849}"/>
              </a:ext>
            </a:extLst>
          </p:cNvPr>
          <p:cNvSpPr/>
          <p:nvPr/>
        </p:nvSpPr>
        <p:spPr>
          <a:xfrm>
            <a:off x="12009421" y="2188537"/>
            <a:ext cx="3803077" cy="2959609"/>
          </a:xfrm>
          <a:custGeom>
            <a:avLst/>
            <a:gdLst/>
            <a:ahLst/>
            <a:cxnLst/>
            <a:rect l="l" t="t" r="r" b="b"/>
            <a:pathLst>
              <a:path w="2223062" h="1449609">
                <a:moveTo>
                  <a:pt x="0" y="0"/>
                </a:moveTo>
                <a:lnTo>
                  <a:pt x="2223062" y="0"/>
                </a:lnTo>
                <a:lnTo>
                  <a:pt x="2223062" y="1449609"/>
                </a:lnTo>
                <a:lnTo>
                  <a:pt x="0" y="1449609"/>
                </a:lnTo>
                <a:close/>
              </a:path>
            </a:pathLst>
          </a:custGeom>
          <a:solidFill>
            <a:srgbClr val="2E5591"/>
          </a:solidFill>
        </p:spPr>
        <p:txBody>
          <a:bodyPr/>
          <a:lstStyle/>
          <a:p>
            <a:endParaRPr lang="pt-PT" dirty="0"/>
          </a:p>
          <a:p>
            <a:endParaRPr lang="pt-PT" dirty="0"/>
          </a:p>
          <a:p>
            <a:endParaRPr lang="pt-PT" dirty="0"/>
          </a:p>
          <a:p>
            <a:pPr algn="ctr"/>
            <a:r>
              <a:rPr lang="pt-PT" sz="3800" b="1" dirty="0" err="1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Youth</a:t>
            </a:r>
            <a:r>
              <a:rPr lang="pt-PT" sz="3800" b="1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800" b="1" dirty="0" err="1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Participation</a:t>
            </a:r>
            <a:endParaRPr lang="pt-PT" sz="3800" b="1" dirty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grpSp>
        <p:nvGrpSpPr>
          <p:cNvPr id="21" name="Group 8">
            <a:extLst>
              <a:ext uri="{FF2B5EF4-FFF2-40B4-BE49-F238E27FC236}">
                <a16:creationId xmlns:a16="http://schemas.microsoft.com/office/drawing/2014/main" id="{ADB6D206-7A81-ECED-2EBD-954E76F843C2}"/>
              </a:ext>
            </a:extLst>
          </p:cNvPr>
          <p:cNvGrpSpPr/>
          <p:nvPr/>
        </p:nvGrpSpPr>
        <p:grpSpPr>
          <a:xfrm>
            <a:off x="7181205" y="5676454"/>
            <a:ext cx="3803077" cy="3149522"/>
            <a:chOff x="0" y="0"/>
            <a:chExt cx="2223062" cy="1449609"/>
          </a:xfrm>
        </p:grpSpPr>
        <p:sp>
          <p:nvSpPr>
            <p:cNvPr id="22" name="Freeform 9">
              <a:extLst>
                <a:ext uri="{FF2B5EF4-FFF2-40B4-BE49-F238E27FC236}">
                  <a16:creationId xmlns:a16="http://schemas.microsoft.com/office/drawing/2014/main" id="{515FA527-AD11-9D7C-5466-F30F16945228}"/>
                </a:ext>
              </a:extLst>
            </p:cNvPr>
            <p:cNvSpPr/>
            <p:nvPr/>
          </p:nvSpPr>
          <p:spPr>
            <a:xfrm>
              <a:off x="0" y="0"/>
              <a:ext cx="2223062" cy="1449609"/>
            </a:xfrm>
            <a:custGeom>
              <a:avLst/>
              <a:gdLst/>
              <a:ahLst/>
              <a:cxnLst/>
              <a:rect l="l" t="t" r="r" b="b"/>
              <a:pathLst>
                <a:path w="2223062" h="1449609">
                  <a:moveTo>
                    <a:pt x="0" y="0"/>
                  </a:moveTo>
                  <a:lnTo>
                    <a:pt x="2223062" y="0"/>
                  </a:lnTo>
                  <a:lnTo>
                    <a:pt x="2223062" y="1449609"/>
                  </a:lnTo>
                  <a:lnTo>
                    <a:pt x="0" y="1449609"/>
                  </a:lnTo>
                  <a:close/>
                </a:path>
              </a:pathLst>
            </a:custGeom>
            <a:solidFill>
              <a:srgbClr val="E4F6FF"/>
            </a:solidFill>
          </p:spPr>
          <p:txBody>
            <a:bodyPr/>
            <a:lstStyle/>
            <a:p>
              <a:endParaRPr lang="pt-PT" dirty="0"/>
            </a:p>
            <a:p>
              <a:endParaRPr lang="pt-PT" dirty="0"/>
            </a:p>
            <a:p>
              <a:endParaRPr lang="pt-PT" dirty="0"/>
            </a:p>
            <a:p>
              <a:endParaRPr lang="pt-PT" dirty="0"/>
            </a:p>
            <a:p>
              <a:endParaRPr lang="pt-PT" dirty="0"/>
            </a:p>
            <a:p>
              <a:pPr algn="ctr"/>
              <a:r>
                <a:rPr lang="pt-PT" sz="4000" b="1" dirty="0" err="1">
                  <a:solidFill>
                    <a:schemeClr val="accent1">
                      <a:lumMod val="50000"/>
                    </a:schemeClr>
                  </a:solidFill>
                  <a:latin typeface="Poppins" pitchFamily="2" charset="77"/>
                  <a:cs typeface="Poppins" pitchFamily="2" charset="77"/>
                </a:rPr>
                <a:t>Mobilities</a:t>
              </a:r>
              <a:r>
                <a:rPr lang="pt-PT" sz="4000" b="1" dirty="0">
                  <a:solidFill>
                    <a:schemeClr val="accent1">
                      <a:lumMod val="50000"/>
                    </a:schemeClr>
                  </a:solidFill>
                  <a:latin typeface="Poppins" pitchFamily="2" charset="77"/>
                  <a:cs typeface="Poppins" pitchFamily="2" charset="77"/>
                </a:rPr>
                <a:t> </a:t>
              </a:r>
            </a:p>
          </p:txBody>
        </p:sp>
      </p:grpSp>
      <p:grpSp>
        <p:nvGrpSpPr>
          <p:cNvPr id="23" name="Group 8">
            <a:extLst>
              <a:ext uri="{FF2B5EF4-FFF2-40B4-BE49-F238E27FC236}">
                <a16:creationId xmlns:a16="http://schemas.microsoft.com/office/drawing/2014/main" id="{4A73D2F5-282B-BFBF-1E85-AF9774EA1957}"/>
              </a:ext>
            </a:extLst>
          </p:cNvPr>
          <p:cNvGrpSpPr/>
          <p:nvPr/>
        </p:nvGrpSpPr>
        <p:grpSpPr>
          <a:xfrm>
            <a:off x="12018714" y="5561420"/>
            <a:ext cx="3803077" cy="3149522"/>
            <a:chOff x="0" y="0"/>
            <a:chExt cx="2223062" cy="1449609"/>
          </a:xfrm>
        </p:grpSpPr>
        <p:sp>
          <p:nvSpPr>
            <p:cNvPr id="24" name="Freeform 9">
              <a:extLst>
                <a:ext uri="{FF2B5EF4-FFF2-40B4-BE49-F238E27FC236}">
                  <a16:creationId xmlns:a16="http://schemas.microsoft.com/office/drawing/2014/main" id="{81FC1397-CB71-1923-E785-E66BECD30A4E}"/>
                </a:ext>
              </a:extLst>
            </p:cNvPr>
            <p:cNvSpPr/>
            <p:nvPr/>
          </p:nvSpPr>
          <p:spPr>
            <a:xfrm>
              <a:off x="0" y="0"/>
              <a:ext cx="2223062" cy="1449609"/>
            </a:xfrm>
            <a:custGeom>
              <a:avLst/>
              <a:gdLst/>
              <a:ahLst/>
              <a:cxnLst/>
              <a:rect l="l" t="t" r="r" b="b"/>
              <a:pathLst>
                <a:path w="2223062" h="1449609">
                  <a:moveTo>
                    <a:pt x="0" y="0"/>
                  </a:moveTo>
                  <a:lnTo>
                    <a:pt x="2223062" y="0"/>
                  </a:lnTo>
                  <a:lnTo>
                    <a:pt x="2223062" y="1449609"/>
                  </a:lnTo>
                  <a:lnTo>
                    <a:pt x="0" y="1449609"/>
                  </a:lnTo>
                  <a:close/>
                </a:path>
              </a:pathLst>
            </a:custGeom>
            <a:solidFill>
              <a:srgbClr val="E4F6FF"/>
            </a:solidFill>
          </p:spPr>
          <p:txBody>
            <a:bodyPr/>
            <a:lstStyle/>
            <a:p>
              <a:endParaRPr lang="pt-PT" dirty="0"/>
            </a:p>
            <a:p>
              <a:endParaRPr lang="pt-PT" dirty="0"/>
            </a:p>
            <a:p>
              <a:endParaRPr lang="pt-PT" dirty="0"/>
            </a:p>
            <a:p>
              <a:endParaRPr lang="pt-PT" dirty="0"/>
            </a:p>
            <a:p>
              <a:pPr algn="ctr"/>
              <a:r>
                <a:rPr lang="pt-PT" sz="3600" b="1" dirty="0" err="1">
                  <a:solidFill>
                    <a:schemeClr val="accent1">
                      <a:lumMod val="50000"/>
                    </a:schemeClr>
                  </a:solidFill>
                  <a:latin typeface="Poppins" pitchFamily="2" charset="77"/>
                  <a:cs typeface="Poppins" pitchFamily="2" charset="77"/>
                </a:rPr>
                <a:t>Leisure</a:t>
              </a:r>
              <a:r>
                <a:rPr lang="pt-PT" sz="3600" b="1" dirty="0">
                  <a:solidFill>
                    <a:schemeClr val="accent1">
                      <a:lumMod val="50000"/>
                    </a:schemeClr>
                  </a:solidFill>
                  <a:latin typeface="Poppins" pitchFamily="2" charset="77"/>
                  <a:cs typeface="Poppins" pitchFamily="2" charset="77"/>
                </a:rPr>
                <a:t>, </a:t>
              </a:r>
              <a:r>
                <a:rPr lang="pt-PT" sz="3600" b="1" dirty="0" err="1">
                  <a:solidFill>
                    <a:schemeClr val="accent1">
                      <a:lumMod val="50000"/>
                    </a:schemeClr>
                  </a:solidFill>
                  <a:latin typeface="Poppins" pitchFamily="2" charset="77"/>
                  <a:cs typeface="Poppins" pitchFamily="2" charset="77"/>
                </a:rPr>
                <a:t>Culture</a:t>
              </a:r>
              <a:r>
                <a:rPr lang="pt-PT" sz="3600" b="1" dirty="0">
                  <a:solidFill>
                    <a:schemeClr val="accent1">
                      <a:lumMod val="50000"/>
                    </a:schemeClr>
                  </a:solidFill>
                  <a:latin typeface="Poppins" pitchFamily="2" charset="77"/>
                  <a:cs typeface="Poppins" pitchFamily="2" charset="77"/>
                </a:rPr>
                <a:t> </a:t>
              </a:r>
              <a:r>
                <a:rPr lang="pt-PT" sz="3600" b="1" dirty="0" err="1">
                  <a:solidFill>
                    <a:schemeClr val="accent1">
                      <a:lumMod val="50000"/>
                    </a:schemeClr>
                  </a:solidFill>
                  <a:latin typeface="Poppins" pitchFamily="2" charset="77"/>
                  <a:cs typeface="Poppins" pitchFamily="2" charset="77"/>
                </a:rPr>
                <a:t>and</a:t>
              </a:r>
              <a:r>
                <a:rPr lang="pt-PT" sz="3600" b="1" dirty="0">
                  <a:solidFill>
                    <a:schemeClr val="accent1">
                      <a:lumMod val="50000"/>
                    </a:schemeClr>
                  </a:solidFill>
                  <a:latin typeface="Poppins" pitchFamily="2" charset="77"/>
                  <a:cs typeface="Poppins" pitchFamily="2" charset="77"/>
                </a:rPr>
                <a:t> Sports </a:t>
              </a:r>
            </a:p>
          </p:txBody>
        </p:sp>
      </p:grpSp>
      <p:grpSp>
        <p:nvGrpSpPr>
          <p:cNvPr id="4" name="Group 6">
            <a:extLst>
              <a:ext uri="{FF2B5EF4-FFF2-40B4-BE49-F238E27FC236}">
                <a16:creationId xmlns:a16="http://schemas.microsoft.com/office/drawing/2014/main" id="{29CD88B1-1188-D7B7-521E-056122DB72EF}"/>
              </a:ext>
            </a:extLst>
          </p:cNvPr>
          <p:cNvGrpSpPr/>
          <p:nvPr/>
        </p:nvGrpSpPr>
        <p:grpSpPr>
          <a:xfrm>
            <a:off x="876034" y="2188537"/>
            <a:ext cx="1018188" cy="2954963"/>
            <a:chOff x="0" y="0"/>
            <a:chExt cx="2223062" cy="1449609"/>
          </a:xfrm>
          <a:solidFill>
            <a:srgbClr val="FFC000"/>
          </a:solidFill>
        </p:grpSpPr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CE5B3C11-C055-54B8-5975-C6B777C379A3}"/>
                </a:ext>
              </a:extLst>
            </p:cNvPr>
            <p:cNvSpPr/>
            <p:nvPr/>
          </p:nvSpPr>
          <p:spPr>
            <a:xfrm>
              <a:off x="0" y="0"/>
              <a:ext cx="2223062" cy="1449609"/>
            </a:xfrm>
            <a:custGeom>
              <a:avLst/>
              <a:gdLst/>
              <a:ahLst/>
              <a:cxnLst/>
              <a:rect l="l" t="t" r="r" b="b"/>
              <a:pathLst>
                <a:path w="2223062" h="1449609">
                  <a:moveTo>
                    <a:pt x="0" y="0"/>
                  </a:moveTo>
                  <a:lnTo>
                    <a:pt x="2223062" y="0"/>
                  </a:lnTo>
                  <a:lnTo>
                    <a:pt x="2223062" y="1449609"/>
                  </a:lnTo>
                  <a:lnTo>
                    <a:pt x="0" y="1449609"/>
                  </a:lnTo>
                  <a:close/>
                </a:path>
              </a:pathLst>
            </a:custGeom>
            <a:grpFill/>
          </p:spPr>
          <p:txBody>
            <a:bodyPr vert="vert270"/>
            <a:lstStyle/>
            <a:p>
              <a:pPr algn="ctr"/>
              <a:r>
                <a:rPr lang="pt-PT" sz="4000" b="1" dirty="0">
                  <a:solidFill>
                    <a:schemeClr val="accent1">
                      <a:lumMod val="50000"/>
                    </a:schemeClr>
                  </a:solidFill>
                  <a:latin typeface="Poppins" pitchFamily="2" charset="77"/>
                  <a:cs typeface="Poppins" pitchFamily="2" charset="77"/>
                </a:rPr>
                <a:t>DRIVERS </a:t>
              </a:r>
            </a:p>
            <a:p>
              <a:endParaRPr lang="pt-PT" dirty="0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6AC35A42-DC03-4173-BF99-98F13F26CBBE}"/>
              </a:ext>
            </a:extLst>
          </p:cNvPr>
          <p:cNvSpPr txBox="1"/>
          <p:nvPr/>
        </p:nvSpPr>
        <p:spPr>
          <a:xfrm>
            <a:off x="2468535" y="635760"/>
            <a:ext cx="12467616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600"/>
              </a:lnSpc>
            </a:pPr>
            <a:r>
              <a:rPr lang="en-US" sz="8000" b="1" dirty="0">
                <a:solidFill>
                  <a:schemeClr val="tx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Study dimensions </a:t>
            </a:r>
          </a:p>
        </p:txBody>
      </p:sp>
    </p:spTree>
    <p:extLst>
      <p:ext uri="{BB962C8B-B14F-4D97-AF65-F5344CB8AC3E}">
        <p14:creationId xmlns:p14="http://schemas.microsoft.com/office/powerpoint/2010/main" val="9803570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E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D9DC03A-8AEF-45B7-5BB0-2E9BCA7084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8780FC71-173D-4C4C-1E03-3FABD9C16EB5}"/>
              </a:ext>
            </a:extLst>
          </p:cNvPr>
          <p:cNvGrpSpPr/>
          <p:nvPr/>
        </p:nvGrpSpPr>
        <p:grpSpPr>
          <a:xfrm>
            <a:off x="5753224" y="9258300"/>
            <a:ext cx="9511178" cy="214890"/>
            <a:chOff x="0" y="0"/>
            <a:chExt cx="25294954" cy="57150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55F9F0A3-769D-D724-2FF3-6130175797B1}"/>
                </a:ext>
              </a:extLst>
            </p:cNvPr>
            <p:cNvSpPr/>
            <p:nvPr/>
          </p:nvSpPr>
          <p:spPr>
            <a:xfrm>
              <a:off x="0" y="255270"/>
              <a:ext cx="25294954" cy="69850"/>
            </a:xfrm>
            <a:custGeom>
              <a:avLst/>
              <a:gdLst/>
              <a:ahLst/>
              <a:cxnLst/>
              <a:rect l="l" t="t" r="r" b="b"/>
              <a:pathLst>
                <a:path w="25294954" h="69850">
                  <a:moveTo>
                    <a:pt x="25004123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25294954" y="69850"/>
                  </a:lnTo>
                  <a:lnTo>
                    <a:pt x="2529495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pt-PT"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0B8A3541-1D64-A06C-B804-7E80984C3ECD}"/>
              </a:ext>
            </a:extLst>
          </p:cNvPr>
          <p:cNvGrpSpPr/>
          <p:nvPr/>
        </p:nvGrpSpPr>
        <p:grpSpPr>
          <a:xfrm>
            <a:off x="7242461" y="2188537"/>
            <a:ext cx="3803077" cy="2959609"/>
            <a:chOff x="0" y="0"/>
            <a:chExt cx="2223062" cy="1449609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944681E0-63FF-035C-465E-686E57EBA53F}"/>
                </a:ext>
              </a:extLst>
            </p:cNvPr>
            <p:cNvSpPr/>
            <p:nvPr/>
          </p:nvSpPr>
          <p:spPr>
            <a:xfrm>
              <a:off x="0" y="0"/>
              <a:ext cx="2223062" cy="1449609"/>
            </a:xfrm>
            <a:custGeom>
              <a:avLst/>
              <a:gdLst/>
              <a:ahLst/>
              <a:cxnLst/>
              <a:rect l="l" t="t" r="r" b="b"/>
              <a:pathLst>
                <a:path w="2223062" h="1449609">
                  <a:moveTo>
                    <a:pt x="0" y="0"/>
                  </a:moveTo>
                  <a:lnTo>
                    <a:pt x="2223062" y="0"/>
                  </a:lnTo>
                  <a:lnTo>
                    <a:pt x="2223062" y="1449609"/>
                  </a:lnTo>
                  <a:lnTo>
                    <a:pt x="0" y="1449609"/>
                  </a:lnTo>
                  <a:close/>
                </a:path>
              </a:pathLst>
            </a:custGeom>
            <a:solidFill>
              <a:srgbClr val="2E5591"/>
            </a:solidFill>
          </p:spPr>
          <p:txBody>
            <a:bodyPr/>
            <a:lstStyle/>
            <a:p>
              <a:endParaRPr lang="pt-PT" dirty="0"/>
            </a:p>
            <a:p>
              <a:endParaRPr lang="pt-PT" dirty="0"/>
            </a:p>
            <a:p>
              <a:endParaRPr lang="pt-PT" dirty="0"/>
            </a:p>
            <a:p>
              <a:pPr algn="ctr"/>
              <a:r>
                <a:rPr lang="pt-PT" sz="4000" b="1" dirty="0" err="1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Support</a:t>
              </a:r>
              <a:r>
                <a:rPr lang="pt-PT" sz="4000" b="1" dirty="0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 </a:t>
              </a:r>
              <a:r>
                <a:rPr lang="pt-PT" sz="4000" b="1" dirty="0" err="1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Systems</a:t>
              </a:r>
              <a:r>
                <a:rPr lang="pt-PT" sz="4000" b="1" dirty="0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 </a:t>
              </a:r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E861F3DB-9181-873C-8F47-A1A21A13714A}"/>
              </a:ext>
            </a:extLst>
          </p:cNvPr>
          <p:cNvGrpSpPr/>
          <p:nvPr/>
        </p:nvGrpSpPr>
        <p:grpSpPr>
          <a:xfrm>
            <a:off x="2475502" y="5676454"/>
            <a:ext cx="3803077" cy="3149522"/>
            <a:chOff x="0" y="0"/>
            <a:chExt cx="2223062" cy="1449609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3F534C07-63B9-0CD2-3F23-5F8B309C53C8}"/>
                </a:ext>
              </a:extLst>
            </p:cNvPr>
            <p:cNvSpPr/>
            <p:nvPr/>
          </p:nvSpPr>
          <p:spPr>
            <a:xfrm>
              <a:off x="0" y="0"/>
              <a:ext cx="2223062" cy="1449609"/>
            </a:xfrm>
            <a:custGeom>
              <a:avLst/>
              <a:gdLst/>
              <a:ahLst/>
              <a:cxnLst/>
              <a:rect l="l" t="t" r="r" b="b"/>
              <a:pathLst>
                <a:path w="2223062" h="1449609">
                  <a:moveTo>
                    <a:pt x="0" y="0"/>
                  </a:moveTo>
                  <a:lnTo>
                    <a:pt x="2223062" y="0"/>
                  </a:lnTo>
                  <a:lnTo>
                    <a:pt x="2223062" y="1449609"/>
                  </a:lnTo>
                  <a:lnTo>
                    <a:pt x="0" y="1449609"/>
                  </a:lnTo>
                  <a:close/>
                </a:path>
              </a:pathLst>
            </a:custGeom>
            <a:solidFill>
              <a:srgbClr val="E4F6FF"/>
            </a:solidFill>
          </p:spPr>
          <p:txBody>
            <a:bodyPr/>
            <a:lstStyle/>
            <a:p>
              <a:endParaRPr lang="pt-PT" dirty="0"/>
            </a:p>
            <a:p>
              <a:endParaRPr lang="pt-PT" dirty="0"/>
            </a:p>
            <a:p>
              <a:endParaRPr lang="pt-PT" dirty="0"/>
            </a:p>
            <a:p>
              <a:endParaRPr lang="pt-PT" dirty="0"/>
            </a:p>
            <a:p>
              <a:endParaRPr lang="pt-PT" dirty="0"/>
            </a:p>
            <a:p>
              <a:pPr algn="ctr"/>
              <a:r>
                <a:rPr lang="pt-PT" sz="4000" b="1" dirty="0" err="1">
                  <a:solidFill>
                    <a:schemeClr val="accent1">
                      <a:lumMod val="50000"/>
                    </a:schemeClr>
                  </a:solidFill>
                  <a:latin typeface="Poppins" pitchFamily="2" charset="77"/>
                  <a:cs typeface="Poppins" pitchFamily="2" charset="77"/>
                </a:rPr>
                <a:t>Employment</a:t>
              </a:r>
              <a:r>
                <a:rPr lang="pt-PT" sz="4000" b="1" dirty="0">
                  <a:solidFill>
                    <a:schemeClr val="accent1">
                      <a:lumMod val="50000"/>
                    </a:schemeClr>
                  </a:solidFill>
                  <a:latin typeface="Poppins" pitchFamily="2" charset="77"/>
                  <a:cs typeface="Poppins" pitchFamily="2" charset="77"/>
                </a:rPr>
                <a:t> </a:t>
              </a:r>
            </a:p>
          </p:txBody>
        </p:sp>
      </p:grpSp>
      <p:sp>
        <p:nvSpPr>
          <p:cNvPr id="13" name="TextBox 13">
            <a:extLst>
              <a:ext uri="{FF2B5EF4-FFF2-40B4-BE49-F238E27FC236}">
                <a16:creationId xmlns:a16="http://schemas.microsoft.com/office/drawing/2014/main" id="{0DAB0142-8F68-181A-8054-59B5B759B04B}"/>
              </a:ext>
            </a:extLst>
          </p:cNvPr>
          <p:cNvSpPr txBox="1"/>
          <p:nvPr/>
        </p:nvSpPr>
        <p:spPr>
          <a:xfrm>
            <a:off x="3886200" y="3274437"/>
            <a:ext cx="4149172" cy="3886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20"/>
              </a:lnSpc>
            </a:pPr>
            <a:r>
              <a:rPr lang="en-US" sz="2400" spc="24" dirty="0">
                <a:solidFill>
                  <a:srgbClr val="000000"/>
                </a:solidFill>
                <a:latin typeface="HK Grotesk"/>
                <a:ea typeface="HK Grotesk"/>
                <a:cs typeface="HK Grotesk"/>
                <a:sym typeface="HK Grotesk"/>
              </a:rPr>
              <a:t>Text</a:t>
            </a:r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270B9EBC-AC9B-DDF1-2F8F-D7440028C653}"/>
              </a:ext>
            </a:extLst>
          </p:cNvPr>
          <p:cNvSpPr txBox="1"/>
          <p:nvPr/>
        </p:nvSpPr>
        <p:spPr>
          <a:xfrm>
            <a:off x="15374896" y="9239250"/>
            <a:ext cx="1884404" cy="227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680"/>
              </a:lnSpc>
            </a:pPr>
            <a:r>
              <a:rPr lang="en-US" sz="1400" b="1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OCTOBER 2025</a:t>
            </a:r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E4B23A90-644F-0D26-3C41-91DC8C1145B2}"/>
              </a:ext>
            </a:extLst>
          </p:cNvPr>
          <p:cNvSpPr txBox="1"/>
          <p:nvPr/>
        </p:nvSpPr>
        <p:spPr>
          <a:xfrm>
            <a:off x="797499" y="9239250"/>
            <a:ext cx="4964876" cy="4350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lang="en-US" sz="1400" b="1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YOUTH PERSPECTIVES IN CONTEMPORARY EUROPE</a:t>
            </a:r>
          </a:p>
          <a:p>
            <a:pPr algn="l">
              <a:lnSpc>
                <a:spcPts val="1680"/>
              </a:lnSpc>
            </a:pPr>
            <a:endParaRPr lang="en-US" sz="1400" b="1" spc="98">
              <a:solidFill>
                <a:srgbClr val="000000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16" name="TextBox 16">
            <a:extLst>
              <a:ext uri="{FF2B5EF4-FFF2-40B4-BE49-F238E27FC236}">
                <a16:creationId xmlns:a16="http://schemas.microsoft.com/office/drawing/2014/main" id="{436019F8-CFA4-2FED-553E-0DCEFDD68357}"/>
              </a:ext>
            </a:extLst>
          </p:cNvPr>
          <p:cNvSpPr txBox="1"/>
          <p:nvPr/>
        </p:nvSpPr>
        <p:spPr>
          <a:xfrm>
            <a:off x="12861565" y="6030648"/>
            <a:ext cx="4149172" cy="3933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20"/>
              </a:lnSpc>
            </a:pPr>
            <a:r>
              <a:rPr lang="en-US" sz="2400" spc="24">
                <a:solidFill>
                  <a:srgbClr val="000000"/>
                </a:solidFill>
                <a:latin typeface="HK Grotesk"/>
                <a:ea typeface="HK Grotesk"/>
                <a:cs typeface="HK Grotesk"/>
                <a:sym typeface="HK Grotesk"/>
              </a:rPr>
              <a:t>Text</a:t>
            </a:r>
          </a:p>
        </p:txBody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D3BE59EF-C0E4-18A6-86CB-048DE5E8D83E}"/>
              </a:ext>
            </a:extLst>
          </p:cNvPr>
          <p:cNvSpPr txBox="1"/>
          <p:nvPr/>
        </p:nvSpPr>
        <p:spPr>
          <a:xfrm>
            <a:off x="7501903" y="6030648"/>
            <a:ext cx="4149172" cy="3933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20"/>
              </a:lnSpc>
            </a:pPr>
            <a:r>
              <a:rPr lang="en-US" sz="2400" spc="24">
                <a:solidFill>
                  <a:srgbClr val="F5F5EF"/>
                </a:solidFill>
                <a:latin typeface="HK Grotesk"/>
                <a:ea typeface="HK Grotesk"/>
                <a:cs typeface="HK Grotesk"/>
                <a:sym typeface="HK Grotesk"/>
              </a:rPr>
              <a:t>Text</a:t>
            </a:r>
          </a:p>
        </p:txBody>
      </p:sp>
      <p:grpSp>
        <p:nvGrpSpPr>
          <p:cNvPr id="18" name="Group 6">
            <a:extLst>
              <a:ext uri="{FF2B5EF4-FFF2-40B4-BE49-F238E27FC236}">
                <a16:creationId xmlns:a16="http://schemas.microsoft.com/office/drawing/2014/main" id="{D132625B-26E0-28E1-C0E6-D0C4659D6C7A}"/>
              </a:ext>
            </a:extLst>
          </p:cNvPr>
          <p:cNvGrpSpPr/>
          <p:nvPr/>
        </p:nvGrpSpPr>
        <p:grpSpPr>
          <a:xfrm>
            <a:off x="2475502" y="2188537"/>
            <a:ext cx="3803077" cy="2959609"/>
            <a:chOff x="0" y="0"/>
            <a:chExt cx="2223062" cy="1449609"/>
          </a:xfrm>
        </p:grpSpPr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78E40672-CE52-74B4-CC55-EA40D871E193}"/>
                </a:ext>
              </a:extLst>
            </p:cNvPr>
            <p:cNvSpPr/>
            <p:nvPr/>
          </p:nvSpPr>
          <p:spPr>
            <a:xfrm>
              <a:off x="0" y="0"/>
              <a:ext cx="2223062" cy="1449609"/>
            </a:xfrm>
            <a:custGeom>
              <a:avLst/>
              <a:gdLst/>
              <a:ahLst/>
              <a:cxnLst/>
              <a:rect l="l" t="t" r="r" b="b"/>
              <a:pathLst>
                <a:path w="2223062" h="1449609">
                  <a:moveTo>
                    <a:pt x="0" y="0"/>
                  </a:moveTo>
                  <a:lnTo>
                    <a:pt x="2223062" y="0"/>
                  </a:lnTo>
                  <a:lnTo>
                    <a:pt x="2223062" y="1449609"/>
                  </a:lnTo>
                  <a:lnTo>
                    <a:pt x="0" y="1449609"/>
                  </a:lnTo>
                  <a:close/>
                </a:path>
              </a:pathLst>
            </a:custGeom>
            <a:solidFill>
              <a:srgbClr val="2E5591"/>
            </a:solidFill>
          </p:spPr>
          <p:txBody>
            <a:bodyPr/>
            <a:lstStyle/>
            <a:p>
              <a:endParaRPr lang="pt-PT" dirty="0"/>
            </a:p>
            <a:p>
              <a:endParaRPr lang="pt-PT" dirty="0"/>
            </a:p>
            <a:p>
              <a:endParaRPr lang="pt-PT" dirty="0"/>
            </a:p>
            <a:p>
              <a:endParaRPr lang="pt-PT" dirty="0"/>
            </a:p>
            <a:p>
              <a:pPr algn="ctr"/>
              <a:r>
                <a:rPr lang="pt-PT" sz="4000" b="1" dirty="0" err="1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Education</a:t>
              </a:r>
              <a:r>
                <a:rPr lang="pt-PT" sz="4000" b="1" dirty="0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 </a:t>
              </a:r>
            </a:p>
          </p:txBody>
        </p:sp>
      </p:grpSp>
      <p:sp>
        <p:nvSpPr>
          <p:cNvPr id="20" name="Freeform 7">
            <a:extLst>
              <a:ext uri="{FF2B5EF4-FFF2-40B4-BE49-F238E27FC236}">
                <a16:creationId xmlns:a16="http://schemas.microsoft.com/office/drawing/2014/main" id="{11952061-CE22-D22F-0E61-50F4E7872BE4}"/>
              </a:ext>
            </a:extLst>
          </p:cNvPr>
          <p:cNvSpPr/>
          <p:nvPr/>
        </p:nvSpPr>
        <p:spPr>
          <a:xfrm>
            <a:off x="12009421" y="2188537"/>
            <a:ext cx="3803077" cy="2959609"/>
          </a:xfrm>
          <a:custGeom>
            <a:avLst/>
            <a:gdLst/>
            <a:ahLst/>
            <a:cxnLst/>
            <a:rect l="l" t="t" r="r" b="b"/>
            <a:pathLst>
              <a:path w="2223062" h="1449609">
                <a:moveTo>
                  <a:pt x="0" y="0"/>
                </a:moveTo>
                <a:lnTo>
                  <a:pt x="2223062" y="0"/>
                </a:lnTo>
                <a:lnTo>
                  <a:pt x="2223062" y="1449609"/>
                </a:lnTo>
                <a:lnTo>
                  <a:pt x="0" y="1449609"/>
                </a:lnTo>
                <a:close/>
              </a:path>
            </a:pathLst>
          </a:custGeom>
          <a:solidFill>
            <a:srgbClr val="2E5591"/>
          </a:solidFill>
        </p:spPr>
        <p:txBody>
          <a:bodyPr/>
          <a:lstStyle/>
          <a:p>
            <a:endParaRPr lang="pt-PT" dirty="0"/>
          </a:p>
          <a:p>
            <a:endParaRPr lang="pt-PT" dirty="0"/>
          </a:p>
          <a:p>
            <a:endParaRPr lang="pt-PT" dirty="0"/>
          </a:p>
          <a:p>
            <a:pPr algn="ctr"/>
            <a:r>
              <a:rPr lang="pt-PT" sz="3800" b="1" dirty="0" err="1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Youth</a:t>
            </a:r>
            <a:r>
              <a:rPr lang="pt-PT" sz="3800" b="1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800" b="1" dirty="0" err="1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Participation</a:t>
            </a:r>
            <a:endParaRPr lang="pt-PT" sz="3800" b="1" dirty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grpSp>
        <p:nvGrpSpPr>
          <p:cNvPr id="21" name="Group 8">
            <a:extLst>
              <a:ext uri="{FF2B5EF4-FFF2-40B4-BE49-F238E27FC236}">
                <a16:creationId xmlns:a16="http://schemas.microsoft.com/office/drawing/2014/main" id="{EED7DE7F-6E46-BA4A-F1EB-F646B7BFCABB}"/>
              </a:ext>
            </a:extLst>
          </p:cNvPr>
          <p:cNvGrpSpPr/>
          <p:nvPr/>
        </p:nvGrpSpPr>
        <p:grpSpPr>
          <a:xfrm>
            <a:off x="7181205" y="5676454"/>
            <a:ext cx="3803077" cy="3149522"/>
            <a:chOff x="0" y="0"/>
            <a:chExt cx="2223062" cy="1449609"/>
          </a:xfrm>
        </p:grpSpPr>
        <p:sp>
          <p:nvSpPr>
            <p:cNvPr id="22" name="Freeform 9">
              <a:extLst>
                <a:ext uri="{FF2B5EF4-FFF2-40B4-BE49-F238E27FC236}">
                  <a16:creationId xmlns:a16="http://schemas.microsoft.com/office/drawing/2014/main" id="{9DF40F6B-CE77-2A6E-BAB1-CC50DBEDA1A8}"/>
                </a:ext>
              </a:extLst>
            </p:cNvPr>
            <p:cNvSpPr/>
            <p:nvPr/>
          </p:nvSpPr>
          <p:spPr>
            <a:xfrm>
              <a:off x="0" y="0"/>
              <a:ext cx="2223062" cy="1449609"/>
            </a:xfrm>
            <a:custGeom>
              <a:avLst/>
              <a:gdLst/>
              <a:ahLst/>
              <a:cxnLst/>
              <a:rect l="l" t="t" r="r" b="b"/>
              <a:pathLst>
                <a:path w="2223062" h="1449609">
                  <a:moveTo>
                    <a:pt x="0" y="0"/>
                  </a:moveTo>
                  <a:lnTo>
                    <a:pt x="2223062" y="0"/>
                  </a:lnTo>
                  <a:lnTo>
                    <a:pt x="2223062" y="1449609"/>
                  </a:lnTo>
                  <a:lnTo>
                    <a:pt x="0" y="1449609"/>
                  </a:lnTo>
                  <a:close/>
                </a:path>
              </a:pathLst>
            </a:custGeom>
            <a:solidFill>
              <a:srgbClr val="E4F6FF"/>
            </a:solidFill>
          </p:spPr>
          <p:txBody>
            <a:bodyPr/>
            <a:lstStyle/>
            <a:p>
              <a:endParaRPr lang="pt-PT" dirty="0"/>
            </a:p>
            <a:p>
              <a:endParaRPr lang="pt-PT" dirty="0"/>
            </a:p>
            <a:p>
              <a:endParaRPr lang="pt-PT" dirty="0"/>
            </a:p>
            <a:p>
              <a:endParaRPr lang="pt-PT" dirty="0"/>
            </a:p>
            <a:p>
              <a:endParaRPr lang="pt-PT" dirty="0"/>
            </a:p>
            <a:p>
              <a:pPr algn="ctr"/>
              <a:r>
                <a:rPr lang="pt-PT" sz="4000" b="1" dirty="0" err="1">
                  <a:solidFill>
                    <a:schemeClr val="accent1">
                      <a:lumMod val="50000"/>
                    </a:schemeClr>
                  </a:solidFill>
                  <a:latin typeface="Poppins" pitchFamily="2" charset="77"/>
                  <a:cs typeface="Poppins" pitchFamily="2" charset="77"/>
                </a:rPr>
                <a:t>Mobilities</a:t>
              </a:r>
              <a:r>
                <a:rPr lang="pt-PT" sz="4000" b="1" dirty="0">
                  <a:solidFill>
                    <a:schemeClr val="accent1">
                      <a:lumMod val="50000"/>
                    </a:schemeClr>
                  </a:solidFill>
                  <a:latin typeface="Poppins" pitchFamily="2" charset="77"/>
                  <a:cs typeface="Poppins" pitchFamily="2" charset="77"/>
                </a:rPr>
                <a:t> </a:t>
              </a:r>
            </a:p>
          </p:txBody>
        </p:sp>
      </p:grpSp>
      <p:grpSp>
        <p:nvGrpSpPr>
          <p:cNvPr id="23" name="Group 8">
            <a:extLst>
              <a:ext uri="{FF2B5EF4-FFF2-40B4-BE49-F238E27FC236}">
                <a16:creationId xmlns:a16="http://schemas.microsoft.com/office/drawing/2014/main" id="{74B0B904-B583-D9E5-B610-3985B3BB3A21}"/>
              </a:ext>
            </a:extLst>
          </p:cNvPr>
          <p:cNvGrpSpPr/>
          <p:nvPr/>
        </p:nvGrpSpPr>
        <p:grpSpPr>
          <a:xfrm>
            <a:off x="12018714" y="5561420"/>
            <a:ext cx="3803077" cy="3149522"/>
            <a:chOff x="0" y="0"/>
            <a:chExt cx="2223062" cy="1449609"/>
          </a:xfrm>
        </p:grpSpPr>
        <p:sp>
          <p:nvSpPr>
            <p:cNvPr id="24" name="Freeform 9">
              <a:extLst>
                <a:ext uri="{FF2B5EF4-FFF2-40B4-BE49-F238E27FC236}">
                  <a16:creationId xmlns:a16="http://schemas.microsoft.com/office/drawing/2014/main" id="{0A547E23-7ADD-0CAE-AA7B-521889448BB6}"/>
                </a:ext>
              </a:extLst>
            </p:cNvPr>
            <p:cNvSpPr/>
            <p:nvPr/>
          </p:nvSpPr>
          <p:spPr>
            <a:xfrm>
              <a:off x="0" y="0"/>
              <a:ext cx="2223062" cy="1449609"/>
            </a:xfrm>
            <a:custGeom>
              <a:avLst/>
              <a:gdLst/>
              <a:ahLst/>
              <a:cxnLst/>
              <a:rect l="l" t="t" r="r" b="b"/>
              <a:pathLst>
                <a:path w="2223062" h="1449609">
                  <a:moveTo>
                    <a:pt x="0" y="0"/>
                  </a:moveTo>
                  <a:lnTo>
                    <a:pt x="2223062" y="0"/>
                  </a:lnTo>
                  <a:lnTo>
                    <a:pt x="2223062" y="1449609"/>
                  </a:lnTo>
                  <a:lnTo>
                    <a:pt x="0" y="1449609"/>
                  </a:lnTo>
                  <a:close/>
                </a:path>
              </a:pathLst>
            </a:custGeom>
            <a:solidFill>
              <a:srgbClr val="E4F6FF"/>
            </a:solidFill>
          </p:spPr>
          <p:txBody>
            <a:bodyPr/>
            <a:lstStyle/>
            <a:p>
              <a:endParaRPr lang="pt-PT" dirty="0"/>
            </a:p>
            <a:p>
              <a:endParaRPr lang="pt-PT" dirty="0"/>
            </a:p>
            <a:p>
              <a:endParaRPr lang="pt-PT" dirty="0"/>
            </a:p>
            <a:p>
              <a:endParaRPr lang="pt-PT" dirty="0"/>
            </a:p>
            <a:p>
              <a:pPr algn="ctr"/>
              <a:r>
                <a:rPr lang="pt-PT" sz="3600" b="1" dirty="0" err="1">
                  <a:solidFill>
                    <a:schemeClr val="accent1">
                      <a:lumMod val="50000"/>
                    </a:schemeClr>
                  </a:solidFill>
                  <a:latin typeface="Poppins" pitchFamily="2" charset="77"/>
                  <a:cs typeface="Poppins" pitchFamily="2" charset="77"/>
                </a:rPr>
                <a:t>Leisure</a:t>
              </a:r>
              <a:r>
                <a:rPr lang="pt-PT" sz="3600" b="1" dirty="0">
                  <a:solidFill>
                    <a:schemeClr val="accent1">
                      <a:lumMod val="50000"/>
                    </a:schemeClr>
                  </a:solidFill>
                  <a:latin typeface="Poppins" pitchFamily="2" charset="77"/>
                  <a:cs typeface="Poppins" pitchFamily="2" charset="77"/>
                </a:rPr>
                <a:t>, </a:t>
              </a:r>
              <a:r>
                <a:rPr lang="pt-PT" sz="3600" b="1" dirty="0" err="1">
                  <a:solidFill>
                    <a:schemeClr val="accent1">
                      <a:lumMod val="50000"/>
                    </a:schemeClr>
                  </a:solidFill>
                  <a:latin typeface="Poppins" pitchFamily="2" charset="77"/>
                  <a:cs typeface="Poppins" pitchFamily="2" charset="77"/>
                </a:rPr>
                <a:t>Culture</a:t>
              </a:r>
              <a:r>
                <a:rPr lang="pt-PT" sz="3600" b="1" dirty="0">
                  <a:solidFill>
                    <a:schemeClr val="accent1">
                      <a:lumMod val="50000"/>
                    </a:schemeClr>
                  </a:solidFill>
                  <a:latin typeface="Poppins" pitchFamily="2" charset="77"/>
                  <a:cs typeface="Poppins" pitchFamily="2" charset="77"/>
                </a:rPr>
                <a:t> </a:t>
              </a:r>
              <a:r>
                <a:rPr lang="pt-PT" sz="3600" b="1" dirty="0" err="1">
                  <a:solidFill>
                    <a:schemeClr val="accent1">
                      <a:lumMod val="50000"/>
                    </a:schemeClr>
                  </a:solidFill>
                  <a:latin typeface="Poppins" pitchFamily="2" charset="77"/>
                  <a:cs typeface="Poppins" pitchFamily="2" charset="77"/>
                </a:rPr>
                <a:t>and</a:t>
              </a:r>
              <a:r>
                <a:rPr lang="pt-PT" sz="3600" b="1" dirty="0">
                  <a:solidFill>
                    <a:schemeClr val="accent1">
                      <a:lumMod val="50000"/>
                    </a:schemeClr>
                  </a:solidFill>
                  <a:latin typeface="Poppins" pitchFamily="2" charset="77"/>
                  <a:cs typeface="Poppins" pitchFamily="2" charset="77"/>
                </a:rPr>
                <a:t> Sports </a:t>
              </a:r>
            </a:p>
          </p:txBody>
        </p:sp>
      </p:grpSp>
      <p:grpSp>
        <p:nvGrpSpPr>
          <p:cNvPr id="4" name="Group 6">
            <a:extLst>
              <a:ext uri="{FF2B5EF4-FFF2-40B4-BE49-F238E27FC236}">
                <a16:creationId xmlns:a16="http://schemas.microsoft.com/office/drawing/2014/main" id="{84ACE744-70FF-65CE-A91D-7E24B128917D}"/>
              </a:ext>
            </a:extLst>
          </p:cNvPr>
          <p:cNvGrpSpPr/>
          <p:nvPr/>
        </p:nvGrpSpPr>
        <p:grpSpPr>
          <a:xfrm>
            <a:off x="876034" y="2188537"/>
            <a:ext cx="1018188" cy="2954963"/>
            <a:chOff x="0" y="0"/>
            <a:chExt cx="2223062" cy="1449609"/>
          </a:xfrm>
          <a:solidFill>
            <a:srgbClr val="FFC000"/>
          </a:solidFill>
        </p:grpSpPr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8CF55609-1F99-C577-40DB-72CB56D922C1}"/>
                </a:ext>
              </a:extLst>
            </p:cNvPr>
            <p:cNvSpPr/>
            <p:nvPr/>
          </p:nvSpPr>
          <p:spPr>
            <a:xfrm>
              <a:off x="0" y="0"/>
              <a:ext cx="2223062" cy="1449609"/>
            </a:xfrm>
            <a:custGeom>
              <a:avLst/>
              <a:gdLst/>
              <a:ahLst/>
              <a:cxnLst/>
              <a:rect l="l" t="t" r="r" b="b"/>
              <a:pathLst>
                <a:path w="2223062" h="1449609">
                  <a:moveTo>
                    <a:pt x="0" y="0"/>
                  </a:moveTo>
                  <a:lnTo>
                    <a:pt x="2223062" y="0"/>
                  </a:lnTo>
                  <a:lnTo>
                    <a:pt x="2223062" y="1449609"/>
                  </a:lnTo>
                  <a:lnTo>
                    <a:pt x="0" y="1449609"/>
                  </a:lnTo>
                  <a:close/>
                </a:path>
              </a:pathLst>
            </a:custGeom>
            <a:grpFill/>
          </p:spPr>
          <p:txBody>
            <a:bodyPr vert="vert270"/>
            <a:lstStyle/>
            <a:p>
              <a:pPr algn="ctr"/>
              <a:r>
                <a:rPr lang="pt-PT" sz="4000" b="1" dirty="0">
                  <a:solidFill>
                    <a:schemeClr val="accent1">
                      <a:lumMod val="50000"/>
                    </a:schemeClr>
                  </a:solidFill>
                  <a:latin typeface="Poppins" pitchFamily="2" charset="77"/>
                  <a:cs typeface="Poppins" pitchFamily="2" charset="77"/>
                </a:rPr>
                <a:t>DRIVERS </a:t>
              </a:r>
            </a:p>
            <a:p>
              <a:endParaRPr lang="pt-PT" dirty="0"/>
            </a:p>
          </p:txBody>
        </p:sp>
      </p:grpSp>
      <p:sp>
        <p:nvSpPr>
          <p:cNvPr id="10" name="Freeform 7">
            <a:extLst>
              <a:ext uri="{FF2B5EF4-FFF2-40B4-BE49-F238E27FC236}">
                <a16:creationId xmlns:a16="http://schemas.microsoft.com/office/drawing/2014/main" id="{B015982B-2C8E-C634-491D-D2A7885F0C71}"/>
              </a:ext>
            </a:extLst>
          </p:cNvPr>
          <p:cNvSpPr/>
          <p:nvPr/>
        </p:nvSpPr>
        <p:spPr>
          <a:xfrm>
            <a:off x="876034" y="5556774"/>
            <a:ext cx="1018188" cy="2954963"/>
          </a:xfrm>
          <a:custGeom>
            <a:avLst/>
            <a:gdLst/>
            <a:ahLst/>
            <a:cxnLst/>
            <a:rect l="l" t="t" r="r" b="b"/>
            <a:pathLst>
              <a:path w="2223062" h="1449609">
                <a:moveTo>
                  <a:pt x="0" y="0"/>
                </a:moveTo>
                <a:lnTo>
                  <a:pt x="2223062" y="0"/>
                </a:lnTo>
                <a:lnTo>
                  <a:pt x="2223062" y="1449609"/>
                </a:lnTo>
                <a:lnTo>
                  <a:pt x="0" y="1449609"/>
                </a:lnTo>
                <a:close/>
              </a:path>
            </a:pathLst>
          </a:custGeom>
          <a:solidFill>
            <a:srgbClr val="FFC000"/>
          </a:solidFill>
        </p:spPr>
        <p:txBody>
          <a:bodyPr vert="vert270"/>
          <a:lstStyle/>
          <a:p>
            <a:pPr algn="ctr"/>
            <a:r>
              <a:rPr lang="pt-PT" sz="3700" b="1" dirty="0">
                <a:solidFill>
                  <a:schemeClr val="accent1">
                    <a:lumMod val="50000"/>
                  </a:schemeClr>
                </a:solidFill>
                <a:latin typeface="Poppins" pitchFamily="2" charset="77"/>
                <a:cs typeface="Poppins" pitchFamily="2" charset="77"/>
              </a:rPr>
              <a:t> OUTCOMES</a:t>
            </a:r>
          </a:p>
          <a:p>
            <a:endParaRPr lang="pt-PT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1486826-56BE-5C65-6E6C-AE1B8A60FD85}"/>
              </a:ext>
            </a:extLst>
          </p:cNvPr>
          <p:cNvSpPr txBox="1"/>
          <p:nvPr/>
        </p:nvSpPr>
        <p:spPr>
          <a:xfrm>
            <a:off x="2468535" y="635760"/>
            <a:ext cx="12467616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600"/>
              </a:lnSpc>
            </a:pPr>
            <a:r>
              <a:rPr lang="en-US" sz="8000" b="1" dirty="0">
                <a:solidFill>
                  <a:schemeClr val="tx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Study dimensions </a:t>
            </a:r>
          </a:p>
        </p:txBody>
      </p:sp>
    </p:spTree>
    <p:extLst>
      <p:ext uri="{BB962C8B-B14F-4D97-AF65-F5344CB8AC3E}">
        <p14:creationId xmlns:p14="http://schemas.microsoft.com/office/powerpoint/2010/main" val="40524820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0D2903-D05F-DF85-4088-FA323586FE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C8A4913C-3F94-F458-E39C-5AEF98AC0C47}"/>
              </a:ext>
            </a:extLst>
          </p:cNvPr>
          <p:cNvGrpSpPr/>
          <p:nvPr/>
        </p:nvGrpSpPr>
        <p:grpSpPr>
          <a:xfrm>
            <a:off x="2971399" y="2150248"/>
            <a:ext cx="3412720" cy="3412720"/>
            <a:chOff x="0" y="0"/>
            <a:chExt cx="6350000" cy="635000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115798B6-E86E-9A43-6BD2-901453614068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2E5591"/>
            </a:solidFill>
          </p:spPr>
          <p:txBody>
            <a:bodyPr/>
            <a:lstStyle/>
            <a:p>
              <a:endParaRPr lang="pt-PT" sz="3000" b="1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endParaRPr>
            </a:p>
          </p:txBody>
        </p:sp>
      </p:grpSp>
      <p:grpSp>
        <p:nvGrpSpPr>
          <p:cNvPr id="4" name="Group 4">
            <a:extLst>
              <a:ext uri="{FF2B5EF4-FFF2-40B4-BE49-F238E27FC236}">
                <a16:creationId xmlns:a16="http://schemas.microsoft.com/office/drawing/2014/main" id="{AFD05A07-EC88-46AE-51A6-02044A419D0B}"/>
              </a:ext>
            </a:extLst>
          </p:cNvPr>
          <p:cNvGrpSpPr>
            <a:grpSpLocks noChangeAspect="1"/>
          </p:cNvGrpSpPr>
          <p:nvPr/>
        </p:nvGrpSpPr>
        <p:grpSpPr>
          <a:xfrm>
            <a:off x="3153107" y="2341624"/>
            <a:ext cx="3029980" cy="3029968"/>
            <a:chOff x="0" y="0"/>
            <a:chExt cx="6350000" cy="6349975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7A7FFFB2-1666-1EAE-3AA7-AA4B445584F7}"/>
                </a:ext>
              </a:extLst>
            </p:cNvPr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pt-PT" sz="3000" b="1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endParaRPr>
            </a:p>
            <a:p>
              <a:endParaRPr lang="pt-PT" sz="3000" b="1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endParaRPr>
            </a:p>
            <a:p>
              <a:pPr algn="ctr"/>
              <a:r>
                <a:rPr lang="pt-PT" sz="3000" b="1" dirty="0" err="1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Institutional</a:t>
              </a:r>
              <a:endParaRPr lang="pt-PT" sz="3000" b="1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endParaRPr>
            </a:p>
            <a:p>
              <a:pPr algn="ctr"/>
              <a:r>
                <a:rPr lang="pt-PT" sz="3000" b="1" dirty="0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 </a:t>
              </a:r>
              <a:r>
                <a:rPr lang="pt-PT" sz="3000" b="1" dirty="0" err="1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Set-up</a:t>
              </a:r>
              <a:r>
                <a:rPr lang="pt-PT" sz="3000" b="1" dirty="0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 </a:t>
              </a:r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62988DB8-7EF0-8CD8-FF5D-7752563C2E51}"/>
              </a:ext>
            </a:extLst>
          </p:cNvPr>
          <p:cNvGrpSpPr/>
          <p:nvPr/>
        </p:nvGrpSpPr>
        <p:grpSpPr>
          <a:xfrm>
            <a:off x="7826706" y="2150248"/>
            <a:ext cx="3412720" cy="3412720"/>
            <a:chOff x="0" y="0"/>
            <a:chExt cx="6350000" cy="6350000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91D7B342-4950-FE0C-962D-1FEA08112CE9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DE59"/>
            </a:solidFill>
          </p:spPr>
          <p:txBody>
            <a:bodyPr/>
            <a:lstStyle/>
            <a:p>
              <a:endParaRPr lang="pt-PT" sz="3000" b="1">
                <a:solidFill>
                  <a:schemeClr val="bg1"/>
                </a:solidFill>
                <a:latin typeface="Poppins" pitchFamily="2" charset="77"/>
                <a:cs typeface="Poppins" pitchFamily="2" charset="77"/>
              </a:endParaRPr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EE5ECDDE-45CA-A8E6-5F15-BAB7A5830D3F}"/>
              </a:ext>
            </a:extLst>
          </p:cNvPr>
          <p:cNvGrpSpPr>
            <a:grpSpLocks noChangeAspect="1"/>
          </p:cNvGrpSpPr>
          <p:nvPr/>
        </p:nvGrpSpPr>
        <p:grpSpPr>
          <a:xfrm>
            <a:off x="8030279" y="2341624"/>
            <a:ext cx="3029980" cy="3029968"/>
            <a:chOff x="0" y="0"/>
            <a:chExt cx="6350000" cy="6349975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5E8E49F0-62F3-D1F8-EF61-1C71CA646051}"/>
                </a:ext>
              </a:extLst>
            </p:cNvPr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pt-PT" sz="3000" b="1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endParaRPr>
            </a:p>
            <a:p>
              <a:endParaRPr lang="pt-PT" sz="3000" b="1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endParaRPr>
            </a:p>
            <a:p>
              <a:endParaRPr lang="pt-PT" sz="3000" b="1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endParaRPr>
            </a:p>
            <a:p>
              <a:pPr algn="ctr"/>
              <a:r>
                <a:rPr lang="pt-PT" sz="3000" b="1" dirty="0" err="1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Trends</a:t>
              </a:r>
              <a:r>
                <a:rPr lang="pt-PT" sz="3000" b="1" dirty="0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 </a:t>
              </a:r>
            </a:p>
          </p:txBody>
        </p:sp>
      </p:grpSp>
      <p:grpSp>
        <p:nvGrpSpPr>
          <p:cNvPr id="10" name="Group 10">
            <a:extLst>
              <a:ext uri="{FF2B5EF4-FFF2-40B4-BE49-F238E27FC236}">
                <a16:creationId xmlns:a16="http://schemas.microsoft.com/office/drawing/2014/main" id="{C9375659-E8CE-3356-4B78-6A87AD1820BE}"/>
              </a:ext>
            </a:extLst>
          </p:cNvPr>
          <p:cNvGrpSpPr/>
          <p:nvPr/>
        </p:nvGrpSpPr>
        <p:grpSpPr>
          <a:xfrm>
            <a:off x="12682014" y="2150248"/>
            <a:ext cx="3412720" cy="3412720"/>
            <a:chOff x="0" y="0"/>
            <a:chExt cx="6350000" cy="6350000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9CDEF0A7-9AA8-0BF2-E77E-AD62E90B8B77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chemeClr val="tx2"/>
            </a:solidFill>
          </p:spPr>
          <p:txBody>
            <a:bodyPr/>
            <a:lstStyle/>
            <a:p>
              <a:endParaRPr lang="pt-PT" sz="3000" b="1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endParaRPr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43339B03-8FED-47D2-83B0-EF8AF0253E02}"/>
              </a:ext>
            </a:extLst>
          </p:cNvPr>
          <p:cNvGrpSpPr>
            <a:grpSpLocks noChangeAspect="1"/>
          </p:cNvGrpSpPr>
          <p:nvPr/>
        </p:nvGrpSpPr>
        <p:grpSpPr>
          <a:xfrm>
            <a:off x="12873383" y="2341624"/>
            <a:ext cx="3029980" cy="3029968"/>
            <a:chOff x="0" y="0"/>
            <a:chExt cx="6350000" cy="6349975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2427B28B-D6E5-3866-5D39-F26B8299D402}"/>
                </a:ext>
              </a:extLst>
            </p:cNvPr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pt-PT" sz="3000" b="1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endParaRPr>
            </a:p>
            <a:p>
              <a:endParaRPr lang="pt-PT" sz="3000" b="1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endParaRPr>
            </a:p>
            <a:p>
              <a:endParaRPr lang="pt-PT" sz="3000" b="1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endParaRPr>
            </a:p>
            <a:p>
              <a:pPr algn="ctr"/>
              <a:r>
                <a:rPr lang="pt-PT" sz="3000" b="1" dirty="0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Policies</a:t>
              </a:r>
            </a:p>
          </p:txBody>
        </p:sp>
      </p:grpSp>
      <p:sp>
        <p:nvSpPr>
          <p:cNvPr id="15" name="TextBox 15">
            <a:extLst>
              <a:ext uri="{FF2B5EF4-FFF2-40B4-BE49-F238E27FC236}">
                <a16:creationId xmlns:a16="http://schemas.microsoft.com/office/drawing/2014/main" id="{5AC51BA6-FFCC-4024-51F4-409989FDC1BC}"/>
              </a:ext>
            </a:extLst>
          </p:cNvPr>
          <p:cNvSpPr txBox="1"/>
          <p:nvPr/>
        </p:nvSpPr>
        <p:spPr>
          <a:xfrm>
            <a:off x="5156323" y="1150547"/>
            <a:ext cx="7975353" cy="9997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79"/>
              </a:lnSpc>
            </a:pPr>
            <a:r>
              <a:rPr lang="en-US" sz="6399" b="1" dirty="0">
                <a:solidFill>
                  <a:schemeClr val="tx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Levels of Analysis </a:t>
            </a:r>
          </a:p>
        </p:txBody>
      </p:sp>
      <p:grpSp>
        <p:nvGrpSpPr>
          <p:cNvPr id="26" name="Group 26">
            <a:extLst>
              <a:ext uri="{FF2B5EF4-FFF2-40B4-BE49-F238E27FC236}">
                <a16:creationId xmlns:a16="http://schemas.microsoft.com/office/drawing/2014/main" id="{41492658-7BAF-CF12-43CA-CBFBFC23D1CC}"/>
              </a:ext>
            </a:extLst>
          </p:cNvPr>
          <p:cNvGrpSpPr/>
          <p:nvPr/>
        </p:nvGrpSpPr>
        <p:grpSpPr>
          <a:xfrm>
            <a:off x="5753224" y="813810"/>
            <a:ext cx="9511178" cy="214890"/>
            <a:chOff x="0" y="0"/>
            <a:chExt cx="25294954" cy="571500"/>
          </a:xfrm>
        </p:grpSpPr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2E056FED-A54B-D1B7-1FA3-8E21026A1313}"/>
                </a:ext>
              </a:extLst>
            </p:cNvPr>
            <p:cNvSpPr/>
            <p:nvPr/>
          </p:nvSpPr>
          <p:spPr>
            <a:xfrm>
              <a:off x="0" y="255270"/>
              <a:ext cx="25294954" cy="69850"/>
            </a:xfrm>
            <a:custGeom>
              <a:avLst/>
              <a:gdLst/>
              <a:ahLst/>
              <a:cxnLst/>
              <a:rect l="l" t="t" r="r" b="b"/>
              <a:pathLst>
                <a:path w="25294954" h="69850">
                  <a:moveTo>
                    <a:pt x="25004123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25294954" y="69850"/>
                  </a:lnTo>
                  <a:lnTo>
                    <a:pt x="2529495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28" name="TextBox 28">
            <a:extLst>
              <a:ext uri="{FF2B5EF4-FFF2-40B4-BE49-F238E27FC236}">
                <a16:creationId xmlns:a16="http://schemas.microsoft.com/office/drawing/2014/main" id="{DCADAD1B-0AB7-80D7-9D9E-8807161546AA}"/>
              </a:ext>
            </a:extLst>
          </p:cNvPr>
          <p:cNvSpPr txBox="1"/>
          <p:nvPr/>
        </p:nvSpPr>
        <p:spPr>
          <a:xfrm>
            <a:off x="15374896" y="794760"/>
            <a:ext cx="1884404" cy="227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680"/>
              </a:lnSpc>
            </a:pPr>
            <a:r>
              <a:rPr lang="en-US" sz="1400" b="1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OCTOBER 2025</a:t>
            </a:r>
          </a:p>
        </p:txBody>
      </p:sp>
      <p:sp>
        <p:nvSpPr>
          <p:cNvPr id="29" name="TextBox 29">
            <a:extLst>
              <a:ext uri="{FF2B5EF4-FFF2-40B4-BE49-F238E27FC236}">
                <a16:creationId xmlns:a16="http://schemas.microsoft.com/office/drawing/2014/main" id="{DD6C5B92-23C9-F67C-4B62-C985B472428D}"/>
              </a:ext>
            </a:extLst>
          </p:cNvPr>
          <p:cNvSpPr txBox="1"/>
          <p:nvPr/>
        </p:nvSpPr>
        <p:spPr>
          <a:xfrm>
            <a:off x="758297" y="794760"/>
            <a:ext cx="4966352" cy="227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lang="en-US" sz="1400" b="1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YOUTH PERSPECTIVES IN CONTEMPORARY EUROPE</a:t>
            </a:r>
          </a:p>
        </p:txBody>
      </p:sp>
      <p:grpSp>
        <p:nvGrpSpPr>
          <p:cNvPr id="30" name="Group 2">
            <a:extLst>
              <a:ext uri="{FF2B5EF4-FFF2-40B4-BE49-F238E27FC236}">
                <a16:creationId xmlns:a16="http://schemas.microsoft.com/office/drawing/2014/main" id="{71B19906-3413-DBEB-DA3B-91AACA59049A}"/>
              </a:ext>
            </a:extLst>
          </p:cNvPr>
          <p:cNvGrpSpPr/>
          <p:nvPr/>
        </p:nvGrpSpPr>
        <p:grpSpPr>
          <a:xfrm>
            <a:off x="5410200" y="5723733"/>
            <a:ext cx="3412720" cy="3412720"/>
            <a:chOff x="0" y="0"/>
            <a:chExt cx="6350000" cy="6350000"/>
          </a:xfrm>
        </p:grpSpPr>
        <p:sp>
          <p:nvSpPr>
            <p:cNvPr id="31" name="Freeform 3">
              <a:extLst>
                <a:ext uri="{FF2B5EF4-FFF2-40B4-BE49-F238E27FC236}">
                  <a16:creationId xmlns:a16="http://schemas.microsoft.com/office/drawing/2014/main" id="{71AD5279-17B0-772A-641D-ED9C109F8A6C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2E5591"/>
            </a:solidFill>
          </p:spPr>
          <p:txBody>
            <a:bodyPr/>
            <a:lstStyle/>
            <a:p>
              <a:endParaRPr lang="pt-PT" sz="3000" b="1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endParaRPr>
            </a:p>
          </p:txBody>
        </p:sp>
      </p:grpSp>
      <p:grpSp>
        <p:nvGrpSpPr>
          <p:cNvPr id="32" name="Group 4">
            <a:extLst>
              <a:ext uri="{FF2B5EF4-FFF2-40B4-BE49-F238E27FC236}">
                <a16:creationId xmlns:a16="http://schemas.microsoft.com/office/drawing/2014/main" id="{CEDBD254-B5E4-EE8D-91B7-73E81DA1AAE0}"/>
              </a:ext>
            </a:extLst>
          </p:cNvPr>
          <p:cNvGrpSpPr>
            <a:grpSpLocks noChangeAspect="1"/>
          </p:cNvGrpSpPr>
          <p:nvPr/>
        </p:nvGrpSpPr>
        <p:grpSpPr>
          <a:xfrm>
            <a:off x="5591908" y="5915109"/>
            <a:ext cx="3029980" cy="3029968"/>
            <a:chOff x="0" y="0"/>
            <a:chExt cx="6350000" cy="6349975"/>
          </a:xfrm>
        </p:grpSpPr>
        <p:sp>
          <p:nvSpPr>
            <p:cNvPr id="33" name="Freeform 5">
              <a:extLst>
                <a:ext uri="{FF2B5EF4-FFF2-40B4-BE49-F238E27FC236}">
                  <a16:creationId xmlns:a16="http://schemas.microsoft.com/office/drawing/2014/main" id="{CF9BCE6E-BB5C-DE22-B2CB-8888DE233BF2}"/>
                </a:ext>
              </a:extLst>
            </p:cNvPr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pt-PT" sz="3000" b="1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endParaRPr>
            </a:p>
            <a:p>
              <a:endParaRPr lang="pt-PT" sz="3000" b="1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endParaRPr>
            </a:p>
            <a:p>
              <a:endParaRPr lang="pt-PT" sz="3000" b="1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endParaRPr>
            </a:p>
            <a:p>
              <a:pPr algn="ctr"/>
              <a:r>
                <a:rPr lang="pt-PT" sz="3000" b="1" dirty="0" err="1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Programs</a:t>
              </a:r>
              <a:endParaRPr lang="pt-PT" sz="3000" b="1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endParaRPr>
            </a:p>
          </p:txBody>
        </p:sp>
      </p:grpSp>
      <p:grpSp>
        <p:nvGrpSpPr>
          <p:cNvPr id="34" name="Group 6">
            <a:extLst>
              <a:ext uri="{FF2B5EF4-FFF2-40B4-BE49-F238E27FC236}">
                <a16:creationId xmlns:a16="http://schemas.microsoft.com/office/drawing/2014/main" id="{7E68EBA0-4B9B-A2D0-3EF4-2A127791940B}"/>
              </a:ext>
            </a:extLst>
          </p:cNvPr>
          <p:cNvGrpSpPr/>
          <p:nvPr/>
        </p:nvGrpSpPr>
        <p:grpSpPr>
          <a:xfrm>
            <a:off x="10265507" y="5723733"/>
            <a:ext cx="3412720" cy="3412720"/>
            <a:chOff x="0" y="0"/>
            <a:chExt cx="6350000" cy="6350000"/>
          </a:xfrm>
        </p:grpSpPr>
        <p:sp>
          <p:nvSpPr>
            <p:cNvPr id="35" name="Freeform 7">
              <a:extLst>
                <a:ext uri="{FF2B5EF4-FFF2-40B4-BE49-F238E27FC236}">
                  <a16:creationId xmlns:a16="http://schemas.microsoft.com/office/drawing/2014/main" id="{CA18E1B6-7368-2121-796A-86D4D53206E3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DE59"/>
            </a:solidFill>
          </p:spPr>
          <p:txBody>
            <a:bodyPr/>
            <a:lstStyle/>
            <a:p>
              <a:endParaRPr lang="pt-PT" sz="3000" b="1">
                <a:solidFill>
                  <a:schemeClr val="bg1"/>
                </a:solidFill>
                <a:latin typeface="Poppins" pitchFamily="2" charset="77"/>
                <a:cs typeface="Poppins" pitchFamily="2" charset="77"/>
              </a:endParaRPr>
            </a:p>
          </p:txBody>
        </p:sp>
      </p:grpSp>
      <p:grpSp>
        <p:nvGrpSpPr>
          <p:cNvPr id="36" name="Group 8">
            <a:extLst>
              <a:ext uri="{FF2B5EF4-FFF2-40B4-BE49-F238E27FC236}">
                <a16:creationId xmlns:a16="http://schemas.microsoft.com/office/drawing/2014/main" id="{2EB395C4-C4E8-7149-F7E6-B1F26E36AA91}"/>
              </a:ext>
            </a:extLst>
          </p:cNvPr>
          <p:cNvGrpSpPr>
            <a:grpSpLocks noChangeAspect="1"/>
          </p:cNvGrpSpPr>
          <p:nvPr/>
        </p:nvGrpSpPr>
        <p:grpSpPr>
          <a:xfrm>
            <a:off x="10469080" y="5915109"/>
            <a:ext cx="3029980" cy="3029968"/>
            <a:chOff x="0" y="0"/>
            <a:chExt cx="6350000" cy="6349975"/>
          </a:xfrm>
        </p:grpSpPr>
        <p:sp>
          <p:nvSpPr>
            <p:cNvPr id="37" name="Freeform 9">
              <a:extLst>
                <a:ext uri="{FF2B5EF4-FFF2-40B4-BE49-F238E27FC236}">
                  <a16:creationId xmlns:a16="http://schemas.microsoft.com/office/drawing/2014/main" id="{55824BD6-1A07-6913-C556-A847AD7F97CF}"/>
                </a:ext>
              </a:extLst>
            </p:cNvPr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pt-PT" sz="3000" b="1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endParaRPr>
            </a:p>
            <a:p>
              <a:endParaRPr lang="pt-PT" sz="3000" b="1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endParaRPr>
            </a:p>
            <a:p>
              <a:pPr algn="ctr"/>
              <a:r>
                <a:rPr lang="pt-PT" sz="3000" b="1" dirty="0" err="1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Youth</a:t>
              </a:r>
              <a:r>
                <a:rPr lang="pt-PT" sz="3000" b="1" dirty="0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 </a:t>
              </a:r>
            </a:p>
            <a:p>
              <a:pPr algn="ctr"/>
              <a:r>
                <a:rPr lang="pt-PT" sz="3000" b="1" dirty="0" err="1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Perspectives</a:t>
              </a:r>
              <a:r>
                <a:rPr lang="pt-PT" sz="3000" b="1" dirty="0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5719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33DC86-B363-85D3-4B6A-46E6A97797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09CB5710-B05C-5216-3231-8973C3C0A64E}"/>
              </a:ext>
            </a:extLst>
          </p:cNvPr>
          <p:cNvGrpSpPr/>
          <p:nvPr/>
        </p:nvGrpSpPr>
        <p:grpSpPr>
          <a:xfrm>
            <a:off x="2085620" y="3595783"/>
            <a:ext cx="3412720" cy="3412720"/>
            <a:chOff x="0" y="0"/>
            <a:chExt cx="6350000" cy="635000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F69D8672-3D3D-CBF6-7F87-B929E8F42ED1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2E5591"/>
            </a:solidFill>
          </p:spPr>
          <p:txBody>
            <a:bodyPr/>
            <a:lstStyle/>
            <a:p>
              <a:endParaRPr lang="pt-PT" sz="3000" b="1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endParaRPr>
            </a:p>
          </p:txBody>
        </p:sp>
      </p:grpSp>
      <p:grpSp>
        <p:nvGrpSpPr>
          <p:cNvPr id="4" name="Group 4">
            <a:extLst>
              <a:ext uri="{FF2B5EF4-FFF2-40B4-BE49-F238E27FC236}">
                <a16:creationId xmlns:a16="http://schemas.microsoft.com/office/drawing/2014/main" id="{E8263C11-FA55-B54C-9CA3-4B5DD766B1EA}"/>
              </a:ext>
            </a:extLst>
          </p:cNvPr>
          <p:cNvGrpSpPr>
            <a:grpSpLocks noChangeAspect="1"/>
          </p:cNvGrpSpPr>
          <p:nvPr/>
        </p:nvGrpSpPr>
        <p:grpSpPr>
          <a:xfrm>
            <a:off x="2276990" y="3787159"/>
            <a:ext cx="3029980" cy="3029968"/>
            <a:chOff x="0" y="0"/>
            <a:chExt cx="6350000" cy="6349973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71C32158-AF0E-AFA1-8262-C566825BA12A}"/>
                </a:ext>
              </a:extLst>
            </p:cNvPr>
            <p:cNvSpPr/>
            <p:nvPr/>
          </p:nvSpPr>
          <p:spPr>
            <a:xfrm>
              <a:off x="0" y="0"/>
              <a:ext cx="6350000" cy="6349973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pt-PT" sz="3000" b="1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endParaRPr>
            </a:p>
            <a:p>
              <a:endParaRPr lang="pt-PT" sz="3000" b="1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endParaRPr>
            </a:p>
            <a:p>
              <a:pPr algn="ctr"/>
              <a:r>
                <a:rPr lang="pt-PT" sz="3000" b="1" dirty="0" err="1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Institutional</a:t>
              </a:r>
              <a:endParaRPr lang="pt-PT" sz="3000" b="1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endParaRPr>
            </a:p>
            <a:p>
              <a:pPr algn="ctr"/>
              <a:r>
                <a:rPr lang="pt-PT" sz="3000" b="1" dirty="0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 </a:t>
              </a:r>
              <a:r>
                <a:rPr lang="pt-PT" sz="3000" b="1" dirty="0" err="1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Set-up</a:t>
              </a:r>
              <a:r>
                <a:rPr lang="pt-PT" sz="3000" b="1" dirty="0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 </a:t>
              </a:r>
            </a:p>
          </p:txBody>
        </p:sp>
      </p:grpSp>
      <p:sp>
        <p:nvSpPr>
          <p:cNvPr id="15" name="TextBox 15">
            <a:extLst>
              <a:ext uri="{FF2B5EF4-FFF2-40B4-BE49-F238E27FC236}">
                <a16:creationId xmlns:a16="http://schemas.microsoft.com/office/drawing/2014/main" id="{6CE8D44A-DF4C-631A-72BA-E8BE52455C89}"/>
              </a:ext>
            </a:extLst>
          </p:cNvPr>
          <p:cNvSpPr txBox="1"/>
          <p:nvPr/>
        </p:nvSpPr>
        <p:spPr>
          <a:xfrm>
            <a:off x="5156323" y="1150547"/>
            <a:ext cx="7975353" cy="9997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79"/>
              </a:lnSpc>
            </a:pPr>
            <a:r>
              <a:rPr lang="en-US" sz="6399" b="1" dirty="0">
                <a:solidFill>
                  <a:schemeClr val="tx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Levels of Analysis </a:t>
            </a:r>
          </a:p>
        </p:txBody>
      </p:sp>
      <p:grpSp>
        <p:nvGrpSpPr>
          <p:cNvPr id="26" name="Group 26">
            <a:extLst>
              <a:ext uri="{FF2B5EF4-FFF2-40B4-BE49-F238E27FC236}">
                <a16:creationId xmlns:a16="http://schemas.microsoft.com/office/drawing/2014/main" id="{632E23F6-0FE8-4B8C-708B-F6FCBB16372E}"/>
              </a:ext>
            </a:extLst>
          </p:cNvPr>
          <p:cNvGrpSpPr/>
          <p:nvPr/>
        </p:nvGrpSpPr>
        <p:grpSpPr>
          <a:xfrm>
            <a:off x="5753224" y="813810"/>
            <a:ext cx="9511178" cy="214890"/>
            <a:chOff x="0" y="0"/>
            <a:chExt cx="25294954" cy="571500"/>
          </a:xfrm>
        </p:grpSpPr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5DA42E5A-B9E2-EDFD-ABB2-9D2AB759A5DB}"/>
                </a:ext>
              </a:extLst>
            </p:cNvPr>
            <p:cNvSpPr/>
            <p:nvPr/>
          </p:nvSpPr>
          <p:spPr>
            <a:xfrm>
              <a:off x="0" y="255270"/>
              <a:ext cx="25294954" cy="69850"/>
            </a:xfrm>
            <a:custGeom>
              <a:avLst/>
              <a:gdLst/>
              <a:ahLst/>
              <a:cxnLst/>
              <a:rect l="l" t="t" r="r" b="b"/>
              <a:pathLst>
                <a:path w="25294954" h="69850">
                  <a:moveTo>
                    <a:pt x="25004123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25294954" y="69850"/>
                  </a:lnTo>
                  <a:lnTo>
                    <a:pt x="2529495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28" name="TextBox 28">
            <a:extLst>
              <a:ext uri="{FF2B5EF4-FFF2-40B4-BE49-F238E27FC236}">
                <a16:creationId xmlns:a16="http://schemas.microsoft.com/office/drawing/2014/main" id="{835F216E-D82C-5DED-F146-6FB86092F6EF}"/>
              </a:ext>
            </a:extLst>
          </p:cNvPr>
          <p:cNvSpPr txBox="1"/>
          <p:nvPr/>
        </p:nvSpPr>
        <p:spPr>
          <a:xfrm>
            <a:off x="15374896" y="794760"/>
            <a:ext cx="1884404" cy="227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680"/>
              </a:lnSpc>
            </a:pPr>
            <a:r>
              <a:rPr lang="en-US" sz="1400" b="1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OCTOBER 2025</a:t>
            </a:r>
          </a:p>
        </p:txBody>
      </p:sp>
      <p:sp>
        <p:nvSpPr>
          <p:cNvPr id="29" name="TextBox 29">
            <a:extLst>
              <a:ext uri="{FF2B5EF4-FFF2-40B4-BE49-F238E27FC236}">
                <a16:creationId xmlns:a16="http://schemas.microsoft.com/office/drawing/2014/main" id="{25C7152B-4098-D93D-7B85-86FABFEBA65A}"/>
              </a:ext>
            </a:extLst>
          </p:cNvPr>
          <p:cNvSpPr txBox="1"/>
          <p:nvPr/>
        </p:nvSpPr>
        <p:spPr>
          <a:xfrm>
            <a:off x="758297" y="794760"/>
            <a:ext cx="4966352" cy="227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lang="en-US" sz="1400" b="1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YOUTH PERSPECTIVES IN CONTEMPORARY EUROPE</a:t>
            </a:r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4EA3A95D-37C0-3C6A-AFE1-18C6D6E0D80C}"/>
              </a:ext>
            </a:extLst>
          </p:cNvPr>
          <p:cNvSpPr txBox="1"/>
          <p:nvPr/>
        </p:nvSpPr>
        <p:spPr>
          <a:xfrm>
            <a:off x="6781800" y="2364737"/>
            <a:ext cx="11201400" cy="7478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3000" b="1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Constrained</a:t>
            </a:r>
            <a:r>
              <a:rPr lang="pt-PT" sz="300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b="1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Citizenship</a:t>
            </a:r>
            <a:r>
              <a:rPr lang="pt-PT" sz="300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: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latin typeface="Poppins" pitchFamily="2" charset="77"/>
                <a:cs typeface="Poppins" pitchFamily="2" charset="77"/>
              </a:rPr>
              <a:t>Youth</a:t>
            </a:r>
            <a:r>
              <a:rPr lang="pt-PT" sz="3000" dirty="0"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latin typeface="Poppins" pitchFamily="2" charset="77"/>
                <a:cs typeface="Poppins" pitchFamily="2" charset="77"/>
              </a:rPr>
              <a:t>receive</a:t>
            </a:r>
            <a:r>
              <a:rPr lang="pt-PT" sz="3000" dirty="0"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latin typeface="Poppins" pitchFamily="2" charset="77"/>
                <a:cs typeface="Poppins" pitchFamily="2" charset="77"/>
              </a:rPr>
              <a:t>limited</a:t>
            </a:r>
            <a:r>
              <a:rPr lang="pt-PT" sz="3000" dirty="0"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latin typeface="Poppins" pitchFamily="2" charset="77"/>
                <a:cs typeface="Poppins" pitchFamily="2" charset="77"/>
              </a:rPr>
              <a:t>state</a:t>
            </a:r>
            <a:r>
              <a:rPr lang="pt-PT" sz="3000" dirty="0"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latin typeface="Poppins" pitchFamily="2" charset="77"/>
                <a:cs typeface="Poppins" pitchFamily="2" charset="77"/>
              </a:rPr>
              <a:t>support</a:t>
            </a:r>
            <a:r>
              <a:rPr lang="pt-PT" sz="3000" dirty="0"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latin typeface="Poppins" pitchFamily="2" charset="77"/>
                <a:cs typeface="Poppins" pitchFamily="2" charset="77"/>
              </a:rPr>
              <a:t>and</a:t>
            </a:r>
            <a:r>
              <a:rPr lang="pt-PT" sz="3000" dirty="0"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latin typeface="Poppins" pitchFamily="2" charset="77"/>
                <a:cs typeface="Poppins" pitchFamily="2" charset="77"/>
              </a:rPr>
              <a:t>rely</a:t>
            </a:r>
            <a:r>
              <a:rPr lang="pt-PT" sz="3000" dirty="0"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latin typeface="Poppins" pitchFamily="2" charset="77"/>
                <a:cs typeface="Poppins" pitchFamily="2" charset="77"/>
              </a:rPr>
              <a:t>heavily</a:t>
            </a:r>
            <a:r>
              <a:rPr lang="pt-PT" sz="3000" dirty="0"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latin typeface="Poppins" pitchFamily="2" charset="77"/>
                <a:cs typeface="Poppins" pitchFamily="2" charset="77"/>
              </a:rPr>
              <a:t>on</a:t>
            </a:r>
            <a:r>
              <a:rPr lang="pt-PT" sz="3000" dirty="0"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latin typeface="Poppins" pitchFamily="2" charset="77"/>
                <a:cs typeface="Poppins" pitchFamily="2" charset="77"/>
              </a:rPr>
              <a:t>family</a:t>
            </a:r>
            <a:r>
              <a:rPr lang="pt-PT" sz="3000" dirty="0">
                <a:latin typeface="Poppins" pitchFamily="2" charset="77"/>
                <a:cs typeface="Poppins" pitchFamily="2" charset="77"/>
              </a:rPr>
              <a:t>, </a:t>
            </a:r>
            <a:r>
              <a:rPr lang="pt-PT" sz="3000" dirty="0" err="1">
                <a:latin typeface="Poppins" pitchFamily="2" charset="77"/>
                <a:cs typeface="Poppins" pitchFamily="2" charset="77"/>
              </a:rPr>
              <a:t>facing</a:t>
            </a:r>
            <a:r>
              <a:rPr lang="pt-PT" sz="3000" dirty="0"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latin typeface="Poppins" pitchFamily="2" charset="77"/>
                <a:cs typeface="Poppins" pitchFamily="2" charset="77"/>
              </a:rPr>
              <a:t>considerable</a:t>
            </a:r>
            <a:r>
              <a:rPr lang="pt-PT" sz="3000" dirty="0"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latin typeface="Poppins" pitchFamily="2" charset="77"/>
                <a:cs typeface="Poppins" pitchFamily="2" charset="77"/>
              </a:rPr>
              <a:t>barriers</a:t>
            </a:r>
            <a:r>
              <a:rPr lang="pt-PT" sz="3000" dirty="0">
                <a:latin typeface="Poppins" pitchFamily="2" charset="77"/>
                <a:cs typeface="Poppins" pitchFamily="2" charset="77"/>
              </a:rPr>
              <a:t> to financial </a:t>
            </a:r>
            <a:r>
              <a:rPr lang="pt-PT" sz="3000" dirty="0" err="1">
                <a:latin typeface="Poppins" pitchFamily="2" charset="77"/>
                <a:cs typeface="Poppins" pitchFamily="2" charset="77"/>
              </a:rPr>
              <a:t>independence</a:t>
            </a:r>
            <a:r>
              <a:rPr lang="pt-PT" sz="3000" dirty="0"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latin typeface="Poppins" pitchFamily="2" charset="77"/>
                <a:cs typeface="Poppins" pitchFamily="2" charset="77"/>
              </a:rPr>
              <a:t>and</a:t>
            </a:r>
            <a:r>
              <a:rPr lang="pt-PT" sz="3000" dirty="0"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latin typeface="Poppins" pitchFamily="2" charset="77"/>
                <a:cs typeface="Poppins" pitchFamily="2" charset="77"/>
              </a:rPr>
              <a:t>delayed</a:t>
            </a:r>
            <a:r>
              <a:rPr lang="pt-PT" sz="3000" dirty="0"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latin typeface="Poppins" pitchFamily="2" charset="77"/>
                <a:cs typeface="Poppins" pitchFamily="2" charset="77"/>
              </a:rPr>
              <a:t>adulthood</a:t>
            </a:r>
            <a:r>
              <a:rPr lang="pt-PT" sz="3000" dirty="0">
                <a:latin typeface="Poppins" pitchFamily="2" charset="77"/>
                <a:cs typeface="Poppins" pitchFamily="2" charset="77"/>
              </a:rPr>
              <a:t>. </a:t>
            </a:r>
            <a:r>
              <a:rPr lang="pt-PT" sz="300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Countries: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latin typeface="Poppins" pitchFamily="2" charset="77"/>
                <a:cs typeface="Poppins" pitchFamily="2" charset="77"/>
              </a:rPr>
              <a:t>Armenia</a:t>
            </a:r>
            <a:r>
              <a:rPr lang="pt-PT" sz="3000" dirty="0"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latin typeface="Poppins" pitchFamily="2" charset="77"/>
                <a:cs typeface="Poppins" pitchFamily="2" charset="77"/>
              </a:rPr>
              <a:t>and</a:t>
            </a:r>
            <a:r>
              <a:rPr lang="pt-PT" sz="3000" dirty="0">
                <a:latin typeface="Poppins" pitchFamily="2" charset="77"/>
                <a:cs typeface="Poppins" pitchFamily="2" charset="77"/>
              </a:rPr>
              <a:t> Romania.</a:t>
            </a:r>
          </a:p>
          <a:p>
            <a:endParaRPr lang="pt-PT" sz="3000" dirty="0">
              <a:latin typeface="Poppins" pitchFamily="2" charset="77"/>
              <a:cs typeface="Poppins" pitchFamily="2" charset="77"/>
            </a:endParaRPr>
          </a:p>
          <a:p>
            <a:endParaRPr lang="pt-PT" sz="3000" dirty="0">
              <a:latin typeface="Poppins" pitchFamily="2" charset="77"/>
              <a:cs typeface="Poppins" pitchFamily="2" charset="77"/>
            </a:endParaRPr>
          </a:p>
          <a:p>
            <a:r>
              <a:rPr lang="pt-PT" sz="3000" b="1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Uncertain</a:t>
            </a:r>
            <a:r>
              <a:rPr lang="pt-PT" sz="300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b="1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Citizenship</a:t>
            </a:r>
            <a:r>
              <a:rPr lang="pt-PT" sz="300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: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latin typeface="Poppins" pitchFamily="2" charset="77"/>
                <a:cs typeface="Poppins" pitchFamily="2" charset="77"/>
              </a:rPr>
              <a:t>Youth</a:t>
            </a:r>
            <a:r>
              <a:rPr lang="pt-PT" sz="3000" dirty="0"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latin typeface="Poppins" pitchFamily="2" charset="77"/>
                <a:cs typeface="Poppins" pitchFamily="2" charset="77"/>
              </a:rPr>
              <a:t>receive</a:t>
            </a:r>
            <a:r>
              <a:rPr lang="pt-PT" sz="3000" dirty="0"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latin typeface="Poppins" pitchFamily="2" charset="77"/>
                <a:cs typeface="Poppins" pitchFamily="2" charset="77"/>
              </a:rPr>
              <a:t>limited</a:t>
            </a:r>
            <a:r>
              <a:rPr lang="pt-PT" sz="3000" dirty="0"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latin typeface="Poppins" pitchFamily="2" charset="77"/>
                <a:cs typeface="Poppins" pitchFamily="2" charset="77"/>
              </a:rPr>
              <a:t>state</a:t>
            </a:r>
            <a:r>
              <a:rPr lang="pt-PT" sz="3000" dirty="0"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latin typeface="Poppins" pitchFamily="2" charset="77"/>
                <a:cs typeface="Poppins" pitchFamily="2" charset="77"/>
              </a:rPr>
              <a:t>support</a:t>
            </a:r>
            <a:r>
              <a:rPr lang="pt-PT" sz="3000" dirty="0"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latin typeface="Poppins" pitchFamily="2" charset="77"/>
                <a:cs typeface="Poppins" pitchFamily="2" charset="77"/>
              </a:rPr>
              <a:t>and</a:t>
            </a:r>
            <a:r>
              <a:rPr lang="pt-PT" sz="3000" dirty="0">
                <a:latin typeface="Poppins" pitchFamily="2" charset="77"/>
                <a:cs typeface="Poppins" pitchFamily="2" charset="77"/>
              </a:rPr>
              <a:t> face </a:t>
            </a:r>
            <a:r>
              <a:rPr lang="pt-PT" sz="3000" dirty="0" err="1">
                <a:latin typeface="Poppins" pitchFamily="2" charset="77"/>
                <a:cs typeface="Poppins" pitchFamily="2" charset="77"/>
              </a:rPr>
              <a:t>unstable</a:t>
            </a:r>
            <a:r>
              <a:rPr lang="pt-PT" sz="3000" dirty="0">
                <a:latin typeface="Poppins" pitchFamily="2" charset="77"/>
                <a:cs typeface="Poppins" pitchFamily="2" charset="77"/>
              </a:rPr>
              <a:t> (</a:t>
            </a:r>
            <a:r>
              <a:rPr lang="pt-PT" sz="3000" dirty="0" err="1">
                <a:latin typeface="Poppins" pitchFamily="2" charset="77"/>
                <a:cs typeface="Poppins" pitchFamily="2" charset="77"/>
              </a:rPr>
              <a:t>sometimes</a:t>
            </a:r>
            <a:r>
              <a:rPr lang="pt-PT" sz="3000" dirty="0"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latin typeface="Poppins" pitchFamily="2" charset="77"/>
                <a:cs typeface="Poppins" pitchFamily="2" charset="77"/>
              </a:rPr>
              <a:t>expanding</a:t>
            </a:r>
            <a:r>
              <a:rPr lang="pt-PT" sz="3000" dirty="0">
                <a:latin typeface="Poppins" pitchFamily="2" charset="77"/>
                <a:cs typeface="Poppins" pitchFamily="2" charset="77"/>
              </a:rPr>
              <a:t>, </a:t>
            </a:r>
            <a:r>
              <a:rPr lang="pt-PT" sz="3000" dirty="0" err="1">
                <a:latin typeface="Poppins" pitchFamily="2" charset="77"/>
                <a:cs typeface="Poppins" pitchFamily="2" charset="77"/>
              </a:rPr>
              <a:t>sometimes</a:t>
            </a:r>
            <a:r>
              <a:rPr lang="pt-PT" sz="3000" dirty="0"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latin typeface="Poppins" pitchFamily="2" charset="77"/>
                <a:cs typeface="Poppins" pitchFamily="2" charset="77"/>
              </a:rPr>
              <a:t>constraining</a:t>
            </a:r>
            <a:r>
              <a:rPr lang="pt-PT" sz="3000" dirty="0">
                <a:latin typeface="Poppins" pitchFamily="2" charset="77"/>
                <a:cs typeface="Poppins" pitchFamily="2" charset="77"/>
              </a:rPr>
              <a:t>) labour </a:t>
            </a:r>
            <a:r>
              <a:rPr lang="pt-PT" sz="3000" dirty="0" err="1">
                <a:latin typeface="Poppins" pitchFamily="2" charset="77"/>
                <a:cs typeface="Poppins" pitchFamily="2" charset="77"/>
              </a:rPr>
              <a:t>markets</a:t>
            </a:r>
            <a:r>
              <a:rPr lang="pt-PT" sz="3000" dirty="0"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latin typeface="Poppins" pitchFamily="2" charset="77"/>
                <a:cs typeface="Poppins" pitchFamily="2" charset="77"/>
              </a:rPr>
              <a:t>causing</a:t>
            </a:r>
            <a:r>
              <a:rPr lang="pt-PT" sz="3000" dirty="0"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latin typeface="Poppins" pitchFamily="2" charset="77"/>
                <a:cs typeface="Poppins" pitchFamily="2" charset="77"/>
              </a:rPr>
              <a:t>unpredictable</a:t>
            </a:r>
            <a:r>
              <a:rPr lang="pt-PT" sz="3000" dirty="0"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latin typeface="Poppins" pitchFamily="2" charset="77"/>
                <a:cs typeface="Poppins" pitchFamily="2" charset="77"/>
              </a:rPr>
              <a:t>paths</a:t>
            </a:r>
            <a:r>
              <a:rPr lang="pt-PT" sz="3000" dirty="0">
                <a:latin typeface="Poppins" pitchFamily="2" charset="77"/>
                <a:cs typeface="Poppins" pitchFamily="2" charset="77"/>
              </a:rPr>
              <a:t> to </a:t>
            </a:r>
            <a:r>
              <a:rPr lang="pt-PT" sz="3000" dirty="0" err="1">
                <a:latin typeface="Poppins" pitchFamily="2" charset="77"/>
                <a:cs typeface="Poppins" pitchFamily="2" charset="77"/>
              </a:rPr>
              <a:t>independence</a:t>
            </a:r>
            <a:r>
              <a:rPr lang="pt-PT" sz="3000" dirty="0">
                <a:latin typeface="Poppins" pitchFamily="2" charset="77"/>
                <a:cs typeface="Poppins" pitchFamily="2" charset="77"/>
              </a:rPr>
              <a:t>. </a:t>
            </a:r>
            <a:r>
              <a:rPr lang="pt-PT" sz="300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Countries: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latin typeface="Poppins" pitchFamily="2" charset="77"/>
                <a:cs typeface="Poppins" pitchFamily="2" charset="77"/>
              </a:rPr>
              <a:t>Croatia</a:t>
            </a:r>
            <a:r>
              <a:rPr lang="pt-PT" sz="3000" dirty="0">
                <a:latin typeface="Poppins" pitchFamily="2" charset="77"/>
                <a:cs typeface="Poppins" pitchFamily="2" charset="77"/>
              </a:rPr>
              <a:t>, </a:t>
            </a:r>
            <a:r>
              <a:rPr lang="pt-PT" sz="3000" dirty="0" err="1">
                <a:latin typeface="Poppins" pitchFamily="2" charset="77"/>
                <a:cs typeface="Poppins" pitchFamily="2" charset="77"/>
              </a:rPr>
              <a:t>Italy</a:t>
            </a:r>
            <a:r>
              <a:rPr lang="pt-PT" sz="3000" dirty="0">
                <a:latin typeface="Poppins" pitchFamily="2" charset="77"/>
                <a:cs typeface="Poppins" pitchFamily="2" charset="77"/>
              </a:rPr>
              <a:t>, Malta, Portugal, </a:t>
            </a:r>
            <a:r>
              <a:rPr lang="pt-PT" sz="3000" dirty="0" err="1">
                <a:latin typeface="Poppins" pitchFamily="2" charset="77"/>
                <a:cs typeface="Poppins" pitchFamily="2" charset="77"/>
              </a:rPr>
              <a:t>Serbia</a:t>
            </a:r>
            <a:r>
              <a:rPr lang="pt-PT" sz="3000" dirty="0">
                <a:latin typeface="Poppins" pitchFamily="2" charset="77"/>
                <a:cs typeface="Poppins" pitchFamily="2" charset="77"/>
              </a:rPr>
              <a:t>, </a:t>
            </a:r>
            <a:r>
              <a:rPr lang="pt-PT" sz="3000" dirty="0" err="1">
                <a:latin typeface="Poppins" pitchFamily="2" charset="77"/>
                <a:cs typeface="Poppins" pitchFamily="2" charset="77"/>
              </a:rPr>
              <a:t>and</a:t>
            </a:r>
            <a:r>
              <a:rPr lang="pt-PT" sz="3000" dirty="0"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latin typeface="Poppins" pitchFamily="2" charset="77"/>
                <a:cs typeface="Poppins" pitchFamily="2" charset="77"/>
              </a:rPr>
              <a:t>Spain</a:t>
            </a:r>
            <a:r>
              <a:rPr lang="pt-PT" sz="3000" dirty="0">
                <a:latin typeface="Poppins" pitchFamily="2" charset="77"/>
                <a:cs typeface="Poppins" pitchFamily="2" charset="77"/>
              </a:rPr>
              <a:t>.</a:t>
            </a:r>
          </a:p>
          <a:p>
            <a:endParaRPr lang="pt-PT" sz="3000" dirty="0">
              <a:latin typeface="Poppins" pitchFamily="2" charset="77"/>
              <a:cs typeface="Poppins" pitchFamily="2" charset="77"/>
            </a:endParaRPr>
          </a:p>
          <a:p>
            <a:r>
              <a:rPr lang="pt-PT" sz="3000" b="1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Progressive</a:t>
            </a:r>
            <a:r>
              <a:rPr lang="pt-PT" sz="300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b="1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Citizenship</a:t>
            </a:r>
            <a:r>
              <a:rPr lang="pt-PT" sz="300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: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latin typeface="Poppins" pitchFamily="2" charset="77"/>
                <a:cs typeface="Poppins" pitchFamily="2" charset="77"/>
              </a:rPr>
              <a:t>The</a:t>
            </a:r>
            <a:r>
              <a:rPr lang="pt-PT" sz="3000" dirty="0"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latin typeface="Poppins" pitchFamily="2" charset="77"/>
                <a:cs typeface="Poppins" pitchFamily="2" charset="77"/>
              </a:rPr>
              <a:t>state</a:t>
            </a:r>
            <a:r>
              <a:rPr lang="pt-PT" sz="3000" dirty="0"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latin typeface="Poppins" pitchFamily="2" charset="77"/>
                <a:cs typeface="Poppins" pitchFamily="2" charset="77"/>
              </a:rPr>
              <a:t>provides</a:t>
            </a:r>
            <a:r>
              <a:rPr lang="pt-PT" sz="3000" dirty="0"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latin typeface="Poppins" pitchFamily="2" charset="77"/>
                <a:cs typeface="Poppins" pitchFamily="2" charset="77"/>
              </a:rPr>
              <a:t>support</a:t>
            </a:r>
            <a:r>
              <a:rPr lang="pt-PT" sz="3000" dirty="0">
                <a:latin typeface="Poppins" pitchFamily="2" charset="77"/>
                <a:cs typeface="Poppins" pitchFamily="2" charset="77"/>
              </a:rPr>
              <a:t> for </a:t>
            </a:r>
            <a:r>
              <a:rPr lang="pt-PT" sz="3000" dirty="0" err="1">
                <a:latin typeface="Poppins" pitchFamily="2" charset="77"/>
                <a:cs typeface="Poppins" pitchFamily="2" charset="77"/>
              </a:rPr>
              <a:t>youth</a:t>
            </a:r>
            <a:r>
              <a:rPr lang="pt-PT" sz="3000" dirty="0">
                <a:latin typeface="Poppins" pitchFamily="2" charset="77"/>
                <a:cs typeface="Poppins" pitchFamily="2" charset="77"/>
              </a:rPr>
              <a:t> (</a:t>
            </a:r>
            <a:r>
              <a:rPr lang="pt-PT" sz="3000" dirty="0" err="1">
                <a:latin typeface="Poppins" pitchFamily="2" charset="77"/>
                <a:cs typeface="Poppins" pitchFamily="2" charset="77"/>
              </a:rPr>
              <a:t>although</a:t>
            </a:r>
            <a:r>
              <a:rPr lang="pt-PT" sz="3000" dirty="0"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latin typeface="Poppins" pitchFamily="2" charset="77"/>
                <a:cs typeface="Poppins" pitchFamily="2" charset="77"/>
              </a:rPr>
              <a:t>it</a:t>
            </a:r>
            <a:r>
              <a:rPr lang="pt-PT" sz="3000" dirty="0">
                <a:latin typeface="Poppins" pitchFamily="2" charset="77"/>
                <a:cs typeface="Poppins" pitchFamily="2" charset="77"/>
              </a:rPr>
              <a:t> varies), </a:t>
            </a:r>
            <a:r>
              <a:rPr lang="pt-PT" sz="3000" dirty="0" err="1">
                <a:latin typeface="Poppins" pitchFamily="2" charset="77"/>
                <a:cs typeface="Poppins" pitchFamily="2" charset="77"/>
              </a:rPr>
              <a:t>with</a:t>
            </a:r>
            <a:r>
              <a:rPr lang="pt-PT" sz="3000" dirty="0">
                <a:latin typeface="Poppins" pitchFamily="2" charset="77"/>
                <a:cs typeface="Poppins" pitchFamily="2" charset="77"/>
              </a:rPr>
              <a:t> inclusive labour policies </a:t>
            </a:r>
            <a:r>
              <a:rPr lang="pt-PT" sz="3000" dirty="0" err="1">
                <a:latin typeface="Poppins" pitchFamily="2" charset="77"/>
                <a:cs typeface="Poppins" pitchFamily="2" charset="77"/>
              </a:rPr>
              <a:t>and</a:t>
            </a:r>
            <a:r>
              <a:rPr lang="pt-PT" sz="3000" dirty="0"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latin typeface="Poppins" pitchFamily="2" charset="77"/>
                <a:cs typeface="Poppins" pitchFamily="2" charset="77"/>
              </a:rPr>
              <a:t>clearer</a:t>
            </a:r>
            <a:r>
              <a:rPr lang="pt-PT" sz="3000" dirty="0"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latin typeface="Poppins" pitchFamily="2" charset="77"/>
                <a:cs typeface="Poppins" pitchFamily="2" charset="77"/>
              </a:rPr>
              <a:t>paths</a:t>
            </a:r>
            <a:r>
              <a:rPr lang="pt-PT" sz="3000" dirty="0">
                <a:latin typeface="Poppins" pitchFamily="2" charset="77"/>
                <a:cs typeface="Poppins" pitchFamily="2" charset="77"/>
              </a:rPr>
              <a:t> to </a:t>
            </a:r>
            <a:r>
              <a:rPr lang="pt-PT" sz="3000" dirty="0" err="1">
                <a:latin typeface="Poppins" pitchFamily="2" charset="77"/>
                <a:cs typeface="Poppins" pitchFamily="2" charset="77"/>
              </a:rPr>
              <a:t>independence</a:t>
            </a:r>
            <a:r>
              <a:rPr lang="pt-PT" sz="3000" dirty="0">
                <a:latin typeface="Poppins" pitchFamily="2" charset="77"/>
                <a:cs typeface="Poppins" pitchFamily="2" charset="77"/>
              </a:rPr>
              <a:t>. </a:t>
            </a:r>
            <a:r>
              <a:rPr lang="pt-PT" sz="300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Countries: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latin typeface="Poppins" pitchFamily="2" charset="77"/>
                <a:cs typeface="Poppins" pitchFamily="2" charset="77"/>
              </a:rPr>
              <a:t>Austria</a:t>
            </a:r>
            <a:r>
              <a:rPr lang="pt-PT" sz="3000" dirty="0">
                <a:latin typeface="Poppins" pitchFamily="2" charset="77"/>
                <a:cs typeface="Poppins" pitchFamily="2" charset="77"/>
              </a:rPr>
              <a:t>, </a:t>
            </a:r>
            <a:r>
              <a:rPr lang="pt-PT" sz="3000" dirty="0" err="1">
                <a:latin typeface="Poppins" pitchFamily="2" charset="77"/>
                <a:cs typeface="Poppins" pitchFamily="2" charset="77"/>
              </a:rPr>
              <a:t>Estonia</a:t>
            </a:r>
            <a:r>
              <a:rPr lang="pt-PT" sz="3000" dirty="0">
                <a:latin typeface="Poppins" pitchFamily="2" charset="77"/>
                <a:cs typeface="Poppins" pitchFamily="2" charset="77"/>
              </a:rPr>
              <a:t>, France, </a:t>
            </a:r>
            <a:r>
              <a:rPr lang="pt-PT" sz="3000" dirty="0" err="1">
                <a:latin typeface="Poppins" pitchFamily="2" charset="77"/>
                <a:cs typeface="Poppins" pitchFamily="2" charset="77"/>
              </a:rPr>
              <a:t>Germany</a:t>
            </a:r>
            <a:r>
              <a:rPr lang="pt-PT" sz="3000" dirty="0">
                <a:latin typeface="Poppins" pitchFamily="2" charset="77"/>
                <a:cs typeface="Poppins" pitchFamily="2" charset="77"/>
              </a:rPr>
              <a:t>, </a:t>
            </a:r>
            <a:r>
              <a:rPr lang="pt-PT" sz="3000" dirty="0" err="1">
                <a:latin typeface="Poppins" pitchFamily="2" charset="77"/>
                <a:cs typeface="Poppins" pitchFamily="2" charset="77"/>
              </a:rPr>
              <a:t>Ireland</a:t>
            </a:r>
            <a:r>
              <a:rPr lang="pt-PT" sz="3000" dirty="0">
                <a:latin typeface="Poppins" pitchFamily="2" charset="77"/>
                <a:cs typeface="Poppins" pitchFamily="2" charset="77"/>
              </a:rPr>
              <a:t>, </a:t>
            </a:r>
            <a:r>
              <a:rPr lang="pt-PT" sz="3000" dirty="0" err="1">
                <a:latin typeface="Poppins" pitchFamily="2" charset="77"/>
                <a:cs typeface="Poppins" pitchFamily="2" charset="77"/>
              </a:rPr>
              <a:t>and</a:t>
            </a:r>
            <a:r>
              <a:rPr lang="pt-PT" sz="3000" dirty="0"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latin typeface="Poppins" pitchFamily="2" charset="77"/>
                <a:cs typeface="Poppins" pitchFamily="2" charset="77"/>
              </a:rPr>
              <a:t>Lithuania</a:t>
            </a:r>
            <a:r>
              <a:rPr lang="pt-PT" sz="3000" dirty="0">
                <a:latin typeface="Poppins" pitchFamily="2" charset="77"/>
                <a:cs typeface="Poppins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756632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FF9DF9-27A3-EAA6-44CC-6A6E388332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5">
            <a:extLst>
              <a:ext uri="{FF2B5EF4-FFF2-40B4-BE49-F238E27FC236}">
                <a16:creationId xmlns:a16="http://schemas.microsoft.com/office/drawing/2014/main" id="{1014833C-CB3B-15CD-70D0-94F0478626A6}"/>
              </a:ext>
            </a:extLst>
          </p:cNvPr>
          <p:cNvSpPr txBox="1"/>
          <p:nvPr/>
        </p:nvSpPr>
        <p:spPr>
          <a:xfrm>
            <a:off x="5156323" y="1150547"/>
            <a:ext cx="7975353" cy="9997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79"/>
              </a:lnSpc>
            </a:pPr>
            <a:r>
              <a:rPr lang="en-US" sz="6399" b="1" dirty="0">
                <a:solidFill>
                  <a:schemeClr val="tx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Levels of Analysis </a:t>
            </a:r>
          </a:p>
        </p:txBody>
      </p:sp>
      <p:grpSp>
        <p:nvGrpSpPr>
          <p:cNvPr id="26" name="Group 26">
            <a:extLst>
              <a:ext uri="{FF2B5EF4-FFF2-40B4-BE49-F238E27FC236}">
                <a16:creationId xmlns:a16="http://schemas.microsoft.com/office/drawing/2014/main" id="{B9FF00B3-CBC9-1219-5105-138957CBEE67}"/>
              </a:ext>
            </a:extLst>
          </p:cNvPr>
          <p:cNvGrpSpPr/>
          <p:nvPr/>
        </p:nvGrpSpPr>
        <p:grpSpPr>
          <a:xfrm>
            <a:off x="5753224" y="813810"/>
            <a:ext cx="9511178" cy="214890"/>
            <a:chOff x="0" y="0"/>
            <a:chExt cx="25294954" cy="571500"/>
          </a:xfrm>
        </p:grpSpPr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D2C79058-1E29-364C-08AC-2E4560113EBA}"/>
                </a:ext>
              </a:extLst>
            </p:cNvPr>
            <p:cNvSpPr/>
            <p:nvPr/>
          </p:nvSpPr>
          <p:spPr>
            <a:xfrm>
              <a:off x="0" y="255270"/>
              <a:ext cx="25294954" cy="69850"/>
            </a:xfrm>
            <a:custGeom>
              <a:avLst/>
              <a:gdLst/>
              <a:ahLst/>
              <a:cxnLst/>
              <a:rect l="l" t="t" r="r" b="b"/>
              <a:pathLst>
                <a:path w="25294954" h="69850">
                  <a:moveTo>
                    <a:pt x="25004123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25294954" y="69850"/>
                  </a:lnTo>
                  <a:lnTo>
                    <a:pt x="2529495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28" name="TextBox 28">
            <a:extLst>
              <a:ext uri="{FF2B5EF4-FFF2-40B4-BE49-F238E27FC236}">
                <a16:creationId xmlns:a16="http://schemas.microsoft.com/office/drawing/2014/main" id="{509FFB4A-E7CE-4A56-0E3B-4F64BA65E64B}"/>
              </a:ext>
            </a:extLst>
          </p:cNvPr>
          <p:cNvSpPr txBox="1"/>
          <p:nvPr/>
        </p:nvSpPr>
        <p:spPr>
          <a:xfrm>
            <a:off x="15374896" y="794760"/>
            <a:ext cx="1884404" cy="227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680"/>
              </a:lnSpc>
            </a:pPr>
            <a:r>
              <a:rPr lang="en-US" sz="1400" b="1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OCTOBER 2025</a:t>
            </a:r>
          </a:p>
        </p:txBody>
      </p:sp>
      <p:sp>
        <p:nvSpPr>
          <p:cNvPr id="29" name="TextBox 29">
            <a:extLst>
              <a:ext uri="{FF2B5EF4-FFF2-40B4-BE49-F238E27FC236}">
                <a16:creationId xmlns:a16="http://schemas.microsoft.com/office/drawing/2014/main" id="{6B087F9A-865D-670A-89FD-9CA0070495D1}"/>
              </a:ext>
            </a:extLst>
          </p:cNvPr>
          <p:cNvSpPr txBox="1"/>
          <p:nvPr/>
        </p:nvSpPr>
        <p:spPr>
          <a:xfrm>
            <a:off x="758297" y="794760"/>
            <a:ext cx="4966352" cy="227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lang="en-US" sz="1400" b="1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YOUTH PERSPECTIVES IN CONTEMPORARY EUROPE</a:t>
            </a:r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000BE61F-A56C-A35C-7A0D-FF1F2E32C73B}"/>
              </a:ext>
            </a:extLst>
          </p:cNvPr>
          <p:cNvSpPr txBox="1"/>
          <p:nvPr/>
        </p:nvSpPr>
        <p:spPr>
          <a:xfrm>
            <a:off x="6705600" y="3367615"/>
            <a:ext cx="11201400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pt-PT" sz="3000" dirty="0" err="1">
                <a:latin typeface="Poppins" pitchFamily="2" charset="77"/>
                <a:cs typeface="Poppins" pitchFamily="2" charset="77"/>
              </a:rPr>
              <a:t>Baseline</a:t>
            </a:r>
            <a:r>
              <a:rPr lang="pt-PT" sz="3000" dirty="0"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latin typeface="Poppins" pitchFamily="2" charset="77"/>
                <a:cs typeface="Poppins" pitchFamily="2" charset="77"/>
              </a:rPr>
              <a:t>statistics</a:t>
            </a:r>
            <a:r>
              <a:rPr lang="pt-PT" sz="3000" dirty="0">
                <a:latin typeface="Poppins" pitchFamily="2" charset="77"/>
                <a:cs typeface="Poppins" pitchFamily="2" charset="77"/>
              </a:rPr>
              <a:t> for </a:t>
            </a:r>
            <a:r>
              <a:rPr lang="pt-PT" sz="3000" dirty="0" err="1">
                <a:latin typeface="Poppins" pitchFamily="2" charset="77"/>
                <a:cs typeface="Poppins" pitchFamily="2" charset="77"/>
              </a:rPr>
              <a:t>all</a:t>
            </a:r>
            <a:r>
              <a:rPr lang="pt-PT" sz="3000" dirty="0"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latin typeface="Poppins" pitchFamily="2" charset="77"/>
                <a:cs typeface="Poppins" pitchFamily="2" charset="77"/>
              </a:rPr>
              <a:t>dimensions</a:t>
            </a:r>
            <a:r>
              <a:rPr lang="pt-PT" sz="3000" dirty="0">
                <a:latin typeface="Poppins" pitchFamily="2" charset="77"/>
                <a:cs typeface="Poppins" pitchFamily="2" charset="77"/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PT" sz="3000" dirty="0">
              <a:latin typeface="Poppins" pitchFamily="2" charset="77"/>
              <a:cs typeface="Poppins" pitchFamily="2" charset="77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PT" sz="3000" dirty="0">
              <a:latin typeface="Poppins" pitchFamily="2" charset="77"/>
              <a:cs typeface="Poppins" pitchFamily="2" charset="77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PT" sz="3000" dirty="0">
                <a:latin typeface="Poppins" pitchFamily="2" charset="77"/>
                <a:cs typeface="Poppins" pitchFamily="2" charset="77"/>
              </a:rPr>
              <a:t>Use </a:t>
            </a:r>
            <a:r>
              <a:rPr lang="pt-PT" sz="3000" dirty="0" err="1">
                <a:latin typeface="Poppins" pitchFamily="2" charset="77"/>
                <a:cs typeface="Poppins" pitchFamily="2" charset="77"/>
              </a:rPr>
              <a:t>of</a:t>
            </a:r>
            <a:r>
              <a:rPr lang="pt-PT" sz="3000" dirty="0"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latin typeface="Poppins" pitchFamily="2" charset="77"/>
                <a:cs typeface="Poppins" pitchFamily="2" charset="77"/>
              </a:rPr>
              <a:t>public</a:t>
            </a:r>
            <a:r>
              <a:rPr lang="pt-PT" sz="3000" dirty="0">
                <a:latin typeface="Poppins" pitchFamily="2" charset="77"/>
                <a:cs typeface="Poppins" pitchFamily="2" charset="77"/>
              </a:rPr>
              <a:t> data (Eurostat, </a:t>
            </a:r>
            <a:r>
              <a:rPr lang="pt-PT" sz="3000" dirty="0" err="1">
                <a:latin typeface="Poppins" pitchFamily="2" charset="77"/>
                <a:cs typeface="Poppins" pitchFamily="2" charset="77"/>
              </a:rPr>
              <a:t>Eurobarometer</a:t>
            </a:r>
            <a:r>
              <a:rPr lang="pt-PT" sz="3000" dirty="0">
                <a:latin typeface="Poppins" pitchFamily="2" charset="77"/>
                <a:cs typeface="Poppins" pitchFamily="2" charset="77"/>
              </a:rPr>
              <a:t>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PT" sz="3000" dirty="0">
              <a:latin typeface="Poppins" pitchFamily="2" charset="77"/>
              <a:cs typeface="Poppins" pitchFamily="2" charset="77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PT" sz="3000" dirty="0">
              <a:latin typeface="Poppins" pitchFamily="2" charset="77"/>
              <a:cs typeface="Poppins" pitchFamily="2" charset="77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PT" sz="3000" dirty="0" err="1">
                <a:latin typeface="Poppins" pitchFamily="2" charset="77"/>
                <a:cs typeface="Poppins" pitchFamily="2" charset="77"/>
              </a:rPr>
              <a:t>Period</a:t>
            </a:r>
            <a:r>
              <a:rPr lang="pt-PT" sz="3000" dirty="0">
                <a:latin typeface="Poppins" pitchFamily="2" charset="77"/>
                <a:cs typeface="Poppins" pitchFamily="2" charset="77"/>
              </a:rPr>
              <a:t> 2019-2023 </a:t>
            </a:r>
            <a:r>
              <a:rPr lang="pt-PT" sz="3000" dirty="0" err="1">
                <a:latin typeface="Poppins" pitchFamily="2" charset="77"/>
                <a:cs typeface="Poppins" pitchFamily="2" charset="77"/>
              </a:rPr>
              <a:t>or</a:t>
            </a:r>
            <a:r>
              <a:rPr lang="pt-PT" sz="3000" dirty="0">
                <a:latin typeface="Poppins" pitchFamily="2" charset="77"/>
                <a:cs typeface="Poppins" pitchFamily="2" charset="77"/>
              </a:rPr>
              <a:t> 2019-2022 (</a:t>
            </a:r>
            <a:r>
              <a:rPr lang="pt-PT" sz="3000" dirty="0" err="1">
                <a:latin typeface="Poppins" pitchFamily="2" charset="77"/>
                <a:cs typeface="Poppins" pitchFamily="2" charset="77"/>
              </a:rPr>
              <a:t>upon</a:t>
            </a:r>
            <a:r>
              <a:rPr lang="pt-PT" sz="3000" dirty="0">
                <a:latin typeface="Poppins" pitchFamily="2" charset="77"/>
                <a:cs typeface="Poppins" pitchFamily="2" charset="77"/>
              </a:rPr>
              <a:t> data </a:t>
            </a:r>
            <a:r>
              <a:rPr lang="pt-PT" sz="3000" dirty="0" err="1">
                <a:latin typeface="Poppins" pitchFamily="2" charset="77"/>
                <a:cs typeface="Poppins" pitchFamily="2" charset="77"/>
              </a:rPr>
              <a:t>availability</a:t>
            </a:r>
            <a:r>
              <a:rPr lang="pt-PT" sz="3000" dirty="0">
                <a:latin typeface="Poppins" pitchFamily="2" charset="77"/>
                <a:cs typeface="Poppins" pitchFamily="2" charset="77"/>
              </a:rPr>
              <a:t>)</a:t>
            </a:r>
          </a:p>
          <a:p>
            <a:endParaRPr lang="pt-PT" sz="3000" b="1" dirty="0">
              <a:latin typeface="Poppins" pitchFamily="2" charset="77"/>
              <a:cs typeface="Poppins" pitchFamily="2" charset="77"/>
            </a:endParaRPr>
          </a:p>
          <a:p>
            <a:endParaRPr lang="pt-PT" sz="3000" dirty="0">
              <a:latin typeface="Poppins" pitchFamily="2" charset="77"/>
              <a:cs typeface="Poppins" pitchFamily="2" charset="77"/>
            </a:endParaRPr>
          </a:p>
        </p:txBody>
      </p:sp>
      <p:grpSp>
        <p:nvGrpSpPr>
          <p:cNvPr id="8" name="Group 6">
            <a:extLst>
              <a:ext uri="{FF2B5EF4-FFF2-40B4-BE49-F238E27FC236}">
                <a16:creationId xmlns:a16="http://schemas.microsoft.com/office/drawing/2014/main" id="{DF810C2B-9634-B7EF-9BD6-DB1A0055CAF1}"/>
              </a:ext>
            </a:extLst>
          </p:cNvPr>
          <p:cNvGrpSpPr/>
          <p:nvPr/>
        </p:nvGrpSpPr>
        <p:grpSpPr>
          <a:xfrm>
            <a:off x="2304495" y="3162300"/>
            <a:ext cx="3412720" cy="3412720"/>
            <a:chOff x="0" y="0"/>
            <a:chExt cx="6350000" cy="6350000"/>
          </a:xfrm>
        </p:grpSpPr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A89C69D3-E641-4868-CC3D-BB206C444A8F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DE59"/>
            </a:solidFill>
          </p:spPr>
          <p:txBody>
            <a:bodyPr/>
            <a:lstStyle/>
            <a:p>
              <a:endParaRPr lang="pt-PT" sz="3000" b="1">
                <a:solidFill>
                  <a:schemeClr val="bg1"/>
                </a:solidFill>
                <a:latin typeface="Poppins" pitchFamily="2" charset="77"/>
                <a:cs typeface="Poppins" pitchFamily="2" charset="77"/>
              </a:endParaRPr>
            </a:p>
          </p:txBody>
        </p:sp>
      </p:grpSp>
      <p:grpSp>
        <p:nvGrpSpPr>
          <p:cNvPr id="10" name="Group 8">
            <a:extLst>
              <a:ext uri="{FF2B5EF4-FFF2-40B4-BE49-F238E27FC236}">
                <a16:creationId xmlns:a16="http://schemas.microsoft.com/office/drawing/2014/main" id="{9F1894C7-33E8-C3BC-58E1-C6648D16D377}"/>
              </a:ext>
            </a:extLst>
          </p:cNvPr>
          <p:cNvGrpSpPr>
            <a:grpSpLocks noChangeAspect="1"/>
          </p:cNvGrpSpPr>
          <p:nvPr/>
        </p:nvGrpSpPr>
        <p:grpSpPr>
          <a:xfrm>
            <a:off x="2508068" y="3353676"/>
            <a:ext cx="3029980" cy="3029968"/>
            <a:chOff x="0" y="0"/>
            <a:chExt cx="6350000" cy="6349975"/>
          </a:xfrm>
        </p:grpSpPr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E5F5A076-8447-9565-D346-DDCC7504119F}"/>
                </a:ext>
              </a:extLst>
            </p:cNvPr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pt-PT" sz="3000" b="1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endParaRPr>
            </a:p>
            <a:p>
              <a:endParaRPr lang="pt-PT" sz="3000" b="1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endParaRPr>
            </a:p>
            <a:p>
              <a:endParaRPr lang="pt-PT" sz="3000" b="1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endParaRPr>
            </a:p>
            <a:p>
              <a:pPr algn="ctr"/>
              <a:r>
                <a:rPr lang="pt-PT" sz="3000" b="1" dirty="0" err="1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Trends</a:t>
              </a:r>
              <a:r>
                <a:rPr lang="pt-PT" sz="3000" b="1" dirty="0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019207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5C23CC-B436-43EC-88F9-1F7E4EA92A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5">
            <a:extLst>
              <a:ext uri="{FF2B5EF4-FFF2-40B4-BE49-F238E27FC236}">
                <a16:creationId xmlns:a16="http://schemas.microsoft.com/office/drawing/2014/main" id="{F0A42509-48B1-34EC-1BA2-63B8E59341EF}"/>
              </a:ext>
            </a:extLst>
          </p:cNvPr>
          <p:cNvSpPr txBox="1"/>
          <p:nvPr/>
        </p:nvSpPr>
        <p:spPr>
          <a:xfrm>
            <a:off x="5156323" y="1150547"/>
            <a:ext cx="7975353" cy="9997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79"/>
              </a:lnSpc>
            </a:pPr>
            <a:r>
              <a:rPr lang="en-US" sz="6399" b="1" dirty="0">
                <a:solidFill>
                  <a:schemeClr val="tx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Levels of Analysis </a:t>
            </a:r>
          </a:p>
        </p:txBody>
      </p:sp>
      <p:grpSp>
        <p:nvGrpSpPr>
          <p:cNvPr id="26" name="Group 26">
            <a:extLst>
              <a:ext uri="{FF2B5EF4-FFF2-40B4-BE49-F238E27FC236}">
                <a16:creationId xmlns:a16="http://schemas.microsoft.com/office/drawing/2014/main" id="{1EFB0208-99A2-5242-A387-98BB7F80E71A}"/>
              </a:ext>
            </a:extLst>
          </p:cNvPr>
          <p:cNvGrpSpPr/>
          <p:nvPr/>
        </p:nvGrpSpPr>
        <p:grpSpPr>
          <a:xfrm>
            <a:off x="5753224" y="813810"/>
            <a:ext cx="9511178" cy="214890"/>
            <a:chOff x="0" y="0"/>
            <a:chExt cx="25294954" cy="571500"/>
          </a:xfrm>
        </p:grpSpPr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585A83A4-8DA2-2ADA-E4B2-C33BA9FDB028}"/>
                </a:ext>
              </a:extLst>
            </p:cNvPr>
            <p:cNvSpPr/>
            <p:nvPr/>
          </p:nvSpPr>
          <p:spPr>
            <a:xfrm>
              <a:off x="0" y="255270"/>
              <a:ext cx="25294954" cy="69850"/>
            </a:xfrm>
            <a:custGeom>
              <a:avLst/>
              <a:gdLst/>
              <a:ahLst/>
              <a:cxnLst/>
              <a:rect l="l" t="t" r="r" b="b"/>
              <a:pathLst>
                <a:path w="25294954" h="69850">
                  <a:moveTo>
                    <a:pt x="25004123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25294954" y="69850"/>
                  </a:lnTo>
                  <a:lnTo>
                    <a:pt x="2529495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28" name="TextBox 28">
            <a:extLst>
              <a:ext uri="{FF2B5EF4-FFF2-40B4-BE49-F238E27FC236}">
                <a16:creationId xmlns:a16="http://schemas.microsoft.com/office/drawing/2014/main" id="{AA421BF8-9FF0-D298-1790-03A53F90F529}"/>
              </a:ext>
            </a:extLst>
          </p:cNvPr>
          <p:cNvSpPr txBox="1"/>
          <p:nvPr/>
        </p:nvSpPr>
        <p:spPr>
          <a:xfrm>
            <a:off x="15374896" y="794760"/>
            <a:ext cx="1884404" cy="227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680"/>
              </a:lnSpc>
            </a:pPr>
            <a:r>
              <a:rPr lang="en-US" sz="1400" b="1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OCTOBER 2025</a:t>
            </a:r>
          </a:p>
        </p:txBody>
      </p:sp>
      <p:sp>
        <p:nvSpPr>
          <p:cNvPr id="29" name="TextBox 29">
            <a:extLst>
              <a:ext uri="{FF2B5EF4-FFF2-40B4-BE49-F238E27FC236}">
                <a16:creationId xmlns:a16="http://schemas.microsoft.com/office/drawing/2014/main" id="{4D909A79-6039-C482-AB3C-F91C30D2C6E5}"/>
              </a:ext>
            </a:extLst>
          </p:cNvPr>
          <p:cNvSpPr txBox="1"/>
          <p:nvPr/>
        </p:nvSpPr>
        <p:spPr>
          <a:xfrm>
            <a:off x="758297" y="794760"/>
            <a:ext cx="4966352" cy="227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lang="en-US" sz="1400" b="1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YOUTH PERSPECTIVES IN CONTEMPORARY EUROPE</a:t>
            </a:r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FDA348B4-2993-4EE5-B12B-58B989FB329E}"/>
              </a:ext>
            </a:extLst>
          </p:cNvPr>
          <p:cNvSpPr txBox="1"/>
          <p:nvPr/>
        </p:nvSpPr>
        <p:spPr>
          <a:xfrm>
            <a:off x="6705600" y="3367615"/>
            <a:ext cx="1120140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pt-PT" sz="3000" dirty="0" err="1">
                <a:latin typeface="Poppins" pitchFamily="2" charset="77"/>
                <a:cs typeface="Poppins" pitchFamily="2" charset="77"/>
              </a:rPr>
              <a:t>Analysis</a:t>
            </a:r>
            <a:r>
              <a:rPr lang="pt-PT" sz="3000" dirty="0"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latin typeface="Poppins" pitchFamily="2" charset="77"/>
                <a:cs typeface="Poppins" pitchFamily="2" charset="77"/>
              </a:rPr>
              <a:t>of</a:t>
            </a:r>
            <a:r>
              <a:rPr lang="pt-PT" sz="3000" dirty="0"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latin typeface="Poppins" pitchFamily="2" charset="77"/>
                <a:cs typeface="Poppins" pitchFamily="2" charset="77"/>
              </a:rPr>
              <a:t>policy</a:t>
            </a:r>
            <a:r>
              <a:rPr lang="pt-PT" sz="3000" dirty="0">
                <a:latin typeface="Poppins" pitchFamily="2" charset="77"/>
                <a:cs typeface="Poppins" pitchFamily="2" charset="77"/>
              </a:rPr>
              <a:t> packages </a:t>
            </a:r>
            <a:r>
              <a:rPr lang="pt-PT" sz="3000" dirty="0" err="1">
                <a:latin typeface="Poppins" pitchFamily="2" charset="77"/>
                <a:cs typeface="Poppins" pitchFamily="2" charset="77"/>
              </a:rPr>
              <a:t>at</a:t>
            </a:r>
            <a:r>
              <a:rPr lang="pt-PT" sz="3000" dirty="0"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latin typeface="Poppins" pitchFamily="2" charset="77"/>
                <a:cs typeface="Poppins" pitchFamily="2" charset="77"/>
              </a:rPr>
              <a:t>the</a:t>
            </a:r>
            <a:r>
              <a:rPr lang="pt-PT" sz="3000" dirty="0"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latin typeface="Poppins" pitchFamily="2" charset="77"/>
                <a:cs typeface="Poppins" pitchFamily="2" charset="77"/>
              </a:rPr>
              <a:t>national</a:t>
            </a:r>
            <a:r>
              <a:rPr lang="pt-PT" sz="3000" dirty="0"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latin typeface="Poppins" pitchFamily="2" charset="77"/>
                <a:cs typeface="Poppins" pitchFamily="2" charset="77"/>
              </a:rPr>
              <a:t>level</a:t>
            </a:r>
            <a:endParaRPr lang="pt-PT" sz="3000" dirty="0">
              <a:latin typeface="Poppins" pitchFamily="2" charset="77"/>
              <a:cs typeface="Poppins" pitchFamily="2" charset="77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PT" sz="3000" dirty="0">
              <a:latin typeface="Poppins" pitchFamily="2" charset="77"/>
              <a:cs typeface="Poppins" pitchFamily="2" charset="77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PT" sz="3000" dirty="0" err="1">
                <a:latin typeface="Poppins" pitchFamily="2" charset="77"/>
                <a:cs typeface="Poppins" pitchFamily="2" charset="77"/>
              </a:rPr>
              <a:t>Focus</a:t>
            </a:r>
            <a:r>
              <a:rPr lang="pt-PT" sz="3000" dirty="0"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latin typeface="Poppins" pitchFamily="2" charset="77"/>
                <a:cs typeface="Poppins" pitchFamily="2" charset="77"/>
              </a:rPr>
              <a:t>on</a:t>
            </a:r>
            <a:r>
              <a:rPr lang="pt-PT" sz="3000" dirty="0"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latin typeface="Poppins" pitchFamily="2" charset="77"/>
                <a:cs typeface="Poppins" pitchFamily="2" charset="77"/>
              </a:rPr>
              <a:t>multiple</a:t>
            </a:r>
            <a:r>
              <a:rPr lang="pt-PT" sz="3000" dirty="0">
                <a:latin typeface="Poppins" pitchFamily="2" charset="77"/>
                <a:cs typeface="Poppins" pitchFamily="2" charset="77"/>
              </a:rPr>
              <a:t>, </a:t>
            </a:r>
            <a:r>
              <a:rPr lang="pt-PT" sz="3000" dirty="0" err="1">
                <a:latin typeface="Poppins" pitchFamily="2" charset="77"/>
                <a:cs typeface="Poppins" pitchFamily="2" charset="77"/>
              </a:rPr>
              <a:t>intersecting</a:t>
            </a:r>
            <a:r>
              <a:rPr lang="pt-PT" sz="3000" dirty="0"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latin typeface="Poppins" pitchFamily="2" charset="77"/>
                <a:cs typeface="Poppins" pitchFamily="2" charset="77"/>
              </a:rPr>
              <a:t>policy</a:t>
            </a:r>
            <a:r>
              <a:rPr lang="pt-PT" sz="3000" dirty="0"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latin typeface="Poppins" pitchFamily="2" charset="77"/>
                <a:cs typeface="Poppins" pitchFamily="2" charset="77"/>
              </a:rPr>
              <a:t>domains</a:t>
            </a:r>
            <a:r>
              <a:rPr lang="pt-PT" sz="3000" dirty="0">
                <a:latin typeface="Poppins" pitchFamily="2" charset="77"/>
                <a:cs typeface="Poppins" pitchFamily="2" charset="77"/>
              </a:rPr>
              <a:t> (rural </a:t>
            </a:r>
            <a:r>
              <a:rPr lang="pt-PT" sz="3000" dirty="0" err="1">
                <a:latin typeface="Poppins" pitchFamily="2" charset="77"/>
                <a:cs typeface="Poppins" pitchFamily="2" charset="77"/>
              </a:rPr>
              <a:t>development</a:t>
            </a:r>
            <a:r>
              <a:rPr lang="pt-PT" sz="3000" dirty="0">
                <a:latin typeface="Poppins" pitchFamily="2" charset="77"/>
                <a:cs typeface="Poppins" pitchFamily="2" charset="77"/>
              </a:rPr>
              <a:t>, </a:t>
            </a:r>
            <a:r>
              <a:rPr lang="pt-PT" sz="3000" dirty="0" err="1">
                <a:latin typeface="Poppins" pitchFamily="2" charset="77"/>
                <a:cs typeface="Poppins" pitchFamily="2" charset="77"/>
              </a:rPr>
              <a:t>youth</a:t>
            </a:r>
            <a:r>
              <a:rPr lang="pt-PT" sz="3000" dirty="0"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latin typeface="Poppins" pitchFamily="2" charset="77"/>
                <a:cs typeface="Poppins" pitchFamily="2" charset="77"/>
              </a:rPr>
              <a:t>policy</a:t>
            </a:r>
            <a:r>
              <a:rPr lang="pt-PT" sz="3000" dirty="0">
                <a:latin typeface="Poppins" pitchFamily="2" charset="77"/>
                <a:cs typeface="Poppins" pitchFamily="2" charset="77"/>
              </a:rPr>
              <a:t>, etc.)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PT" sz="3000" dirty="0">
              <a:latin typeface="Poppins" pitchFamily="2" charset="77"/>
              <a:cs typeface="Poppins" pitchFamily="2" charset="77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PT" sz="3000" dirty="0" err="1">
                <a:latin typeface="Poppins" pitchFamily="2" charset="77"/>
                <a:cs typeface="Poppins" pitchFamily="2" charset="77"/>
              </a:rPr>
              <a:t>Searching</a:t>
            </a:r>
            <a:r>
              <a:rPr lang="pt-PT" sz="3000" dirty="0">
                <a:latin typeface="Poppins" pitchFamily="2" charset="77"/>
                <a:cs typeface="Poppins" pitchFamily="2" charset="77"/>
              </a:rPr>
              <a:t> for </a:t>
            </a:r>
            <a:r>
              <a:rPr lang="pt-PT" sz="3000" dirty="0" err="1">
                <a:latin typeface="Poppins" pitchFamily="2" charset="77"/>
                <a:cs typeface="Poppins" pitchFamily="2" charset="77"/>
              </a:rPr>
              <a:t>communalities</a:t>
            </a:r>
            <a:r>
              <a:rPr lang="pt-PT" sz="3000" dirty="0">
                <a:latin typeface="Poppins" pitchFamily="2" charset="77"/>
                <a:cs typeface="Poppins" pitchFamily="2" charset="77"/>
              </a:rPr>
              <a:t>/</a:t>
            </a:r>
            <a:r>
              <a:rPr lang="pt-PT" sz="3000" dirty="0" err="1">
                <a:latin typeface="Poppins" pitchFamily="2" charset="77"/>
                <a:cs typeface="Poppins" pitchFamily="2" charset="77"/>
              </a:rPr>
              <a:t>differences</a:t>
            </a:r>
            <a:r>
              <a:rPr lang="pt-PT" sz="3000" dirty="0">
                <a:latin typeface="Poppins" pitchFamily="2" charset="77"/>
                <a:cs typeface="Poppins" pitchFamily="2" charset="77"/>
              </a:rPr>
              <a:t> </a:t>
            </a:r>
          </a:p>
          <a:p>
            <a:endParaRPr lang="pt-PT" sz="3000" b="1" dirty="0">
              <a:latin typeface="Poppins" pitchFamily="2" charset="77"/>
              <a:cs typeface="Poppins" pitchFamily="2" charset="77"/>
            </a:endParaRPr>
          </a:p>
          <a:p>
            <a:endParaRPr lang="pt-PT" sz="3000" dirty="0">
              <a:latin typeface="Poppins" pitchFamily="2" charset="77"/>
              <a:cs typeface="Poppins" pitchFamily="2" charset="77"/>
            </a:endParaRPr>
          </a:p>
        </p:txBody>
      </p:sp>
      <p:grpSp>
        <p:nvGrpSpPr>
          <p:cNvPr id="2" name="Group 10">
            <a:extLst>
              <a:ext uri="{FF2B5EF4-FFF2-40B4-BE49-F238E27FC236}">
                <a16:creationId xmlns:a16="http://schemas.microsoft.com/office/drawing/2014/main" id="{AE82AC66-3543-504A-C22A-8E5A475B3B45}"/>
              </a:ext>
            </a:extLst>
          </p:cNvPr>
          <p:cNvGrpSpPr/>
          <p:nvPr/>
        </p:nvGrpSpPr>
        <p:grpSpPr>
          <a:xfrm>
            <a:off x="2340504" y="3162300"/>
            <a:ext cx="3412720" cy="3412720"/>
            <a:chOff x="0" y="0"/>
            <a:chExt cx="6350000" cy="6350000"/>
          </a:xfrm>
          <a:solidFill>
            <a:schemeClr val="tx2"/>
          </a:solidFill>
        </p:grpSpPr>
        <p:sp>
          <p:nvSpPr>
            <p:cNvPr id="3" name="Freeform 11">
              <a:extLst>
                <a:ext uri="{FF2B5EF4-FFF2-40B4-BE49-F238E27FC236}">
                  <a16:creationId xmlns:a16="http://schemas.microsoft.com/office/drawing/2014/main" id="{4476B96F-FF30-7DB4-9133-F0F4CD8E1EDE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t-PT" sz="3000" b="1">
                <a:solidFill>
                  <a:schemeClr val="bg1"/>
                </a:solidFill>
                <a:latin typeface="Poppins" pitchFamily="2" charset="77"/>
                <a:cs typeface="Poppins" pitchFamily="2" charset="77"/>
              </a:endParaRPr>
            </a:p>
          </p:txBody>
        </p:sp>
      </p:grpSp>
      <p:grpSp>
        <p:nvGrpSpPr>
          <p:cNvPr id="4" name="Group 12">
            <a:extLst>
              <a:ext uri="{FF2B5EF4-FFF2-40B4-BE49-F238E27FC236}">
                <a16:creationId xmlns:a16="http://schemas.microsoft.com/office/drawing/2014/main" id="{B0AFC525-79CD-28C4-E2FD-CA45F9DA6A12}"/>
              </a:ext>
            </a:extLst>
          </p:cNvPr>
          <p:cNvGrpSpPr>
            <a:grpSpLocks noChangeAspect="1"/>
          </p:cNvGrpSpPr>
          <p:nvPr/>
        </p:nvGrpSpPr>
        <p:grpSpPr>
          <a:xfrm>
            <a:off x="2531873" y="3353676"/>
            <a:ext cx="3029980" cy="3029968"/>
            <a:chOff x="0" y="0"/>
            <a:chExt cx="6350000" cy="6349975"/>
          </a:xfrm>
          <a:solidFill>
            <a:schemeClr val="tx2"/>
          </a:solidFill>
        </p:grpSpPr>
        <p:sp>
          <p:nvSpPr>
            <p:cNvPr id="5" name="Freeform 13">
              <a:extLst>
                <a:ext uri="{FF2B5EF4-FFF2-40B4-BE49-F238E27FC236}">
                  <a16:creationId xmlns:a16="http://schemas.microsoft.com/office/drawing/2014/main" id="{9E8603B3-39E8-603C-8C50-C431D29361D9}"/>
                </a:ext>
              </a:extLst>
            </p:cNvPr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grpFill/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pt-PT" sz="3000" b="1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endParaRPr>
            </a:p>
            <a:p>
              <a:endParaRPr lang="pt-PT" sz="3000" b="1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endParaRPr>
            </a:p>
            <a:p>
              <a:endParaRPr lang="pt-PT" sz="3000" b="1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endParaRPr>
            </a:p>
            <a:p>
              <a:pPr algn="ctr"/>
              <a:r>
                <a:rPr lang="pt-PT" sz="3000" b="1" dirty="0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Policies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149225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AAEA17-2C73-C155-7315-D98AB6124A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5">
            <a:extLst>
              <a:ext uri="{FF2B5EF4-FFF2-40B4-BE49-F238E27FC236}">
                <a16:creationId xmlns:a16="http://schemas.microsoft.com/office/drawing/2014/main" id="{A0DE460E-4191-BED9-0BF5-0C7F1BCC2146}"/>
              </a:ext>
            </a:extLst>
          </p:cNvPr>
          <p:cNvSpPr txBox="1"/>
          <p:nvPr/>
        </p:nvSpPr>
        <p:spPr>
          <a:xfrm>
            <a:off x="5156323" y="1150547"/>
            <a:ext cx="7975353" cy="9997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79"/>
              </a:lnSpc>
            </a:pPr>
            <a:r>
              <a:rPr lang="en-US" sz="6399" b="1" dirty="0">
                <a:solidFill>
                  <a:schemeClr val="tx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Levels of Analysis </a:t>
            </a:r>
          </a:p>
        </p:txBody>
      </p:sp>
      <p:grpSp>
        <p:nvGrpSpPr>
          <p:cNvPr id="26" name="Group 26">
            <a:extLst>
              <a:ext uri="{FF2B5EF4-FFF2-40B4-BE49-F238E27FC236}">
                <a16:creationId xmlns:a16="http://schemas.microsoft.com/office/drawing/2014/main" id="{6CECB684-4BEA-6E11-188E-B5DFD569C30A}"/>
              </a:ext>
            </a:extLst>
          </p:cNvPr>
          <p:cNvGrpSpPr/>
          <p:nvPr/>
        </p:nvGrpSpPr>
        <p:grpSpPr>
          <a:xfrm>
            <a:off x="5753224" y="813810"/>
            <a:ext cx="9511178" cy="214890"/>
            <a:chOff x="0" y="0"/>
            <a:chExt cx="25294954" cy="571500"/>
          </a:xfrm>
        </p:grpSpPr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1A219979-0C2C-08B6-DDBC-6F805D37F3AF}"/>
                </a:ext>
              </a:extLst>
            </p:cNvPr>
            <p:cNvSpPr/>
            <p:nvPr/>
          </p:nvSpPr>
          <p:spPr>
            <a:xfrm>
              <a:off x="0" y="255270"/>
              <a:ext cx="25294954" cy="69850"/>
            </a:xfrm>
            <a:custGeom>
              <a:avLst/>
              <a:gdLst/>
              <a:ahLst/>
              <a:cxnLst/>
              <a:rect l="l" t="t" r="r" b="b"/>
              <a:pathLst>
                <a:path w="25294954" h="69850">
                  <a:moveTo>
                    <a:pt x="25004123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25294954" y="69850"/>
                  </a:lnTo>
                  <a:lnTo>
                    <a:pt x="2529495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28" name="TextBox 28">
            <a:extLst>
              <a:ext uri="{FF2B5EF4-FFF2-40B4-BE49-F238E27FC236}">
                <a16:creationId xmlns:a16="http://schemas.microsoft.com/office/drawing/2014/main" id="{700466B3-E986-D410-1006-42E8E6A32088}"/>
              </a:ext>
            </a:extLst>
          </p:cNvPr>
          <p:cNvSpPr txBox="1"/>
          <p:nvPr/>
        </p:nvSpPr>
        <p:spPr>
          <a:xfrm>
            <a:off x="15374896" y="794760"/>
            <a:ext cx="1884404" cy="227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680"/>
              </a:lnSpc>
            </a:pPr>
            <a:r>
              <a:rPr lang="en-US" sz="1400" b="1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OCTOBER 2025</a:t>
            </a:r>
          </a:p>
        </p:txBody>
      </p:sp>
      <p:sp>
        <p:nvSpPr>
          <p:cNvPr id="29" name="TextBox 29">
            <a:extLst>
              <a:ext uri="{FF2B5EF4-FFF2-40B4-BE49-F238E27FC236}">
                <a16:creationId xmlns:a16="http://schemas.microsoft.com/office/drawing/2014/main" id="{CF12EC60-C26D-9BF5-6105-0A00092C9FCA}"/>
              </a:ext>
            </a:extLst>
          </p:cNvPr>
          <p:cNvSpPr txBox="1"/>
          <p:nvPr/>
        </p:nvSpPr>
        <p:spPr>
          <a:xfrm>
            <a:off x="758297" y="794760"/>
            <a:ext cx="4966352" cy="227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lang="en-US" sz="1400" b="1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YOUTH PERSPECTIVES IN CONTEMPORARY EUROPE</a:t>
            </a:r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047A98D6-0277-B30F-CF06-98CEDB31D12B}"/>
              </a:ext>
            </a:extLst>
          </p:cNvPr>
          <p:cNvGrpSpPr/>
          <p:nvPr/>
        </p:nvGrpSpPr>
        <p:grpSpPr>
          <a:xfrm>
            <a:off x="2085620" y="3595783"/>
            <a:ext cx="3412720" cy="3412720"/>
            <a:chOff x="0" y="0"/>
            <a:chExt cx="6350000" cy="635000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43FF7F8E-08D9-B49B-A4B0-D158F070A5BC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2E5591"/>
            </a:solidFill>
          </p:spPr>
          <p:txBody>
            <a:bodyPr/>
            <a:lstStyle/>
            <a:p>
              <a:endParaRPr lang="pt-PT" sz="3000" b="1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endParaRPr>
            </a:p>
          </p:txBody>
        </p:sp>
      </p:grpSp>
      <p:grpSp>
        <p:nvGrpSpPr>
          <p:cNvPr id="4" name="Group 4">
            <a:extLst>
              <a:ext uri="{FF2B5EF4-FFF2-40B4-BE49-F238E27FC236}">
                <a16:creationId xmlns:a16="http://schemas.microsoft.com/office/drawing/2014/main" id="{1C061599-4671-5AF9-6260-186EA17B7FC4}"/>
              </a:ext>
            </a:extLst>
          </p:cNvPr>
          <p:cNvGrpSpPr>
            <a:grpSpLocks noChangeAspect="1"/>
          </p:cNvGrpSpPr>
          <p:nvPr/>
        </p:nvGrpSpPr>
        <p:grpSpPr>
          <a:xfrm>
            <a:off x="2276990" y="3787159"/>
            <a:ext cx="3029980" cy="3029968"/>
            <a:chOff x="0" y="0"/>
            <a:chExt cx="6350000" cy="6349973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33396942-9478-2A8F-ECD0-7ED6ABC17F10}"/>
                </a:ext>
              </a:extLst>
            </p:cNvPr>
            <p:cNvSpPr/>
            <p:nvPr/>
          </p:nvSpPr>
          <p:spPr>
            <a:xfrm>
              <a:off x="0" y="0"/>
              <a:ext cx="6350000" cy="6349973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pt-PT" sz="3000" b="1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endParaRPr>
            </a:p>
            <a:p>
              <a:endParaRPr lang="pt-PT" sz="3000" b="1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endParaRPr>
            </a:p>
            <a:p>
              <a:endParaRPr lang="pt-PT" sz="3000" b="1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endParaRPr>
            </a:p>
            <a:p>
              <a:pPr algn="ctr"/>
              <a:r>
                <a:rPr lang="pt-PT" sz="3000" b="1" dirty="0" err="1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Programs</a:t>
              </a:r>
              <a:endParaRPr lang="pt-PT" sz="3000" b="1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endParaRPr>
            </a:p>
          </p:txBody>
        </p:sp>
      </p:grpSp>
      <p:pic>
        <p:nvPicPr>
          <p:cNvPr id="7170" name="Picture 2" descr="Nenhuma descrição de foto disponível.">
            <a:extLst>
              <a:ext uri="{FF2B5EF4-FFF2-40B4-BE49-F238E27FC236}">
                <a16:creationId xmlns:a16="http://schemas.microsoft.com/office/drawing/2014/main" id="{3FB4AD7D-27DD-62B1-057E-048A392FFE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2478478"/>
            <a:ext cx="8877300" cy="6657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16DF6AB2-EA3F-9751-2A4C-E794A3277CAD}"/>
              </a:ext>
            </a:extLst>
          </p:cNvPr>
          <p:cNvSpPr txBox="1"/>
          <p:nvPr/>
        </p:nvSpPr>
        <p:spPr>
          <a:xfrm>
            <a:off x="7924800" y="9563100"/>
            <a:ext cx="8763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300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Workshop in </a:t>
            </a:r>
            <a:r>
              <a:rPr lang="pt-PT" sz="3000" b="1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Brussels</a:t>
            </a:r>
            <a:r>
              <a:rPr lang="pt-PT" sz="300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, </a:t>
            </a:r>
            <a:r>
              <a:rPr lang="pt-PT" sz="3000" b="1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November</a:t>
            </a:r>
            <a:r>
              <a:rPr lang="pt-PT" sz="300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2024</a:t>
            </a:r>
          </a:p>
        </p:txBody>
      </p:sp>
    </p:spTree>
    <p:extLst>
      <p:ext uri="{BB962C8B-B14F-4D97-AF65-F5344CB8AC3E}">
        <p14:creationId xmlns:p14="http://schemas.microsoft.com/office/powerpoint/2010/main" val="23926313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5C2931-C545-22AC-F4D7-00FCE50A49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5">
            <a:extLst>
              <a:ext uri="{FF2B5EF4-FFF2-40B4-BE49-F238E27FC236}">
                <a16:creationId xmlns:a16="http://schemas.microsoft.com/office/drawing/2014/main" id="{BC4AB16B-2126-3B71-2FC3-C909E0D9C8A1}"/>
              </a:ext>
            </a:extLst>
          </p:cNvPr>
          <p:cNvSpPr txBox="1"/>
          <p:nvPr/>
        </p:nvSpPr>
        <p:spPr>
          <a:xfrm>
            <a:off x="5156323" y="1433911"/>
            <a:ext cx="7975353" cy="9997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79"/>
              </a:lnSpc>
            </a:pPr>
            <a:r>
              <a:rPr lang="en-US" sz="6399" b="1" dirty="0">
                <a:solidFill>
                  <a:schemeClr val="tx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Levels of Analysis </a:t>
            </a:r>
          </a:p>
        </p:txBody>
      </p:sp>
      <p:grpSp>
        <p:nvGrpSpPr>
          <p:cNvPr id="26" name="Group 26">
            <a:extLst>
              <a:ext uri="{FF2B5EF4-FFF2-40B4-BE49-F238E27FC236}">
                <a16:creationId xmlns:a16="http://schemas.microsoft.com/office/drawing/2014/main" id="{60A6D7FC-8013-7567-E439-4EB8CA6DFE79}"/>
              </a:ext>
            </a:extLst>
          </p:cNvPr>
          <p:cNvGrpSpPr/>
          <p:nvPr/>
        </p:nvGrpSpPr>
        <p:grpSpPr>
          <a:xfrm>
            <a:off x="5753224" y="813810"/>
            <a:ext cx="9511178" cy="214890"/>
            <a:chOff x="0" y="0"/>
            <a:chExt cx="25294954" cy="571500"/>
          </a:xfrm>
        </p:grpSpPr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C7F4460A-3CB9-21B6-CBB9-E496D696B4E9}"/>
                </a:ext>
              </a:extLst>
            </p:cNvPr>
            <p:cNvSpPr/>
            <p:nvPr/>
          </p:nvSpPr>
          <p:spPr>
            <a:xfrm>
              <a:off x="0" y="255270"/>
              <a:ext cx="25294954" cy="69850"/>
            </a:xfrm>
            <a:custGeom>
              <a:avLst/>
              <a:gdLst/>
              <a:ahLst/>
              <a:cxnLst/>
              <a:rect l="l" t="t" r="r" b="b"/>
              <a:pathLst>
                <a:path w="25294954" h="69850">
                  <a:moveTo>
                    <a:pt x="25004123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25294954" y="69850"/>
                  </a:lnTo>
                  <a:lnTo>
                    <a:pt x="2529495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28" name="TextBox 28">
            <a:extLst>
              <a:ext uri="{FF2B5EF4-FFF2-40B4-BE49-F238E27FC236}">
                <a16:creationId xmlns:a16="http://schemas.microsoft.com/office/drawing/2014/main" id="{E46C9675-F46D-CD91-C35A-C08058727DF7}"/>
              </a:ext>
            </a:extLst>
          </p:cNvPr>
          <p:cNvSpPr txBox="1"/>
          <p:nvPr/>
        </p:nvSpPr>
        <p:spPr>
          <a:xfrm>
            <a:off x="15374896" y="794760"/>
            <a:ext cx="1884404" cy="227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680"/>
              </a:lnSpc>
            </a:pPr>
            <a:r>
              <a:rPr lang="en-US" sz="1400" b="1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OCTOBER 2025</a:t>
            </a:r>
          </a:p>
        </p:txBody>
      </p:sp>
      <p:sp>
        <p:nvSpPr>
          <p:cNvPr id="29" name="TextBox 29">
            <a:extLst>
              <a:ext uri="{FF2B5EF4-FFF2-40B4-BE49-F238E27FC236}">
                <a16:creationId xmlns:a16="http://schemas.microsoft.com/office/drawing/2014/main" id="{97D32385-2BF2-C984-94F4-A87A8702A2BA}"/>
              </a:ext>
            </a:extLst>
          </p:cNvPr>
          <p:cNvSpPr txBox="1"/>
          <p:nvPr/>
        </p:nvSpPr>
        <p:spPr>
          <a:xfrm>
            <a:off x="758297" y="794760"/>
            <a:ext cx="4966352" cy="227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lang="en-US" sz="1400" b="1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YOUTH PERSPECTIVES IN CONTEMPORARY EUROPE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EF7CBD6-14EE-8D07-C78E-9A62511345E2}"/>
              </a:ext>
            </a:extLst>
          </p:cNvPr>
          <p:cNvGrpSpPr/>
          <p:nvPr/>
        </p:nvGrpSpPr>
        <p:grpSpPr>
          <a:xfrm>
            <a:off x="2667000" y="3771900"/>
            <a:ext cx="3412720" cy="3412720"/>
            <a:chOff x="0" y="0"/>
            <a:chExt cx="6350000" cy="6350000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00FF942A-279C-AF54-7FF7-A4421C38139B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DE59"/>
            </a:solidFill>
          </p:spPr>
          <p:txBody>
            <a:bodyPr/>
            <a:lstStyle/>
            <a:p>
              <a:endParaRPr lang="pt-PT" sz="3000" b="1">
                <a:solidFill>
                  <a:schemeClr val="bg1"/>
                </a:solidFill>
                <a:latin typeface="Poppins" pitchFamily="2" charset="77"/>
                <a:cs typeface="Poppins" pitchFamily="2" charset="77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861DE682-584B-9B37-C7A0-5F9E6EB28862}"/>
              </a:ext>
            </a:extLst>
          </p:cNvPr>
          <p:cNvGrpSpPr>
            <a:grpSpLocks noChangeAspect="1"/>
          </p:cNvGrpSpPr>
          <p:nvPr/>
        </p:nvGrpSpPr>
        <p:grpSpPr>
          <a:xfrm>
            <a:off x="2858370" y="3976289"/>
            <a:ext cx="3029980" cy="3029968"/>
            <a:chOff x="0" y="0"/>
            <a:chExt cx="6350000" cy="6349975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1A6766B4-F7A9-4FB7-15F2-58CAB17BFAD3}"/>
                </a:ext>
              </a:extLst>
            </p:cNvPr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pt-PT" sz="3000" b="1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endParaRPr>
            </a:p>
            <a:p>
              <a:endParaRPr lang="pt-PT" sz="3000" b="1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endParaRPr>
            </a:p>
            <a:p>
              <a:pPr algn="ctr"/>
              <a:r>
                <a:rPr lang="pt-PT" sz="3000" b="1" dirty="0" err="1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Youth</a:t>
              </a:r>
              <a:r>
                <a:rPr lang="pt-PT" sz="3000" b="1" dirty="0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 </a:t>
              </a:r>
            </a:p>
            <a:p>
              <a:pPr algn="ctr"/>
              <a:r>
                <a:rPr lang="pt-PT" sz="3000" b="1" dirty="0" err="1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Perspectives</a:t>
              </a:r>
              <a:r>
                <a:rPr lang="pt-PT" sz="3000" b="1" dirty="0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 </a:t>
              </a:r>
            </a:p>
          </p:txBody>
        </p:sp>
      </p:grp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EBF7F64F-EC2B-320D-62ED-915CB6693571}"/>
              </a:ext>
            </a:extLst>
          </p:cNvPr>
          <p:cNvSpPr txBox="1"/>
          <p:nvPr/>
        </p:nvSpPr>
        <p:spPr>
          <a:xfrm>
            <a:off x="6607582" y="3744884"/>
            <a:ext cx="11201400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pt-PT" sz="3000" dirty="0">
                <a:latin typeface="Poppins" pitchFamily="2" charset="77"/>
                <a:cs typeface="Poppins" pitchFamily="2" charset="77"/>
              </a:rPr>
              <a:t>Online </a:t>
            </a:r>
            <a:r>
              <a:rPr lang="pt-PT" sz="3000" dirty="0" err="1">
                <a:latin typeface="Poppins" pitchFamily="2" charset="77"/>
                <a:cs typeface="Poppins" pitchFamily="2" charset="77"/>
              </a:rPr>
              <a:t>questionnaire</a:t>
            </a:r>
            <a:endParaRPr lang="pt-PT" sz="3000" dirty="0">
              <a:latin typeface="Poppins" pitchFamily="2" charset="77"/>
              <a:cs typeface="Poppins" pitchFamily="2" charset="77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PT" sz="3000" dirty="0">
              <a:latin typeface="Poppins" pitchFamily="2" charset="77"/>
              <a:cs typeface="Poppins" pitchFamily="2" charset="77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PT" sz="3000" dirty="0" err="1">
                <a:latin typeface="Poppins" pitchFamily="2" charset="77"/>
                <a:cs typeface="Poppins" pitchFamily="2" charset="77"/>
              </a:rPr>
              <a:t>Translated</a:t>
            </a:r>
            <a:r>
              <a:rPr lang="pt-PT" sz="3000" dirty="0"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latin typeface="Poppins" pitchFamily="2" charset="77"/>
                <a:cs typeface="Poppins" pitchFamily="2" charset="77"/>
              </a:rPr>
              <a:t>into</a:t>
            </a:r>
            <a:r>
              <a:rPr lang="pt-PT" sz="3000" dirty="0">
                <a:latin typeface="Poppins" pitchFamily="2" charset="77"/>
                <a:cs typeface="Poppins" pitchFamily="2" charset="77"/>
              </a:rPr>
              <a:t> 18 </a:t>
            </a:r>
            <a:r>
              <a:rPr lang="pt-PT" sz="3000" dirty="0" err="1">
                <a:latin typeface="Poppins" pitchFamily="2" charset="77"/>
                <a:cs typeface="Poppins" pitchFamily="2" charset="77"/>
              </a:rPr>
              <a:t>languages</a:t>
            </a:r>
            <a:r>
              <a:rPr lang="pt-PT" sz="3000" dirty="0">
                <a:latin typeface="Poppins" pitchFamily="2" charset="77"/>
                <a:cs typeface="Poppins" pitchFamily="2" charset="77"/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PT" sz="3000" dirty="0">
              <a:latin typeface="Poppins" pitchFamily="2" charset="77"/>
              <a:cs typeface="Poppins" pitchFamily="2" charset="77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PT" sz="3000" dirty="0" err="1">
                <a:latin typeface="Poppins" pitchFamily="2" charset="77"/>
                <a:cs typeface="Poppins" pitchFamily="2" charset="77"/>
              </a:rPr>
              <a:t>Covered</a:t>
            </a:r>
            <a:r>
              <a:rPr lang="pt-PT" sz="3000" dirty="0"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latin typeface="Poppins" pitchFamily="2" charset="77"/>
                <a:cs typeface="Poppins" pitchFamily="2" charset="77"/>
              </a:rPr>
              <a:t>the</a:t>
            </a:r>
            <a:r>
              <a:rPr lang="pt-PT" sz="3000" dirty="0">
                <a:latin typeface="Poppins" pitchFamily="2" charset="77"/>
                <a:cs typeface="Poppins" pitchFamily="2" charset="77"/>
              </a:rPr>
              <a:t> 6 </a:t>
            </a:r>
            <a:r>
              <a:rPr lang="pt-PT" sz="3000" dirty="0" err="1">
                <a:latin typeface="Poppins" pitchFamily="2" charset="77"/>
                <a:cs typeface="Poppins" pitchFamily="2" charset="77"/>
              </a:rPr>
              <a:t>dimensions</a:t>
            </a:r>
            <a:endParaRPr lang="pt-PT" sz="3000" dirty="0">
              <a:latin typeface="Poppins" pitchFamily="2" charset="77"/>
              <a:cs typeface="Poppins" pitchFamily="2" charset="77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PT" sz="3000" dirty="0">
              <a:latin typeface="Poppins" pitchFamily="2" charset="77"/>
              <a:cs typeface="Poppins" pitchFamily="2" charset="77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PT" sz="3000" dirty="0" err="1">
                <a:latin typeface="Poppins" pitchFamily="2" charset="77"/>
                <a:cs typeface="Poppins" pitchFamily="2" charset="77"/>
              </a:rPr>
              <a:t>Distributed</a:t>
            </a:r>
            <a:r>
              <a:rPr lang="pt-PT" sz="3000" dirty="0"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latin typeface="Poppins" pitchFamily="2" charset="77"/>
                <a:cs typeface="Poppins" pitchFamily="2" charset="77"/>
              </a:rPr>
              <a:t>between</a:t>
            </a:r>
            <a:r>
              <a:rPr lang="pt-PT" sz="3000" dirty="0"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latin typeface="Poppins" pitchFamily="2" charset="77"/>
                <a:cs typeface="Poppins" pitchFamily="2" charset="77"/>
              </a:rPr>
              <a:t>Oct</a:t>
            </a:r>
            <a:r>
              <a:rPr lang="pt-PT" sz="3000" dirty="0">
                <a:latin typeface="Poppins" pitchFamily="2" charset="77"/>
                <a:cs typeface="Poppins" pitchFamily="2" charset="77"/>
              </a:rPr>
              <a:t> 24 </a:t>
            </a:r>
            <a:r>
              <a:rPr lang="pt-PT" sz="3000" dirty="0" err="1">
                <a:latin typeface="Poppins" pitchFamily="2" charset="77"/>
                <a:cs typeface="Poppins" pitchFamily="2" charset="77"/>
              </a:rPr>
              <a:t>and</a:t>
            </a:r>
            <a:r>
              <a:rPr lang="pt-PT" sz="3000" dirty="0">
                <a:latin typeface="Poppins" pitchFamily="2" charset="77"/>
                <a:cs typeface="Poppins" pitchFamily="2" charset="77"/>
              </a:rPr>
              <a:t> Jan 25</a:t>
            </a:r>
          </a:p>
          <a:p>
            <a:endParaRPr lang="pt-PT" sz="3000" b="1" dirty="0">
              <a:latin typeface="Poppins" pitchFamily="2" charset="77"/>
              <a:cs typeface="Poppins" pitchFamily="2" charset="77"/>
            </a:endParaRPr>
          </a:p>
          <a:p>
            <a:endParaRPr lang="pt-PT" sz="3000" dirty="0">
              <a:latin typeface="Poppins" pitchFamily="2" charset="77"/>
              <a:cs typeface="Poppi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9279363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07705B-0963-9608-B052-139293FDAC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5">
            <a:extLst>
              <a:ext uri="{FF2B5EF4-FFF2-40B4-BE49-F238E27FC236}">
                <a16:creationId xmlns:a16="http://schemas.microsoft.com/office/drawing/2014/main" id="{F8EDC195-7336-EF70-CDA8-F293FD027A5F}"/>
              </a:ext>
            </a:extLst>
          </p:cNvPr>
          <p:cNvSpPr txBox="1"/>
          <p:nvPr/>
        </p:nvSpPr>
        <p:spPr>
          <a:xfrm>
            <a:off x="5156323" y="1334207"/>
            <a:ext cx="7975353" cy="9997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79"/>
              </a:lnSpc>
            </a:pPr>
            <a:r>
              <a:rPr lang="en-US" sz="6399" b="1" dirty="0">
                <a:solidFill>
                  <a:schemeClr val="tx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Coverage</a:t>
            </a:r>
          </a:p>
        </p:txBody>
      </p:sp>
      <p:grpSp>
        <p:nvGrpSpPr>
          <p:cNvPr id="26" name="Group 26">
            <a:extLst>
              <a:ext uri="{FF2B5EF4-FFF2-40B4-BE49-F238E27FC236}">
                <a16:creationId xmlns:a16="http://schemas.microsoft.com/office/drawing/2014/main" id="{B6ECE0F7-600B-9437-3F13-5E2CBA2C8DE0}"/>
              </a:ext>
            </a:extLst>
          </p:cNvPr>
          <p:cNvGrpSpPr/>
          <p:nvPr/>
        </p:nvGrpSpPr>
        <p:grpSpPr>
          <a:xfrm>
            <a:off x="5753224" y="813810"/>
            <a:ext cx="9511178" cy="214890"/>
            <a:chOff x="0" y="0"/>
            <a:chExt cx="25294954" cy="571500"/>
          </a:xfrm>
        </p:grpSpPr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C21BF957-D0C4-6F19-A9A2-A36FA2022DF9}"/>
                </a:ext>
              </a:extLst>
            </p:cNvPr>
            <p:cNvSpPr/>
            <p:nvPr/>
          </p:nvSpPr>
          <p:spPr>
            <a:xfrm>
              <a:off x="0" y="255270"/>
              <a:ext cx="25294954" cy="69850"/>
            </a:xfrm>
            <a:custGeom>
              <a:avLst/>
              <a:gdLst/>
              <a:ahLst/>
              <a:cxnLst/>
              <a:rect l="l" t="t" r="r" b="b"/>
              <a:pathLst>
                <a:path w="25294954" h="69850">
                  <a:moveTo>
                    <a:pt x="25004123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25294954" y="69850"/>
                  </a:lnTo>
                  <a:lnTo>
                    <a:pt x="2529495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28" name="TextBox 28">
            <a:extLst>
              <a:ext uri="{FF2B5EF4-FFF2-40B4-BE49-F238E27FC236}">
                <a16:creationId xmlns:a16="http://schemas.microsoft.com/office/drawing/2014/main" id="{AA84AA82-6DE3-E791-6CE2-C9F69C3E4E9C}"/>
              </a:ext>
            </a:extLst>
          </p:cNvPr>
          <p:cNvSpPr txBox="1"/>
          <p:nvPr/>
        </p:nvSpPr>
        <p:spPr>
          <a:xfrm>
            <a:off x="15374896" y="794760"/>
            <a:ext cx="1884404" cy="227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680"/>
              </a:lnSpc>
            </a:pPr>
            <a:r>
              <a:rPr lang="en-US" sz="1400" b="1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OCTOBER 2025</a:t>
            </a:r>
          </a:p>
        </p:txBody>
      </p:sp>
      <p:sp>
        <p:nvSpPr>
          <p:cNvPr id="29" name="TextBox 29">
            <a:extLst>
              <a:ext uri="{FF2B5EF4-FFF2-40B4-BE49-F238E27FC236}">
                <a16:creationId xmlns:a16="http://schemas.microsoft.com/office/drawing/2014/main" id="{7E3309D8-8AAF-9AFD-BF60-35D55FA92316}"/>
              </a:ext>
            </a:extLst>
          </p:cNvPr>
          <p:cNvSpPr txBox="1"/>
          <p:nvPr/>
        </p:nvSpPr>
        <p:spPr>
          <a:xfrm>
            <a:off x="758297" y="794760"/>
            <a:ext cx="4966352" cy="227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lang="en-US" sz="1400" b="1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YOUTH PERSPECTIVES IN CONTEMPORARY EUROPE</a:t>
            </a:r>
          </a:p>
        </p:txBody>
      </p:sp>
      <p:pic>
        <p:nvPicPr>
          <p:cNvPr id="40" name="Imagem 39">
            <a:extLst>
              <a:ext uri="{FF2B5EF4-FFF2-40B4-BE49-F238E27FC236}">
                <a16:creationId xmlns:a16="http://schemas.microsoft.com/office/drawing/2014/main" id="{785F00C3-1132-7F67-4D4D-220BE4387A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8449" y="2856000"/>
            <a:ext cx="7772400" cy="6531428"/>
          </a:xfrm>
          <a:prstGeom prst="rect">
            <a:avLst/>
          </a:prstGeom>
        </p:spPr>
      </p:pic>
      <p:sp>
        <p:nvSpPr>
          <p:cNvPr id="42" name="CaixaDeTexto 41">
            <a:extLst>
              <a:ext uri="{FF2B5EF4-FFF2-40B4-BE49-F238E27FC236}">
                <a16:creationId xmlns:a16="http://schemas.microsoft.com/office/drawing/2014/main" id="{B437DF18-520F-B9A6-B5FC-0AAB8F2C640E}"/>
              </a:ext>
            </a:extLst>
          </p:cNvPr>
          <p:cNvSpPr txBox="1"/>
          <p:nvPr/>
        </p:nvSpPr>
        <p:spPr>
          <a:xfrm>
            <a:off x="9829800" y="3086100"/>
            <a:ext cx="9144000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600" kern="0" dirty="0">
                <a:solidFill>
                  <a:srgbClr val="000000"/>
                </a:solidFill>
                <a:effectLst/>
                <a:latin typeface="Poppins" pitchFamily="2" charset="77"/>
                <a:ea typeface="Arial" panose="020B0604020202020204" pitchFamily="34" charset="0"/>
                <a:cs typeface="Poppins" pitchFamily="2" charset="77"/>
              </a:rPr>
              <a:t>Armenia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600" kern="0" dirty="0">
                <a:solidFill>
                  <a:srgbClr val="000000"/>
                </a:solidFill>
                <a:effectLst/>
                <a:latin typeface="Poppins" pitchFamily="2" charset="77"/>
                <a:ea typeface="Arial" panose="020B0604020202020204" pitchFamily="34" charset="0"/>
                <a:cs typeface="Poppins" pitchFamily="2" charset="77"/>
              </a:rPr>
              <a:t>Austria</a:t>
            </a:r>
            <a:endParaRPr lang="en-GB" sz="2600" kern="0" dirty="0">
              <a:solidFill>
                <a:srgbClr val="000000"/>
              </a:solidFill>
              <a:latin typeface="Poppins" pitchFamily="2" charset="77"/>
              <a:ea typeface="Arial" panose="020B0604020202020204" pitchFamily="34" charset="0"/>
              <a:cs typeface="Poppins" pitchFamily="2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600" kern="0" dirty="0">
                <a:solidFill>
                  <a:srgbClr val="000000"/>
                </a:solidFill>
                <a:effectLst/>
                <a:latin typeface="Poppins" pitchFamily="2" charset="77"/>
                <a:ea typeface="Arial" panose="020B0604020202020204" pitchFamily="34" charset="0"/>
                <a:cs typeface="Poppins" pitchFamily="2" charset="77"/>
              </a:rPr>
              <a:t>Croatia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600" kern="0" dirty="0">
                <a:solidFill>
                  <a:srgbClr val="000000"/>
                </a:solidFill>
                <a:effectLst/>
                <a:latin typeface="Poppins" pitchFamily="2" charset="77"/>
                <a:ea typeface="Arial" panose="020B0604020202020204" pitchFamily="34" charset="0"/>
                <a:cs typeface="Poppins" pitchFamily="2" charset="77"/>
              </a:rPr>
              <a:t>Estonia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600" kern="0" dirty="0">
                <a:solidFill>
                  <a:srgbClr val="000000"/>
                </a:solidFill>
                <a:effectLst/>
                <a:latin typeface="Poppins" pitchFamily="2" charset="77"/>
                <a:ea typeface="Arial" panose="020B0604020202020204" pitchFamily="34" charset="0"/>
                <a:cs typeface="Poppins" pitchFamily="2" charset="77"/>
              </a:rPr>
              <a:t>France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600" kern="0" dirty="0">
                <a:solidFill>
                  <a:srgbClr val="000000"/>
                </a:solidFill>
                <a:effectLst/>
                <a:latin typeface="Poppins" pitchFamily="2" charset="77"/>
                <a:ea typeface="Arial" panose="020B0604020202020204" pitchFamily="34" charset="0"/>
                <a:cs typeface="Poppins" pitchFamily="2" charset="77"/>
              </a:rPr>
              <a:t>Germany</a:t>
            </a:r>
            <a:endParaRPr lang="en-GB" sz="2600" kern="0" dirty="0">
              <a:solidFill>
                <a:srgbClr val="000000"/>
              </a:solidFill>
              <a:latin typeface="Poppins" pitchFamily="2" charset="77"/>
              <a:ea typeface="Arial" panose="020B0604020202020204" pitchFamily="34" charset="0"/>
              <a:cs typeface="Poppins" pitchFamily="2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600" kern="0" dirty="0">
                <a:solidFill>
                  <a:srgbClr val="000000"/>
                </a:solidFill>
                <a:effectLst/>
                <a:latin typeface="Poppins" pitchFamily="2" charset="77"/>
                <a:ea typeface="Arial" panose="020B0604020202020204" pitchFamily="34" charset="0"/>
                <a:cs typeface="Poppins" pitchFamily="2" charset="77"/>
              </a:rPr>
              <a:t>Ireland</a:t>
            </a:r>
            <a:endParaRPr lang="en-GB" sz="2600" kern="0" dirty="0">
              <a:solidFill>
                <a:srgbClr val="000000"/>
              </a:solidFill>
              <a:latin typeface="Poppins" pitchFamily="2" charset="77"/>
              <a:ea typeface="Arial" panose="020B0604020202020204" pitchFamily="34" charset="0"/>
              <a:cs typeface="Poppins" pitchFamily="2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600" kern="0" dirty="0">
                <a:solidFill>
                  <a:srgbClr val="000000"/>
                </a:solidFill>
                <a:effectLst/>
                <a:latin typeface="Poppins" pitchFamily="2" charset="77"/>
                <a:ea typeface="Arial" panose="020B0604020202020204" pitchFamily="34" charset="0"/>
                <a:cs typeface="Poppins" pitchFamily="2" charset="77"/>
              </a:rPr>
              <a:t>Italy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600" kern="0" dirty="0">
                <a:solidFill>
                  <a:srgbClr val="000000"/>
                </a:solidFill>
                <a:effectLst/>
                <a:latin typeface="Poppins" pitchFamily="2" charset="77"/>
                <a:ea typeface="Arial" panose="020B0604020202020204" pitchFamily="34" charset="0"/>
                <a:cs typeface="Poppins" pitchFamily="2" charset="77"/>
              </a:rPr>
              <a:t>Lithuania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600" kern="0" dirty="0">
                <a:solidFill>
                  <a:srgbClr val="000000"/>
                </a:solidFill>
                <a:effectLst/>
                <a:latin typeface="Poppins" pitchFamily="2" charset="77"/>
                <a:ea typeface="Arial" panose="020B0604020202020204" pitchFamily="34" charset="0"/>
                <a:cs typeface="Poppins" pitchFamily="2" charset="77"/>
              </a:rPr>
              <a:t>Malta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600" kern="0" dirty="0">
                <a:solidFill>
                  <a:srgbClr val="000000"/>
                </a:solidFill>
                <a:effectLst/>
                <a:latin typeface="Poppins" pitchFamily="2" charset="77"/>
                <a:ea typeface="Arial" panose="020B0604020202020204" pitchFamily="34" charset="0"/>
                <a:cs typeface="Poppins" pitchFamily="2" charset="77"/>
              </a:rPr>
              <a:t>Portugal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600" kern="0" dirty="0">
                <a:solidFill>
                  <a:srgbClr val="000000"/>
                </a:solidFill>
                <a:effectLst/>
                <a:latin typeface="Poppins" pitchFamily="2" charset="77"/>
                <a:ea typeface="Arial" panose="020B0604020202020204" pitchFamily="34" charset="0"/>
                <a:cs typeface="Poppins" pitchFamily="2" charset="77"/>
              </a:rPr>
              <a:t>Romania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600" kern="0" dirty="0">
                <a:solidFill>
                  <a:srgbClr val="000000"/>
                </a:solidFill>
                <a:effectLst/>
                <a:latin typeface="Poppins" pitchFamily="2" charset="77"/>
                <a:ea typeface="Arial" panose="020B0604020202020204" pitchFamily="34" charset="0"/>
                <a:cs typeface="Poppins" pitchFamily="2" charset="77"/>
              </a:rPr>
              <a:t>Serbia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600" kern="0" dirty="0">
                <a:solidFill>
                  <a:srgbClr val="000000"/>
                </a:solidFill>
                <a:effectLst/>
                <a:latin typeface="Poppins" pitchFamily="2" charset="77"/>
                <a:ea typeface="Arial" panose="020B0604020202020204" pitchFamily="34" charset="0"/>
                <a:cs typeface="Poppins" pitchFamily="2" charset="77"/>
              </a:rPr>
              <a:t>Spain</a:t>
            </a:r>
            <a:r>
              <a:rPr lang="pt-PT" sz="2600" dirty="0">
                <a:effectLst/>
                <a:latin typeface="Poppins" pitchFamily="2" charset="77"/>
                <a:cs typeface="Poppins" pitchFamily="2" charset="77"/>
              </a:rPr>
              <a:t> </a:t>
            </a:r>
            <a:endParaRPr lang="pt-PT" sz="2600" dirty="0">
              <a:latin typeface="Poppins" pitchFamily="2" charset="77"/>
              <a:cs typeface="Poppi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3671317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5F3E39-033B-DEC2-4245-A22916CB07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5">
            <a:extLst>
              <a:ext uri="{FF2B5EF4-FFF2-40B4-BE49-F238E27FC236}">
                <a16:creationId xmlns:a16="http://schemas.microsoft.com/office/drawing/2014/main" id="{CE0DBDFC-51C4-B6E2-1CED-B46F5F5EA1A4}"/>
              </a:ext>
            </a:extLst>
          </p:cNvPr>
          <p:cNvSpPr txBox="1"/>
          <p:nvPr/>
        </p:nvSpPr>
        <p:spPr>
          <a:xfrm>
            <a:off x="5156323" y="1334207"/>
            <a:ext cx="7975353" cy="9997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79"/>
              </a:lnSpc>
            </a:pPr>
            <a:r>
              <a:rPr lang="en-US" sz="6399" b="1" dirty="0">
                <a:solidFill>
                  <a:schemeClr val="tx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Coverage</a:t>
            </a:r>
          </a:p>
        </p:txBody>
      </p:sp>
      <p:grpSp>
        <p:nvGrpSpPr>
          <p:cNvPr id="26" name="Group 26">
            <a:extLst>
              <a:ext uri="{FF2B5EF4-FFF2-40B4-BE49-F238E27FC236}">
                <a16:creationId xmlns:a16="http://schemas.microsoft.com/office/drawing/2014/main" id="{82A52669-7DAC-449D-445C-10D8E08A8F19}"/>
              </a:ext>
            </a:extLst>
          </p:cNvPr>
          <p:cNvGrpSpPr/>
          <p:nvPr/>
        </p:nvGrpSpPr>
        <p:grpSpPr>
          <a:xfrm>
            <a:off x="5753224" y="813810"/>
            <a:ext cx="9511178" cy="214890"/>
            <a:chOff x="0" y="0"/>
            <a:chExt cx="25294954" cy="571500"/>
          </a:xfrm>
        </p:grpSpPr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7CDB19C6-A12F-094F-33AE-526FB70CE607}"/>
                </a:ext>
              </a:extLst>
            </p:cNvPr>
            <p:cNvSpPr/>
            <p:nvPr/>
          </p:nvSpPr>
          <p:spPr>
            <a:xfrm>
              <a:off x="0" y="255270"/>
              <a:ext cx="25294954" cy="69850"/>
            </a:xfrm>
            <a:custGeom>
              <a:avLst/>
              <a:gdLst/>
              <a:ahLst/>
              <a:cxnLst/>
              <a:rect l="l" t="t" r="r" b="b"/>
              <a:pathLst>
                <a:path w="25294954" h="69850">
                  <a:moveTo>
                    <a:pt x="25004123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25294954" y="69850"/>
                  </a:lnTo>
                  <a:lnTo>
                    <a:pt x="2529495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28" name="TextBox 28">
            <a:extLst>
              <a:ext uri="{FF2B5EF4-FFF2-40B4-BE49-F238E27FC236}">
                <a16:creationId xmlns:a16="http://schemas.microsoft.com/office/drawing/2014/main" id="{84D52776-1419-946B-29E6-29989DF4DE97}"/>
              </a:ext>
            </a:extLst>
          </p:cNvPr>
          <p:cNvSpPr txBox="1"/>
          <p:nvPr/>
        </p:nvSpPr>
        <p:spPr>
          <a:xfrm>
            <a:off x="15374896" y="794760"/>
            <a:ext cx="1884404" cy="227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680"/>
              </a:lnSpc>
            </a:pPr>
            <a:r>
              <a:rPr lang="en-US" sz="1400" b="1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OCTOBER 2025</a:t>
            </a:r>
          </a:p>
        </p:txBody>
      </p:sp>
      <p:sp>
        <p:nvSpPr>
          <p:cNvPr id="29" name="TextBox 29">
            <a:extLst>
              <a:ext uri="{FF2B5EF4-FFF2-40B4-BE49-F238E27FC236}">
                <a16:creationId xmlns:a16="http://schemas.microsoft.com/office/drawing/2014/main" id="{F0879F9F-043E-C589-AEA6-6B61EF4787A4}"/>
              </a:ext>
            </a:extLst>
          </p:cNvPr>
          <p:cNvSpPr txBox="1"/>
          <p:nvPr/>
        </p:nvSpPr>
        <p:spPr>
          <a:xfrm>
            <a:off x="758297" y="794760"/>
            <a:ext cx="4966352" cy="227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lang="en-US" sz="1400" b="1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YOUTH PERSPECTIVES IN CONTEMPORARY EUROPE</a:t>
            </a:r>
          </a:p>
        </p:txBody>
      </p:sp>
      <p:pic>
        <p:nvPicPr>
          <p:cNvPr id="40" name="Imagem 39">
            <a:extLst>
              <a:ext uri="{FF2B5EF4-FFF2-40B4-BE49-F238E27FC236}">
                <a16:creationId xmlns:a16="http://schemas.microsoft.com/office/drawing/2014/main" id="{F25F036E-3BC5-390B-1F44-DA803A7AA8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8449" y="2856000"/>
            <a:ext cx="7772400" cy="6531428"/>
          </a:xfrm>
          <a:prstGeom prst="rect">
            <a:avLst/>
          </a:prstGeom>
        </p:spPr>
      </p:pic>
      <p:sp>
        <p:nvSpPr>
          <p:cNvPr id="42" name="CaixaDeTexto 41">
            <a:extLst>
              <a:ext uri="{FF2B5EF4-FFF2-40B4-BE49-F238E27FC236}">
                <a16:creationId xmlns:a16="http://schemas.microsoft.com/office/drawing/2014/main" id="{6FF2E428-96D7-EF24-C8F3-415490645AB3}"/>
              </a:ext>
            </a:extLst>
          </p:cNvPr>
          <p:cNvSpPr txBox="1"/>
          <p:nvPr/>
        </p:nvSpPr>
        <p:spPr>
          <a:xfrm>
            <a:off x="9829800" y="3086100"/>
            <a:ext cx="9144000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600" b="1" kern="0" dirty="0">
                <a:solidFill>
                  <a:schemeClr val="tx2"/>
                </a:solidFill>
                <a:effectLst/>
                <a:latin typeface="Poppins" pitchFamily="2" charset="77"/>
                <a:ea typeface="Arial" panose="020B0604020202020204" pitchFamily="34" charset="0"/>
                <a:cs typeface="Poppins" pitchFamily="2" charset="77"/>
              </a:rPr>
              <a:t>Armenia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600" kern="0" dirty="0">
                <a:solidFill>
                  <a:srgbClr val="000000"/>
                </a:solidFill>
                <a:effectLst/>
                <a:latin typeface="Poppins" pitchFamily="2" charset="77"/>
                <a:ea typeface="Arial" panose="020B0604020202020204" pitchFamily="34" charset="0"/>
                <a:cs typeface="Poppins" pitchFamily="2" charset="77"/>
              </a:rPr>
              <a:t>Austria</a:t>
            </a:r>
            <a:endParaRPr lang="en-GB" sz="2600" kern="0" dirty="0">
              <a:solidFill>
                <a:srgbClr val="000000"/>
              </a:solidFill>
              <a:latin typeface="Poppins" pitchFamily="2" charset="77"/>
              <a:ea typeface="Arial" panose="020B0604020202020204" pitchFamily="34" charset="0"/>
              <a:cs typeface="Poppins" pitchFamily="2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600" kern="0" dirty="0">
                <a:solidFill>
                  <a:srgbClr val="000000"/>
                </a:solidFill>
                <a:effectLst/>
                <a:latin typeface="Poppins" pitchFamily="2" charset="77"/>
                <a:ea typeface="Arial" panose="020B0604020202020204" pitchFamily="34" charset="0"/>
                <a:cs typeface="Poppins" pitchFamily="2" charset="77"/>
              </a:rPr>
              <a:t>Croatia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600" b="1" kern="0" dirty="0">
                <a:solidFill>
                  <a:schemeClr val="tx2"/>
                </a:solidFill>
                <a:effectLst/>
                <a:latin typeface="Poppins" pitchFamily="2" charset="77"/>
                <a:ea typeface="Arial" panose="020B0604020202020204" pitchFamily="34" charset="0"/>
                <a:cs typeface="Poppins" pitchFamily="2" charset="77"/>
              </a:rPr>
              <a:t>Estonia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600" kern="0" dirty="0">
                <a:solidFill>
                  <a:srgbClr val="000000"/>
                </a:solidFill>
                <a:effectLst/>
                <a:latin typeface="Poppins" pitchFamily="2" charset="77"/>
                <a:ea typeface="Arial" panose="020B0604020202020204" pitchFamily="34" charset="0"/>
                <a:cs typeface="Poppins" pitchFamily="2" charset="77"/>
              </a:rPr>
              <a:t>France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600" kern="0" dirty="0">
                <a:solidFill>
                  <a:srgbClr val="000000"/>
                </a:solidFill>
                <a:effectLst/>
                <a:latin typeface="Poppins" pitchFamily="2" charset="77"/>
                <a:ea typeface="Arial" panose="020B0604020202020204" pitchFamily="34" charset="0"/>
                <a:cs typeface="Poppins" pitchFamily="2" charset="77"/>
              </a:rPr>
              <a:t>Germany</a:t>
            </a:r>
            <a:endParaRPr lang="en-GB" sz="2600" kern="0" dirty="0">
              <a:solidFill>
                <a:srgbClr val="000000"/>
              </a:solidFill>
              <a:latin typeface="Poppins" pitchFamily="2" charset="77"/>
              <a:ea typeface="Arial" panose="020B0604020202020204" pitchFamily="34" charset="0"/>
              <a:cs typeface="Poppins" pitchFamily="2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600" b="1" kern="0" dirty="0">
                <a:solidFill>
                  <a:schemeClr val="tx2"/>
                </a:solidFill>
                <a:effectLst/>
                <a:latin typeface="Poppins" pitchFamily="2" charset="77"/>
                <a:ea typeface="Arial" panose="020B0604020202020204" pitchFamily="34" charset="0"/>
                <a:cs typeface="Poppins" pitchFamily="2" charset="77"/>
              </a:rPr>
              <a:t>Ireland</a:t>
            </a:r>
            <a:endParaRPr lang="en-GB" sz="2600" b="1" kern="0" dirty="0">
              <a:solidFill>
                <a:schemeClr val="tx2"/>
              </a:solidFill>
              <a:latin typeface="Poppins" pitchFamily="2" charset="77"/>
              <a:ea typeface="Arial" panose="020B0604020202020204" pitchFamily="34" charset="0"/>
              <a:cs typeface="Poppins" pitchFamily="2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600" kern="0" dirty="0">
                <a:solidFill>
                  <a:srgbClr val="000000"/>
                </a:solidFill>
                <a:effectLst/>
                <a:latin typeface="Poppins" pitchFamily="2" charset="77"/>
                <a:ea typeface="Arial" panose="020B0604020202020204" pitchFamily="34" charset="0"/>
                <a:cs typeface="Poppins" pitchFamily="2" charset="77"/>
              </a:rPr>
              <a:t>Italy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600" kern="0" dirty="0">
                <a:solidFill>
                  <a:srgbClr val="000000"/>
                </a:solidFill>
                <a:effectLst/>
                <a:latin typeface="Poppins" pitchFamily="2" charset="77"/>
                <a:ea typeface="Arial" panose="020B0604020202020204" pitchFamily="34" charset="0"/>
                <a:cs typeface="Poppins" pitchFamily="2" charset="77"/>
              </a:rPr>
              <a:t>Lithuania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600" kern="0" dirty="0">
                <a:solidFill>
                  <a:srgbClr val="000000"/>
                </a:solidFill>
                <a:effectLst/>
                <a:latin typeface="Poppins" pitchFamily="2" charset="77"/>
                <a:ea typeface="Arial" panose="020B0604020202020204" pitchFamily="34" charset="0"/>
                <a:cs typeface="Poppins" pitchFamily="2" charset="77"/>
              </a:rPr>
              <a:t>Malta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600" kern="0" dirty="0">
                <a:solidFill>
                  <a:srgbClr val="000000"/>
                </a:solidFill>
                <a:effectLst/>
                <a:latin typeface="Poppins" pitchFamily="2" charset="77"/>
                <a:ea typeface="Arial" panose="020B0604020202020204" pitchFamily="34" charset="0"/>
                <a:cs typeface="Poppins" pitchFamily="2" charset="77"/>
              </a:rPr>
              <a:t>Portugal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600" kern="0" dirty="0">
                <a:solidFill>
                  <a:srgbClr val="000000"/>
                </a:solidFill>
                <a:effectLst/>
                <a:latin typeface="Poppins" pitchFamily="2" charset="77"/>
                <a:ea typeface="Arial" panose="020B0604020202020204" pitchFamily="34" charset="0"/>
                <a:cs typeface="Poppins" pitchFamily="2" charset="77"/>
              </a:rPr>
              <a:t>Romania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600" kern="0" dirty="0">
                <a:solidFill>
                  <a:srgbClr val="000000"/>
                </a:solidFill>
                <a:effectLst/>
                <a:latin typeface="Poppins" pitchFamily="2" charset="77"/>
                <a:ea typeface="Arial" panose="020B0604020202020204" pitchFamily="34" charset="0"/>
                <a:cs typeface="Poppins" pitchFamily="2" charset="77"/>
              </a:rPr>
              <a:t>Serbia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600" b="1" kern="0" dirty="0">
                <a:solidFill>
                  <a:schemeClr val="tx2"/>
                </a:solidFill>
                <a:effectLst/>
                <a:latin typeface="Poppins" pitchFamily="2" charset="77"/>
                <a:ea typeface="Arial" panose="020B0604020202020204" pitchFamily="34" charset="0"/>
                <a:cs typeface="Poppins" pitchFamily="2" charset="77"/>
              </a:rPr>
              <a:t>Spain</a:t>
            </a:r>
            <a:r>
              <a:rPr lang="pt-PT" sz="2600" b="1" dirty="0">
                <a:solidFill>
                  <a:schemeClr val="tx2"/>
                </a:solidFill>
                <a:effectLst/>
                <a:latin typeface="Poppins" pitchFamily="2" charset="77"/>
                <a:cs typeface="Poppins" pitchFamily="2" charset="77"/>
              </a:rPr>
              <a:t> </a:t>
            </a:r>
            <a:endParaRPr lang="pt-PT" sz="2600" b="1" dirty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EE8538D0-2340-682D-70EB-9833AF980479}"/>
              </a:ext>
            </a:extLst>
          </p:cNvPr>
          <p:cNvSpPr txBox="1"/>
          <p:nvPr/>
        </p:nvSpPr>
        <p:spPr>
          <a:xfrm>
            <a:off x="12589727" y="5152218"/>
            <a:ext cx="4419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400" dirty="0" err="1">
                <a:latin typeface="Poppins" pitchFamily="2" charset="77"/>
                <a:cs typeface="Poppins" pitchFamily="2" charset="77"/>
              </a:rPr>
              <a:t>All</a:t>
            </a:r>
            <a:r>
              <a:rPr lang="pt-PT" sz="2400" dirty="0">
                <a:latin typeface="Poppins" pitchFamily="2" charset="77"/>
                <a:cs typeface="Poppins" pitchFamily="2" charset="77"/>
              </a:rPr>
              <a:t> </a:t>
            </a:r>
            <a:r>
              <a:rPr lang="pt-PT" sz="2400" dirty="0" err="1">
                <a:latin typeface="Poppins" pitchFamily="2" charset="77"/>
                <a:cs typeface="Poppins" pitchFamily="2" charset="77"/>
              </a:rPr>
              <a:t>levels</a:t>
            </a:r>
            <a:r>
              <a:rPr lang="pt-PT" sz="2400" dirty="0">
                <a:latin typeface="Poppins" pitchFamily="2" charset="77"/>
                <a:cs typeface="Poppins" pitchFamily="2" charset="77"/>
              </a:rPr>
              <a:t> </a:t>
            </a:r>
            <a:r>
              <a:rPr lang="pt-PT" sz="2400" dirty="0" err="1">
                <a:latin typeface="Poppins" pitchFamily="2" charset="77"/>
                <a:cs typeface="Poppins" pitchFamily="2" charset="77"/>
              </a:rPr>
              <a:t>of</a:t>
            </a:r>
            <a:r>
              <a:rPr lang="pt-PT" sz="2400" dirty="0">
                <a:latin typeface="Poppins" pitchFamily="2" charset="77"/>
                <a:cs typeface="Poppins" pitchFamily="2" charset="77"/>
              </a:rPr>
              <a:t> </a:t>
            </a:r>
            <a:r>
              <a:rPr lang="pt-PT" sz="2400" dirty="0" err="1">
                <a:latin typeface="Poppins" pitchFamily="2" charset="77"/>
                <a:cs typeface="Poppins" pitchFamily="2" charset="77"/>
              </a:rPr>
              <a:t>analysis</a:t>
            </a:r>
            <a:r>
              <a:rPr lang="pt-PT" sz="2400" dirty="0">
                <a:latin typeface="Poppins" pitchFamily="2" charset="77"/>
                <a:cs typeface="Poppins" pitchFamily="2" charset="77"/>
              </a:rPr>
              <a:t>: </a:t>
            </a:r>
            <a:r>
              <a:rPr lang="pt-PT" sz="2400" dirty="0" err="1">
                <a:latin typeface="Poppins" pitchFamily="2" charset="77"/>
                <a:cs typeface="Poppins" pitchFamily="2" charset="77"/>
              </a:rPr>
              <a:t>the</a:t>
            </a:r>
            <a:r>
              <a:rPr lang="pt-PT" sz="2400" dirty="0">
                <a:latin typeface="Poppins" pitchFamily="2" charset="77"/>
                <a:cs typeface="Poppins" pitchFamily="2" charset="77"/>
              </a:rPr>
              <a:t> </a:t>
            </a:r>
            <a:r>
              <a:rPr lang="pt-PT" sz="2400" dirty="0" err="1">
                <a:latin typeface="Poppins" pitchFamily="2" charset="77"/>
                <a:cs typeface="Poppins" pitchFamily="2" charset="77"/>
              </a:rPr>
              <a:t>remaining</a:t>
            </a:r>
            <a:r>
              <a:rPr lang="pt-PT" sz="2400" dirty="0">
                <a:latin typeface="Poppins" pitchFamily="2" charset="77"/>
                <a:cs typeface="Poppins" pitchFamily="2" charset="77"/>
              </a:rPr>
              <a:t> countries </a:t>
            </a:r>
            <a:r>
              <a:rPr lang="pt-PT" sz="2400" dirty="0" err="1">
                <a:latin typeface="Poppins" pitchFamily="2" charset="77"/>
                <a:cs typeface="Poppins" pitchFamily="2" charset="77"/>
              </a:rPr>
              <a:t>were</a:t>
            </a:r>
            <a:r>
              <a:rPr lang="pt-PT" sz="2400" dirty="0">
                <a:latin typeface="Poppins" pitchFamily="2" charset="77"/>
                <a:cs typeface="Poppins" pitchFamily="2" charset="77"/>
              </a:rPr>
              <a:t> </a:t>
            </a:r>
            <a:r>
              <a:rPr lang="pt-PT" sz="2400" dirty="0" err="1">
                <a:latin typeface="Poppins" pitchFamily="2" charset="77"/>
                <a:cs typeface="Poppins" pitchFamily="2" charset="77"/>
              </a:rPr>
              <a:t>analyzed</a:t>
            </a:r>
            <a:r>
              <a:rPr lang="pt-PT" sz="2400" dirty="0">
                <a:latin typeface="Poppins" pitchFamily="2" charset="77"/>
                <a:cs typeface="Poppins" pitchFamily="2" charset="77"/>
              </a:rPr>
              <a:t> in </a:t>
            </a:r>
            <a:r>
              <a:rPr lang="pt-PT" sz="2400" dirty="0" err="1">
                <a:latin typeface="Poppins" pitchFamily="2" charset="77"/>
                <a:cs typeface="Poppins" pitchFamily="2" charset="77"/>
              </a:rPr>
              <a:t>terms</a:t>
            </a:r>
            <a:r>
              <a:rPr lang="pt-PT" sz="2400" dirty="0">
                <a:latin typeface="Poppins" pitchFamily="2" charset="77"/>
                <a:cs typeface="Poppins" pitchFamily="2" charset="77"/>
              </a:rPr>
              <a:t> </a:t>
            </a:r>
            <a:r>
              <a:rPr lang="pt-PT" sz="2400" dirty="0" err="1">
                <a:latin typeface="Poppins" pitchFamily="2" charset="77"/>
                <a:cs typeface="Poppins" pitchFamily="2" charset="77"/>
              </a:rPr>
              <a:t>of</a:t>
            </a:r>
            <a:r>
              <a:rPr lang="pt-PT" sz="2400" dirty="0">
                <a:latin typeface="Poppins" pitchFamily="2" charset="77"/>
                <a:cs typeface="Poppins" pitchFamily="2" charset="77"/>
              </a:rPr>
              <a:t> </a:t>
            </a:r>
            <a:r>
              <a:rPr lang="pt-PT" sz="2400" dirty="0" err="1">
                <a:latin typeface="Poppins" pitchFamily="2" charset="77"/>
                <a:cs typeface="Poppins" pitchFamily="2" charset="77"/>
              </a:rPr>
              <a:t>institutional</a:t>
            </a:r>
            <a:r>
              <a:rPr lang="pt-PT" sz="2400" dirty="0">
                <a:latin typeface="Poppins" pitchFamily="2" charset="77"/>
                <a:cs typeface="Poppins" pitchFamily="2" charset="77"/>
              </a:rPr>
              <a:t> </a:t>
            </a:r>
            <a:r>
              <a:rPr lang="pt-PT" sz="2400" dirty="0" err="1">
                <a:latin typeface="Poppins" pitchFamily="2" charset="77"/>
                <a:cs typeface="Poppins" pitchFamily="2" charset="77"/>
              </a:rPr>
              <a:t>set-up</a:t>
            </a:r>
            <a:r>
              <a:rPr lang="pt-PT" sz="2400" dirty="0">
                <a:latin typeface="Poppins" pitchFamily="2" charset="77"/>
                <a:cs typeface="Poppins" pitchFamily="2" charset="77"/>
              </a:rPr>
              <a:t>, </a:t>
            </a:r>
            <a:r>
              <a:rPr lang="pt-PT" sz="2400" dirty="0" err="1">
                <a:latin typeface="Poppins" pitchFamily="2" charset="77"/>
                <a:cs typeface="Poppins" pitchFamily="2" charset="77"/>
              </a:rPr>
              <a:t>trends</a:t>
            </a:r>
            <a:r>
              <a:rPr lang="pt-PT" sz="2400" dirty="0">
                <a:latin typeface="Poppins" pitchFamily="2" charset="77"/>
                <a:cs typeface="Poppins" pitchFamily="2" charset="77"/>
              </a:rPr>
              <a:t> </a:t>
            </a:r>
            <a:r>
              <a:rPr lang="pt-PT" sz="2400" dirty="0" err="1">
                <a:latin typeface="Poppins" pitchFamily="2" charset="77"/>
                <a:cs typeface="Poppins" pitchFamily="2" charset="77"/>
              </a:rPr>
              <a:t>and</a:t>
            </a:r>
            <a:r>
              <a:rPr lang="pt-PT" sz="2400" dirty="0">
                <a:latin typeface="Poppins" pitchFamily="2" charset="77"/>
                <a:cs typeface="Poppins" pitchFamily="2" charset="77"/>
              </a:rPr>
              <a:t> </a:t>
            </a:r>
            <a:r>
              <a:rPr lang="pt-PT" sz="2400" dirty="0" err="1">
                <a:latin typeface="Poppins" pitchFamily="2" charset="77"/>
                <a:cs typeface="Poppins" pitchFamily="2" charset="77"/>
              </a:rPr>
              <a:t>youth</a:t>
            </a:r>
            <a:r>
              <a:rPr lang="pt-PT" sz="2400" dirty="0">
                <a:latin typeface="Poppins" pitchFamily="2" charset="77"/>
                <a:cs typeface="Poppins" pitchFamily="2" charset="77"/>
              </a:rPr>
              <a:t> </a:t>
            </a:r>
            <a:r>
              <a:rPr lang="pt-PT" sz="2400" dirty="0" err="1">
                <a:latin typeface="Poppins" pitchFamily="2" charset="77"/>
                <a:cs typeface="Poppins" pitchFamily="2" charset="77"/>
              </a:rPr>
              <a:t>perspectives</a:t>
            </a:r>
            <a:r>
              <a:rPr lang="pt-PT" sz="2400" dirty="0">
                <a:latin typeface="Poppins" pitchFamily="2" charset="77"/>
                <a:cs typeface="Poppins" pitchFamily="2" charset="77"/>
              </a:rPr>
              <a:t>.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10DD83A3-455E-7D89-4D55-999321CF78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2000" y="2880437"/>
            <a:ext cx="1555750" cy="177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1522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783908" y="2901855"/>
            <a:ext cx="5657850" cy="5657850"/>
            <a:chOff x="0" y="0"/>
            <a:chExt cx="6350000" cy="6350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DE59"/>
            </a:solidFill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4" name="Freeform 4"/>
          <p:cNvSpPr/>
          <p:nvPr/>
        </p:nvSpPr>
        <p:spPr>
          <a:xfrm>
            <a:off x="1657097" y="0"/>
            <a:ext cx="5784661" cy="2892330"/>
          </a:xfrm>
          <a:custGeom>
            <a:avLst/>
            <a:gdLst/>
            <a:ahLst/>
            <a:cxnLst/>
            <a:rect l="l" t="t" r="r" b="b"/>
            <a:pathLst>
              <a:path w="5784661" h="2892330">
                <a:moveTo>
                  <a:pt x="0" y="0"/>
                </a:moveTo>
                <a:lnTo>
                  <a:pt x="5784661" y="0"/>
                </a:lnTo>
                <a:lnTo>
                  <a:pt x="5784661" y="2892330"/>
                </a:lnTo>
                <a:lnTo>
                  <a:pt x="0" y="28923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grpSp>
        <p:nvGrpSpPr>
          <p:cNvPr id="5" name="Group 5"/>
          <p:cNvGrpSpPr/>
          <p:nvPr/>
        </p:nvGrpSpPr>
        <p:grpSpPr>
          <a:xfrm>
            <a:off x="5753224" y="9258300"/>
            <a:ext cx="9511178" cy="214890"/>
            <a:chOff x="0" y="0"/>
            <a:chExt cx="25294954" cy="571500"/>
          </a:xfrm>
        </p:grpSpPr>
        <p:sp>
          <p:nvSpPr>
            <p:cNvPr id="6" name="Freeform 6"/>
            <p:cNvSpPr/>
            <p:nvPr/>
          </p:nvSpPr>
          <p:spPr>
            <a:xfrm>
              <a:off x="0" y="255270"/>
              <a:ext cx="25294954" cy="69850"/>
            </a:xfrm>
            <a:custGeom>
              <a:avLst/>
              <a:gdLst/>
              <a:ahLst/>
              <a:cxnLst/>
              <a:rect l="l" t="t" r="r" b="b"/>
              <a:pathLst>
                <a:path w="25294954" h="69850">
                  <a:moveTo>
                    <a:pt x="25004123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25294954" y="69850"/>
                  </a:lnTo>
                  <a:lnTo>
                    <a:pt x="2529495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pt-PT"/>
            </a:p>
          </p:txBody>
        </p:sp>
      </p:grpSp>
      <p:grpSp>
        <p:nvGrpSpPr>
          <p:cNvPr id="7" name="Group 7"/>
          <p:cNvGrpSpPr/>
          <p:nvPr/>
        </p:nvGrpSpPr>
        <p:grpSpPr>
          <a:xfrm rot="2700000">
            <a:off x="2961716" y="4079664"/>
            <a:ext cx="3302233" cy="3302233"/>
            <a:chOff x="0" y="0"/>
            <a:chExt cx="1913890" cy="191389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l="l" t="t" r="r" b="b"/>
              <a:pathLst>
                <a:path w="1913890" h="1913890">
                  <a:moveTo>
                    <a:pt x="0" y="0"/>
                  </a:moveTo>
                  <a:lnTo>
                    <a:pt x="1913890" y="0"/>
                  </a:lnTo>
                  <a:lnTo>
                    <a:pt x="1913890" y="1913890"/>
                  </a:lnTo>
                  <a:lnTo>
                    <a:pt x="0" y="1913890"/>
                  </a:lnTo>
                  <a:close/>
                </a:path>
              </a:pathLst>
            </a:custGeom>
            <a:solidFill>
              <a:srgbClr val="E4F6FF"/>
            </a:solidFill>
          </p:spPr>
          <p:txBody>
            <a:bodyPr/>
            <a:lstStyle/>
            <a:p>
              <a:endParaRPr lang="pt-PT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7772401" y="2578964"/>
            <a:ext cx="8945698" cy="5052872"/>
            <a:chOff x="0" y="-57149"/>
            <a:chExt cx="10327734" cy="3754708"/>
          </a:xfrm>
        </p:grpSpPr>
        <p:sp>
          <p:nvSpPr>
            <p:cNvPr id="10" name="TextBox 10"/>
            <p:cNvSpPr txBox="1"/>
            <p:nvPr/>
          </p:nvSpPr>
          <p:spPr>
            <a:xfrm>
              <a:off x="0" y="1944470"/>
              <a:ext cx="10327734" cy="17530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79"/>
                </a:lnSpc>
              </a:pPr>
              <a:r>
                <a:rPr lang="en-US" sz="2400" b="1" spc="24" dirty="0">
                  <a:solidFill>
                    <a:schemeClr val="tx2"/>
                  </a:solidFill>
                  <a:latin typeface="Poppins"/>
                  <a:ea typeface="Poppins"/>
                  <a:cs typeface="Poppins"/>
                  <a:sym typeface="Poppins"/>
                </a:rPr>
                <a:t>Francisco Simões </a:t>
              </a:r>
            </a:p>
            <a:p>
              <a:pPr algn="l">
                <a:lnSpc>
                  <a:spcPts val="2879"/>
                </a:lnSpc>
              </a:pPr>
              <a:endParaRPr lang="en-US" sz="2400" spc="24" dirty="0">
                <a:solidFill>
                  <a:schemeClr val="tx2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algn="l">
                <a:lnSpc>
                  <a:spcPts val="2879"/>
                </a:lnSpc>
              </a:pPr>
              <a:r>
                <a:rPr lang="en-US" sz="2200" spc="24" dirty="0">
                  <a:solidFill>
                    <a:schemeClr val="tx2"/>
                  </a:solidFill>
                  <a:latin typeface="Poppins"/>
                  <a:ea typeface="Poppins"/>
                  <a:cs typeface="Poppins"/>
                  <a:sym typeface="Poppins"/>
                </a:rPr>
                <a:t>Assistant Researcher (Cis-</a:t>
              </a:r>
              <a:r>
                <a:rPr lang="en-US" sz="2200" spc="24" dirty="0" err="1">
                  <a:solidFill>
                    <a:schemeClr val="tx2"/>
                  </a:solidFill>
                  <a:latin typeface="Poppins"/>
                  <a:ea typeface="Poppins"/>
                  <a:cs typeface="Poppins"/>
                  <a:sym typeface="Poppins"/>
                </a:rPr>
                <a:t>Iscte</a:t>
              </a:r>
              <a:r>
                <a:rPr lang="en-US" sz="2200" spc="24" dirty="0">
                  <a:solidFill>
                    <a:schemeClr val="tx2"/>
                  </a:solidFill>
                  <a:latin typeface="Poppins"/>
                  <a:ea typeface="Poppins"/>
                  <a:cs typeface="Poppins"/>
                  <a:sym typeface="Poppins"/>
                </a:rPr>
                <a:t>, Portugal)</a:t>
              </a:r>
            </a:p>
            <a:p>
              <a:pPr algn="l">
                <a:lnSpc>
                  <a:spcPts val="2879"/>
                </a:lnSpc>
              </a:pPr>
              <a:r>
                <a:rPr lang="en-US" sz="2200" spc="24" dirty="0">
                  <a:solidFill>
                    <a:schemeClr val="tx2"/>
                  </a:solidFill>
                  <a:latin typeface="Poppins"/>
                  <a:ea typeface="Poppins"/>
                  <a:cs typeface="Poppins"/>
                  <a:sym typeface="Poppins"/>
                </a:rPr>
                <a:t>Chair of the European Rural Youth Observatory </a:t>
              </a:r>
            </a:p>
            <a:p>
              <a:pPr algn="l">
                <a:lnSpc>
                  <a:spcPts val="2879"/>
                </a:lnSpc>
              </a:pPr>
              <a:r>
                <a:rPr lang="en-US" sz="2200" spc="24" dirty="0">
                  <a:solidFill>
                    <a:schemeClr val="tx2"/>
                  </a:solidFill>
                  <a:latin typeface="Poppins"/>
                  <a:ea typeface="Poppins"/>
                  <a:cs typeface="Poppins"/>
                  <a:sym typeface="Poppins"/>
                </a:rPr>
                <a:t>Member of the Pool of European Youth Researchers  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57149"/>
              <a:ext cx="10327734" cy="17458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7679"/>
                </a:lnSpc>
              </a:pPr>
              <a:r>
                <a:rPr lang="en-GB" sz="3000" b="1" dirty="0">
                  <a:solidFill>
                    <a:schemeClr val="tx2"/>
                  </a:solidFill>
                  <a:latin typeface="Poppins" pitchFamily="2" charset="77"/>
                  <a:cs typeface="Poppins" pitchFamily="2" charset="77"/>
                </a:rPr>
                <a:t>Here to Stay? Rural Youth’s Transitions Before and After the COVID-19 Pandemic</a:t>
              </a:r>
              <a:endPara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endParaRP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5374896" y="9239250"/>
            <a:ext cx="1884404" cy="227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680"/>
              </a:lnSpc>
            </a:pPr>
            <a:r>
              <a:rPr lang="en-US" sz="1400" b="1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OCTOBER 2025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60161" y="9253489"/>
            <a:ext cx="5093063" cy="227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lang="en-US" sz="1400" b="1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YOUTH PERSPECTIVES IN CONTEMPORARY EUROPE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612877-CB82-B2BE-CC8C-ACA75F9B61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8C8DDD67-DBD4-6BBE-15A3-EA7265F50321}"/>
              </a:ext>
            </a:extLst>
          </p:cNvPr>
          <p:cNvGrpSpPr/>
          <p:nvPr/>
        </p:nvGrpSpPr>
        <p:grpSpPr>
          <a:xfrm>
            <a:off x="9834251" y="0"/>
            <a:ext cx="8453749" cy="10287000"/>
            <a:chOff x="0" y="0"/>
            <a:chExt cx="2859663" cy="347980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ECCEBD6E-A1F0-5638-9776-F04465B73B8B}"/>
                </a:ext>
              </a:extLst>
            </p:cNvPr>
            <p:cNvSpPr/>
            <p:nvPr/>
          </p:nvSpPr>
          <p:spPr>
            <a:xfrm>
              <a:off x="0" y="0"/>
              <a:ext cx="2859663" cy="3479800"/>
            </a:xfrm>
            <a:custGeom>
              <a:avLst/>
              <a:gdLst/>
              <a:ahLst/>
              <a:cxnLst/>
              <a:rect l="l" t="t" r="r" b="b"/>
              <a:pathLst>
                <a:path w="2859663" h="3479800">
                  <a:moveTo>
                    <a:pt x="0" y="0"/>
                  </a:moveTo>
                  <a:lnTo>
                    <a:pt x="2859663" y="0"/>
                  </a:lnTo>
                  <a:lnTo>
                    <a:pt x="2859663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2E5591"/>
            </a:solidFill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4" name="Freeform 4">
            <a:extLst>
              <a:ext uri="{FF2B5EF4-FFF2-40B4-BE49-F238E27FC236}">
                <a16:creationId xmlns:a16="http://schemas.microsoft.com/office/drawing/2014/main" id="{60F148D5-4BF5-E439-8946-2FCAF438F82B}"/>
              </a:ext>
            </a:extLst>
          </p:cNvPr>
          <p:cNvSpPr/>
          <p:nvPr/>
        </p:nvSpPr>
        <p:spPr>
          <a:xfrm rot="5400000">
            <a:off x="10237278" y="7257357"/>
            <a:ext cx="4167712" cy="2083856"/>
          </a:xfrm>
          <a:custGeom>
            <a:avLst/>
            <a:gdLst/>
            <a:ahLst/>
            <a:cxnLst/>
            <a:rect l="l" t="t" r="r" b="b"/>
            <a:pathLst>
              <a:path w="4167712" h="2083856">
                <a:moveTo>
                  <a:pt x="0" y="0"/>
                </a:moveTo>
                <a:lnTo>
                  <a:pt x="4167711" y="0"/>
                </a:lnTo>
                <a:lnTo>
                  <a:pt x="4167711" y="2083856"/>
                </a:lnTo>
                <a:lnTo>
                  <a:pt x="0" y="20838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1533F0FB-E4DE-6C82-AC40-1D0B7A9923A0}"/>
              </a:ext>
            </a:extLst>
          </p:cNvPr>
          <p:cNvGrpSpPr/>
          <p:nvPr/>
        </p:nvGrpSpPr>
        <p:grpSpPr>
          <a:xfrm>
            <a:off x="13344011" y="6215429"/>
            <a:ext cx="4934464" cy="4071571"/>
            <a:chOff x="0" y="0"/>
            <a:chExt cx="1669189" cy="1377297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9ED357EF-7C1D-4C30-327A-FEE14974BA04}"/>
                </a:ext>
              </a:extLst>
            </p:cNvPr>
            <p:cNvSpPr/>
            <p:nvPr/>
          </p:nvSpPr>
          <p:spPr>
            <a:xfrm>
              <a:off x="0" y="0"/>
              <a:ext cx="1669189" cy="1377297"/>
            </a:xfrm>
            <a:custGeom>
              <a:avLst/>
              <a:gdLst/>
              <a:ahLst/>
              <a:cxnLst/>
              <a:rect l="l" t="t" r="r" b="b"/>
              <a:pathLst>
                <a:path w="1669189" h="1377297">
                  <a:moveTo>
                    <a:pt x="0" y="0"/>
                  </a:moveTo>
                  <a:lnTo>
                    <a:pt x="1669189" y="0"/>
                  </a:lnTo>
                  <a:lnTo>
                    <a:pt x="1669189" y="1377297"/>
                  </a:lnTo>
                  <a:lnTo>
                    <a:pt x="0" y="1377297"/>
                  </a:lnTo>
                  <a:close/>
                </a:path>
              </a:pathLst>
            </a:custGeom>
            <a:solidFill>
              <a:srgbClr val="E4F6FF"/>
            </a:solidFill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7" name="TextBox 7">
            <a:extLst>
              <a:ext uri="{FF2B5EF4-FFF2-40B4-BE49-F238E27FC236}">
                <a16:creationId xmlns:a16="http://schemas.microsoft.com/office/drawing/2014/main" id="{3A92A98E-CB80-427C-B962-704549380A62}"/>
              </a:ext>
            </a:extLst>
          </p:cNvPr>
          <p:cNvSpPr txBox="1"/>
          <p:nvPr/>
        </p:nvSpPr>
        <p:spPr>
          <a:xfrm>
            <a:off x="795918" y="1409700"/>
            <a:ext cx="7814682" cy="9867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679"/>
              </a:lnSpc>
            </a:pPr>
            <a:r>
              <a:rPr lang="en-US" sz="6399" b="1" dirty="0">
                <a:solidFill>
                  <a:schemeClr val="tx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Key results</a:t>
            </a:r>
          </a:p>
        </p:txBody>
      </p:sp>
      <p:grpSp>
        <p:nvGrpSpPr>
          <p:cNvPr id="8" name="Group 8">
            <a:extLst>
              <a:ext uri="{FF2B5EF4-FFF2-40B4-BE49-F238E27FC236}">
                <a16:creationId xmlns:a16="http://schemas.microsoft.com/office/drawing/2014/main" id="{2A4861E6-619F-7192-EA46-3206E81CEAAD}"/>
              </a:ext>
            </a:extLst>
          </p:cNvPr>
          <p:cNvGrpSpPr/>
          <p:nvPr/>
        </p:nvGrpSpPr>
        <p:grpSpPr>
          <a:xfrm>
            <a:off x="13921424" y="1848852"/>
            <a:ext cx="4366576" cy="4366576"/>
            <a:chOff x="0" y="0"/>
            <a:chExt cx="6350000" cy="6350000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1298EE3E-104A-1596-6CAD-7604F34F9FBD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DE59"/>
            </a:solidFill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10" name="TextBox 10">
            <a:extLst>
              <a:ext uri="{FF2B5EF4-FFF2-40B4-BE49-F238E27FC236}">
                <a16:creationId xmlns:a16="http://schemas.microsoft.com/office/drawing/2014/main" id="{059CCE8B-9EEA-0C54-D53C-5AE4526E59A2}"/>
              </a:ext>
            </a:extLst>
          </p:cNvPr>
          <p:cNvSpPr txBox="1"/>
          <p:nvPr/>
        </p:nvSpPr>
        <p:spPr>
          <a:xfrm>
            <a:off x="781050" y="9239250"/>
            <a:ext cx="4996923" cy="227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lang="en-US" sz="1400" b="1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YOUTH PERSPECTIVES IN CONTEMPORARY EUROPE</a:t>
            </a:r>
          </a:p>
        </p:txBody>
      </p:sp>
      <p:grpSp>
        <p:nvGrpSpPr>
          <p:cNvPr id="11" name="Group 11">
            <a:extLst>
              <a:ext uri="{FF2B5EF4-FFF2-40B4-BE49-F238E27FC236}">
                <a16:creationId xmlns:a16="http://schemas.microsoft.com/office/drawing/2014/main" id="{C8A9C01B-06BF-BE31-4F05-AF76D5688BE3}"/>
              </a:ext>
            </a:extLst>
          </p:cNvPr>
          <p:cNvGrpSpPr/>
          <p:nvPr/>
        </p:nvGrpSpPr>
        <p:grpSpPr>
          <a:xfrm>
            <a:off x="5753224" y="9258300"/>
            <a:ext cx="3390776" cy="214890"/>
            <a:chOff x="0" y="0"/>
            <a:chExt cx="9017760" cy="571500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A0957D78-2511-8F5F-EC94-5F842F0AC5FE}"/>
                </a:ext>
              </a:extLst>
            </p:cNvPr>
            <p:cNvSpPr/>
            <p:nvPr/>
          </p:nvSpPr>
          <p:spPr>
            <a:xfrm>
              <a:off x="0" y="255270"/>
              <a:ext cx="9017760" cy="69850"/>
            </a:xfrm>
            <a:custGeom>
              <a:avLst/>
              <a:gdLst/>
              <a:ahLst/>
              <a:cxnLst/>
              <a:rect l="l" t="t" r="r" b="b"/>
              <a:pathLst>
                <a:path w="9017760" h="69850">
                  <a:moveTo>
                    <a:pt x="8726929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9017760" y="69850"/>
                  </a:lnTo>
                  <a:lnTo>
                    <a:pt x="901776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13" name="TextBox 13">
            <a:extLst>
              <a:ext uri="{FF2B5EF4-FFF2-40B4-BE49-F238E27FC236}">
                <a16:creationId xmlns:a16="http://schemas.microsoft.com/office/drawing/2014/main" id="{0A9FAE16-8E17-5123-CB27-EB305E58C047}"/>
              </a:ext>
            </a:extLst>
          </p:cNvPr>
          <p:cNvSpPr txBox="1"/>
          <p:nvPr/>
        </p:nvSpPr>
        <p:spPr>
          <a:xfrm>
            <a:off x="1028700" y="801642"/>
            <a:ext cx="3328876" cy="227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680"/>
              </a:lnSpc>
            </a:pPr>
            <a:r>
              <a:rPr lang="en-US" sz="1400" b="1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OCTOBER 2025</a:t>
            </a:r>
          </a:p>
        </p:txBody>
      </p:sp>
    </p:spTree>
    <p:extLst>
      <p:ext uri="{BB962C8B-B14F-4D97-AF65-F5344CB8AC3E}">
        <p14:creationId xmlns:p14="http://schemas.microsoft.com/office/powerpoint/2010/main" val="32891167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7B5598-1B8C-2C1F-705C-16406B3009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B0204EE6-73B1-1A5F-CB3E-10B58C7E34CB}"/>
              </a:ext>
            </a:extLst>
          </p:cNvPr>
          <p:cNvGrpSpPr/>
          <p:nvPr/>
        </p:nvGrpSpPr>
        <p:grpSpPr>
          <a:xfrm>
            <a:off x="9834251" y="0"/>
            <a:ext cx="8453749" cy="10287000"/>
            <a:chOff x="0" y="0"/>
            <a:chExt cx="2859663" cy="347980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A27E027F-BF56-4EFD-FC89-8D79AB5534A2}"/>
                </a:ext>
              </a:extLst>
            </p:cNvPr>
            <p:cNvSpPr/>
            <p:nvPr/>
          </p:nvSpPr>
          <p:spPr>
            <a:xfrm>
              <a:off x="0" y="0"/>
              <a:ext cx="2859663" cy="3479800"/>
            </a:xfrm>
            <a:custGeom>
              <a:avLst/>
              <a:gdLst/>
              <a:ahLst/>
              <a:cxnLst/>
              <a:rect l="l" t="t" r="r" b="b"/>
              <a:pathLst>
                <a:path w="2859663" h="3479800">
                  <a:moveTo>
                    <a:pt x="0" y="0"/>
                  </a:moveTo>
                  <a:lnTo>
                    <a:pt x="2859663" y="0"/>
                  </a:lnTo>
                  <a:lnTo>
                    <a:pt x="2859663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2E5591"/>
            </a:solidFill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4" name="Freeform 4">
            <a:extLst>
              <a:ext uri="{FF2B5EF4-FFF2-40B4-BE49-F238E27FC236}">
                <a16:creationId xmlns:a16="http://schemas.microsoft.com/office/drawing/2014/main" id="{280EA3C5-38C1-0D65-465C-8A53FD5BD53C}"/>
              </a:ext>
            </a:extLst>
          </p:cNvPr>
          <p:cNvSpPr/>
          <p:nvPr/>
        </p:nvSpPr>
        <p:spPr>
          <a:xfrm rot="5400000">
            <a:off x="10237278" y="7257357"/>
            <a:ext cx="4167712" cy="2083856"/>
          </a:xfrm>
          <a:custGeom>
            <a:avLst/>
            <a:gdLst/>
            <a:ahLst/>
            <a:cxnLst/>
            <a:rect l="l" t="t" r="r" b="b"/>
            <a:pathLst>
              <a:path w="4167712" h="2083856">
                <a:moveTo>
                  <a:pt x="0" y="0"/>
                </a:moveTo>
                <a:lnTo>
                  <a:pt x="4167711" y="0"/>
                </a:lnTo>
                <a:lnTo>
                  <a:pt x="4167711" y="2083856"/>
                </a:lnTo>
                <a:lnTo>
                  <a:pt x="0" y="20838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51A140E5-F7DF-63B2-EE0A-AD0BBEDB5C47}"/>
              </a:ext>
            </a:extLst>
          </p:cNvPr>
          <p:cNvGrpSpPr/>
          <p:nvPr/>
        </p:nvGrpSpPr>
        <p:grpSpPr>
          <a:xfrm>
            <a:off x="13344011" y="6215429"/>
            <a:ext cx="4934464" cy="4071571"/>
            <a:chOff x="0" y="0"/>
            <a:chExt cx="1669189" cy="1377297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0982E369-7B59-B80B-3FC3-154FC31A8F3D}"/>
                </a:ext>
              </a:extLst>
            </p:cNvPr>
            <p:cNvSpPr/>
            <p:nvPr/>
          </p:nvSpPr>
          <p:spPr>
            <a:xfrm>
              <a:off x="0" y="0"/>
              <a:ext cx="1669189" cy="1377297"/>
            </a:xfrm>
            <a:custGeom>
              <a:avLst/>
              <a:gdLst/>
              <a:ahLst/>
              <a:cxnLst/>
              <a:rect l="l" t="t" r="r" b="b"/>
              <a:pathLst>
                <a:path w="1669189" h="1377297">
                  <a:moveTo>
                    <a:pt x="0" y="0"/>
                  </a:moveTo>
                  <a:lnTo>
                    <a:pt x="1669189" y="0"/>
                  </a:lnTo>
                  <a:lnTo>
                    <a:pt x="1669189" y="1377297"/>
                  </a:lnTo>
                  <a:lnTo>
                    <a:pt x="0" y="1377297"/>
                  </a:lnTo>
                  <a:close/>
                </a:path>
              </a:pathLst>
            </a:custGeom>
            <a:solidFill>
              <a:srgbClr val="E4F6FF"/>
            </a:solidFill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7" name="TextBox 7">
            <a:extLst>
              <a:ext uri="{FF2B5EF4-FFF2-40B4-BE49-F238E27FC236}">
                <a16:creationId xmlns:a16="http://schemas.microsoft.com/office/drawing/2014/main" id="{64C8F5E6-3AF0-D43C-359A-A8B51E0167B2}"/>
              </a:ext>
            </a:extLst>
          </p:cNvPr>
          <p:cNvSpPr txBox="1"/>
          <p:nvPr/>
        </p:nvSpPr>
        <p:spPr>
          <a:xfrm>
            <a:off x="795918" y="1409700"/>
            <a:ext cx="7814682" cy="9867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679"/>
              </a:lnSpc>
            </a:pPr>
            <a:r>
              <a:rPr lang="en-US" sz="6399" b="1" dirty="0">
                <a:solidFill>
                  <a:schemeClr val="tx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Key results</a:t>
            </a:r>
          </a:p>
        </p:txBody>
      </p:sp>
      <p:grpSp>
        <p:nvGrpSpPr>
          <p:cNvPr id="8" name="Group 8">
            <a:extLst>
              <a:ext uri="{FF2B5EF4-FFF2-40B4-BE49-F238E27FC236}">
                <a16:creationId xmlns:a16="http://schemas.microsoft.com/office/drawing/2014/main" id="{F2219C49-FD49-4DFD-6F8B-D5A8E247DAE7}"/>
              </a:ext>
            </a:extLst>
          </p:cNvPr>
          <p:cNvGrpSpPr/>
          <p:nvPr/>
        </p:nvGrpSpPr>
        <p:grpSpPr>
          <a:xfrm>
            <a:off x="13921424" y="1848852"/>
            <a:ext cx="4366576" cy="4366576"/>
            <a:chOff x="0" y="0"/>
            <a:chExt cx="6350000" cy="6350000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68933032-5F41-B751-CCEC-AF2FE83249B4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DE59"/>
            </a:solidFill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10" name="TextBox 10">
            <a:extLst>
              <a:ext uri="{FF2B5EF4-FFF2-40B4-BE49-F238E27FC236}">
                <a16:creationId xmlns:a16="http://schemas.microsoft.com/office/drawing/2014/main" id="{A56C0E4C-06FD-A18C-042E-7E1A31CD9E1E}"/>
              </a:ext>
            </a:extLst>
          </p:cNvPr>
          <p:cNvSpPr txBox="1"/>
          <p:nvPr/>
        </p:nvSpPr>
        <p:spPr>
          <a:xfrm>
            <a:off x="781050" y="9239250"/>
            <a:ext cx="4996923" cy="227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lang="en-US" sz="1400" b="1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YOUTH PERSPECTIVES IN CONTEMPORARY EUROPE</a:t>
            </a:r>
          </a:p>
        </p:txBody>
      </p:sp>
      <p:grpSp>
        <p:nvGrpSpPr>
          <p:cNvPr id="11" name="Group 11">
            <a:extLst>
              <a:ext uri="{FF2B5EF4-FFF2-40B4-BE49-F238E27FC236}">
                <a16:creationId xmlns:a16="http://schemas.microsoft.com/office/drawing/2014/main" id="{DAF80094-1452-A3D0-FD44-BFA8EA5C2198}"/>
              </a:ext>
            </a:extLst>
          </p:cNvPr>
          <p:cNvGrpSpPr/>
          <p:nvPr/>
        </p:nvGrpSpPr>
        <p:grpSpPr>
          <a:xfrm>
            <a:off x="5753224" y="9258300"/>
            <a:ext cx="3390776" cy="214890"/>
            <a:chOff x="0" y="0"/>
            <a:chExt cx="9017760" cy="571500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90E13F4F-1B1F-7E1E-6FFE-350D66FB75B2}"/>
                </a:ext>
              </a:extLst>
            </p:cNvPr>
            <p:cNvSpPr/>
            <p:nvPr/>
          </p:nvSpPr>
          <p:spPr>
            <a:xfrm>
              <a:off x="0" y="255270"/>
              <a:ext cx="9017760" cy="69850"/>
            </a:xfrm>
            <a:custGeom>
              <a:avLst/>
              <a:gdLst/>
              <a:ahLst/>
              <a:cxnLst/>
              <a:rect l="l" t="t" r="r" b="b"/>
              <a:pathLst>
                <a:path w="9017760" h="69850">
                  <a:moveTo>
                    <a:pt x="8726929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9017760" y="69850"/>
                  </a:lnTo>
                  <a:lnTo>
                    <a:pt x="901776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13" name="TextBox 13">
            <a:extLst>
              <a:ext uri="{FF2B5EF4-FFF2-40B4-BE49-F238E27FC236}">
                <a16:creationId xmlns:a16="http://schemas.microsoft.com/office/drawing/2014/main" id="{227A37A3-A35C-A2EF-0EF9-F58E52C796C1}"/>
              </a:ext>
            </a:extLst>
          </p:cNvPr>
          <p:cNvSpPr txBox="1"/>
          <p:nvPr/>
        </p:nvSpPr>
        <p:spPr>
          <a:xfrm>
            <a:off x="1028700" y="801642"/>
            <a:ext cx="3328876" cy="227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680"/>
              </a:lnSpc>
            </a:pPr>
            <a:r>
              <a:rPr lang="en-US" sz="1400" b="1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OCTOBER 2025</a:t>
            </a:r>
          </a:p>
        </p:txBody>
      </p:sp>
      <p:pic>
        <p:nvPicPr>
          <p:cNvPr id="15" name="Picture 2" descr="keep-calm-its-only-a-quiz – Welcome to Stafford Walton Phoenix Activities  Club">
            <a:extLst>
              <a:ext uri="{FF2B5EF4-FFF2-40B4-BE49-F238E27FC236}">
                <a16:creationId xmlns:a16="http://schemas.microsoft.com/office/drawing/2014/main" id="{6C18EEAF-45C1-0AD6-7124-EBFFDC7D11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2910" y="2588612"/>
            <a:ext cx="5536047" cy="6458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05772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12596002" y="7504795"/>
            <a:ext cx="5691998" cy="2782205"/>
            <a:chOff x="0" y="0"/>
            <a:chExt cx="1925441" cy="94114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925441" cy="941141"/>
            </a:xfrm>
            <a:custGeom>
              <a:avLst/>
              <a:gdLst/>
              <a:ahLst/>
              <a:cxnLst/>
              <a:rect l="l" t="t" r="r" b="b"/>
              <a:pathLst>
                <a:path w="1925441" h="941141">
                  <a:moveTo>
                    <a:pt x="0" y="0"/>
                  </a:moveTo>
                  <a:lnTo>
                    <a:pt x="1925441" y="0"/>
                  </a:lnTo>
                  <a:lnTo>
                    <a:pt x="1925441" y="941141"/>
                  </a:lnTo>
                  <a:lnTo>
                    <a:pt x="0" y="941141"/>
                  </a:lnTo>
                  <a:close/>
                </a:path>
              </a:pathLst>
            </a:custGeom>
            <a:solidFill>
              <a:srgbClr val="FFDE59"/>
            </a:solidFill>
          </p:spPr>
          <p:txBody>
            <a:bodyPr/>
            <a:lstStyle/>
            <a:p>
              <a:endParaRPr lang="pt-PT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0" y="7504795"/>
            <a:ext cx="5531873" cy="2782205"/>
            <a:chOff x="0" y="0"/>
            <a:chExt cx="1871275" cy="94114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871275" cy="941141"/>
            </a:xfrm>
            <a:custGeom>
              <a:avLst/>
              <a:gdLst/>
              <a:ahLst/>
              <a:cxnLst/>
              <a:rect l="l" t="t" r="r" b="b"/>
              <a:pathLst>
                <a:path w="1871275" h="941141">
                  <a:moveTo>
                    <a:pt x="0" y="0"/>
                  </a:moveTo>
                  <a:lnTo>
                    <a:pt x="1871275" y="0"/>
                  </a:lnTo>
                  <a:lnTo>
                    <a:pt x="1871275" y="941141"/>
                  </a:lnTo>
                  <a:lnTo>
                    <a:pt x="0" y="941141"/>
                  </a:lnTo>
                  <a:close/>
                </a:path>
              </a:pathLst>
            </a:custGeom>
            <a:solidFill>
              <a:srgbClr val="2E5591"/>
            </a:solidFill>
          </p:spPr>
          <p:txBody>
            <a:bodyPr/>
            <a:lstStyle/>
            <a:p>
              <a:endParaRPr lang="pt-PT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157039" y="7504795"/>
            <a:ext cx="8438963" cy="2782205"/>
            <a:chOff x="0" y="0"/>
            <a:chExt cx="2854661" cy="94114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854661" cy="941141"/>
            </a:xfrm>
            <a:custGeom>
              <a:avLst/>
              <a:gdLst/>
              <a:ahLst/>
              <a:cxnLst/>
              <a:rect l="l" t="t" r="r" b="b"/>
              <a:pathLst>
                <a:path w="2854661" h="941141">
                  <a:moveTo>
                    <a:pt x="0" y="0"/>
                  </a:moveTo>
                  <a:lnTo>
                    <a:pt x="2854661" y="0"/>
                  </a:lnTo>
                  <a:lnTo>
                    <a:pt x="2854661" y="941141"/>
                  </a:lnTo>
                  <a:lnTo>
                    <a:pt x="0" y="941141"/>
                  </a:lnTo>
                  <a:close/>
                </a:path>
              </a:pathLst>
            </a:custGeom>
            <a:solidFill>
              <a:srgbClr val="E4F6FF"/>
            </a:solidFill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10" name="Freeform 10"/>
          <p:cNvSpPr/>
          <p:nvPr/>
        </p:nvSpPr>
        <p:spPr>
          <a:xfrm rot="5400000">
            <a:off x="2079910" y="8200346"/>
            <a:ext cx="2782205" cy="1391102"/>
          </a:xfrm>
          <a:custGeom>
            <a:avLst/>
            <a:gdLst/>
            <a:ahLst/>
            <a:cxnLst/>
            <a:rect l="l" t="t" r="r" b="b"/>
            <a:pathLst>
              <a:path w="2782205" h="1391102">
                <a:moveTo>
                  <a:pt x="0" y="0"/>
                </a:moveTo>
                <a:lnTo>
                  <a:pt x="2782205" y="0"/>
                </a:lnTo>
                <a:lnTo>
                  <a:pt x="2782205" y="1391103"/>
                </a:lnTo>
                <a:lnTo>
                  <a:pt x="0" y="13911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grpSp>
        <p:nvGrpSpPr>
          <p:cNvPr id="17" name="Group 17"/>
          <p:cNvGrpSpPr/>
          <p:nvPr/>
        </p:nvGrpSpPr>
        <p:grpSpPr>
          <a:xfrm>
            <a:off x="5753224" y="813810"/>
            <a:ext cx="9511178" cy="214890"/>
            <a:chOff x="0" y="0"/>
            <a:chExt cx="25294954" cy="571500"/>
          </a:xfrm>
        </p:grpSpPr>
        <p:sp>
          <p:nvSpPr>
            <p:cNvPr id="18" name="Freeform 18"/>
            <p:cNvSpPr/>
            <p:nvPr/>
          </p:nvSpPr>
          <p:spPr>
            <a:xfrm>
              <a:off x="0" y="255270"/>
              <a:ext cx="25294954" cy="69850"/>
            </a:xfrm>
            <a:custGeom>
              <a:avLst/>
              <a:gdLst/>
              <a:ahLst/>
              <a:cxnLst/>
              <a:rect l="l" t="t" r="r" b="b"/>
              <a:pathLst>
                <a:path w="25294954" h="69850">
                  <a:moveTo>
                    <a:pt x="25004123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25294954" y="69850"/>
                  </a:lnTo>
                  <a:lnTo>
                    <a:pt x="2529495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15374896" y="794760"/>
            <a:ext cx="1884404" cy="227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680"/>
              </a:lnSpc>
            </a:pPr>
            <a:r>
              <a:rPr lang="en-US" sz="1400" b="1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OCTOBER 2025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698907" y="794760"/>
            <a:ext cx="5125110" cy="4350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lang="en-US" sz="1400" b="1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YOUTH PERSPECTIVES IN CONTEMPORARY EUROPE</a:t>
            </a:r>
          </a:p>
          <a:p>
            <a:pPr algn="l">
              <a:lnSpc>
                <a:spcPts val="1680"/>
              </a:lnSpc>
            </a:pPr>
            <a:endParaRPr lang="en-US" sz="1400" b="1" spc="98">
              <a:solidFill>
                <a:srgbClr val="000000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21" name="TextBox 7">
            <a:extLst>
              <a:ext uri="{FF2B5EF4-FFF2-40B4-BE49-F238E27FC236}">
                <a16:creationId xmlns:a16="http://schemas.microsoft.com/office/drawing/2014/main" id="{DB679248-35CF-917D-ED2A-105A7925D34C}"/>
              </a:ext>
            </a:extLst>
          </p:cNvPr>
          <p:cNvSpPr txBox="1"/>
          <p:nvPr/>
        </p:nvSpPr>
        <p:spPr>
          <a:xfrm>
            <a:off x="7958718" y="1233020"/>
            <a:ext cx="10329282" cy="986745"/>
          </a:xfrm>
          <a:prstGeom prst="rect">
            <a:avLst/>
          </a:prstGeom>
          <a:solidFill>
            <a:schemeClr val="tx2"/>
          </a:solidFill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679"/>
              </a:lnSpc>
            </a:pPr>
            <a:r>
              <a:rPr lang="en-US" sz="5600" b="1" dirty="0">
                <a:solidFill>
                  <a:schemeClr val="bg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Key results // Education</a:t>
            </a:r>
          </a:p>
        </p:txBody>
      </p:sp>
      <p:pic>
        <p:nvPicPr>
          <p:cNvPr id="22" name="Picture 2" descr="keep-calm-its-only-a-quiz – Welcome to Stafford Walton Phoenix Activities  Club">
            <a:extLst>
              <a:ext uri="{FF2B5EF4-FFF2-40B4-BE49-F238E27FC236}">
                <a16:creationId xmlns:a16="http://schemas.microsoft.com/office/drawing/2014/main" id="{82C3C081-F22E-11B6-7CFF-BA12776678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36293" y="2219765"/>
            <a:ext cx="4551707" cy="5310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aixaDeTexto 22">
            <a:extLst>
              <a:ext uri="{FF2B5EF4-FFF2-40B4-BE49-F238E27FC236}">
                <a16:creationId xmlns:a16="http://schemas.microsoft.com/office/drawing/2014/main" id="{4F9A3ECD-56F6-8F71-ADDD-1AB8C28E573E}"/>
              </a:ext>
            </a:extLst>
          </p:cNvPr>
          <p:cNvSpPr txBox="1"/>
          <p:nvPr/>
        </p:nvSpPr>
        <p:spPr>
          <a:xfrm>
            <a:off x="0" y="2705100"/>
            <a:ext cx="11887200" cy="4247317"/>
          </a:xfrm>
          <a:prstGeom prst="rect">
            <a:avLst/>
          </a:prstGeom>
          <a:solidFill>
            <a:srgbClr val="F5F5EF"/>
          </a:solidFill>
        </p:spPr>
        <p:txBody>
          <a:bodyPr wrap="square" rtlCol="0">
            <a:spAutoFit/>
          </a:bodyPr>
          <a:lstStyle/>
          <a:p>
            <a:r>
              <a:rPr lang="pt-PT" sz="3000" b="1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Education</a:t>
            </a:r>
            <a:r>
              <a:rPr lang="pt-PT" sz="300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b="1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is</a:t>
            </a:r>
            <a:r>
              <a:rPr lang="pt-PT" sz="300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b="1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not</a:t>
            </a:r>
            <a:r>
              <a:rPr lang="pt-PT" sz="300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a </a:t>
            </a:r>
            <a:r>
              <a:rPr lang="pt-PT" sz="3000" b="1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priority</a:t>
            </a:r>
            <a:r>
              <a:rPr lang="pt-PT" sz="300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for rural </a:t>
            </a:r>
            <a:r>
              <a:rPr lang="pt-PT" sz="3000" b="1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youth</a:t>
            </a:r>
            <a:r>
              <a:rPr lang="pt-PT" sz="300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</a:p>
          <a:p>
            <a:endParaRPr lang="pt-PT" sz="3000" dirty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  <a:p>
            <a:pPr marL="342900" indent="-342900">
              <a:buAutoNum type="alphaLcPeriod"/>
            </a:pP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True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</a:p>
          <a:p>
            <a:pPr marL="342900" indent="-342900">
              <a:buAutoNum type="alphaLcPeriod"/>
            </a:pPr>
            <a:endParaRPr lang="pt-PT" sz="3000" dirty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  <a:p>
            <a:pPr marL="342900" indent="-342900">
              <a:buAutoNum type="alphaLcPeriod"/>
            </a:pP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False: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most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of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the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participants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were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studying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or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shared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their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expectation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to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keep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improving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their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knowledge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/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skills</a:t>
            </a:r>
            <a:endParaRPr lang="pt-PT" sz="3000" dirty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  <a:p>
            <a:pPr marL="342900" indent="-342900">
              <a:buAutoNum type="alphaLcPeriod"/>
            </a:pPr>
            <a:endParaRPr lang="pt-PT" sz="3000" dirty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  <a:p>
            <a:pPr marL="342900" indent="-342900">
              <a:buAutoNum type="alphaLcPeriod"/>
            </a:pP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Only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for some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groups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: For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instance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women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are more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interested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in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continuing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to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study</a:t>
            </a:r>
            <a:endParaRPr lang="pt-PT" sz="3000" dirty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E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F1C6CD0-EADF-301B-2775-4C99E9B828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>
            <a:extLst>
              <a:ext uri="{FF2B5EF4-FFF2-40B4-BE49-F238E27FC236}">
                <a16:creationId xmlns:a16="http://schemas.microsoft.com/office/drawing/2014/main" id="{FC4F53E9-4DC2-7A6A-FF05-7F23ACDA29D4}"/>
              </a:ext>
            </a:extLst>
          </p:cNvPr>
          <p:cNvGrpSpPr/>
          <p:nvPr/>
        </p:nvGrpSpPr>
        <p:grpSpPr>
          <a:xfrm>
            <a:off x="12596002" y="7504795"/>
            <a:ext cx="5691998" cy="2782205"/>
            <a:chOff x="0" y="0"/>
            <a:chExt cx="1925441" cy="941141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F79B6EC9-9DE3-3917-A852-968575936622}"/>
                </a:ext>
              </a:extLst>
            </p:cNvPr>
            <p:cNvSpPr/>
            <p:nvPr/>
          </p:nvSpPr>
          <p:spPr>
            <a:xfrm>
              <a:off x="0" y="0"/>
              <a:ext cx="1925441" cy="941141"/>
            </a:xfrm>
            <a:custGeom>
              <a:avLst/>
              <a:gdLst/>
              <a:ahLst/>
              <a:cxnLst/>
              <a:rect l="l" t="t" r="r" b="b"/>
              <a:pathLst>
                <a:path w="1925441" h="941141">
                  <a:moveTo>
                    <a:pt x="0" y="0"/>
                  </a:moveTo>
                  <a:lnTo>
                    <a:pt x="1925441" y="0"/>
                  </a:lnTo>
                  <a:lnTo>
                    <a:pt x="1925441" y="941141"/>
                  </a:lnTo>
                  <a:lnTo>
                    <a:pt x="0" y="941141"/>
                  </a:lnTo>
                  <a:close/>
                </a:path>
              </a:pathLst>
            </a:custGeom>
            <a:solidFill>
              <a:srgbClr val="FFDE59"/>
            </a:solidFill>
          </p:spPr>
          <p:txBody>
            <a:bodyPr/>
            <a:lstStyle/>
            <a:p>
              <a:endParaRPr lang="pt-PT"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8D27D7A2-B9FC-2694-29B3-DC7F4A14FA7C}"/>
              </a:ext>
            </a:extLst>
          </p:cNvPr>
          <p:cNvGrpSpPr/>
          <p:nvPr/>
        </p:nvGrpSpPr>
        <p:grpSpPr>
          <a:xfrm>
            <a:off x="0" y="7504795"/>
            <a:ext cx="5531873" cy="2782205"/>
            <a:chOff x="0" y="0"/>
            <a:chExt cx="1871275" cy="941141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E231D4E1-EF06-5456-E997-39A8EADD8D38}"/>
                </a:ext>
              </a:extLst>
            </p:cNvPr>
            <p:cNvSpPr/>
            <p:nvPr/>
          </p:nvSpPr>
          <p:spPr>
            <a:xfrm>
              <a:off x="0" y="0"/>
              <a:ext cx="1871275" cy="941141"/>
            </a:xfrm>
            <a:custGeom>
              <a:avLst/>
              <a:gdLst/>
              <a:ahLst/>
              <a:cxnLst/>
              <a:rect l="l" t="t" r="r" b="b"/>
              <a:pathLst>
                <a:path w="1871275" h="941141">
                  <a:moveTo>
                    <a:pt x="0" y="0"/>
                  </a:moveTo>
                  <a:lnTo>
                    <a:pt x="1871275" y="0"/>
                  </a:lnTo>
                  <a:lnTo>
                    <a:pt x="1871275" y="941141"/>
                  </a:lnTo>
                  <a:lnTo>
                    <a:pt x="0" y="941141"/>
                  </a:lnTo>
                  <a:close/>
                </a:path>
              </a:pathLst>
            </a:custGeom>
            <a:solidFill>
              <a:srgbClr val="2E5591"/>
            </a:solidFill>
          </p:spPr>
          <p:txBody>
            <a:bodyPr/>
            <a:lstStyle/>
            <a:p>
              <a:endParaRPr lang="pt-PT"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B87D1534-949E-C9FE-3021-1263E128CBBF}"/>
              </a:ext>
            </a:extLst>
          </p:cNvPr>
          <p:cNvGrpSpPr/>
          <p:nvPr/>
        </p:nvGrpSpPr>
        <p:grpSpPr>
          <a:xfrm>
            <a:off x="4157039" y="7504795"/>
            <a:ext cx="8438963" cy="2782205"/>
            <a:chOff x="0" y="0"/>
            <a:chExt cx="2854661" cy="941141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6227F137-331C-D870-45A7-7A6799D79A5B}"/>
                </a:ext>
              </a:extLst>
            </p:cNvPr>
            <p:cNvSpPr/>
            <p:nvPr/>
          </p:nvSpPr>
          <p:spPr>
            <a:xfrm>
              <a:off x="0" y="0"/>
              <a:ext cx="2854661" cy="941141"/>
            </a:xfrm>
            <a:custGeom>
              <a:avLst/>
              <a:gdLst/>
              <a:ahLst/>
              <a:cxnLst/>
              <a:rect l="l" t="t" r="r" b="b"/>
              <a:pathLst>
                <a:path w="2854661" h="941141">
                  <a:moveTo>
                    <a:pt x="0" y="0"/>
                  </a:moveTo>
                  <a:lnTo>
                    <a:pt x="2854661" y="0"/>
                  </a:lnTo>
                  <a:lnTo>
                    <a:pt x="2854661" y="941141"/>
                  </a:lnTo>
                  <a:lnTo>
                    <a:pt x="0" y="941141"/>
                  </a:lnTo>
                  <a:close/>
                </a:path>
              </a:pathLst>
            </a:custGeom>
            <a:solidFill>
              <a:srgbClr val="E4F6FF"/>
            </a:solidFill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10" name="Freeform 10">
            <a:extLst>
              <a:ext uri="{FF2B5EF4-FFF2-40B4-BE49-F238E27FC236}">
                <a16:creationId xmlns:a16="http://schemas.microsoft.com/office/drawing/2014/main" id="{9A632323-E70A-3DDD-532D-B6C791955255}"/>
              </a:ext>
            </a:extLst>
          </p:cNvPr>
          <p:cNvSpPr/>
          <p:nvPr/>
        </p:nvSpPr>
        <p:spPr>
          <a:xfrm rot="5400000">
            <a:off x="2079910" y="8200346"/>
            <a:ext cx="2782205" cy="1391102"/>
          </a:xfrm>
          <a:custGeom>
            <a:avLst/>
            <a:gdLst/>
            <a:ahLst/>
            <a:cxnLst/>
            <a:rect l="l" t="t" r="r" b="b"/>
            <a:pathLst>
              <a:path w="2782205" h="1391102">
                <a:moveTo>
                  <a:pt x="0" y="0"/>
                </a:moveTo>
                <a:lnTo>
                  <a:pt x="2782205" y="0"/>
                </a:lnTo>
                <a:lnTo>
                  <a:pt x="2782205" y="1391103"/>
                </a:lnTo>
                <a:lnTo>
                  <a:pt x="0" y="13911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grpSp>
        <p:nvGrpSpPr>
          <p:cNvPr id="17" name="Group 17">
            <a:extLst>
              <a:ext uri="{FF2B5EF4-FFF2-40B4-BE49-F238E27FC236}">
                <a16:creationId xmlns:a16="http://schemas.microsoft.com/office/drawing/2014/main" id="{2B73474D-6C45-791D-0420-A9523003E067}"/>
              </a:ext>
            </a:extLst>
          </p:cNvPr>
          <p:cNvGrpSpPr/>
          <p:nvPr/>
        </p:nvGrpSpPr>
        <p:grpSpPr>
          <a:xfrm>
            <a:off x="5753224" y="813810"/>
            <a:ext cx="9511178" cy="214890"/>
            <a:chOff x="0" y="0"/>
            <a:chExt cx="25294954" cy="571500"/>
          </a:xfrm>
        </p:grpSpPr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57A65A2C-84A2-1F2C-5A11-DF3883F82CC9}"/>
                </a:ext>
              </a:extLst>
            </p:cNvPr>
            <p:cNvSpPr/>
            <p:nvPr/>
          </p:nvSpPr>
          <p:spPr>
            <a:xfrm>
              <a:off x="0" y="255270"/>
              <a:ext cx="25294954" cy="69850"/>
            </a:xfrm>
            <a:custGeom>
              <a:avLst/>
              <a:gdLst/>
              <a:ahLst/>
              <a:cxnLst/>
              <a:rect l="l" t="t" r="r" b="b"/>
              <a:pathLst>
                <a:path w="25294954" h="69850">
                  <a:moveTo>
                    <a:pt x="25004123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25294954" y="69850"/>
                  </a:lnTo>
                  <a:lnTo>
                    <a:pt x="2529495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19" name="TextBox 19">
            <a:extLst>
              <a:ext uri="{FF2B5EF4-FFF2-40B4-BE49-F238E27FC236}">
                <a16:creationId xmlns:a16="http://schemas.microsoft.com/office/drawing/2014/main" id="{C6F25963-F54A-E1E6-D070-CDE6654135FF}"/>
              </a:ext>
            </a:extLst>
          </p:cNvPr>
          <p:cNvSpPr txBox="1"/>
          <p:nvPr/>
        </p:nvSpPr>
        <p:spPr>
          <a:xfrm>
            <a:off x="15374896" y="794760"/>
            <a:ext cx="1884404" cy="227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680"/>
              </a:lnSpc>
            </a:pPr>
            <a:r>
              <a:rPr lang="en-US" sz="1400" b="1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OCTOBER 2025</a:t>
            </a:r>
          </a:p>
        </p:txBody>
      </p:sp>
      <p:sp>
        <p:nvSpPr>
          <p:cNvPr id="20" name="TextBox 20">
            <a:extLst>
              <a:ext uri="{FF2B5EF4-FFF2-40B4-BE49-F238E27FC236}">
                <a16:creationId xmlns:a16="http://schemas.microsoft.com/office/drawing/2014/main" id="{83778CCD-135A-C0C6-6638-E3F6521512A5}"/>
              </a:ext>
            </a:extLst>
          </p:cNvPr>
          <p:cNvSpPr txBox="1"/>
          <p:nvPr/>
        </p:nvSpPr>
        <p:spPr>
          <a:xfrm>
            <a:off x="698907" y="794760"/>
            <a:ext cx="5125110" cy="4350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lang="en-US" sz="1400" b="1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YOUTH PERSPECTIVES IN CONTEMPORARY EUROPE</a:t>
            </a:r>
          </a:p>
          <a:p>
            <a:pPr algn="l">
              <a:lnSpc>
                <a:spcPts val="1680"/>
              </a:lnSpc>
            </a:pPr>
            <a:endParaRPr lang="en-US" sz="1400" b="1" spc="98">
              <a:solidFill>
                <a:srgbClr val="000000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21" name="TextBox 7">
            <a:extLst>
              <a:ext uri="{FF2B5EF4-FFF2-40B4-BE49-F238E27FC236}">
                <a16:creationId xmlns:a16="http://schemas.microsoft.com/office/drawing/2014/main" id="{C9C11F0D-0D28-19CF-33F7-FFA0A1772215}"/>
              </a:ext>
            </a:extLst>
          </p:cNvPr>
          <p:cNvSpPr txBox="1"/>
          <p:nvPr/>
        </p:nvSpPr>
        <p:spPr>
          <a:xfrm>
            <a:off x="7958718" y="1233020"/>
            <a:ext cx="10329282" cy="986745"/>
          </a:xfrm>
          <a:prstGeom prst="rect">
            <a:avLst/>
          </a:prstGeom>
          <a:solidFill>
            <a:schemeClr val="tx2"/>
          </a:solidFill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679"/>
              </a:lnSpc>
            </a:pPr>
            <a:r>
              <a:rPr lang="en-US" sz="5600" b="1" dirty="0">
                <a:solidFill>
                  <a:schemeClr val="bg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Key results // Education</a:t>
            </a:r>
          </a:p>
        </p:txBody>
      </p:sp>
      <p:pic>
        <p:nvPicPr>
          <p:cNvPr id="22" name="Picture 2" descr="keep-calm-its-only-a-quiz – Welcome to Stafford Walton Phoenix Activities  Club">
            <a:extLst>
              <a:ext uri="{FF2B5EF4-FFF2-40B4-BE49-F238E27FC236}">
                <a16:creationId xmlns:a16="http://schemas.microsoft.com/office/drawing/2014/main" id="{76C0B3BA-1CBA-12B9-D6DA-F4516D9634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36293" y="2219765"/>
            <a:ext cx="4551707" cy="5310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aixaDeTexto 22">
            <a:extLst>
              <a:ext uri="{FF2B5EF4-FFF2-40B4-BE49-F238E27FC236}">
                <a16:creationId xmlns:a16="http://schemas.microsoft.com/office/drawing/2014/main" id="{3BDD88B1-7297-3837-8E47-0986A736B52F}"/>
              </a:ext>
            </a:extLst>
          </p:cNvPr>
          <p:cNvSpPr txBox="1"/>
          <p:nvPr/>
        </p:nvSpPr>
        <p:spPr>
          <a:xfrm>
            <a:off x="0" y="2705100"/>
            <a:ext cx="11887200" cy="4708981"/>
          </a:xfrm>
          <a:prstGeom prst="rect">
            <a:avLst/>
          </a:prstGeom>
          <a:solidFill>
            <a:srgbClr val="F5F5EF"/>
          </a:solidFill>
        </p:spPr>
        <p:txBody>
          <a:bodyPr wrap="square" rtlCol="0">
            <a:spAutoFit/>
          </a:bodyPr>
          <a:lstStyle/>
          <a:p>
            <a:r>
              <a:rPr lang="pt-PT" sz="3000" b="1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Education</a:t>
            </a:r>
            <a:r>
              <a:rPr lang="pt-PT" sz="300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b="1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is</a:t>
            </a:r>
            <a:r>
              <a:rPr lang="pt-PT" sz="300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b="1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not</a:t>
            </a:r>
            <a:r>
              <a:rPr lang="pt-PT" sz="300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a </a:t>
            </a:r>
            <a:r>
              <a:rPr lang="pt-PT" sz="3000" b="1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priority</a:t>
            </a:r>
            <a:r>
              <a:rPr lang="pt-PT" sz="300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for rural </a:t>
            </a:r>
            <a:r>
              <a:rPr lang="pt-PT" sz="3000" b="1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youth</a:t>
            </a:r>
            <a:r>
              <a:rPr lang="pt-PT" sz="300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</a:p>
          <a:p>
            <a:endParaRPr lang="pt-PT" sz="3000" dirty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  <a:p>
            <a:pPr marL="342900" indent="-342900">
              <a:buAutoNum type="alphaLcPeriod"/>
            </a:pP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True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</a:p>
          <a:p>
            <a:pPr marL="342900" indent="-342900">
              <a:buAutoNum type="alphaLcPeriod"/>
            </a:pPr>
            <a:endParaRPr lang="pt-PT" sz="3000" dirty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  <a:p>
            <a:pPr marL="342900" indent="-342900">
              <a:buAutoNum type="alphaLcPeriod"/>
            </a:pPr>
            <a:r>
              <a:rPr lang="pt-PT" sz="3000" b="1" dirty="0">
                <a:solidFill>
                  <a:schemeClr val="accent4"/>
                </a:solidFill>
                <a:latin typeface="Poppins" pitchFamily="2" charset="77"/>
                <a:cs typeface="Poppins" pitchFamily="2" charset="77"/>
              </a:rPr>
              <a:t>False: </a:t>
            </a:r>
            <a:r>
              <a:rPr lang="pt-PT" sz="3000" b="1" dirty="0" err="1">
                <a:solidFill>
                  <a:schemeClr val="accent4"/>
                </a:solidFill>
                <a:latin typeface="Poppins" pitchFamily="2" charset="77"/>
                <a:cs typeface="Poppins" pitchFamily="2" charset="77"/>
              </a:rPr>
              <a:t>most</a:t>
            </a:r>
            <a:r>
              <a:rPr lang="pt-PT" sz="3000" b="1" dirty="0">
                <a:solidFill>
                  <a:schemeClr val="accent4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b="1" dirty="0" err="1">
                <a:solidFill>
                  <a:schemeClr val="accent4"/>
                </a:solidFill>
                <a:latin typeface="Poppins" pitchFamily="2" charset="77"/>
                <a:cs typeface="Poppins" pitchFamily="2" charset="77"/>
              </a:rPr>
              <a:t>of</a:t>
            </a:r>
            <a:r>
              <a:rPr lang="pt-PT" sz="3000" b="1" dirty="0">
                <a:solidFill>
                  <a:schemeClr val="accent4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b="1" dirty="0" err="1">
                <a:solidFill>
                  <a:schemeClr val="accent4"/>
                </a:solidFill>
                <a:latin typeface="Poppins" pitchFamily="2" charset="77"/>
                <a:cs typeface="Poppins" pitchFamily="2" charset="77"/>
              </a:rPr>
              <a:t>the</a:t>
            </a:r>
            <a:r>
              <a:rPr lang="pt-PT" sz="3000" b="1" dirty="0">
                <a:solidFill>
                  <a:schemeClr val="accent4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b="1" dirty="0" err="1">
                <a:solidFill>
                  <a:schemeClr val="accent4"/>
                </a:solidFill>
                <a:latin typeface="Poppins" pitchFamily="2" charset="77"/>
                <a:cs typeface="Poppins" pitchFamily="2" charset="77"/>
              </a:rPr>
              <a:t>participants</a:t>
            </a:r>
            <a:r>
              <a:rPr lang="pt-PT" sz="3000" b="1" dirty="0">
                <a:solidFill>
                  <a:schemeClr val="accent4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b="1" dirty="0" err="1">
                <a:solidFill>
                  <a:schemeClr val="accent4"/>
                </a:solidFill>
                <a:latin typeface="Poppins" pitchFamily="2" charset="77"/>
                <a:cs typeface="Poppins" pitchFamily="2" charset="77"/>
              </a:rPr>
              <a:t>were</a:t>
            </a:r>
            <a:r>
              <a:rPr lang="pt-PT" sz="3000" b="1" dirty="0">
                <a:solidFill>
                  <a:schemeClr val="accent4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b="1" dirty="0" err="1">
                <a:solidFill>
                  <a:schemeClr val="accent4"/>
                </a:solidFill>
                <a:latin typeface="Poppins" pitchFamily="2" charset="77"/>
                <a:cs typeface="Poppins" pitchFamily="2" charset="77"/>
              </a:rPr>
              <a:t>studying</a:t>
            </a:r>
            <a:r>
              <a:rPr lang="pt-PT" sz="3000" b="1" dirty="0">
                <a:solidFill>
                  <a:schemeClr val="accent4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b="1" dirty="0" err="1">
                <a:solidFill>
                  <a:schemeClr val="accent4"/>
                </a:solidFill>
                <a:latin typeface="Poppins" pitchFamily="2" charset="77"/>
                <a:cs typeface="Poppins" pitchFamily="2" charset="77"/>
              </a:rPr>
              <a:t>or</a:t>
            </a:r>
            <a:r>
              <a:rPr lang="pt-PT" sz="3000" b="1" dirty="0">
                <a:solidFill>
                  <a:schemeClr val="accent4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b="1" dirty="0" err="1">
                <a:solidFill>
                  <a:schemeClr val="accent4"/>
                </a:solidFill>
                <a:latin typeface="Poppins" pitchFamily="2" charset="77"/>
                <a:cs typeface="Poppins" pitchFamily="2" charset="77"/>
              </a:rPr>
              <a:t>shared</a:t>
            </a:r>
            <a:r>
              <a:rPr lang="pt-PT" sz="3000" b="1" dirty="0">
                <a:solidFill>
                  <a:schemeClr val="accent4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b="1" dirty="0" err="1">
                <a:solidFill>
                  <a:schemeClr val="accent4"/>
                </a:solidFill>
                <a:latin typeface="Poppins" pitchFamily="2" charset="77"/>
                <a:cs typeface="Poppins" pitchFamily="2" charset="77"/>
              </a:rPr>
              <a:t>their</a:t>
            </a:r>
            <a:r>
              <a:rPr lang="pt-PT" sz="3000" b="1" dirty="0">
                <a:solidFill>
                  <a:schemeClr val="accent4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b="1" dirty="0" err="1">
                <a:solidFill>
                  <a:schemeClr val="accent4"/>
                </a:solidFill>
                <a:latin typeface="Poppins" pitchFamily="2" charset="77"/>
                <a:cs typeface="Poppins" pitchFamily="2" charset="77"/>
              </a:rPr>
              <a:t>expectation</a:t>
            </a:r>
            <a:r>
              <a:rPr lang="pt-PT" sz="3000" b="1" dirty="0">
                <a:solidFill>
                  <a:schemeClr val="accent4"/>
                </a:solidFill>
                <a:latin typeface="Poppins" pitchFamily="2" charset="77"/>
                <a:cs typeface="Poppins" pitchFamily="2" charset="77"/>
              </a:rPr>
              <a:t> to </a:t>
            </a:r>
            <a:r>
              <a:rPr lang="pt-PT" sz="3000" b="1" dirty="0" err="1">
                <a:solidFill>
                  <a:schemeClr val="accent4"/>
                </a:solidFill>
                <a:latin typeface="Poppins" pitchFamily="2" charset="77"/>
                <a:cs typeface="Poppins" pitchFamily="2" charset="77"/>
              </a:rPr>
              <a:t>keep</a:t>
            </a:r>
            <a:r>
              <a:rPr lang="pt-PT" sz="3000" b="1" dirty="0">
                <a:solidFill>
                  <a:schemeClr val="accent4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b="1" dirty="0" err="1">
                <a:solidFill>
                  <a:schemeClr val="accent4"/>
                </a:solidFill>
                <a:latin typeface="Poppins" pitchFamily="2" charset="77"/>
                <a:cs typeface="Poppins" pitchFamily="2" charset="77"/>
              </a:rPr>
              <a:t>improving</a:t>
            </a:r>
            <a:r>
              <a:rPr lang="pt-PT" sz="3000" b="1" dirty="0">
                <a:solidFill>
                  <a:schemeClr val="accent4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b="1" dirty="0" err="1">
                <a:solidFill>
                  <a:schemeClr val="accent4"/>
                </a:solidFill>
                <a:latin typeface="Poppins" pitchFamily="2" charset="77"/>
                <a:cs typeface="Poppins" pitchFamily="2" charset="77"/>
              </a:rPr>
              <a:t>their</a:t>
            </a:r>
            <a:r>
              <a:rPr lang="pt-PT" sz="3000" b="1" dirty="0">
                <a:solidFill>
                  <a:schemeClr val="accent4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b="1" dirty="0" err="1">
                <a:solidFill>
                  <a:schemeClr val="accent4"/>
                </a:solidFill>
                <a:latin typeface="Poppins" pitchFamily="2" charset="77"/>
                <a:cs typeface="Poppins" pitchFamily="2" charset="77"/>
              </a:rPr>
              <a:t>knowledge</a:t>
            </a:r>
            <a:r>
              <a:rPr lang="pt-PT" sz="3000" b="1" dirty="0">
                <a:solidFill>
                  <a:schemeClr val="accent4"/>
                </a:solidFill>
                <a:latin typeface="Poppins" pitchFamily="2" charset="77"/>
                <a:cs typeface="Poppins" pitchFamily="2" charset="77"/>
              </a:rPr>
              <a:t>/</a:t>
            </a:r>
            <a:r>
              <a:rPr lang="pt-PT" sz="3000" b="1" dirty="0" err="1">
                <a:solidFill>
                  <a:schemeClr val="accent4"/>
                </a:solidFill>
                <a:latin typeface="Poppins" pitchFamily="2" charset="77"/>
                <a:cs typeface="Poppins" pitchFamily="2" charset="77"/>
              </a:rPr>
              <a:t>skills</a:t>
            </a:r>
            <a:endParaRPr lang="pt-PT" sz="3000" b="1" dirty="0">
              <a:solidFill>
                <a:schemeClr val="accent4"/>
              </a:solidFill>
              <a:latin typeface="Poppins" pitchFamily="2" charset="77"/>
              <a:cs typeface="Poppins" pitchFamily="2" charset="77"/>
            </a:endParaRPr>
          </a:p>
          <a:p>
            <a:pPr marL="342900" indent="-342900">
              <a:buAutoNum type="alphaLcPeriod"/>
            </a:pPr>
            <a:endParaRPr lang="pt-PT" sz="3000" dirty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  <a:p>
            <a:pPr marL="342900" indent="-342900">
              <a:buAutoNum type="alphaLcPeriod"/>
            </a:pP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Only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for some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groups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: For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instance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women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are more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interested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in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continuing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to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study</a:t>
            </a:r>
            <a:endParaRPr lang="pt-PT" sz="3000" dirty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9952138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F648B9-AD6D-B74A-3798-239A7C72AC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6">
            <a:extLst>
              <a:ext uri="{FF2B5EF4-FFF2-40B4-BE49-F238E27FC236}">
                <a16:creationId xmlns:a16="http://schemas.microsoft.com/office/drawing/2014/main" id="{539EF808-6A27-F7D4-7D24-003248D82CD5}"/>
              </a:ext>
            </a:extLst>
          </p:cNvPr>
          <p:cNvGrpSpPr/>
          <p:nvPr/>
        </p:nvGrpSpPr>
        <p:grpSpPr>
          <a:xfrm>
            <a:off x="5753224" y="813810"/>
            <a:ext cx="9511178" cy="214890"/>
            <a:chOff x="0" y="0"/>
            <a:chExt cx="25294954" cy="571500"/>
          </a:xfrm>
        </p:grpSpPr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C2B99954-81CE-E5F5-26DD-31C2BBA48D2F}"/>
                </a:ext>
              </a:extLst>
            </p:cNvPr>
            <p:cNvSpPr/>
            <p:nvPr/>
          </p:nvSpPr>
          <p:spPr>
            <a:xfrm>
              <a:off x="0" y="255270"/>
              <a:ext cx="25294954" cy="69850"/>
            </a:xfrm>
            <a:custGeom>
              <a:avLst/>
              <a:gdLst/>
              <a:ahLst/>
              <a:cxnLst/>
              <a:rect l="l" t="t" r="r" b="b"/>
              <a:pathLst>
                <a:path w="25294954" h="69850">
                  <a:moveTo>
                    <a:pt x="25004123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25294954" y="69850"/>
                  </a:lnTo>
                  <a:lnTo>
                    <a:pt x="2529495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28" name="TextBox 28">
            <a:extLst>
              <a:ext uri="{FF2B5EF4-FFF2-40B4-BE49-F238E27FC236}">
                <a16:creationId xmlns:a16="http://schemas.microsoft.com/office/drawing/2014/main" id="{F7D44D5D-B1DB-CFF5-60E5-073F69BDD9A6}"/>
              </a:ext>
            </a:extLst>
          </p:cNvPr>
          <p:cNvSpPr txBox="1"/>
          <p:nvPr/>
        </p:nvSpPr>
        <p:spPr>
          <a:xfrm>
            <a:off x="15374896" y="794760"/>
            <a:ext cx="1884404" cy="227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680"/>
              </a:lnSpc>
            </a:pPr>
            <a:r>
              <a:rPr lang="en-US" sz="1400" b="1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OCTOBER 2025</a:t>
            </a:r>
          </a:p>
        </p:txBody>
      </p:sp>
      <p:sp>
        <p:nvSpPr>
          <p:cNvPr id="29" name="TextBox 29">
            <a:extLst>
              <a:ext uri="{FF2B5EF4-FFF2-40B4-BE49-F238E27FC236}">
                <a16:creationId xmlns:a16="http://schemas.microsoft.com/office/drawing/2014/main" id="{63C4789B-0324-D38A-1388-37AE6E96DE5D}"/>
              </a:ext>
            </a:extLst>
          </p:cNvPr>
          <p:cNvSpPr txBox="1"/>
          <p:nvPr/>
        </p:nvSpPr>
        <p:spPr>
          <a:xfrm>
            <a:off x="758297" y="794760"/>
            <a:ext cx="4966352" cy="227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lang="en-US" sz="1400" b="1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YOUTH PERSPECTIVES IN CONTEMPORARY EUROPE</a:t>
            </a:r>
          </a:p>
        </p:txBody>
      </p:sp>
      <p:sp>
        <p:nvSpPr>
          <p:cNvPr id="14" name="TextBox 7">
            <a:extLst>
              <a:ext uri="{FF2B5EF4-FFF2-40B4-BE49-F238E27FC236}">
                <a16:creationId xmlns:a16="http://schemas.microsoft.com/office/drawing/2014/main" id="{FB5E647D-10EC-CAE9-920F-E3C3DB934A83}"/>
              </a:ext>
            </a:extLst>
          </p:cNvPr>
          <p:cNvSpPr txBox="1"/>
          <p:nvPr/>
        </p:nvSpPr>
        <p:spPr>
          <a:xfrm>
            <a:off x="7958718" y="1233020"/>
            <a:ext cx="10329282" cy="932948"/>
          </a:xfrm>
          <a:prstGeom prst="rect">
            <a:avLst/>
          </a:prstGeom>
          <a:solidFill>
            <a:schemeClr val="tx2"/>
          </a:solidFill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679"/>
              </a:lnSpc>
            </a:pPr>
            <a:r>
              <a:rPr lang="en-US" sz="5000" b="1" dirty="0">
                <a:solidFill>
                  <a:schemeClr val="bg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Education | On the spotlight </a:t>
            </a: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AED48877-464B-C89D-2CFA-DC00BCA98B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8202" y="2543676"/>
            <a:ext cx="11506200" cy="6946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7700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E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1E428E1-29F5-38A3-5C58-68ADEB854E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>
            <a:extLst>
              <a:ext uri="{FF2B5EF4-FFF2-40B4-BE49-F238E27FC236}">
                <a16:creationId xmlns:a16="http://schemas.microsoft.com/office/drawing/2014/main" id="{B27A8B17-8819-B2DA-1374-2F553C273EF4}"/>
              </a:ext>
            </a:extLst>
          </p:cNvPr>
          <p:cNvGrpSpPr/>
          <p:nvPr/>
        </p:nvGrpSpPr>
        <p:grpSpPr>
          <a:xfrm>
            <a:off x="12596002" y="7504795"/>
            <a:ext cx="5691998" cy="2782205"/>
            <a:chOff x="0" y="0"/>
            <a:chExt cx="1925441" cy="941141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39FFE3F4-4891-094B-5E8C-5B2678F8CD14}"/>
                </a:ext>
              </a:extLst>
            </p:cNvPr>
            <p:cNvSpPr/>
            <p:nvPr/>
          </p:nvSpPr>
          <p:spPr>
            <a:xfrm>
              <a:off x="0" y="0"/>
              <a:ext cx="1925441" cy="941141"/>
            </a:xfrm>
            <a:custGeom>
              <a:avLst/>
              <a:gdLst/>
              <a:ahLst/>
              <a:cxnLst/>
              <a:rect l="l" t="t" r="r" b="b"/>
              <a:pathLst>
                <a:path w="1925441" h="941141">
                  <a:moveTo>
                    <a:pt x="0" y="0"/>
                  </a:moveTo>
                  <a:lnTo>
                    <a:pt x="1925441" y="0"/>
                  </a:lnTo>
                  <a:lnTo>
                    <a:pt x="1925441" y="941141"/>
                  </a:lnTo>
                  <a:lnTo>
                    <a:pt x="0" y="941141"/>
                  </a:lnTo>
                  <a:close/>
                </a:path>
              </a:pathLst>
            </a:custGeom>
            <a:solidFill>
              <a:srgbClr val="FFDE59"/>
            </a:solidFill>
          </p:spPr>
          <p:txBody>
            <a:bodyPr/>
            <a:lstStyle/>
            <a:p>
              <a:endParaRPr lang="pt-PT"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2D15F4E2-D39D-97B6-261F-9945F9552675}"/>
              </a:ext>
            </a:extLst>
          </p:cNvPr>
          <p:cNvGrpSpPr/>
          <p:nvPr/>
        </p:nvGrpSpPr>
        <p:grpSpPr>
          <a:xfrm>
            <a:off x="0" y="7504795"/>
            <a:ext cx="5531873" cy="2782205"/>
            <a:chOff x="0" y="0"/>
            <a:chExt cx="1871275" cy="941141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9109BB87-B981-0B63-E287-70A7DC722F03}"/>
                </a:ext>
              </a:extLst>
            </p:cNvPr>
            <p:cNvSpPr/>
            <p:nvPr/>
          </p:nvSpPr>
          <p:spPr>
            <a:xfrm>
              <a:off x="0" y="0"/>
              <a:ext cx="1871275" cy="941141"/>
            </a:xfrm>
            <a:custGeom>
              <a:avLst/>
              <a:gdLst/>
              <a:ahLst/>
              <a:cxnLst/>
              <a:rect l="l" t="t" r="r" b="b"/>
              <a:pathLst>
                <a:path w="1871275" h="941141">
                  <a:moveTo>
                    <a:pt x="0" y="0"/>
                  </a:moveTo>
                  <a:lnTo>
                    <a:pt x="1871275" y="0"/>
                  </a:lnTo>
                  <a:lnTo>
                    <a:pt x="1871275" y="941141"/>
                  </a:lnTo>
                  <a:lnTo>
                    <a:pt x="0" y="941141"/>
                  </a:lnTo>
                  <a:close/>
                </a:path>
              </a:pathLst>
            </a:custGeom>
            <a:solidFill>
              <a:srgbClr val="2E5591"/>
            </a:solidFill>
          </p:spPr>
          <p:txBody>
            <a:bodyPr/>
            <a:lstStyle/>
            <a:p>
              <a:endParaRPr lang="pt-PT"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0CB91CC8-D405-58F1-EA19-F17F09828870}"/>
              </a:ext>
            </a:extLst>
          </p:cNvPr>
          <p:cNvGrpSpPr/>
          <p:nvPr/>
        </p:nvGrpSpPr>
        <p:grpSpPr>
          <a:xfrm>
            <a:off x="4157039" y="7504795"/>
            <a:ext cx="8438963" cy="2782205"/>
            <a:chOff x="0" y="0"/>
            <a:chExt cx="2854661" cy="941141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173BE1F1-D999-6025-A499-497B5C27F8E9}"/>
                </a:ext>
              </a:extLst>
            </p:cNvPr>
            <p:cNvSpPr/>
            <p:nvPr/>
          </p:nvSpPr>
          <p:spPr>
            <a:xfrm>
              <a:off x="0" y="0"/>
              <a:ext cx="2854661" cy="941141"/>
            </a:xfrm>
            <a:custGeom>
              <a:avLst/>
              <a:gdLst/>
              <a:ahLst/>
              <a:cxnLst/>
              <a:rect l="l" t="t" r="r" b="b"/>
              <a:pathLst>
                <a:path w="2854661" h="941141">
                  <a:moveTo>
                    <a:pt x="0" y="0"/>
                  </a:moveTo>
                  <a:lnTo>
                    <a:pt x="2854661" y="0"/>
                  </a:lnTo>
                  <a:lnTo>
                    <a:pt x="2854661" y="941141"/>
                  </a:lnTo>
                  <a:lnTo>
                    <a:pt x="0" y="941141"/>
                  </a:lnTo>
                  <a:close/>
                </a:path>
              </a:pathLst>
            </a:custGeom>
            <a:solidFill>
              <a:srgbClr val="E4F6FF"/>
            </a:solidFill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10" name="Freeform 10">
            <a:extLst>
              <a:ext uri="{FF2B5EF4-FFF2-40B4-BE49-F238E27FC236}">
                <a16:creationId xmlns:a16="http://schemas.microsoft.com/office/drawing/2014/main" id="{F18E8EAA-DD10-B6E0-194F-B7C484EEF9C1}"/>
              </a:ext>
            </a:extLst>
          </p:cNvPr>
          <p:cNvSpPr/>
          <p:nvPr/>
        </p:nvSpPr>
        <p:spPr>
          <a:xfrm rot="5400000">
            <a:off x="2079910" y="8200346"/>
            <a:ext cx="2782205" cy="1391102"/>
          </a:xfrm>
          <a:custGeom>
            <a:avLst/>
            <a:gdLst/>
            <a:ahLst/>
            <a:cxnLst/>
            <a:rect l="l" t="t" r="r" b="b"/>
            <a:pathLst>
              <a:path w="2782205" h="1391102">
                <a:moveTo>
                  <a:pt x="0" y="0"/>
                </a:moveTo>
                <a:lnTo>
                  <a:pt x="2782205" y="0"/>
                </a:lnTo>
                <a:lnTo>
                  <a:pt x="2782205" y="1391103"/>
                </a:lnTo>
                <a:lnTo>
                  <a:pt x="0" y="13911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grpSp>
        <p:nvGrpSpPr>
          <p:cNvPr id="17" name="Group 17">
            <a:extLst>
              <a:ext uri="{FF2B5EF4-FFF2-40B4-BE49-F238E27FC236}">
                <a16:creationId xmlns:a16="http://schemas.microsoft.com/office/drawing/2014/main" id="{17A2D161-22C1-2BD0-06A7-2592EF011700}"/>
              </a:ext>
            </a:extLst>
          </p:cNvPr>
          <p:cNvGrpSpPr/>
          <p:nvPr/>
        </p:nvGrpSpPr>
        <p:grpSpPr>
          <a:xfrm>
            <a:off x="5753224" y="813810"/>
            <a:ext cx="9511178" cy="214890"/>
            <a:chOff x="0" y="0"/>
            <a:chExt cx="25294954" cy="571500"/>
          </a:xfrm>
        </p:grpSpPr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2DE21B3C-4A68-2582-6305-3165AA5E19F0}"/>
                </a:ext>
              </a:extLst>
            </p:cNvPr>
            <p:cNvSpPr/>
            <p:nvPr/>
          </p:nvSpPr>
          <p:spPr>
            <a:xfrm>
              <a:off x="0" y="255270"/>
              <a:ext cx="25294954" cy="69850"/>
            </a:xfrm>
            <a:custGeom>
              <a:avLst/>
              <a:gdLst/>
              <a:ahLst/>
              <a:cxnLst/>
              <a:rect l="l" t="t" r="r" b="b"/>
              <a:pathLst>
                <a:path w="25294954" h="69850">
                  <a:moveTo>
                    <a:pt x="25004123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25294954" y="69850"/>
                  </a:lnTo>
                  <a:lnTo>
                    <a:pt x="2529495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19" name="TextBox 19">
            <a:extLst>
              <a:ext uri="{FF2B5EF4-FFF2-40B4-BE49-F238E27FC236}">
                <a16:creationId xmlns:a16="http://schemas.microsoft.com/office/drawing/2014/main" id="{F63BCA1E-34F6-089D-6C1B-3332E9D2370E}"/>
              </a:ext>
            </a:extLst>
          </p:cNvPr>
          <p:cNvSpPr txBox="1"/>
          <p:nvPr/>
        </p:nvSpPr>
        <p:spPr>
          <a:xfrm>
            <a:off x="15374896" y="794760"/>
            <a:ext cx="1884404" cy="227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680"/>
              </a:lnSpc>
            </a:pPr>
            <a:r>
              <a:rPr lang="en-US" sz="1400" b="1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OCTOBER 2025</a:t>
            </a:r>
          </a:p>
        </p:txBody>
      </p:sp>
      <p:sp>
        <p:nvSpPr>
          <p:cNvPr id="20" name="TextBox 20">
            <a:extLst>
              <a:ext uri="{FF2B5EF4-FFF2-40B4-BE49-F238E27FC236}">
                <a16:creationId xmlns:a16="http://schemas.microsoft.com/office/drawing/2014/main" id="{E8DAF398-59F0-2A34-650F-F3C7AA6ADD5C}"/>
              </a:ext>
            </a:extLst>
          </p:cNvPr>
          <p:cNvSpPr txBox="1"/>
          <p:nvPr/>
        </p:nvSpPr>
        <p:spPr>
          <a:xfrm>
            <a:off x="698907" y="794760"/>
            <a:ext cx="5125110" cy="4350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lang="en-US" sz="1400" b="1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YOUTH PERSPECTIVES IN CONTEMPORARY EUROPE</a:t>
            </a:r>
          </a:p>
          <a:p>
            <a:pPr algn="l">
              <a:lnSpc>
                <a:spcPts val="1680"/>
              </a:lnSpc>
            </a:pPr>
            <a:endParaRPr lang="en-US" sz="1400" b="1" spc="98">
              <a:solidFill>
                <a:srgbClr val="000000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21" name="TextBox 7">
            <a:extLst>
              <a:ext uri="{FF2B5EF4-FFF2-40B4-BE49-F238E27FC236}">
                <a16:creationId xmlns:a16="http://schemas.microsoft.com/office/drawing/2014/main" id="{756D43F2-5F3E-D53D-3749-E0B71FA41786}"/>
              </a:ext>
            </a:extLst>
          </p:cNvPr>
          <p:cNvSpPr txBox="1"/>
          <p:nvPr/>
        </p:nvSpPr>
        <p:spPr>
          <a:xfrm>
            <a:off x="7958718" y="1233020"/>
            <a:ext cx="10329282" cy="986745"/>
          </a:xfrm>
          <a:prstGeom prst="rect">
            <a:avLst/>
          </a:prstGeom>
          <a:solidFill>
            <a:schemeClr val="tx2"/>
          </a:solidFill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679"/>
              </a:lnSpc>
            </a:pPr>
            <a:r>
              <a:rPr lang="en-US" sz="5600" b="1" dirty="0">
                <a:solidFill>
                  <a:schemeClr val="bg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Key results // S. Systems</a:t>
            </a:r>
          </a:p>
        </p:txBody>
      </p:sp>
      <p:pic>
        <p:nvPicPr>
          <p:cNvPr id="22" name="Picture 2" descr="keep-calm-its-only-a-quiz – Welcome to Stafford Walton Phoenix Activities  Club">
            <a:extLst>
              <a:ext uri="{FF2B5EF4-FFF2-40B4-BE49-F238E27FC236}">
                <a16:creationId xmlns:a16="http://schemas.microsoft.com/office/drawing/2014/main" id="{29CAC08D-2844-BBD4-802B-DB7F6B405F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36293" y="2219765"/>
            <a:ext cx="4551707" cy="5310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aixaDeTexto 22">
            <a:extLst>
              <a:ext uri="{FF2B5EF4-FFF2-40B4-BE49-F238E27FC236}">
                <a16:creationId xmlns:a16="http://schemas.microsoft.com/office/drawing/2014/main" id="{D3FCBD4D-B6E4-5F92-3746-8596634A8A6F}"/>
              </a:ext>
            </a:extLst>
          </p:cNvPr>
          <p:cNvSpPr txBox="1"/>
          <p:nvPr/>
        </p:nvSpPr>
        <p:spPr>
          <a:xfrm>
            <a:off x="0" y="2705100"/>
            <a:ext cx="12344400" cy="4708981"/>
          </a:xfrm>
          <a:prstGeom prst="rect">
            <a:avLst/>
          </a:prstGeom>
          <a:solidFill>
            <a:srgbClr val="F5F5EF"/>
          </a:solidFill>
        </p:spPr>
        <p:txBody>
          <a:bodyPr wrap="square" rtlCol="0">
            <a:spAutoFit/>
          </a:bodyPr>
          <a:lstStyle/>
          <a:p>
            <a:r>
              <a:rPr lang="pt-PT" sz="3000" b="1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Perceived</a:t>
            </a:r>
            <a:r>
              <a:rPr lang="pt-PT" sz="300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b="1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levels</a:t>
            </a:r>
            <a:r>
              <a:rPr lang="pt-PT" sz="300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b="1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of</a:t>
            </a:r>
            <a:r>
              <a:rPr lang="pt-PT" sz="300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b="1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support</a:t>
            </a:r>
            <a:r>
              <a:rPr lang="pt-PT" sz="300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are </a:t>
            </a:r>
            <a:r>
              <a:rPr lang="pt-PT" sz="3000" b="1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higher</a:t>
            </a:r>
            <a:r>
              <a:rPr lang="pt-PT" sz="300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b="1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among</a:t>
            </a:r>
            <a:r>
              <a:rPr lang="pt-PT" sz="300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rural </a:t>
            </a:r>
            <a:r>
              <a:rPr lang="pt-PT" sz="3000" b="1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youth</a:t>
            </a:r>
            <a:r>
              <a:rPr lang="pt-PT" sz="300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in countries </a:t>
            </a:r>
            <a:r>
              <a:rPr lang="pt-PT" sz="3000" b="1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with</a:t>
            </a:r>
            <a:r>
              <a:rPr lang="pt-PT" sz="300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more </a:t>
            </a:r>
            <a:r>
              <a:rPr lang="pt-PT" sz="3000" b="1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uncertain</a:t>
            </a:r>
            <a:r>
              <a:rPr lang="pt-PT" sz="300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b="1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transitions</a:t>
            </a:r>
            <a:r>
              <a:rPr lang="pt-PT" sz="300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to </a:t>
            </a:r>
            <a:r>
              <a:rPr lang="pt-PT" sz="3000" b="1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adulthood</a:t>
            </a:r>
            <a:endParaRPr lang="pt-PT" sz="3000" b="1" dirty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  <a:p>
            <a:endParaRPr lang="pt-PT" sz="3000" dirty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  <a:p>
            <a:pPr marL="514350" indent="-514350">
              <a:buAutoNum type="alphaLcPeriod"/>
            </a:pP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False: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levels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of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perceived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support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are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high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everywhere</a:t>
            </a:r>
            <a:endParaRPr lang="pt-PT" sz="3000" dirty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  <a:p>
            <a:pPr marL="514350" indent="-514350">
              <a:buAutoNum type="alphaLcPeriod"/>
            </a:pPr>
            <a:endParaRPr lang="pt-PT" sz="3000" dirty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  <a:p>
            <a:pPr marL="514350" indent="-514350">
              <a:buFontTx/>
              <a:buAutoNum type="alphaLcPeriod"/>
            </a:pP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False: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Levels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of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perceived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support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are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somewhat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average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irrespectively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of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the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country</a:t>
            </a:r>
          </a:p>
          <a:p>
            <a:endParaRPr lang="pt-PT" sz="3000" dirty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  <a:p>
            <a:pPr marL="342900" indent="-342900">
              <a:buAutoNum type="alphaLcPeriod"/>
            </a:pP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True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</a:p>
          <a:p>
            <a:pPr marL="342900" indent="-342900">
              <a:buAutoNum type="alphaLcPeriod"/>
            </a:pPr>
            <a:endParaRPr lang="pt-PT" sz="3000" dirty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9532577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E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A33C130-5692-9E3D-DDAC-5E5E7EBC05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>
            <a:extLst>
              <a:ext uri="{FF2B5EF4-FFF2-40B4-BE49-F238E27FC236}">
                <a16:creationId xmlns:a16="http://schemas.microsoft.com/office/drawing/2014/main" id="{AA9D1286-83C9-E13E-A860-2E4DB2FCF1CA}"/>
              </a:ext>
            </a:extLst>
          </p:cNvPr>
          <p:cNvGrpSpPr/>
          <p:nvPr/>
        </p:nvGrpSpPr>
        <p:grpSpPr>
          <a:xfrm>
            <a:off x="12596002" y="7504795"/>
            <a:ext cx="5691998" cy="2782205"/>
            <a:chOff x="0" y="0"/>
            <a:chExt cx="1925441" cy="941141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B72C117F-48C2-D21B-F288-1D43008C4B08}"/>
                </a:ext>
              </a:extLst>
            </p:cNvPr>
            <p:cNvSpPr/>
            <p:nvPr/>
          </p:nvSpPr>
          <p:spPr>
            <a:xfrm>
              <a:off x="0" y="0"/>
              <a:ext cx="1925441" cy="941141"/>
            </a:xfrm>
            <a:custGeom>
              <a:avLst/>
              <a:gdLst/>
              <a:ahLst/>
              <a:cxnLst/>
              <a:rect l="l" t="t" r="r" b="b"/>
              <a:pathLst>
                <a:path w="1925441" h="941141">
                  <a:moveTo>
                    <a:pt x="0" y="0"/>
                  </a:moveTo>
                  <a:lnTo>
                    <a:pt x="1925441" y="0"/>
                  </a:lnTo>
                  <a:lnTo>
                    <a:pt x="1925441" y="941141"/>
                  </a:lnTo>
                  <a:lnTo>
                    <a:pt x="0" y="941141"/>
                  </a:lnTo>
                  <a:close/>
                </a:path>
              </a:pathLst>
            </a:custGeom>
            <a:solidFill>
              <a:srgbClr val="FFDE59"/>
            </a:solidFill>
          </p:spPr>
          <p:txBody>
            <a:bodyPr/>
            <a:lstStyle/>
            <a:p>
              <a:endParaRPr lang="pt-PT"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610FA150-B4B3-7488-DBBC-CBD2BC1ECD2D}"/>
              </a:ext>
            </a:extLst>
          </p:cNvPr>
          <p:cNvGrpSpPr/>
          <p:nvPr/>
        </p:nvGrpSpPr>
        <p:grpSpPr>
          <a:xfrm>
            <a:off x="0" y="7504795"/>
            <a:ext cx="5531873" cy="2782205"/>
            <a:chOff x="0" y="0"/>
            <a:chExt cx="1871275" cy="941141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3D39F5F8-31FC-C139-620B-FB983B7A4EEB}"/>
                </a:ext>
              </a:extLst>
            </p:cNvPr>
            <p:cNvSpPr/>
            <p:nvPr/>
          </p:nvSpPr>
          <p:spPr>
            <a:xfrm>
              <a:off x="0" y="0"/>
              <a:ext cx="1871275" cy="941141"/>
            </a:xfrm>
            <a:custGeom>
              <a:avLst/>
              <a:gdLst/>
              <a:ahLst/>
              <a:cxnLst/>
              <a:rect l="l" t="t" r="r" b="b"/>
              <a:pathLst>
                <a:path w="1871275" h="941141">
                  <a:moveTo>
                    <a:pt x="0" y="0"/>
                  </a:moveTo>
                  <a:lnTo>
                    <a:pt x="1871275" y="0"/>
                  </a:lnTo>
                  <a:lnTo>
                    <a:pt x="1871275" y="941141"/>
                  </a:lnTo>
                  <a:lnTo>
                    <a:pt x="0" y="941141"/>
                  </a:lnTo>
                  <a:close/>
                </a:path>
              </a:pathLst>
            </a:custGeom>
            <a:solidFill>
              <a:srgbClr val="2E5591"/>
            </a:solidFill>
          </p:spPr>
          <p:txBody>
            <a:bodyPr/>
            <a:lstStyle/>
            <a:p>
              <a:endParaRPr lang="pt-PT"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DA10753D-3F40-E3EB-6A24-8028CB350BF3}"/>
              </a:ext>
            </a:extLst>
          </p:cNvPr>
          <p:cNvGrpSpPr/>
          <p:nvPr/>
        </p:nvGrpSpPr>
        <p:grpSpPr>
          <a:xfrm>
            <a:off x="4157039" y="7504795"/>
            <a:ext cx="8438963" cy="2782205"/>
            <a:chOff x="0" y="0"/>
            <a:chExt cx="2854661" cy="941141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7D3AB3AA-B4EA-8961-B390-87D999560750}"/>
                </a:ext>
              </a:extLst>
            </p:cNvPr>
            <p:cNvSpPr/>
            <p:nvPr/>
          </p:nvSpPr>
          <p:spPr>
            <a:xfrm>
              <a:off x="0" y="0"/>
              <a:ext cx="2854661" cy="941141"/>
            </a:xfrm>
            <a:custGeom>
              <a:avLst/>
              <a:gdLst/>
              <a:ahLst/>
              <a:cxnLst/>
              <a:rect l="l" t="t" r="r" b="b"/>
              <a:pathLst>
                <a:path w="2854661" h="941141">
                  <a:moveTo>
                    <a:pt x="0" y="0"/>
                  </a:moveTo>
                  <a:lnTo>
                    <a:pt x="2854661" y="0"/>
                  </a:lnTo>
                  <a:lnTo>
                    <a:pt x="2854661" y="941141"/>
                  </a:lnTo>
                  <a:lnTo>
                    <a:pt x="0" y="941141"/>
                  </a:lnTo>
                  <a:close/>
                </a:path>
              </a:pathLst>
            </a:custGeom>
            <a:solidFill>
              <a:srgbClr val="E4F6FF"/>
            </a:solidFill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10" name="Freeform 10">
            <a:extLst>
              <a:ext uri="{FF2B5EF4-FFF2-40B4-BE49-F238E27FC236}">
                <a16:creationId xmlns:a16="http://schemas.microsoft.com/office/drawing/2014/main" id="{55C2F8CE-1337-65F3-8836-32C7F860C20C}"/>
              </a:ext>
            </a:extLst>
          </p:cNvPr>
          <p:cNvSpPr/>
          <p:nvPr/>
        </p:nvSpPr>
        <p:spPr>
          <a:xfrm rot="5400000">
            <a:off x="2079910" y="8200346"/>
            <a:ext cx="2782205" cy="1391102"/>
          </a:xfrm>
          <a:custGeom>
            <a:avLst/>
            <a:gdLst/>
            <a:ahLst/>
            <a:cxnLst/>
            <a:rect l="l" t="t" r="r" b="b"/>
            <a:pathLst>
              <a:path w="2782205" h="1391102">
                <a:moveTo>
                  <a:pt x="0" y="0"/>
                </a:moveTo>
                <a:lnTo>
                  <a:pt x="2782205" y="0"/>
                </a:lnTo>
                <a:lnTo>
                  <a:pt x="2782205" y="1391103"/>
                </a:lnTo>
                <a:lnTo>
                  <a:pt x="0" y="13911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grpSp>
        <p:nvGrpSpPr>
          <p:cNvPr id="17" name="Group 17">
            <a:extLst>
              <a:ext uri="{FF2B5EF4-FFF2-40B4-BE49-F238E27FC236}">
                <a16:creationId xmlns:a16="http://schemas.microsoft.com/office/drawing/2014/main" id="{E442CB77-A4DF-694E-6CBB-C9D9E6BDADE4}"/>
              </a:ext>
            </a:extLst>
          </p:cNvPr>
          <p:cNvGrpSpPr/>
          <p:nvPr/>
        </p:nvGrpSpPr>
        <p:grpSpPr>
          <a:xfrm>
            <a:off x="5753224" y="813810"/>
            <a:ext cx="9511178" cy="214890"/>
            <a:chOff x="0" y="0"/>
            <a:chExt cx="25294954" cy="571500"/>
          </a:xfrm>
        </p:grpSpPr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C130B0D7-5994-EF51-A211-4A4EB85FFA01}"/>
                </a:ext>
              </a:extLst>
            </p:cNvPr>
            <p:cNvSpPr/>
            <p:nvPr/>
          </p:nvSpPr>
          <p:spPr>
            <a:xfrm>
              <a:off x="0" y="255270"/>
              <a:ext cx="25294954" cy="69850"/>
            </a:xfrm>
            <a:custGeom>
              <a:avLst/>
              <a:gdLst/>
              <a:ahLst/>
              <a:cxnLst/>
              <a:rect l="l" t="t" r="r" b="b"/>
              <a:pathLst>
                <a:path w="25294954" h="69850">
                  <a:moveTo>
                    <a:pt x="25004123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25294954" y="69850"/>
                  </a:lnTo>
                  <a:lnTo>
                    <a:pt x="2529495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19" name="TextBox 19">
            <a:extLst>
              <a:ext uri="{FF2B5EF4-FFF2-40B4-BE49-F238E27FC236}">
                <a16:creationId xmlns:a16="http://schemas.microsoft.com/office/drawing/2014/main" id="{41C71B5F-9DC9-5AF5-3A79-04F1411CE2C2}"/>
              </a:ext>
            </a:extLst>
          </p:cNvPr>
          <p:cNvSpPr txBox="1"/>
          <p:nvPr/>
        </p:nvSpPr>
        <p:spPr>
          <a:xfrm>
            <a:off x="15374896" y="794760"/>
            <a:ext cx="1884404" cy="227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680"/>
              </a:lnSpc>
            </a:pPr>
            <a:r>
              <a:rPr lang="en-US" sz="1400" b="1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OCTOBER 2025</a:t>
            </a:r>
          </a:p>
        </p:txBody>
      </p:sp>
      <p:sp>
        <p:nvSpPr>
          <p:cNvPr id="20" name="TextBox 20">
            <a:extLst>
              <a:ext uri="{FF2B5EF4-FFF2-40B4-BE49-F238E27FC236}">
                <a16:creationId xmlns:a16="http://schemas.microsoft.com/office/drawing/2014/main" id="{57A6CA42-CACB-A272-B55B-D20D7426E8F0}"/>
              </a:ext>
            </a:extLst>
          </p:cNvPr>
          <p:cNvSpPr txBox="1"/>
          <p:nvPr/>
        </p:nvSpPr>
        <p:spPr>
          <a:xfrm>
            <a:off x="698907" y="794760"/>
            <a:ext cx="5125110" cy="4350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lang="en-US" sz="1400" b="1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YOUTH PERSPECTIVES IN CONTEMPORARY EUROPE</a:t>
            </a:r>
          </a:p>
          <a:p>
            <a:pPr algn="l">
              <a:lnSpc>
                <a:spcPts val="1680"/>
              </a:lnSpc>
            </a:pPr>
            <a:endParaRPr lang="en-US" sz="1400" b="1" spc="98">
              <a:solidFill>
                <a:srgbClr val="000000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21" name="TextBox 7">
            <a:extLst>
              <a:ext uri="{FF2B5EF4-FFF2-40B4-BE49-F238E27FC236}">
                <a16:creationId xmlns:a16="http://schemas.microsoft.com/office/drawing/2014/main" id="{13542DCB-FF2A-57B8-9DE8-C279445AE325}"/>
              </a:ext>
            </a:extLst>
          </p:cNvPr>
          <p:cNvSpPr txBox="1"/>
          <p:nvPr/>
        </p:nvSpPr>
        <p:spPr>
          <a:xfrm>
            <a:off x="7958718" y="1233020"/>
            <a:ext cx="10329282" cy="986745"/>
          </a:xfrm>
          <a:prstGeom prst="rect">
            <a:avLst/>
          </a:prstGeom>
          <a:solidFill>
            <a:schemeClr val="tx2"/>
          </a:solidFill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679"/>
              </a:lnSpc>
            </a:pPr>
            <a:r>
              <a:rPr lang="en-US" sz="5600" b="1" dirty="0">
                <a:solidFill>
                  <a:schemeClr val="bg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Key results // S. Systems</a:t>
            </a:r>
          </a:p>
        </p:txBody>
      </p:sp>
      <p:pic>
        <p:nvPicPr>
          <p:cNvPr id="22" name="Picture 2" descr="keep-calm-its-only-a-quiz – Welcome to Stafford Walton Phoenix Activities  Club">
            <a:extLst>
              <a:ext uri="{FF2B5EF4-FFF2-40B4-BE49-F238E27FC236}">
                <a16:creationId xmlns:a16="http://schemas.microsoft.com/office/drawing/2014/main" id="{6ABB18CF-41CF-AB2C-3FC3-60659C3148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36293" y="2219765"/>
            <a:ext cx="4551707" cy="5310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aixaDeTexto 22">
            <a:extLst>
              <a:ext uri="{FF2B5EF4-FFF2-40B4-BE49-F238E27FC236}">
                <a16:creationId xmlns:a16="http://schemas.microsoft.com/office/drawing/2014/main" id="{7443674A-F376-2A79-8C2E-76EDD0CA8995}"/>
              </a:ext>
            </a:extLst>
          </p:cNvPr>
          <p:cNvSpPr txBox="1"/>
          <p:nvPr/>
        </p:nvSpPr>
        <p:spPr>
          <a:xfrm>
            <a:off x="-1" y="2705100"/>
            <a:ext cx="12756129" cy="4708981"/>
          </a:xfrm>
          <a:prstGeom prst="rect">
            <a:avLst/>
          </a:prstGeom>
          <a:solidFill>
            <a:srgbClr val="F5F5EF"/>
          </a:solidFill>
        </p:spPr>
        <p:txBody>
          <a:bodyPr wrap="square" rtlCol="0">
            <a:spAutoFit/>
          </a:bodyPr>
          <a:lstStyle/>
          <a:p>
            <a:r>
              <a:rPr lang="pt-PT" sz="3000" b="1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Perceived</a:t>
            </a:r>
            <a:r>
              <a:rPr lang="pt-PT" sz="300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b="1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levels</a:t>
            </a:r>
            <a:r>
              <a:rPr lang="pt-PT" sz="300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b="1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of</a:t>
            </a:r>
            <a:r>
              <a:rPr lang="pt-PT" sz="300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b="1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support</a:t>
            </a:r>
            <a:r>
              <a:rPr lang="pt-PT" sz="300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are </a:t>
            </a:r>
            <a:r>
              <a:rPr lang="pt-PT" sz="3000" b="1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higher</a:t>
            </a:r>
            <a:r>
              <a:rPr lang="pt-PT" sz="300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b="1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among</a:t>
            </a:r>
            <a:r>
              <a:rPr lang="pt-PT" sz="300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rural </a:t>
            </a:r>
            <a:r>
              <a:rPr lang="pt-PT" sz="3000" b="1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youth</a:t>
            </a:r>
            <a:r>
              <a:rPr lang="pt-PT" sz="300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in countries </a:t>
            </a:r>
            <a:r>
              <a:rPr lang="pt-PT" sz="3000" b="1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with</a:t>
            </a:r>
            <a:r>
              <a:rPr lang="pt-PT" sz="300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more </a:t>
            </a:r>
            <a:r>
              <a:rPr lang="pt-PT" sz="3000" b="1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uncertain</a:t>
            </a:r>
            <a:r>
              <a:rPr lang="pt-PT" sz="300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b="1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transitions</a:t>
            </a:r>
            <a:r>
              <a:rPr lang="pt-PT" sz="300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to </a:t>
            </a:r>
            <a:r>
              <a:rPr lang="pt-PT" sz="3000" b="1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adulthood</a:t>
            </a:r>
            <a:endParaRPr lang="pt-PT" sz="3000" b="1" dirty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  <a:p>
            <a:endParaRPr lang="pt-PT" sz="3000" dirty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  <a:p>
            <a:pPr marL="514350" indent="-514350">
              <a:buAutoNum type="alphaLcPeriod"/>
            </a:pP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False: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levels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of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perceived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support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are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high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everywhere</a:t>
            </a:r>
            <a:endParaRPr lang="pt-PT" sz="3000" dirty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  <a:p>
            <a:pPr marL="514350" indent="-514350">
              <a:buAutoNum type="alphaLcPeriod"/>
            </a:pPr>
            <a:endParaRPr lang="pt-PT" sz="3000" dirty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  <a:p>
            <a:pPr marL="514350" indent="-514350">
              <a:buFontTx/>
              <a:buAutoNum type="alphaLcPeriod"/>
            </a:pPr>
            <a:r>
              <a:rPr lang="pt-PT" sz="3000" b="1" dirty="0">
                <a:solidFill>
                  <a:schemeClr val="accent4"/>
                </a:solidFill>
                <a:latin typeface="Poppins" pitchFamily="2" charset="77"/>
                <a:cs typeface="Poppins" pitchFamily="2" charset="77"/>
              </a:rPr>
              <a:t>False: </a:t>
            </a:r>
            <a:r>
              <a:rPr lang="pt-PT" sz="3000" b="1" dirty="0" err="1">
                <a:solidFill>
                  <a:schemeClr val="accent4"/>
                </a:solidFill>
                <a:latin typeface="Poppins" pitchFamily="2" charset="77"/>
                <a:cs typeface="Poppins" pitchFamily="2" charset="77"/>
              </a:rPr>
              <a:t>Levels</a:t>
            </a:r>
            <a:r>
              <a:rPr lang="pt-PT" sz="3000" b="1" dirty="0">
                <a:solidFill>
                  <a:schemeClr val="accent4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b="1" dirty="0" err="1">
                <a:solidFill>
                  <a:schemeClr val="accent4"/>
                </a:solidFill>
                <a:latin typeface="Poppins" pitchFamily="2" charset="77"/>
                <a:cs typeface="Poppins" pitchFamily="2" charset="77"/>
              </a:rPr>
              <a:t>of</a:t>
            </a:r>
            <a:r>
              <a:rPr lang="pt-PT" sz="3000" b="1" dirty="0">
                <a:solidFill>
                  <a:schemeClr val="accent4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b="1" dirty="0" err="1">
                <a:solidFill>
                  <a:schemeClr val="accent4"/>
                </a:solidFill>
                <a:latin typeface="Poppins" pitchFamily="2" charset="77"/>
                <a:cs typeface="Poppins" pitchFamily="2" charset="77"/>
              </a:rPr>
              <a:t>perceived</a:t>
            </a:r>
            <a:r>
              <a:rPr lang="pt-PT" sz="3000" b="1" dirty="0">
                <a:solidFill>
                  <a:schemeClr val="accent4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b="1" dirty="0" err="1">
                <a:solidFill>
                  <a:schemeClr val="accent4"/>
                </a:solidFill>
                <a:latin typeface="Poppins" pitchFamily="2" charset="77"/>
                <a:cs typeface="Poppins" pitchFamily="2" charset="77"/>
              </a:rPr>
              <a:t>support</a:t>
            </a:r>
            <a:r>
              <a:rPr lang="pt-PT" sz="3000" b="1" dirty="0">
                <a:solidFill>
                  <a:schemeClr val="accent4"/>
                </a:solidFill>
                <a:latin typeface="Poppins" pitchFamily="2" charset="77"/>
                <a:cs typeface="Poppins" pitchFamily="2" charset="77"/>
              </a:rPr>
              <a:t> are </a:t>
            </a:r>
            <a:r>
              <a:rPr lang="pt-PT" sz="3000" b="1" dirty="0" err="1">
                <a:solidFill>
                  <a:schemeClr val="accent4"/>
                </a:solidFill>
                <a:latin typeface="Poppins" pitchFamily="2" charset="77"/>
                <a:cs typeface="Poppins" pitchFamily="2" charset="77"/>
              </a:rPr>
              <a:t>somewhat</a:t>
            </a:r>
            <a:r>
              <a:rPr lang="pt-PT" sz="3000" b="1" dirty="0">
                <a:solidFill>
                  <a:schemeClr val="accent4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b="1" dirty="0" err="1">
                <a:solidFill>
                  <a:schemeClr val="accent4"/>
                </a:solidFill>
                <a:latin typeface="Poppins" pitchFamily="2" charset="77"/>
                <a:cs typeface="Poppins" pitchFamily="2" charset="77"/>
              </a:rPr>
              <a:t>average</a:t>
            </a:r>
            <a:r>
              <a:rPr lang="pt-PT" sz="3000" b="1" dirty="0">
                <a:solidFill>
                  <a:schemeClr val="accent4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b="1" dirty="0" err="1">
                <a:solidFill>
                  <a:schemeClr val="accent4"/>
                </a:solidFill>
                <a:latin typeface="Poppins" pitchFamily="2" charset="77"/>
                <a:cs typeface="Poppins" pitchFamily="2" charset="77"/>
              </a:rPr>
              <a:t>irrespectively</a:t>
            </a:r>
            <a:r>
              <a:rPr lang="pt-PT" sz="3000" b="1" dirty="0">
                <a:solidFill>
                  <a:schemeClr val="accent4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b="1" dirty="0" err="1">
                <a:solidFill>
                  <a:schemeClr val="accent4"/>
                </a:solidFill>
                <a:latin typeface="Poppins" pitchFamily="2" charset="77"/>
                <a:cs typeface="Poppins" pitchFamily="2" charset="77"/>
              </a:rPr>
              <a:t>of</a:t>
            </a:r>
            <a:r>
              <a:rPr lang="pt-PT" sz="3000" b="1" dirty="0">
                <a:solidFill>
                  <a:schemeClr val="accent4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b="1" dirty="0" err="1">
                <a:solidFill>
                  <a:schemeClr val="accent4"/>
                </a:solidFill>
                <a:latin typeface="Poppins" pitchFamily="2" charset="77"/>
                <a:cs typeface="Poppins" pitchFamily="2" charset="77"/>
              </a:rPr>
              <a:t>the</a:t>
            </a:r>
            <a:r>
              <a:rPr lang="pt-PT" sz="3000" b="1" dirty="0">
                <a:solidFill>
                  <a:schemeClr val="accent4"/>
                </a:solidFill>
                <a:latin typeface="Poppins" pitchFamily="2" charset="77"/>
                <a:cs typeface="Poppins" pitchFamily="2" charset="77"/>
              </a:rPr>
              <a:t> country (4 to 4.2 </a:t>
            </a:r>
            <a:r>
              <a:rPr lang="pt-PT" sz="3000" b="1" dirty="0" err="1">
                <a:solidFill>
                  <a:schemeClr val="accent4"/>
                </a:solidFill>
                <a:latin typeface="Poppins" pitchFamily="2" charset="77"/>
                <a:cs typeface="Poppins" pitchFamily="2" charset="77"/>
              </a:rPr>
              <a:t>by</a:t>
            </a:r>
            <a:r>
              <a:rPr lang="pt-PT" sz="3000" b="1" dirty="0">
                <a:solidFill>
                  <a:schemeClr val="accent4"/>
                </a:solidFill>
                <a:latin typeface="Poppins" pitchFamily="2" charset="77"/>
                <a:cs typeface="Poppins" pitchFamily="2" charset="77"/>
              </a:rPr>
              <a:t> clusters </a:t>
            </a:r>
            <a:r>
              <a:rPr lang="pt-PT" sz="3000" b="1" dirty="0" err="1">
                <a:solidFill>
                  <a:schemeClr val="accent4"/>
                </a:solidFill>
                <a:latin typeface="Poppins" pitchFamily="2" charset="77"/>
                <a:cs typeface="Poppins" pitchFamily="2" charset="77"/>
              </a:rPr>
              <a:t>of</a:t>
            </a:r>
            <a:r>
              <a:rPr lang="pt-PT" sz="3000" b="1" dirty="0">
                <a:solidFill>
                  <a:schemeClr val="accent4"/>
                </a:solidFill>
                <a:latin typeface="Poppins" pitchFamily="2" charset="77"/>
                <a:cs typeface="Poppins" pitchFamily="2" charset="77"/>
              </a:rPr>
              <a:t> countries)</a:t>
            </a:r>
          </a:p>
          <a:p>
            <a:endParaRPr lang="pt-PT" sz="3000" dirty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  <a:p>
            <a:pPr marL="342900" indent="-342900">
              <a:buAutoNum type="alphaLcPeriod"/>
            </a:pP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True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</a:p>
          <a:p>
            <a:pPr marL="342900" indent="-342900">
              <a:buAutoNum type="alphaLcPeriod"/>
            </a:pPr>
            <a:endParaRPr lang="pt-PT" sz="3000" dirty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5292456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1188E0-C49B-0AC9-8C6A-A1754E86F1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6">
            <a:extLst>
              <a:ext uri="{FF2B5EF4-FFF2-40B4-BE49-F238E27FC236}">
                <a16:creationId xmlns:a16="http://schemas.microsoft.com/office/drawing/2014/main" id="{E920B370-1697-4047-BCBF-F8AC460E5C28}"/>
              </a:ext>
            </a:extLst>
          </p:cNvPr>
          <p:cNvGrpSpPr/>
          <p:nvPr/>
        </p:nvGrpSpPr>
        <p:grpSpPr>
          <a:xfrm>
            <a:off x="5753224" y="813810"/>
            <a:ext cx="9511178" cy="214890"/>
            <a:chOff x="0" y="0"/>
            <a:chExt cx="25294954" cy="571500"/>
          </a:xfrm>
        </p:grpSpPr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430CFED4-75FC-6249-5A9F-962A69BC2E77}"/>
                </a:ext>
              </a:extLst>
            </p:cNvPr>
            <p:cNvSpPr/>
            <p:nvPr/>
          </p:nvSpPr>
          <p:spPr>
            <a:xfrm>
              <a:off x="0" y="255270"/>
              <a:ext cx="25294954" cy="69850"/>
            </a:xfrm>
            <a:custGeom>
              <a:avLst/>
              <a:gdLst/>
              <a:ahLst/>
              <a:cxnLst/>
              <a:rect l="l" t="t" r="r" b="b"/>
              <a:pathLst>
                <a:path w="25294954" h="69850">
                  <a:moveTo>
                    <a:pt x="25004123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25294954" y="69850"/>
                  </a:lnTo>
                  <a:lnTo>
                    <a:pt x="2529495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28" name="TextBox 28">
            <a:extLst>
              <a:ext uri="{FF2B5EF4-FFF2-40B4-BE49-F238E27FC236}">
                <a16:creationId xmlns:a16="http://schemas.microsoft.com/office/drawing/2014/main" id="{DEF5C461-8254-034F-66C6-098480DAB265}"/>
              </a:ext>
            </a:extLst>
          </p:cNvPr>
          <p:cNvSpPr txBox="1"/>
          <p:nvPr/>
        </p:nvSpPr>
        <p:spPr>
          <a:xfrm>
            <a:off x="15374896" y="794760"/>
            <a:ext cx="1884404" cy="227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680"/>
              </a:lnSpc>
            </a:pPr>
            <a:r>
              <a:rPr lang="en-US" sz="1400" b="1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OCTOBER 2025</a:t>
            </a:r>
          </a:p>
        </p:txBody>
      </p:sp>
      <p:sp>
        <p:nvSpPr>
          <p:cNvPr id="29" name="TextBox 29">
            <a:extLst>
              <a:ext uri="{FF2B5EF4-FFF2-40B4-BE49-F238E27FC236}">
                <a16:creationId xmlns:a16="http://schemas.microsoft.com/office/drawing/2014/main" id="{DCB26E3A-4A87-9E35-4489-467527E7EDC9}"/>
              </a:ext>
            </a:extLst>
          </p:cNvPr>
          <p:cNvSpPr txBox="1"/>
          <p:nvPr/>
        </p:nvSpPr>
        <p:spPr>
          <a:xfrm>
            <a:off x="758297" y="794760"/>
            <a:ext cx="4966352" cy="227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lang="en-US" sz="1400" b="1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YOUTH PERSPECTIVES IN CONTEMPORARY EUROPE</a:t>
            </a:r>
          </a:p>
        </p:txBody>
      </p:sp>
      <p:sp>
        <p:nvSpPr>
          <p:cNvPr id="14" name="TextBox 7">
            <a:extLst>
              <a:ext uri="{FF2B5EF4-FFF2-40B4-BE49-F238E27FC236}">
                <a16:creationId xmlns:a16="http://schemas.microsoft.com/office/drawing/2014/main" id="{61379A83-B59F-3938-8123-40E9B90236E8}"/>
              </a:ext>
            </a:extLst>
          </p:cNvPr>
          <p:cNvSpPr txBox="1"/>
          <p:nvPr/>
        </p:nvSpPr>
        <p:spPr>
          <a:xfrm>
            <a:off x="7958718" y="1233020"/>
            <a:ext cx="10329282" cy="986745"/>
          </a:xfrm>
          <a:prstGeom prst="rect">
            <a:avLst/>
          </a:prstGeom>
          <a:solidFill>
            <a:schemeClr val="tx2"/>
          </a:solidFill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679"/>
              </a:lnSpc>
            </a:pPr>
            <a:r>
              <a:rPr lang="en-US" sz="5600" b="1" dirty="0">
                <a:solidFill>
                  <a:schemeClr val="bg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Key results // Education</a:t>
            </a:r>
          </a:p>
        </p:txBody>
      </p:sp>
      <p:sp>
        <p:nvSpPr>
          <p:cNvPr id="2" name="TextBox 7">
            <a:extLst>
              <a:ext uri="{FF2B5EF4-FFF2-40B4-BE49-F238E27FC236}">
                <a16:creationId xmlns:a16="http://schemas.microsoft.com/office/drawing/2014/main" id="{D606ECCF-94DC-315F-00E3-8B3A7A179330}"/>
              </a:ext>
            </a:extLst>
          </p:cNvPr>
          <p:cNvSpPr txBox="1"/>
          <p:nvPr/>
        </p:nvSpPr>
        <p:spPr>
          <a:xfrm>
            <a:off x="7958718" y="1233020"/>
            <a:ext cx="10329282" cy="932948"/>
          </a:xfrm>
          <a:prstGeom prst="rect">
            <a:avLst/>
          </a:prstGeom>
          <a:solidFill>
            <a:schemeClr val="tx2"/>
          </a:solidFill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679"/>
              </a:lnSpc>
            </a:pPr>
            <a:r>
              <a:rPr lang="en-US" sz="5000" b="1" dirty="0">
                <a:solidFill>
                  <a:schemeClr val="bg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S. Systems | On the spotlight 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9D046B7A-815B-9662-F830-20F906E7A8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2641468"/>
            <a:ext cx="11074359" cy="6850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7EE880C4-B901-8B6A-5614-B4A556496368}"/>
              </a:ext>
            </a:extLst>
          </p:cNvPr>
          <p:cNvSpPr txBox="1"/>
          <p:nvPr/>
        </p:nvSpPr>
        <p:spPr>
          <a:xfrm>
            <a:off x="2209800" y="9506075"/>
            <a:ext cx="13868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Notes: </a:t>
            </a:r>
            <a:r>
              <a:rPr lang="en-GB" sz="2400" i="1" dirty="0"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= 2331; average scores, scale 1 – strongly disagree - to 6 – strongly agree</a:t>
            </a:r>
            <a:endParaRPr lang="pt-PT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748202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E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A1F668B-38F1-BC56-0AFF-74ACA4E20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>
            <a:extLst>
              <a:ext uri="{FF2B5EF4-FFF2-40B4-BE49-F238E27FC236}">
                <a16:creationId xmlns:a16="http://schemas.microsoft.com/office/drawing/2014/main" id="{BF2F1D52-0214-CEB6-A6FF-9730C6E8810B}"/>
              </a:ext>
            </a:extLst>
          </p:cNvPr>
          <p:cNvGrpSpPr/>
          <p:nvPr/>
        </p:nvGrpSpPr>
        <p:grpSpPr>
          <a:xfrm>
            <a:off x="12596002" y="7504795"/>
            <a:ext cx="5691998" cy="2782205"/>
            <a:chOff x="0" y="0"/>
            <a:chExt cx="1925441" cy="941141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407F013C-55B2-79AB-6740-E2D9BE4723A4}"/>
                </a:ext>
              </a:extLst>
            </p:cNvPr>
            <p:cNvSpPr/>
            <p:nvPr/>
          </p:nvSpPr>
          <p:spPr>
            <a:xfrm>
              <a:off x="0" y="0"/>
              <a:ext cx="1925441" cy="941141"/>
            </a:xfrm>
            <a:custGeom>
              <a:avLst/>
              <a:gdLst/>
              <a:ahLst/>
              <a:cxnLst/>
              <a:rect l="l" t="t" r="r" b="b"/>
              <a:pathLst>
                <a:path w="1925441" h="941141">
                  <a:moveTo>
                    <a:pt x="0" y="0"/>
                  </a:moveTo>
                  <a:lnTo>
                    <a:pt x="1925441" y="0"/>
                  </a:lnTo>
                  <a:lnTo>
                    <a:pt x="1925441" y="941141"/>
                  </a:lnTo>
                  <a:lnTo>
                    <a:pt x="0" y="941141"/>
                  </a:lnTo>
                  <a:close/>
                </a:path>
              </a:pathLst>
            </a:custGeom>
            <a:solidFill>
              <a:srgbClr val="FFDE59"/>
            </a:solidFill>
          </p:spPr>
          <p:txBody>
            <a:bodyPr/>
            <a:lstStyle/>
            <a:p>
              <a:endParaRPr lang="pt-PT"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43DF1C19-A824-24DD-4CB8-76DE21501524}"/>
              </a:ext>
            </a:extLst>
          </p:cNvPr>
          <p:cNvGrpSpPr/>
          <p:nvPr/>
        </p:nvGrpSpPr>
        <p:grpSpPr>
          <a:xfrm>
            <a:off x="0" y="7504795"/>
            <a:ext cx="5531873" cy="2782205"/>
            <a:chOff x="0" y="0"/>
            <a:chExt cx="1871275" cy="941141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3F9A532D-1083-D7F3-5211-48F7E553786B}"/>
                </a:ext>
              </a:extLst>
            </p:cNvPr>
            <p:cNvSpPr/>
            <p:nvPr/>
          </p:nvSpPr>
          <p:spPr>
            <a:xfrm>
              <a:off x="0" y="0"/>
              <a:ext cx="1871275" cy="941141"/>
            </a:xfrm>
            <a:custGeom>
              <a:avLst/>
              <a:gdLst/>
              <a:ahLst/>
              <a:cxnLst/>
              <a:rect l="l" t="t" r="r" b="b"/>
              <a:pathLst>
                <a:path w="1871275" h="941141">
                  <a:moveTo>
                    <a:pt x="0" y="0"/>
                  </a:moveTo>
                  <a:lnTo>
                    <a:pt x="1871275" y="0"/>
                  </a:lnTo>
                  <a:lnTo>
                    <a:pt x="1871275" y="941141"/>
                  </a:lnTo>
                  <a:lnTo>
                    <a:pt x="0" y="941141"/>
                  </a:lnTo>
                  <a:close/>
                </a:path>
              </a:pathLst>
            </a:custGeom>
            <a:solidFill>
              <a:srgbClr val="2E5591"/>
            </a:solidFill>
          </p:spPr>
          <p:txBody>
            <a:bodyPr/>
            <a:lstStyle/>
            <a:p>
              <a:endParaRPr lang="pt-PT"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6836AF70-0A43-15BE-B089-96FD5D0775C5}"/>
              </a:ext>
            </a:extLst>
          </p:cNvPr>
          <p:cNvGrpSpPr/>
          <p:nvPr/>
        </p:nvGrpSpPr>
        <p:grpSpPr>
          <a:xfrm>
            <a:off x="4157039" y="7504795"/>
            <a:ext cx="8438963" cy="2782205"/>
            <a:chOff x="0" y="0"/>
            <a:chExt cx="2854661" cy="941141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44129B9A-3843-B748-1FF4-6E0DB4DC2903}"/>
                </a:ext>
              </a:extLst>
            </p:cNvPr>
            <p:cNvSpPr/>
            <p:nvPr/>
          </p:nvSpPr>
          <p:spPr>
            <a:xfrm>
              <a:off x="0" y="0"/>
              <a:ext cx="2854661" cy="941141"/>
            </a:xfrm>
            <a:custGeom>
              <a:avLst/>
              <a:gdLst/>
              <a:ahLst/>
              <a:cxnLst/>
              <a:rect l="l" t="t" r="r" b="b"/>
              <a:pathLst>
                <a:path w="2854661" h="941141">
                  <a:moveTo>
                    <a:pt x="0" y="0"/>
                  </a:moveTo>
                  <a:lnTo>
                    <a:pt x="2854661" y="0"/>
                  </a:lnTo>
                  <a:lnTo>
                    <a:pt x="2854661" y="941141"/>
                  </a:lnTo>
                  <a:lnTo>
                    <a:pt x="0" y="941141"/>
                  </a:lnTo>
                  <a:close/>
                </a:path>
              </a:pathLst>
            </a:custGeom>
            <a:solidFill>
              <a:srgbClr val="E4F6FF"/>
            </a:solidFill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10" name="Freeform 10">
            <a:extLst>
              <a:ext uri="{FF2B5EF4-FFF2-40B4-BE49-F238E27FC236}">
                <a16:creationId xmlns:a16="http://schemas.microsoft.com/office/drawing/2014/main" id="{C035BCDC-CA0C-5039-7A30-6FCBED876060}"/>
              </a:ext>
            </a:extLst>
          </p:cNvPr>
          <p:cNvSpPr/>
          <p:nvPr/>
        </p:nvSpPr>
        <p:spPr>
          <a:xfrm rot="5400000">
            <a:off x="2079910" y="8200346"/>
            <a:ext cx="2782205" cy="1391102"/>
          </a:xfrm>
          <a:custGeom>
            <a:avLst/>
            <a:gdLst/>
            <a:ahLst/>
            <a:cxnLst/>
            <a:rect l="l" t="t" r="r" b="b"/>
            <a:pathLst>
              <a:path w="2782205" h="1391102">
                <a:moveTo>
                  <a:pt x="0" y="0"/>
                </a:moveTo>
                <a:lnTo>
                  <a:pt x="2782205" y="0"/>
                </a:lnTo>
                <a:lnTo>
                  <a:pt x="2782205" y="1391103"/>
                </a:lnTo>
                <a:lnTo>
                  <a:pt x="0" y="13911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grpSp>
        <p:nvGrpSpPr>
          <p:cNvPr id="17" name="Group 17">
            <a:extLst>
              <a:ext uri="{FF2B5EF4-FFF2-40B4-BE49-F238E27FC236}">
                <a16:creationId xmlns:a16="http://schemas.microsoft.com/office/drawing/2014/main" id="{58076BD9-5E5C-AFFB-921F-42590441D173}"/>
              </a:ext>
            </a:extLst>
          </p:cNvPr>
          <p:cNvGrpSpPr/>
          <p:nvPr/>
        </p:nvGrpSpPr>
        <p:grpSpPr>
          <a:xfrm>
            <a:off x="5753224" y="813810"/>
            <a:ext cx="9511178" cy="214890"/>
            <a:chOff x="0" y="0"/>
            <a:chExt cx="25294954" cy="571500"/>
          </a:xfrm>
        </p:grpSpPr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F2E785D9-C699-0AE4-B43A-28417D3D22F1}"/>
                </a:ext>
              </a:extLst>
            </p:cNvPr>
            <p:cNvSpPr/>
            <p:nvPr/>
          </p:nvSpPr>
          <p:spPr>
            <a:xfrm>
              <a:off x="0" y="255270"/>
              <a:ext cx="25294954" cy="69850"/>
            </a:xfrm>
            <a:custGeom>
              <a:avLst/>
              <a:gdLst/>
              <a:ahLst/>
              <a:cxnLst/>
              <a:rect l="l" t="t" r="r" b="b"/>
              <a:pathLst>
                <a:path w="25294954" h="69850">
                  <a:moveTo>
                    <a:pt x="25004123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25294954" y="69850"/>
                  </a:lnTo>
                  <a:lnTo>
                    <a:pt x="2529495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19" name="TextBox 19">
            <a:extLst>
              <a:ext uri="{FF2B5EF4-FFF2-40B4-BE49-F238E27FC236}">
                <a16:creationId xmlns:a16="http://schemas.microsoft.com/office/drawing/2014/main" id="{125997A3-7055-62BE-FEEF-52E12A456388}"/>
              </a:ext>
            </a:extLst>
          </p:cNvPr>
          <p:cNvSpPr txBox="1"/>
          <p:nvPr/>
        </p:nvSpPr>
        <p:spPr>
          <a:xfrm>
            <a:off x="15374896" y="794760"/>
            <a:ext cx="1884404" cy="227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680"/>
              </a:lnSpc>
            </a:pPr>
            <a:r>
              <a:rPr lang="en-US" sz="1400" b="1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OCTOBER 2025</a:t>
            </a:r>
          </a:p>
        </p:txBody>
      </p:sp>
      <p:sp>
        <p:nvSpPr>
          <p:cNvPr id="20" name="TextBox 20">
            <a:extLst>
              <a:ext uri="{FF2B5EF4-FFF2-40B4-BE49-F238E27FC236}">
                <a16:creationId xmlns:a16="http://schemas.microsoft.com/office/drawing/2014/main" id="{DF4E8C81-CCD0-C4C7-1037-A14A4CFB9D2D}"/>
              </a:ext>
            </a:extLst>
          </p:cNvPr>
          <p:cNvSpPr txBox="1"/>
          <p:nvPr/>
        </p:nvSpPr>
        <p:spPr>
          <a:xfrm>
            <a:off x="698907" y="794760"/>
            <a:ext cx="5125110" cy="4350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lang="en-US" sz="1400" b="1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YOUTH PERSPECTIVES IN CONTEMPORARY EUROPE</a:t>
            </a:r>
          </a:p>
          <a:p>
            <a:pPr algn="l">
              <a:lnSpc>
                <a:spcPts val="1680"/>
              </a:lnSpc>
            </a:pPr>
            <a:endParaRPr lang="en-US" sz="1400" b="1" spc="98">
              <a:solidFill>
                <a:srgbClr val="000000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21" name="TextBox 7">
            <a:extLst>
              <a:ext uri="{FF2B5EF4-FFF2-40B4-BE49-F238E27FC236}">
                <a16:creationId xmlns:a16="http://schemas.microsoft.com/office/drawing/2014/main" id="{89AF9020-C827-9D34-9DFE-F82ACE3ECBB6}"/>
              </a:ext>
            </a:extLst>
          </p:cNvPr>
          <p:cNvSpPr txBox="1"/>
          <p:nvPr/>
        </p:nvSpPr>
        <p:spPr>
          <a:xfrm>
            <a:off x="7958718" y="1233020"/>
            <a:ext cx="10329282" cy="986745"/>
          </a:xfrm>
          <a:prstGeom prst="rect">
            <a:avLst/>
          </a:prstGeom>
          <a:solidFill>
            <a:schemeClr val="tx2"/>
          </a:solidFill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679"/>
              </a:lnSpc>
            </a:pPr>
            <a:r>
              <a:rPr lang="en-US" sz="5600" b="1" dirty="0">
                <a:solidFill>
                  <a:schemeClr val="bg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Key results // Participation</a:t>
            </a:r>
          </a:p>
        </p:txBody>
      </p:sp>
      <p:pic>
        <p:nvPicPr>
          <p:cNvPr id="22" name="Picture 2" descr="keep-calm-its-only-a-quiz – Welcome to Stafford Walton Phoenix Activities  Club">
            <a:extLst>
              <a:ext uri="{FF2B5EF4-FFF2-40B4-BE49-F238E27FC236}">
                <a16:creationId xmlns:a16="http://schemas.microsoft.com/office/drawing/2014/main" id="{6123CC3D-E711-A65E-5878-72AD4977EF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36293" y="2219765"/>
            <a:ext cx="4551707" cy="5310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aixaDeTexto 22">
            <a:extLst>
              <a:ext uri="{FF2B5EF4-FFF2-40B4-BE49-F238E27FC236}">
                <a16:creationId xmlns:a16="http://schemas.microsoft.com/office/drawing/2014/main" id="{B79B9E1F-382D-285B-DE68-7F376FA75CDD}"/>
              </a:ext>
            </a:extLst>
          </p:cNvPr>
          <p:cNvSpPr txBox="1"/>
          <p:nvPr/>
        </p:nvSpPr>
        <p:spPr>
          <a:xfrm>
            <a:off x="0" y="2705100"/>
            <a:ext cx="12344400" cy="4524315"/>
          </a:xfrm>
          <a:prstGeom prst="rect">
            <a:avLst/>
          </a:prstGeom>
          <a:solidFill>
            <a:srgbClr val="F5F5EF"/>
          </a:solidFill>
        </p:spPr>
        <p:txBody>
          <a:bodyPr wrap="square" rtlCol="0">
            <a:spAutoFit/>
          </a:bodyPr>
          <a:lstStyle/>
          <a:p>
            <a:r>
              <a:rPr lang="en-GB" sz="260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Formal participation grows with age and is a bit stronger among rural young men </a:t>
            </a:r>
          </a:p>
          <a:p>
            <a:endParaRPr lang="pt-PT" sz="2600" dirty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  <a:p>
            <a:pPr marL="342900" indent="-342900">
              <a:buAutoNum type="alphaLcPeriod"/>
            </a:pP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True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</a:p>
          <a:p>
            <a:pPr marL="342900" indent="-342900">
              <a:buAutoNum type="alphaLcPeriod"/>
            </a:pPr>
            <a:endParaRPr lang="pt-PT" sz="3000" dirty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  <a:p>
            <a:pPr marL="342900" indent="-342900">
              <a:buAutoNum type="alphaLcPeriod"/>
            </a:pP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False: Rural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young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women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are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much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more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engaged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</a:p>
          <a:p>
            <a:pPr marL="342900" indent="-342900">
              <a:buAutoNum type="alphaLcPeriod"/>
            </a:pPr>
            <a:endParaRPr lang="pt-PT" sz="3000" dirty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  <a:p>
            <a:pPr marL="342900" indent="-342900">
              <a:buAutoNum type="alphaLcPeriod"/>
            </a:pP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False: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younger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rural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youth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are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much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more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engaged</a:t>
            </a:r>
            <a:endParaRPr lang="pt-PT" sz="3000" dirty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  <a:p>
            <a:pPr marL="342900" indent="-342900">
              <a:buAutoNum type="alphaLcPeriod"/>
            </a:pPr>
            <a:endParaRPr lang="pt-PT" sz="3000" dirty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  <a:p>
            <a:endParaRPr lang="pt-PT" sz="3000" dirty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2435922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E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F78EA5-9443-9DFF-685D-1F5AD8C4D2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>
            <a:extLst>
              <a:ext uri="{FF2B5EF4-FFF2-40B4-BE49-F238E27FC236}">
                <a16:creationId xmlns:a16="http://schemas.microsoft.com/office/drawing/2014/main" id="{85855C6F-E6D7-A89A-F163-1717CA024A77}"/>
              </a:ext>
            </a:extLst>
          </p:cNvPr>
          <p:cNvGrpSpPr/>
          <p:nvPr/>
        </p:nvGrpSpPr>
        <p:grpSpPr>
          <a:xfrm>
            <a:off x="12596002" y="7504795"/>
            <a:ext cx="5691998" cy="2782205"/>
            <a:chOff x="0" y="0"/>
            <a:chExt cx="1925441" cy="941141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261E1B27-EDD7-FE58-A18D-005913749687}"/>
                </a:ext>
              </a:extLst>
            </p:cNvPr>
            <p:cNvSpPr/>
            <p:nvPr/>
          </p:nvSpPr>
          <p:spPr>
            <a:xfrm>
              <a:off x="0" y="0"/>
              <a:ext cx="1925441" cy="941141"/>
            </a:xfrm>
            <a:custGeom>
              <a:avLst/>
              <a:gdLst/>
              <a:ahLst/>
              <a:cxnLst/>
              <a:rect l="l" t="t" r="r" b="b"/>
              <a:pathLst>
                <a:path w="1925441" h="941141">
                  <a:moveTo>
                    <a:pt x="0" y="0"/>
                  </a:moveTo>
                  <a:lnTo>
                    <a:pt x="1925441" y="0"/>
                  </a:lnTo>
                  <a:lnTo>
                    <a:pt x="1925441" y="941141"/>
                  </a:lnTo>
                  <a:lnTo>
                    <a:pt x="0" y="941141"/>
                  </a:lnTo>
                  <a:close/>
                </a:path>
              </a:pathLst>
            </a:custGeom>
            <a:solidFill>
              <a:srgbClr val="FFDE59"/>
            </a:solidFill>
          </p:spPr>
          <p:txBody>
            <a:bodyPr/>
            <a:lstStyle/>
            <a:p>
              <a:endParaRPr lang="pt-PT"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3B6E3774-1A13-D4E8-79FE-37E0B5B5E1E7}"/>
              </a:ext>
            </a:extLst>
          </p:cNvPr>
          <p:cNvGrpSpPr/>
          <p:nvPr/>
        </p:nvGrpSpPr>
        <p:grpSpPr>
          <a:xfrm>
            <a:off x="0" y="7504795"/>
            <a:ext cx="5531873" cy="2782205"/>
            <a:chOff x="0" y="0"/>
            <a:chExt cx="1871275" cy="941141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2763E1F2-E804-0601-3AA7-8E661C2E1BE2}"/>
                </a:ext>
              </a:extLst>
            </p:cNvPr>
            <p:cNvSpPr/>
            <p:nvPr/>
          </p:nvSpPr>
          <p:spPr>
            <a:xfrm>
              <a:off x="0" y="0"/>
              <a:ext cx="1871275" cy="941141"/>
            </a:xfrm>
            <a:custGeom>
              <a:avLst/>
              <a:gdLst/>
              <a:ahLst/>
              <a:cxnLst/>
              <a:rect l="l" t="t" r="r" b="b"/>
              <a:pathLst>
                <a:path w="1871275" h="941141">
                  <a:moveTo>
                    <a:pt x="0" y="0"/>
                  </a:moveTo>
                  <a:lnTo>
                    <a:pt x="1871275" y="0"/>
                  </a:lnTo>
                  <a:lnTo>
                    <a:pt x="1871275" y="941141"/>
                  </a:lnTo>
                  <a:lnTo>
                    <a:pt x="0" y="941141"/>
                  </a:lnTo>
                  <a:close/>
                </a:path>
              </a:pathLst>
            </a:custGeom>
            <a:solidFill>
              <a:srgbClr val="2E5591"/>
            </a:solidFill>
          </p:spPr>
          <p:txBody>
            <a:bodyPr/>
            <a:lstStyle/>
            <a:p>
              <a:endParaRPr lang="pt-PT"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07694012-45EB-6129-4C78-B95F8DAC4492}"/>
              </a:ext>
            </a:extLst>
          </p:cNvPr>
          <p:cNvGrpSpPr/>
          <p:nvPr/>
        </p:nvGrpSpPr>
        <p:grpSpPr>
          <a:xfrm>
            <a:off x="4157039" y="7504795"/>
            <a:ext cx="8438963" cy="2782205"/>
            <a:chOff x="0" y="0"/>
            <a:chExt cx="2854661" cy="941141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3DD55CD7-19DE-BAF9-83CE-FAB2CC50DA75}"/>
                </a:ext>
              </a:extLst>
            </p:cNvPr>
            <p:cNvSpPr/>
            <p:nvPr/>
          </p:nvSpPr>
          <p:spPr>
            <a:xfrm>
              <a:off x="0" y="0"/>
              <a:ext cx="2854661" cy="941141"/>
            </a:xfrm>
            <a:custGeom>
              <a:avLst/>
              <a:gdLst/>
              <a:ahLst/>
              <a:cxnLst/>
              <a:rect l="l" t="t" r="r" b="b"/>
              <a:pathLst>
                <a:path w="2854661" h="941141">
                  <a:moveTo>
                    <a:pt x="0" y="0"/>
                  </a:moveTo>
                  <a:lnTo>
                    <a:pt x="2854661" y="0"/>
                  </a:lnTo>
                  <a:lnTo>
                    <a:pt x="2854661" y="941141"/>
                  </a:lnTo>
                  <a:lnTo>
                    <a:pt x="0" y="941141"/>
                  </a:lnTo>
                  <a:close/>
                </a:path>
              </a:pathLst>
            </a:custGeom>
            <a:solidFill>
              <a:srgbClr val="E4F6FF"/>
            </a:solidFill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10" name="Freeform 10">
            <a:extLst>
              <a:ext uri="{FF2B5EF4-FFF2-40B4-BE49-F238E27FC236}">
                <a16:creationId xmlns:a16="http://schemas.microsoft.com/office/drawing/2014/main" id="{A30908F8-D5B7-ED5A-CE88-55189E8E32FE}"/>
              </a:ext>
            </a:extLst>
          </p:cNvPr>
          <p:cNvSpPr/>
          <p:nvPr/>
        </p:nvSpPr>
        <p:spPr>
          <a:xfrm rot="5400000">
            <a:off x="2079910" y="8200346"/>
            <a:ext cx="2782205" cy="1391102"/>
          </a:xfrm>
          <a:custGeom>
            <a:avLst/>
            <a:gdLst/>
            <a:ahLst/>
            <a:cxnLst/>
            <a:rect l="l" t="t" r="r" b="b"/>
            <a:pathLst>
              <a:path w="2782205" h="1391102">
                <a:moveTo>
                  <a:pt x="0" y="0"/>
                </a:moveTo>
                <a:lnTo>
                  <a:pt x="2782205" y="0"/>
                </a:lnTo>
                <a:lnTo>
                  <a:pt x="2782205" y="1391103"/>
                </a:lnTo>
                <a:lnTo>
                  <a:pt x="0" y="13911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grpSp>
        <p:nvGrpSpPr>
          <p:cNvPr id="17" name="Group 17">
            <a:extLst>
              <a:ext uri="{FF2B5EF4-FFF2-40B4-BE49-F238E27FC236}">
                <a16:creationId xmlns:a16="http://schemas.microsoft.com/office/drawing/2014/main" id="{D2FA171E-8485-8D55-1AF9-B5B55DA33CE0}"/>
              </a:ext>
            </a:extLst>
          </p:cNvPr>
          <p:cNvGrpSpPr/>
          <p:nvPr/>
        </p:nvGrpSpPr>
        <p:grpSpPr>
          <a:xfrm>
            <a:off x="5753224" y="813810"/>
            <a:ext cx="9511178" cy="214890"/>
            <a:chOff x="0" y="0"/>
            <a:chExt cx="25294954" cy="571500"/>
          </a:xfrm>
        </p:grpSpPr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C16833A6-CDDA-1D3D-058E-7E19C81210BC}"/>
                </a:ext>
              </a:extLst>
            </p:cNvPr>
            <p:cNvSpPr/>
            <p:nvPr/>
          </p:nvSpPr>
          <p:spPr>
            <a:xfrm>
              <a:off x="0" y="255270"/>
              <a:ext cx="25294954" cy="69850"/>
            </a:xfrm>
            <a:custGeom>
              <a:avLst/>
              <a:gdLst/>
              <a:ahLst/>
              <a:cxnLst/>
              <a:rect l="l" t="t" r="r" b="b"/>
              <a:pathLst>
                <a:path w="25294954" h="69850">
                  <a:moveTo>
                    <a:pt x="25004123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25294954" y="69850"/>
                  </a:lnTo>
                  <a:lnTo>
                    <a:pt x="2529495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19" name="TextBox 19">
            <a:extLst>
              <a:ext uri="{FF2B5EF4-FFF2-40B4-BE49-F238E27FC236}">
                <a16:creationId xmlns:a16="http://schemas.microsoft.com/office/drawing/2014/main" id="{FF018AD0-CE1C-E8A1-A6D0-CEBAE2A67A11}"/>
              </a:ext>
            </a:extLst>
          </p:cNvPr>
          <p:cNvSpPr txBox="1"/>
          <p:nvPr/>
        </p:nvSpPr>
        <p:spPr>
          <a:xfrm>
            <a:off x="15374896" y="794760"/>
            <a:ext cx="1884404" cy="227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680"/>
              </a:lnSpc>
            </a:pPr>
            <a:r>
              <a:rPr lang="en-US" sz="1400" b="1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OCTOBER 2025</a:t>
            </a:r>
          </a:p>
        </p:txBody>
      </p:sp>
      <p:sp>
        <p:nvSpPr>
          <p:cNvPr id="20" name="TextBox 20">
            <a:extLst>
              <a:ext uri="{FF2B5EF4-FFF2-40B4-BE49-F238E27FC236}">
                <a16:creationId xmlns:a16="http://schemas.microsoft.com/office/drawing/2014/main" id="{ACBE4714-183F-1474-F75F-C4510D3A2F27}"/>
              </a:ext>
            </a:extLst>
          </p:cNvPr>
          <p:cNvSpPr txBox="1"/>
          <p:nvPr/>
        </p:nvSpPr>
        <p:spPr>
          <a:xfrm>
            <a:off x="698907" y="794760"/>
            <a:ext cx="5125110" cy="4350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lang="en-US" sz="1400" b="1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YOUTH PERSPECTIVES IN CONTEMPORARY EUROPE</a:t>
            </a:r>
          </a:p>
          <a:p>
            <a:pPr algn="l">
              <a:lnSpc>
                <a:spcPts val="1680"/>
              </a:lnSpc>
            </a:pPr>
            <a:endParaRPr lang="en-US" sz="1400" b="1" spc="98">
              <a:solidFill>
                <a:srgbClr val="000000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21" name="TextBox 7">
            <a:extLst>
              <a:ext uri="{FF2B5EF4-FFF2-40B4-BE49-F238E27FC236}">
                <a16:creationId xmlns:a16="http://schemas.microsoft.com/office/drawing/2014/main" id="{610B022A-0EC5-1DFF-0E11-8EA935603D9D}"/>
              </a:ext>
            </a:extLst>
          </p:cNvPr>
          <p:cNvSpPr txBox="1"/>
          <p:nvPr/>
        </p:nvSpPr>
        <p:spPr>
          <a:xfrm>
            <a:off x="7958718" y="1233020"/>
            <a:ext cx="10329282" cy="986745"/>
          </a:xfrm>
          <a:prstGeom prst="rect">
            <a:avLst/>
          </a:prstGeom>
          <a:solidFill>
            <a:schemeClr val="tx2"/>
          </a:solidFill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679"/>
              </a:lnSpc>
            </a:pPr>
            <a:r>
              <a:rPr lang="en-US" sz="5600" b="1" dirty="0">
                <a:solidFill>
                  <a:schemeClr val="bg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Key results // Participation</a:t>
            </a:r>
          </a:p>
        </p:txBody>
      </p:sp>
      <p:pic>
        <p:nvPicPr>
          <p:cNvPr id="22" name="Picture 2" descr="keep-calm-its-only-a-quiz – Welcome to Stafford Walton Phoenix Activities  Club">
            <a:extLst>
              <a:ext uri="{FF2B5EF4-FFF2-40B4-BE49-F238E27FC236}">
                <a16:creationId xmlns:a16="http://schemas.microsoft.com/office/drawing/2014/main" id="{378A386B-87CB-8D3A-49C7-16D79D1FF9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36293" y="2219765"/>
            <a:ext cx="4551707" cy="5310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aixaDeTexto 22">
            <a:extLst>
              <a:ext uri="{FF2B5EF4-FFF2-40B4-BE49-F238E27FC236}">
                <a16:creationId xmlns:a16="http://schemas.microsoft.com/office/drawing/2014/main" id="{9E970B83-1B04-D02E-3748-5A5BDA8F451D}"/>
              </a:ext>
            </a:extLst>
          </p:cNvPr>
          <p:cNvSpPr txBox="1"/>
          <p:nvPr/>
        </p:nvSpPr>
        <p:spPr>
          <a:xfrm>
            <a:off x="0" y="2705100"/>
            <a:ext cx="12344400" cy="4524315"/>
          </a:xfrm>
          <a:prstGeom prst="rect">
            <a:avLst/>
          </a:prstGeom>
          <a:solidFill>
            <a:srgbClr val="F5F5EF"/>
          </a:solidFill>
        </p:spPr>
        <p:txBody>
          <a:bodyPr wrap="square" rtlCol="0">
            <a:spAutoFit/>
          </a:bodyPr>
          <a:lstStyle/>
          <a:p>
            <a:r>
              <a:rPr lang="en-GB" sz="260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Formal participation grows with age and is a bit stronger among rural young men </a:t>
            </a:r>
          </a:p>
          <a:p>
            <a:endParaRPr lang="pt-PT" sz="2600" dirty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  <a:p>
            <a:pPr marL="342900" indent="-342900">
              <a:buAutoNum type="alphaLcPeriod"/>
            </a:pPr>
            <a:r>
              <a:rPr lang="pt-PT" sz="3000" b="1" dirty="0" err="1">
                <a:solidFill>
                  <a:schemeClr val="accent4"/>
                </a:solidFill>
                <a:latin typeface="Poppins" pitchFamily="2" charset="77"/>
                <a:cs typeface="Poppins" pitchFamily="2" charset="77"/>
              </a:rPr>
              <a:t>True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</a:p>
          <a:p>
            <a:pPr marL="342900" indent="-342900">
              <a:buAutoNum type="alphaLcPeriod"/>
            </a:pPr>
            <a:endParaRPr lang="pt-PT" sz="3000" dirty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  <a:p>
            <a:pPr marL="342900" indent="-342900">
              <a:buAutoNum type="alphaLcPeriod"/>
            </a:pP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False: Rural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young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women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are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much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more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engaged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</a:p>
          <a:p>
            <a:pPr marL="342900" indent="-342900">
              <a:buAutoNum type="alphaLcPeriod"/>
            </a:pPr>
            <a:endParaRPr lang="pt-PT" sz="3000" dirty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  <a:p>
            <a:pPr marL="342900" indent="-342900">
              <a:buAutoNum type="alphaLcPeriod"/>
            </a:pP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False: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younger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rural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youth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are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much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more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engaged</a:t>
            </a:r>
            <a:endParaRPr lang="pt-PT" sz="3000" dirty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  <a:p>
            <a:pPr marL="342900" indent="-342900">
              <a:buAutoNum type="alphaLcPeriod"/>
            </a:pPr>
            <a:endParaRPr lang="pt-PT" sz="3000" dirty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  <a:p>
            <a:endParaRPr lang="pt-PT" sz="3000" dirty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0738236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E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B1F8386-28B3-96D7-9E62-CF685F24CD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4C583531-B036-C137-87FF-3A87B43410DE}"/>
              </a:ext>
            </a:extLst>
          </p:cNvPr>
          <p:cNvGrpSpPr/>
          <p:nvPr/>
        </p:nvGrpSpPr>
        <p:grpSpPr>
          <a:xfrm>
            <a:off x="5753224" y="9258300"/>
            <a:ext cx="9511178" cy="214890"/>
            <a:chOff x="0" y="0"/>
            <a:chExt cx="25294954" cy="57150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5E574FEE-8E06-C999-4484-2FE8B8A2A05E}"/>
                </a:ext>
              </a:extLst>
            </p:cNvPr>
            <p:cNvSpPr/>
            <p:nvPr/>
          </p:nvSpPr>
          <p:spPr>
            <a:xfrm>
              <a:off x="0" y="255270"/>
              <a:ext cx="25294954" cy="69850"/>
            </a:xfrm>
            <a:custGeom>
              <a:avLst/>
              <a:gdLst/>
              <a:ahLst/>
              <a:cxnLst/>
              <a:rect l="l" t="t" r="r" b="b"/>
              <a:pathLst>
                <a:path w="25294954" h="69850">
                  <a:moveTo>
                    <a:pt x="25004123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25294954" y="69850"/>
                  </a:lnTo>
                  <a:lnTo>
                    <a:pt x="2529495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pt-PT" sz="2600">
                <a:latin typeface="Poppins" pitchFamily="2" charset="77"/>
                <a:cs typeface="Poppins" pitchFamily="2" charset="77"/>
              </a:endParaRPr>
            </a:p>
          </p:txBody>
        </p:sp>
      </p:grpSp>
      <p:sp>
        <p:nvSpPr>
          <p:cNvPr id="14" name="TextBox 14">
            <a:extLst>
              <a:ext uri="{FF2B5EF4-FFF2-40B4-BE49-F238E27FC236}">
                <a16:creationId xmlns:a16="http://schemas.microsoft.com/office/drawing/2014/main" id="{694B909B-94DE-81F7-4E65-C261EFC8928A}"/>
              </a:ext>
            </a:extLst>
          </p:cNvPr>
          <p:cNvSpPr txBox="1"/>
          <p:nvPr/>
        </p:nvSpPr>
        <p:spPr>
          <a:xfrm>
            <a:off x="15374896" y="9239250"/>
            <a:ext cx="1884404" cy="227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680"/>
              </a:lnSpc>
            </a:pPr>
            <a:r>
              <a:rPr lang="en-US" sz="1400" b="1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OCTOBER 2025</a:t>
            </a:r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C077DDBE-ECB8-493F-3D92-0B982D7A8833}"/>
              </a:ext>
            </a:extLst>
          </p:cNvPr>
          <p:cNvSpPr txBox="1"/>
          <p:nvPr/>
        </p:nvSpPr>
        <p:spPr>
          <a:xfrm>
            <a:off x="797499" y="9239250"/>
            <a:ext cx="4964876" cy="4350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lang="en-US" sz="1400" b="1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YOUTH PERSPECTIVES IN CONTEMPORARY EUROPE</a:t>
            </a:r>
          </a:p>
          <a:p>
            <a:pPr algn="l">
              <a:lnSpc>
                <a:spcPts val="1680"/>
              </a:lnSpc>
            </a:pPr>
            <a:endParaRPr lang="en-US" sz="1400" b="1" spc="98">
              <a:solidFill>
                <a:srgbClr val="000000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518C45B-5009-1959-9992-6E4EB56512AC}"/>
              </a:ext>
            </a:extLst>
          </p:cNvPr>
          <p:cNvSpPr txBox="1"/>
          <p:nvPr/>
        </p:nvSpPr>
        <p:spPr>
          <a:xfrm>
            <a:off x="2791210" y="229541"/>
            <a:ext cx="12467616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600"/>
              </a:lnSpc>
            </a:pPr>
            <a:r>
              <a:rPr lang="en-US" sz="8000" b="1" dirty="0">
                <a:solidFill>
                  <a:schemeClr val="tx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Team</a:t>
            </a:r>
          </a:p>
        </p:txBody>
      </p:sp>
      <p:pic>
        <p:nvPicPr>
          <p:cNvPr id="25" name="Picture 2" descr="Marti Taru - Manager - Noorteuuring OÜ / Youth Research LLC | LinkedIn">
            <a:extLst>
              <a:ext uri="{FF2B5EF4-FFF2-40B4-BE49-F238E27FC236}">
                <a16:creationId xmlns:a16="http://schemas.microsoft.com/office/drawing/2014/main" id="{32989886-EA8F-F4FA-AB80-F9A81A4A7D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600" y="5508796"/>
            <a:ext cx="3044441" cy="3044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CaixaDeTexto 25">
            <a:extLst>
              <a:ext uri="{FF2B5EF4-FFF2-40B4-BE49-F238E27FC236}">
                <a16:creationId xmlns:a16="http://schemas.microsoft.com/office/drawing/2014/main" id="{9B43EC6C-1102-FEDB-CA9E-717B0D0DEC8B}"/>
              </a:ext>
            </a:extLst>
          </p:cNvPr>
          <p:cNvSpPr txBox="1"/>
          <p:nvPr/>
        </p:nvSpPr>
        <p:spPr>
          <a:xfrm>
            <a:off x="11163233" y="8789720"/>
            <a:ext cx="327317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600" b="1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Poppins" pitchFamily="2" charset="77"/>
                <a:cs typeface="Poppins" pitchFamily="2" charset="77"/>
              </a:rPr>
              <a:t>Marti</a:t>
            </a:r>
            <a:r>
              <a:rPr lang="pt-PT" sz="26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2600" b="1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Poppins" pitchFamily="2" charset="77"/>
                <a:cs typeface="Poppins" pitchFamily="2" charset="77"/>
              </a:rPr>
              <a:t>Taru</a:t>
            </a:r>
            <a:r>
              <a:rPr lang="pt-PT" sz="26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Poppins" pitchFamily="2" charset="77"/>
                <a:cs typeface="Poppins" pitchFamily="2" charset="77"/>
              </a:rPr>
              <a:t> </a:t>
            </a:r>
          </a:p>
        </p:txBody>
      </p:sp>
      <p:pic>
        <p:nvPicPr>
          <p:cNvPr id="27" name="Picture 4">
            <a:extLst>
              <a:ext uri="{FF2B5EF4-FFF2-40B4-BE49-F238E27FC236}">
                <a16:creationId xmlns:a16="http://schemas.microsoft.com/office/drawing/2014/main" id="{1E145365-5DC6-1F5C-0E4C-9D4031B013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9575" y="1850519"/>
            <a:ext cx="2834004" cy="2834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CaixaDeTexto 27">
            <a:extLst>
              <a:ext uri="{FF2B5EF4-FFF2-40B4-BE49-F238E27FC236}">
                <a16:creationId xmlns:a16="http://schemas.microsoft.com/office/drawing/2014/main" id="{5CECB999-5D41-BF24-5C83-70477F514911}"/>
              </a:ext>
            </a:extLst>
          </p:cNvPr>
          <p:cNvSpPr txBox="1"/>
          <p:nvPr/>
        </p:nvSpPr>
        <p:spPr>
          <a:xfrm>
            <a:off x="4202113" y="4828234"/>
            <a:ext cx="327317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600" b="1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Poppins" pitchFamily="2" charset="77"/>
                <a:cs typeface="Poppins" pitchFamily="2" charset="77"/>
              </a:rPr>
              <a:t>Adina</a:t>
            </a:r>
            <a:r>
              <a:rPr lang="pt-PT" sz="26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2600" b="1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Poppins" pitchFamily="2" charset="77"/>
                <a:cs typeface="Poppins" pitchFamily="2" charset="77"/>
              </a:rPr>
              <a:t>Serban</a:t>
            </a:r>
            <a:endParaRPr lang="pt-PT" sz="2600" b="1" dirty="0">
              <a:solidFill>
                <a:schemeClr val="tx2">
                  <a:lumMod val="75000"/>
                  <a:lumOff val="25000"/>
                </a:schemeClr>
              </a:solidFill>
              <a:latin typeface="Poppins" pitchFamily="2" charset="77"/>
              <a:cs typeface="Poppins" pitchFamily="2" charset="77"/>
            </a:endParaRPr>
          </a:p>
        </p:txBody>
      </p:sp>
      <p:pic>
        <p:nvPicPr>
          <p:cNvPr id="29" name="Imagem 28">
            <a:extLst>
              <a:ext uri="{FF2B5EF4-FFF2-40B4-BE49-F238E27FC236}">
                <a16:creationId xmlns:a16="http://schemas.microsoft.com/office/drawing/2014/main" id="{32FD1C88-0E3C-093B-244E-80CB561A1D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23345" y="1902647"/>
            <a:ext cx="4195554" cy="2511491"/>
          </a:xfrm>
          <a:prstGeom prst="rect">
            <a:avLst/>
          </a:prstGeom>
        </p:spPr>
      </p:pic>
      <p:sp>
        <p:nvSpPr>
          <p:cNvPr id="30" name="CaixaDeTexto 29">
            <a:extLst>
              <a:ext uri="{FF2B5EF4-FFF2-40B4-BE49-F238E27FC236}">
                <a16:creationId xmlns:a16="http://schemas.microsoft.com/office/drawing/2014/main" id="{9FFF21F8-D992-14EB-17DC-5E24DC5F29CD}"/>
              </a:ext>
            </a:extLst>
          </p:cNvPr>
          <p:cNvSpPr txBox="1"/>
          <p:nvPr/>
        </p:nvSpPr>
        <p:spPr>
          <a:xfrm>
            <a:off x="11163233" y="4576480"/>
            <a:ext cx="327317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600" b="1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Poppins" pitchFamily="2" charset="77"/>
                <a:cs typeface="Poppins" pitchFamily="2" charset="77"/>
              </a:rPr>
              <a:t>Antonella</a:t>
            </a:r>
            <a:r>
              <a:rPr lang="pt-PT" sz="26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2600" b="1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Poppins" pitchFamily="2" charset="77"/>
                <a:cs typeface="Poppins" pitchFamily="2" charset="77"/>
              </a:rPr>
              <a:t>Rocca</a:t>
            </a:r>
            <a:endParaRPr lang="pt-PT" sz="2600" b="1" dirty="0">
              <a:solidFill>
                <a:schemeClr val="tx2">
                  <a:lumMod val="75000"/>
                  <a:lumOff val="25000"/>
                </a:schemeClr>
              </a:solidFill>
              <a:latin typeface="Poppins" pitchFamily="2" charset="77"/>
              <a:cs typeface="Poppins" pitchFamily="2" charset="77"/>
            </a:endParaRPr>
          </a:p>
        </p:txBody>
      </p:sp>
      <p:pic>
        <p:nvPicPr>
          <p:cNvPr id="31" name="Imagem 30">
            <a:extLst>
              <a:ext uri="{FF2B5EF4-FFF2-40B4-BE49-F238E27FC236}">
                <a16:creationId xmlns:a16="http://schemas.microsoft.com/office/drawing/2014/main" id="{120ECBC2-E876-7079-07C7-84BE0A05A5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74379" y="5519296"/>
            <a:ext cx="3175991" cy="3044440"/>
          </a:xfrm>
          <a:prstGeom prst="rect">
            <a:avLst/>
          </a:prstGeom>
        </p:spPr>
      </p:pic>
      <p:sp>
        <p:nvSpPr>
          <p:cNvPr id="32" name="CaixaDeTexto 31">
            <a:extLst>
              <a:ext uri="{FF2B5EF4-FFF2-40B4-BE49-F238E27FC236}">
                <a16:creationId xmlns:a16="http://schemas.microsoft.com/office/drawing/2014/main" id="{3D547C89-A946-E3A8-B4B8-F98963C479A4}"/>
              </a:ext>
            </a:extLst>
          </p:cNvPr>
          <p:cNvSpPr txBox="1"/>
          <p:nvPr/>
        </p:nvSpPr>
        <p:spPr>
          <a:xfrm>
            <a:off x="4202113" y="8584429"/>
            <a:ext cx="327317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6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Poppins" pitchFamily="2" charset="77"/>
                <a:cs typeface="Poppins" pitchFamily="2" charset="77"/>
              </a:rPr>
              <a:t>Francisco Simões</a:t>
            </a:r>
          </a:p>
        </p:txBody>
      </p:sp>
    </p:spTree>
    <p:extLst>
      <p:ext uri="{BB962C8B-B14F-4D97-AF65-F5344CB8AC3E}">
        <p14:creationId xmlns:p14="http://schemas.microsoft.com/office/powerpoint/2010/main" val="410003028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C4332D-7639-CE34-7969-66CAE61ECF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6">
            <a:extLst>
              <a:ext uri="{FF2B5EF4-FFF2-40B4-BE49-F238E27FC236}">
                <a16:creationId xmlns:a16="http://schemas.microsoft.com/office/drawing/2014/main" id="{8678BE9B-BE88-23D7-7AA9-78CFC8070C4B}"/>
              </a:ext>
            </a:extLst>
          </p:cNvPr>
          <p:cNvGrpSpPr/>
          <p:nvPr/>
        </p:nvGrpSpPr>
        <p:grpSpPr>
          <a:xfrm>
            <a:off x="5753224" y="813810"/>
            <a:ext cx="9511178" cy="214890"/>
            <a:chOff x="0" y="0"/>
            <a:chExt cx="25294954" cy="571500"/>
          </a:xfrm>
        </p:grpSpPr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CE426F57-0C04-4AF5-CC6B-06C70DC5C291}"/>
                </a:ext>
              </a:extLst>
            </p:cNvPr>
            <p:cNvSpPr/>
            <p:nvPr/>
          </p:nvSpPr>
          <p:spPr>
            <a:xfrm>
              <a:off x="0" y="255270"/>
              <a:ext cx="25294954" cy="69850"/>
            </a:xfrm>
            <a:custGeom>
              <a:avLst/>
              <a:gdLst/>
              <a:ahLst/>
              <a:cxnLst/>
              <a:rect l="l" t="t" r="r" b="b"/>
              <a:pathLst>
                <a:path w="25294954" h="69850">
                  <a:moveTo>
                    <a:pt x="25004123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25294954" y="69850"/>
                  </a:lnTo>
                  <a:lnTo>
                    <a:pt x="2529495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28" name="TextBox 28">
            <a:extLst>
              <a:ext uri="{FF2B5EF4-FFF2-40B4-BE49-F238E27FC236}">
                <a16:creationId xmlns:a16="http://schemas.microsoft.com/office/drawing/2014/main" id="{77F99A31-ED65-DCCD-A61F-382B88150659}"/>
              </a:ext>
            </a:extLst>
          </p:cNvPr>
          <p:cNvSpPr txBox="1"/>
          <p:nvPr/>
        </p:nvSpPr>
        <p:spPr>
          <a:xfrm>
            <a:off x="15374896" y="794760"/>
            <a:ext cx="1884404" cy="227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680"/>
              </a:lnSpc>
            </a:pPr>
            <a:r>
              <a:rPr lang="en-US" sz="1400" b="1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OCTOBER 2025</a:t>
            </a:r>
          </a:p>
        </p:txBody>
      </p:sp>
      <p:sp>
        <p:nvSpPr>
          <p:cNvPr id="29" name="TextBox 29">
            <a:extLst>
              <a:ext uri="{FF2B5EF4-FFF2-40B4-BE49-F238E27FC236}">
                <a16:creationId xmlns:a16="http://schemas.microsoft.com/office/drawing/2014/main" id="{BE4BB650-8087-62B2-3315-81CAAB975CA2}"/>
              </a:ext>
            </a:extLst>
          </p:cNvPr>
          <p:cNvSpPr txBox="1"/>
          <p:nvPr/>
        </p:nvSpPr>
        <p:spPr>
          <a:xfrm>
            <a:off x="758297" y="794760"/>
            <a:ext cx="4966352" cy="227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lang="en-US" sz="1400" b="1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YOUTH PERSPECTIVES IN CONTEMPORARY EUROPE</a:t>
            </a:r>
          </a:p>
        </p:txBody>
      </p:sp>
      <p:sp>
        <p:nvSpPr>
          <p:cNvPr id="14" name="TextBox 7">
            <a:extLst>
              <a:ext uri="{FF2B5EF4-FFF2-40B4-BE49-F238E27FC236}">
                <a16:creationId xmlns:a16="http://schemas.microsoft.com/office/drawing/2014/main" id="{E9E42C3F-8757-CD2E-96E7-C7B3EB954859}"/>
              </a:ext>
            </a:extLst>
          </p:cNvPr>
          <p:cNvSpPr txBox="1"/>
          <p:nvPr/>
        </p:nvSpPr>
        <p:spPr>
          <a:xfrm>
            <a:off x="7958718" y="1233020"/>
            <a:ext cx="10329282" cy="986745"/>
          </a:xfrm>
          <a:prstGeom prst="rect">
            <a:avLst/>
          </a:prstGeom>
          <a:solidFill>
            <a:schemeClr val="tx2"/>
          </a:solidFill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679"/>
              </a:lnSpc>
            </a:pPr>
            <a:r>
              <a:rPr lang="en-US" sz="5600" b="1" dirty="0">
                <a:solidFill>
                  <a:schemeClr val="bg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Key results // Education</a:t>
            </a:r>
          </a:p>
        </p:txBody>
      </p:sp>
      <p:sp>
        <p:nvSpPr>
          <p:cNvPr id="2" name="TextBox 7">
            <a:extLst>
              <a:ext uri="{FF2B5EF4-FFF2-40B4-BE49-F238E27FC236}">
                <a16:creationId xmlns:a16="http://schemas.microsoft.com/office/drawing/2014/main" id="{F372A37C-CACE-54C9-7F93-7111D1881509}"/>
              </a:ext>
            </a:extLst>
          </p:cNvPr>
          <p:cNvSpPr txBox="1"/>
          <p:nvPr/>
        </p:nvSpPr>
        <p:spPr>
          <a:xfrm>
            <a:off x="7958718" y="1233020"/>
            <a:ext cx="10329282" cy="932948"/>
          </a:xfrm>
          <a:prstGeom prst="rect">
            <a:avLst/>
          </a:prstGeom>
          <a:solidFill>
            <a:schemeClr val="tx2"/>
          </a:solidFill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679"/>
              </a:lnSpc>
            </a:pPr>
            <a:r>
              <a:rPr lang="en-US" sz="5000" b="1" dirty="0">
                <a:solidFill>
                  <a:schemeClr val="bg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Participation | On the spotlight 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5A35C9D8-4DAE-C5DA-E437-B702DC0B97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3279" y="2516727"/>
            <a:ext cx="14061441" cy="683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78711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E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648F880-BF72-F4DB-63E1-8108B8891D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>
            <a:extLst>
              <a:ext uri="{FF2B5EF4-FFF2-40B4-BE49-F238E27FC236}">
                <a16:creationId xmlns:a16="http://schemas.microsoft.com/office/drawing/2014/main" id="{4323E2D8-7C17-24BA-029C-EE25C921CF4D}"/>
              </a:ext>
            </a:extLst>
          </p:cNvPr>
          <p:cNvGrpSpPr/>
          <p:nvPr/>
        </p:nvGrpSpPr>
        <p:grpSpPr>
          <a:xfrm>
            <a:off x="12596002" y="7504795"/>
            <a:ext cx="5691998" cy="2782205"/>
            <a:chOff x="0" y="0"/>
            <a:chExt cx="1925441" cy="941141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2ECA5601-19F3-203B-05BE-47E5C6B63E99}"/>
                </a:ext>
              </a:extLst>
            </p:cNvPr>
            <p:cNvSpPr/>
            <p:nvPr/>
          </p:nvSpPr>
          <p:spPr>
            <a:xfrm>
              <a:off x="0" y="0"/>
              <a:ext cx="1925441" cy="941141"/>
            </a:xfrm>
            <a:custGeom>
              <a:avLst/>
              <a:gdLst/>
              <a:ahLst/>
              <a:cxnLst/>
              <a:rect l="l" t="t" r="r" b="b"/>
              <a:pathLst>
                <a:path w="1925441" h="941141">
                  <a:moveTo>
                    <a:pt x="0" y="0"/>
                  </a:moveTo>
                  <a:lnTo>
                    <a:pt x="1925441" y="0"/>
                  </a:lnTo>
                  <a:lnTo>
                    <a:pt x="1925441" y="941141"/>
                  </a:lnTo>
                  <a:lnTo>
                    <a:pt x="0" y="941141"/>
                  </a:lnTo>
                  <a:close/>
                </a:path>
              </a:pathLst>
            </a:custGeom>
            <a:solidFill>
              <a:srgbClr val="FFDE59"/>
            </a:solidFill>
          </p:spPr>
          <p:txBody>
            <a:bodyPr/>
            <a:lstStyle/>
            <a:p>
              <a:endParaRPr lang="pt-PT" dirty="0"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3B8C9C6B-6515-D853-8B41-B8BA77D5724E}"/>
              </a:ext>
            </a:extLst>
          </p:cNvPr>
          <p:cNvGrpSpPr/>
          <p:nvPr/>
        </p:nvGrpSpPr>
        <p:grpSpPr>
          <a:xfrm>
            <a:off x="0" y="7504795"/>
            <a:ext cx="5531873" cy="2782205"/>
            <a:chOff x="0" y="0"/>
            <a:chExt cx="1871275" cy="941141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B85BF6A9-96BF-06AD-C793-B67A16541C3E}"/>
                </a:ext>
              </a:extLst>
            </p:cNvPr>
            <p:cNvSpPr/>
            <p:nvPr/>
          </p:nvSpPr>
          <p:spPr>
            <a:xfrm>
              <a:off x="0" y="0"/>
              <a:ext cx="1871275" cy="941141"/>
            </a:xfrm>
            <a:custGeom>
              <a:avLst/>
              <a:gdLst/>
              <a:ahLst/>
              <a:cxnLst/>
              <a:rect l="l" t="t" r="r" b="b"/>
              <a:pathLst>
                <a:path w="1871275" h="941141">
                  <a:moveTo>
                    <a:pt x="0" y="0"/>
                  </a:moveTo>
                  <a:lnTo>
                    <a:pt x="1871275" y="0"/>
                  </a:lnTo>
                  <a:lnTo>
                    <a:pt x="1871275" y="941141"/>
                  </a:lnTo>
                  <a:lnTo>
                    <a:pt x="0" y="941141"/>
                  </a:lnTo>
                  <a:close/>
                </a:path>
              </a:pathLst>
            </a:custGeom>
            <a:solidFill>
              <a:srgbClr val="2E5591"/>
            </a:solidFill>
          </p:spPr>
          <p:txBody>
            <a:bodyPr/>
            <a:lstStyle/>
            <a:p>
              <a:endParaRPr lang="pt-PT"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D54959E1-DA42-B256-47D3-88D706959776}"/>
              </a:ext>
            </a:extLst>
          </p:cNvPr>
          <p:cNvGrpSpPr/>
          <p:nvPr/>
        </p:nvGrpSpPr>
        <p:grpSpPr>
          <a:xfrm>
            <a:off x="4157039" y="7504795"/>
            <a:ext cx="8438963" cy="2782205"/>
            <a:chOff x="0" y="0"/>
            <a:chExt cx="2854661" cy="941141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98AAC012-E2A7-C57B-8FB5-CCD2AE1364CD}"/>
                </a:ext>
              </a:extLst>
            </p:cNvPr>
            <p:cNvSpPr/>
            <p:nvPr/>
          </p:nvSpPr>
          <p:spPr>
            <a:xfrm>
              <a:off x="0" y="0"/>
              <a:ext cx="2854661" cy="941141"/>
            </a:xfrm>
            <a:custGeom>
              <a:avLst/>
              <a:gdLst/>
              <a:ahLst/>
              <a:cxnLst/>
              <a:rect l="l" t="t" r="r" b="b"/>
              <a:pathLst>
                <a:path w="2854661" h="941141">
                  <a:moveTo>
                    <a:pt x="0" y="0"/>
                  </a:moveTo>
                  <a:lnTo>
                    <a:pt x="2854661" y="0"/>
                  </a:lnTo>
                  <a:lnTo>
                    <a:pt x="2854661" y="941141"/>
                  </a:lnTo>
                  <a:lnTo>
                    <a:pt x="0" y="941141"/>
                  </a:lnTo>
                  <a:close/>
                </a:path>
              </a:pathLst>
            </a:custGeom>
            <a:solidFill>
              <a:srgbClr val="E4F6FF"/>
            </a:solidFill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10" name="Freeform 10">
            <a:extLst>
              <a:ext uri="{FF2B5EF4-FFF2-40B4-BE49-F238E27FC236}">
                <a16:creationId xmlns:a16="http://schemas.microsoft.com/office/drawing/2014/main" id="{8E212A3E-B20C-0405-5FE8-03F1FE34957D}"/>
              </a:ext>
            </a:extLst>
          </p:cNvPr>
          <p:cNvSpPr/>
          <p:nvPr/>
        </p:nvSpPr>
        <p:spPr>
          <a:xfrm rot="5400000">
            <a:off x="2079910" y="8200346"/>
            <a:ext cx="2782205" cy="1391102"/>
          </a:xfrm>
          <a:custGeom>
            <a:avLst/>
            <a:gdLst/>
            <a:ahLst/>
            <a:cxnLst/>
            <a:rect l="l" t="t" r="r" b="b"/>
            <a:pathLst>
              <a:path w="2782205" h="1391102">
                <a:moveTo>
                  <a:pt x="0" y="0"/>
                </a:moveTo>
                <a:lnTo>
                  <a:pt x="2782205" y="0"/>
                </a:lnTo>
                <a:lnTo>
                  <a:pt x="2782205" y="1391103"/>
                </a:lnTo>
                <a:lnTo>
                  <a:pt x="0" y="13911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grpSp>
        <p:nvGrpSpPr>
          <p:cNvPr id="17" name="Group 17">
            <a:extLst>
              <a:ext uri="{FF2B5EF4-FFF2-40B4-BE49-F238E27FC236}">
                <a16:creationId xmlns:a16="http://schemas.microsoft.com/office/drawing/2014/main" id="{A62CAB44-FB22-D4BB-D973-6E700D7A8A92}"/>
              </a:ext>
            </a:extLst>
          </p:cNvPr>
          <p:cNvGrpSpPr/>
          <p:nvPr/>
        </p:nvGrpSpPr>
        <p:grpSpPr>
          <a:xfrm>
            <a:off x="5753224" y="813810"/>
            <a:ext cx="9511178" cy="214890"/>
            <a:chOff x="0" y="0"/>
            <a:chExt cx="25294954" cy="571500"/>
          </a:xfrm>
        </p:grpSpPr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62221E0A-B052-160D-76D8-C1AA400A11A5}"/>
                </a:ext>
              </a:extLst>
            </p:cNvPr>
            <p:cNvSpPr/>
            <p:nvPr/>
          </p:nvSpPr>
          <p:spPr>
            <a:xfrm>
              <a:off x="0" y="255270"/>
              <a:ext cx="25294954" cy="69850"/>
            </a:xfrm>
            <a:custGeom>
              <a:avLst/>
              <a:gdLst/>
              <a:ahLst/>
              <a:cxnLst/>
              <a:rect l="l" t="t" r="r" b="b"/>
              <a:pathLst>
                <a:path w="25294954" h="69850">
                  <a:moveTo>
                    <a:pt x="25004123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25294954" y="69850"/>
                  </a:lnTo>
                  <a:lnTo>
                    <a:pt x="2529495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19" name="TextBox 19">
            <a:extLst>
              <a:ext uri="{FF2B5EF4-FFF2-40B4-BE49-F238E27FC236}">
                <a16:creationId xmlns:a16="http://schemas.microsoft.com/office/drawing/2014/main" id="{7817CF8A-E275-0F76-3388-06D4B44F665E}"/>
              </a:ext>
            </a:extLst>
          </p:cNvPr>
          <p:cNvSpPr txBox="1"/>
          <p:nvPr/>
        </p:nvSpPr>
        <p:spPr>
          <a:xfrm>
            <a:off x="15374896" y="794760"/>
            <a:ext cx="1884404" cy="227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680"/>
              </a:lnSpc>
            </a:pPr>
            <a:r>
              <a:rPr lang="en-US" sz="1400" b="1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OCTOBER 2025</a:t>
            </a:r>
          </a:p>
        </p:txBody>
      </p:sp>
      <p:sp>
        <p:nvSpPr>
          <p:cNvPr id="20" name="TextBox 20">
            <a:extLst>
              <a:ext uri="{FF2B5EF4-FFF2-40B4-BE49-F238E27FC236}">
                <a16:creationId xmlns:a16="http://schemas.microsoft.com/office/drawing/2014/main" id="{CB3EAE63-BFAA-D891-CA73-0C71ECE9826A}"/>
              </a:ext>
            </a:extLst>
          </p:cNvPr>
          <p:cNvSpPr txBox="1"/>
          <p:nvPr/>
        </p:nvSpPr>
        <p:spPr>
          <a:xfrm>
            <a:off x="698907" y="794760"/>
            <a:ext cx="5125110" cy="4350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lang="en-US" sz="1400" b="1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YOUTH PERSPECTIVES IN CONTEMPORARY EUROPE</a:t>
            </a:r>
          </a:p>
          <a:p>
            <a:pPr algn="l">
              <a:lnSpc>
                <a:spcPts val="1680"/>
              </a:lnSpc>
            </a:pPr>
            <a:endParaRPr lang="en-US" sz="1400" b="1" spc="98">
              <a:solidFill>
                <a:srgbClr val="000000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21" name="TextBox 7">
            <a:extLst>
              <a:ext uri="{FF2B5EF4-FFF2-40B4-BE49-F238E27FC236}">
                <a16:creationId xmlns:a16="http://schemas.microsoft.com/office/drawing/2014/main" id="{1C78481A-456C-DF97-28A1-A02BF7C46B07}"/>
              </a:ext>
            </a:extLst>
          </p:cNvPr>
          <p:cNvSpPr txBox="1"/>
          <p:nvPr/>
        </p:nvSpPr>
        <p:spPr>
          <a:xfrm>
            <a:off x="7958718" y="1233020"/>
            <a:ext cx="10329282" cy="986745"/>
          </a:xfrm>
          <a:prstGeom prst="rect">
            <a:avLst/>
          </a:prstGeom>
          <a:solidFill>
            <a:schemeClr val="tx2"/>
          </a:solidFill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679"/>
              </a:lnSpc>
            </a:pPr>
            <a:r>
              <a:rPr lang="en-US" sz="5600" b="1" dirty="0">
                <a:solidFill>
                  <a:schemeClr val="bg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Key results // Employment</a:t>
            </a:r>
          </a:p>
        </p:txBody>
      </p:sp>
      <p:pic>
        <p:nvPicPr>
          <p:cNvPr id="22" name="Picture 2" descr="keep-calm-its-only-a-quiz – Welcome to Stafford Walton Phoenix Activities  Club">
            <a:extLst>
              <a:ext uri="{FF2B5EF4-FFF2-40B4-BE49-F238E27FC236}">
                <a16:creationId xmlns:a16="http://schemas.microsoft.com/office/drawing/2014/main" id="{49C3A403-904C-5EDA-7EE3-07D354D3D5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36293" y="2219765"/>
            <a:ext cx="4551707" cy="5310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aixaDeTexto 22">
            <a:extLst>
              <a:ext uri="{FF2B5EF4-FFF2-40B4-BE49-F238E27FC236}">
                <a16:creationId xmlns:a16="http://schemas.microsoft.com/office/drawing/2014/main" id="{66769533-5E87-334A-841D-5FC53F6AD250}"/>
              </a:ext>
            </a:extLst>
          </p:cNvPr>
          <p:cNvSpPr txBox="1"/>
          <p:nvPr/>
        </p:nvSpPr>
        <p:spPr>
          <a:xfrm>
            <a:off x="0" y="2219765"/>
            <a:ext cx="12344400" cy="4585871"/>
          </a:xfrm>
          <a:prstGeom prst="rect">
            <a:avLst/>
          </a:prstGeom>
          <a:solidFill>
            <a:srgbClr val="F5F5EF"/>
          </a:solidFill>
        </p:spPr>
        <p:txBody>
          <a:bodyPr wrap="square" rtlCol="0">
            <a:spAutoFit/>
          </a:bodyPr>
          <a:lstStyle/>
          <a:p>
            <a:r>
              <a:rPr lang="en-GB" sz="260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Factor most often associated with finding a job </a:t>
            </a:r>
          </a:p>
          <a:p>
            <a:endParaRPr lang="pt-PT" sz="2600" dirty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  <a:p>
            <a:pPr marL="342900" indent="-342900">
              <a:buAutoNum type="alphaLcPeriod"/>
            </a:pP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Having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good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contacts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 </a:t>
            </a:r>
          </a:p>
          <a:p>
            <a:pPr marL="342900" indent="-342900">
              <a:buAutoNum type="alphaLcPeriod"/>
            </a:pPr>
            <a:endParaRPr lang="pt-PT" sz="3000" dirty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  <a:p>
            <a:pPr marL="342900" indent="-342900">
              <a:buAutoNum type="alphaLcPeriod"/>
            </a:pP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Prior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work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experience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</a:p>
          <a:p>
            <a:pPr marL="342900" indent="-342900">
              <a:buAutoNum type="alphaLcPeriod"/>
            </a:pPr>
            <a:endParaRPr lang="pt-PT" sz="3000" dirty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  <a:p>
            <a:pPr marL="342900" indent="-342900">
              <a:buAutoNum type="alphaLcPeriod"/>
            </a:pP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Having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a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good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education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</a:p>
          <a:p>
            <a:pPr marL="342900" indent="-342900">
              <a:buAutoNum type="alphaLcPeriod"/>
            </a:pPr>
            <a:endParaRPr lang="pt-PT" sz="3000" dirty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  <a:p>
            <a:pPr marL="342900" indent="-342900">
              <a:buAutoNum type="alphaLcPeriod"/>
            </a:pP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Being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an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entrepreneur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</a:p>
          <a:p>
            <a:endParaRPr lang="pt-PT" sz="3000" dirty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78853364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E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D896924-4179-FDF8-A7EA-984DA5D5A4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>
            <a:extLst>
              <a:ext uri="{FF2B5EF4-FFF2-40B4-BE49-F238E27FC236}">
                <a16:creationId xmlns:a16="http://schemas.microsoft.com/office/drawing/2014/main" id="{95482E89-4C9E-177E-93E1-09A65E88E8E7}"/>
              </a:ext>
            </a:extLst>
          </p:cNvPr>
          <p:cNvGrpSpPr/>
          <p:nvPr/>
        </p:nvGrpSpPr>
        <p:grpSpPr>
          <a:xfrm>
            <a:off x="12596002" y="7504795"/>
            <a:ext cx="5691998" cy="2782205"/>
            <a:chOff x="0" y="0"/>
            <a:chExt cx="1925441" cy="941141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F5B654A9-C0C5-9A29-5832-0C7F3E120C08}"/>
                </a:ext>
              </a:extLst>
            </p:cNvPr>
            <p:cNvSpPr/>
            <p:nvPr/>
          </p:nvSpPr>
          <p:spPr>
            <a:xfrm>
              <a:off x="0" y="0"/>
              <a:ext cx="1925441" cy="941141"/>
            </a:xfrm>
            <a:custGeom>
              <a:avLst/>
              <a:gdLst/>
              <a:ahLst/>
              <a:cxnLst/>
              <a:rect l="l" t="t" r="r" b="b"/>
              <a:pathLst>
                <a:path w="1925441" h="941141">
                  <a:moveTo>
                    <a:pt x="0" y="0"/>
                  </a:moveTo>
                  <a:lnTo>
                    <a:pt x="1925441" y="0"/>
                  </a:lnTo>
                  <a:lnTo>
                    <a:pt x="1925441" y="941141"/>
                  </a:lnTo>
                  <a:lnTo>
                    <a:pt x="0" y="941141"/>
                  </a:lnTo>
                  <a:close/>
                </a:path>
              </a:pathLst>
            </a:custGeom>
            <a:solidFill>
              <a:srgbClr val="FFDE59"/>
            </a:solidFill>
          </p:spPr>
          <p:txBody>
            <a:bodyPr/>
            <a:lstStyle/>
            <a:p>
              <a:endParaRPr lang="pt-PT" dirty="0"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F383EC35-28E4-9707-F94D-603FDAAA34B5}"/>
              </a:ext>
            </a:extLst>
          </p:cNvPr>
          <p:cNvGrpSpPr/>
          <p:nvPr/>
        </p:nvGrpSpPr>
        <p:grpSpPr>
          <a:xfrm>
            <a:off x="0" y="7504795"/>
            <a:ext cx="5531873" cy="2782205"/>
            <a:chOff x="0" y="0"/>
            <a:chExt cx="1871275" cy="941141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4818182E-A480-FC68-E1C1-DA0585B3249C}"/>
                </a:ext>
              </a:extLst>
            </p:cNvPr>
            <p:cNvSpPr/>
            <p:nvPr/>
          </p:nvSpPr>
          <p:spPr>
            <a:xfrm>
              <a:off x="0" y="0"/>
              <a:ext cx="1871275" cy="941141"/>
            </a:xfrm>
            <a:custGeom>
              <a:avLst/>
              <a:gdLst/>
              <a:ahLst/>
              <a:cxnLst/>
              <a:rect l="l" t="t" r="r" b="b"/>
              <a:pathLst>
                <a:path w="1871275" h="941141">
                  <a:moveTo>
                    <a:pt x="0" y="0"/>
                  </a:moveTo>
                  <a:lnTo>
                    <a:pt x="1871275" y="0"/>
                  </a:lnTo>
                  <a:lnTo>
                    <a:pt x="1871275" y="941141"/>
                  </a:lnTo>
                  <a:lnTo>
                    <a:pt x="0" y="941141"/>
                  </a:lnTo>
                  <a:close/>
                </a:path>
              </a:pathLst>
            </a:custGeom>
            <a:solidFill>
              <a:srgbClr val="2E5591"/>
            </a:solidFill>
          </p:spPr>
          <p:txBody>
            <a:bodyPr/>
            <a:lstStyle/>
            <a:p>
              <a:endParaRPr lang="pt-PT"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EE688591-DCAA-FF47-273E-31BC7ADC8ADA}"/>
              </a:ext>
            </a:extLst>
          </p:cNvPr>
          <p:cNvGrpSpPr/>
          <p:nvPr/>
        </p:nvGrpSpPr>
        <p:grpSpPr>
          <a:xfrm>
            <a:off x="4157039" y="7504795"/>
            <a:ext cx="8438963" cy="2782205"/>
            <a:chOff x="0" y="0"/>
            <a:chExt cx="2854661" cy="941141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5EE679D6-1418-3A44-C4D7-A69DE07591F1}"/>
                </a:ext>
              </a:extLst>
            </p:cNvPr>
            <p:cNvSpPr/>
            <p:nvPr/>
          </p:nvSpPr>
          <p:spPr>
            <a:xfrm>
              <a:off x="0" y="0"/>
              <a:ext cx="2854661" cy="941141"/>
            </a:xfrm>
            <a:custGeom>
              <a:avLst/>
              <a:gdLst/>
              <a:ahLst/>
              <a:cxnLst/>
              <a:rect l="l" t="t" r="r" b="b"/>
              <a:pathLst>
                <a:path w="2854661" h="941141">
                  <a:moveTo>
                    <a:pt x="0" y="0"/>
                  </a:moveTo>
                  <a:lnTo>
                    <a:pt x="2854661" y="0"/>
                  </a:lnTo>
                  <a:lnTo>
                    <a:pt x="2854661" y="941141"/>
                  </a:lnTo>
                  <a:lnTo>
                    <a:pt x="0" y="941141"/>
                  </a:lnTo>
                  <a:close/>
                </a:path>
              </a:pathLst>
            </a:custGeom>
            <a:solidFill>
              <a:srgbClr val="E4F6FF"/>
            </a:solidFill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10" name="Freeform 10">
            <a:extLst>
              <a:ext uri="{FF2B5EF4-FFF2-40B4-BE49-F238E27FC236}">
                <a16:creationId xmlns:a16="http://schemas.microsoft.com/office/drawing/2014/main" id="{7B3C493B-C4E7-FDA1-67FB-249C7700A5E8}"/>
              </a:ext>
            </a:extLst>
          </p:cNvPr>
          <p:cNvSpPr/>
          <p:nvPr/>
        </p:nvSpPr>
        <p:spPr>
          <a:xfrm rot="5400000">
            <a:off x="2079910" y="8200346"/>
            <a:ext cx="2782205" cy="1391102"/>
          </a:xfrm>
          <a:custGeom>
            <a:avLst/>
            <a:gdLst/>
            <a:ahLst/>
            <a:cxnLst/>
            <a:rect l="l" t="t" r="r" b="b"/>
            <a:pathLst>
              <a:path w="2782205" h="1391102">
                <a:moveTo>
                  <a:pt x="0" y="0"/>
                </a:moveTo>
                <a:lnTo>
                  <a:pt x="2782205" y="0"/>
                </a:lnTo>
                <a:lnTo>
                  <a:pt x="2782205" y="1391103"/>
                </a:lnTo>
                <a:lnTo>
                  <a:pt x="0" y="13911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grpSp>
        <p:nvGrpSpPr>
          <p:cNvPr id="17" name="Group 17">
            <a:extLst>
              <a:ext uri="{FF2B5EF4-FFF2-40B4-BE49-F238E27FC236}">
                <a16:creationId xmlns:a16="http://schemas.microsoft.com/office/drawing/2014/main" id="{1910CB14-387F-5C1D-910B-F3356CAF6873}"/>
              </a:ext>
            </a:extLst>
          </p:cNvPr>
          <p:cNvGrpSpPr/>
          <p:nvPr/>
        </p:nvGrpSpPr>
        <p:grpSpPr>
          <a:xfrm>
            <a:off x="5753224" y="813810"/>
            <a:ext cx="9511178" cy="214890"/>
            <a:chOff x="0" y="0"/>
            <a:chExt cx="25294954" cy="571500"/>
          </a:xfrm>
        </p:grpSpPr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61181518-2C8E-C7A1-2921-134C6FF9ED24}"/>
                </a:ext>
              </a:extLst>
            </p:cNvPr>
            <p:cNvSpPr/>
            <p:nvPr/>
          </p:nvSpPr>
          <p:spPr>
            <a:xfrm>
              <a:off x="0" y="255270"/>
              <a:ext cx="25294954" cy="69850"/>
            </a:xfrm>
            <a:custGeom>
              <a:avLst/>
              <a:gdLst/>
              <a:ahLst/>
              <a:cxnLst/>
              <a:rect l="l" t="t" r="r" b="b"/>
              <a:pathLst>
                <a:path w="25294954" h="69850">
                  <a:moveTo>
                    <a:pt x="25004123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25294954" y="69850"/>
                  </a:lnTo>
                  <a:lnTo>
                    <a:pt x="2529495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19" name="TextBox 19">
            <a:extLst>
              <a:ext uri="{FF2B5EF4-FFF2-40B4-BE49-F238E27FC236}">
                <a16:creationId xmlns:a16="http://schemas.microsoft.com/office/drawing/2014/main" id="{0B234266-5166-D021-96AE-941A021E2AD2}"/>
              </a:ext>
            </a:extLst>
          </p:cNvPr>
          <p:cNvSpPr txBox="1"/>
          <p:nvPr/>
        </p:nvSpPr>
        <p:spPr>
          <a:xfrm>
            <a:off x="15374896" y="794760"/>
            <a:ext cx="1884404" cy="227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680"/>
              </a:lnSpc>
            </a:pPr>
            <a:r>
              <a:rPr lang="en-US" sz="1400" b="1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OCTOBER 2025</a:t>
            </a:r>
          </a:p>
        </p:txBody>
      </p:sp>
      <p:sp>
        <p:nvSpPr>
          <p:cNvPr id="20" name="TextBox 20">
            <a:extLst>
              <a:ext uri="{FF2B5EF4-FFF2-40B4-BE49-F238E27FC236}">
                <a16:creationId xmlns:a16="http://schemas.microsoft.com/office/drawing/2014/main" id="{3E0F2659-1EEB-D343-5C8A-5EBEE04067AA}"/>
              </a:ext>
            </a:extLst>
          </p:cNvPr>
          <p:cNvSpPr txBox="1"/>
          <p:nvPr/>
        </p:nvSpPr>
        <p:spPr>
          <a:xfrm>
            <a:off x="698907" y="794760"/>
            <a:ext cx="5125110" cy="4350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lang="en-US" sz="1400" b="1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YOUTH PERSPECTIVES IN CONTEMPORARY EUROPE</a:t>
            </a:r>
          </a:p>
          <a:p>
            <a:pPr algn="l">
              <a:lnSpc>
                <a:spcPts val="1680"/>
              </a:lnSpc>
            </a:pPr>
            <a:endParaRPr lang="en-US" sz="1400" b="1" spc="98">
              <a:solidFill>
                <a:srgbClr val="000000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21" name="TextBox 7">
            <a:extLst>
              <a:ext uri="{FF2B5EF4-FFF2-40B4-BE49-F238E27FC236}">
                <a16:creationId xmlns:a16="http://schemas.microsoft.com/office/drawing/2014/main" id="{230BDD5D-B3B9-989B-A798-00E6C13079F3}"/>
              </a:ext>
            </a:extLst>
          </p:cNvPr>
          <p:cNvSpPr txBox="1"/>
          <p:nvPr/>
        </p:nvSpPr>
        <p:spPr>
          <a:xfrm>
            <a:off x="7958718" y="1233020"/>
            <a:ext cx="10329282" cy="986745"/>
          </a:xfrm>
          <a:prstGeom prst="rect">
            <a:avLst/>
          </a:prstGeom>
          <a:solidFill>
            <a:schemeClr val="tx2"/>
          </a:solidFill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679"/>
              </a:lnSpc>
            </a:pPr>
            <a:r>
              <a:rPr lang="en-US" sz="5600" b="1" dirty="0">
                <a:solidFill>
                  <a:schemeClr val="bg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Key results // Employment</a:t>
            </a:r>
          </a:p>
        </p:txBody>
      </p:sp>
      <p:pic>
        <p:nvPicPr>
          <p:cNvPr id="22" name="Picture 2" descr="keep-calm-its-only-a-quiz – Welcome to Stafford Walton Phoenix Activities  Club">
            <a:extLst>
              <a:ext uri="{FF2B5EF4-FFF2-40B4-BE49-F238E27FC236}">
                <a16:creationId xmlns:a16="http://schemas.microsoft.com/office/drawing/2014/main" id="{42EE5285-546A-5AFC-EDD0-1A8CCBE34A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36293" y="2219765"/>
            <a:ext cx="4551707" cy="5310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aixaDeTexto 22">
            <a:extLst>
              <a:ext uri="{FF2B5EF4-FFF2-40B4-BE49-F238E27FC236}">
                <a16:creationId xmlns:a16="http://schemas.microsoft.com/office/drawing/2014/main" id="{2E00D4A3-7F00-B72C-3F63-80FB2CC42D94}"/>
              </a:ext>
            </a:extLst>
          </p:cNvPr>
          <p:cNvSpPr txBox="1"/>
          <p:nvPr/>
        </p:nvSpPr>
        <p:spPr>
          <a:xfrm>
            <a:off x="0" y="2219765"/>
            <a:ext cx="12344400" cy="5047536"/>
          </a:xfrm>
          <a:prstGeom prst="rect">
            <a:avLst/>
          </a:prstGeom>
          <a:solidFill>
            <a:srgbClr val="F5F5EF"/>
          </a:solidFill>
        </p:spPr>
        <p:txBody>
          <a:bodyPr wrap="square" rtlCol="0">
            <a:spAutoFit/>
          </a:bodyPr>
          <a:lstStyle/>
          <a:p>
            <a:r>
              <a:rPr lang="en-GB" sz="260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Factor most often associated with finding a job </a:t>
            </a:r>
          </a:p>
          <a:p>
            <a:endParaRPr lang="pt-PT" sz="2600" dirty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  <a:p>
            <a:pPr marL="342900" indent="-342900">
              <a:buAutoNum type="alphaLcPeriod"/>
            </a:pP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Having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good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contacts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 (55%)</a:t>
            </a:r>
          </a:p>
          <a:p>
            <a:pPr marL="342900" indent="-342900">
              <a:buAutoNum type="alphaLcPeriod"/>
            </a:pPr>
            <a:endParaRPr lang="pt-PT" sz="3000" dirty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  <a:p>
            <a:pPr marL="342900" indent="-342900">
              <a:buAutoNum type="alphaLcPeriod"/>
            </a:pP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Prior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work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experience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(53%)</a:t>
            </a:r>
          </a:p>
          <a:p>
            <a:pPr marL="342900" indent="-342900">
              <a:buAutoNum type="alphaLcPeriod"/>
            </a:pPr>
            <a:endParaRPr lang="pt-PT" sz="3000" dirty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  <a:p>
            <a:pPr marL="342900" indent="-342900">
              <a:buAutoNum type="alphaLcPeriod"/>
            </a:pP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Having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a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good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education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(42%)</a:t>
            </a:r>
          </a:p>
          <a:p>
            <a:pPr marL="342900" indent="-342900">
              <a:buAutoNum type="alphaLcPeriod"/>
            </a:pPr>
            <a:endParaRPr lang="pt-PT" sz="3000" dirty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  <a:p>
            <a:pPr marL="342900" indent="-342900">
              <a:buAutoNum type="alphaLcPeriod"/>
            </a:pP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Being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an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entrepreneur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(14%)</a:t>
            </a:r>
          </a:p>
          <a:p>
            <a:pPr marL="342900" indent="-342900">
              <a:buAutoNum type="alphaLcPeriod"/>
            </a:pPr>
            <a:endParaRPr lang="pt-PT" sz="3000" dirty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  <a:p>
            <a:pPr marL="342900" indent="-342900">
              <a:buAutoNum type="alphaLcPeriod"/>
            </a:pPr>
            <a:r>
              <a:rPr lang="pt-PT" sz="3000" b="1" dirty="0">
                <a:solidFill>
                  <a:schemeClr val="accent4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b="1" dirty="0" err="1">
                <a:solidFill>
                  <a:schemeClr val="accent4"/>
                </a:solidFill>
                <a:latin typeface="Poppins" pitchFamily="2" charset="77"/>
                <a:cs typeface="Poppins" pitchFamily="2" charset="77"/>
              </a:rPr>
              <a:t>None</a:t>
            </a:r>
            <a:r>
              <a:rPr lang="pt-PT" sz="3000" b="1" dirty="0">
                <a:solidFill>
                  <a:schemeClr val="accent4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b="1" dirty="0" err="1">
                <a:solidFill>
                  <a:schemeClr val="accent4"/>
                </a:solidFill>
                <a:latin typeface="Poppins" pitchFamily="2" charset="77"/>
                <a:cs typeface="Poppins" pitchFamily="2" charset="77"/>
              </a:rPr>
              <a:t>of</a:t>
            </a:r>
            <a:r>
              <a:rPr lang="pt-PT" sz="3000" b="1" dirty="0">
                <a:solidFill>
                  <a:schemeClr val="accent4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b="1" dirty="0" err="1">
                <a:solidFill>
                  <a:schemeClr val="accent4"/>
                </a:solidFill>
                <a:latin typeface="Poppins" pitchFamily="2" charset="77"/>
                <a:cs typeface="Poppins" pitchFamily="2" charset="77"/>
              </a:rPr>
              <a:t>the</a:t>
            </a:r>
            <a:r>
              <a:rPr lang="pt-PT" sz="3000" b="1" dirty="0">
                <a:solidFill>
                  <a:schemeClr val="accent4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b="1" dirty="0" err="1">
                <a:solidFill>
                  <a:schemeClr val="accent4"/>
                </a:solidFill>
                <a:latin typeface="Poppins" pitchFamily="2" charset="77"/>
                <a:cs typeface="Poppins" pitchFamily="2" charset="77"/>
              </a:rPr>
              <a:t>above</a:t>
            </a:r>
            <a:r>
              <a:rPr lang="pt-PT" sz="3000" b="1" dirty="0">
                <a:solidFill>
                  <a:schemeClr val="accent4"/>
                </a:solidFill>
                <a:latin typeface="Poppins" pitchFamily="2" charset="77"/>
                <a:cs typeface="Poppins" pitchFamily="2" charset="77"/>
              </a:rPr>
              <a:t>: </a:t>
            </a:r>
            <a:r>
              <a:rPr lang="pt-PT" sz="3000" b="1" dirty="0" err="1">
                <a:solidFill>
                  <a:schemeClr val="accent4"/>
                </a:solidFill>
                <a:latin typeface="Poppins" pitchFamily="2" charset="77"/>
                <a:cs typeface="Poppins" pitchFamily="2" charset="77"/>
              </a:rPr>
              <a:t>having</a:t>
            </a:r>
            <a:r>
              <a:rPr lang="pt-PT" sz="3000" b="1" dirty="0">
                <a:solidFill>
                  <a:schemeClr val="accent4"/>
                </a:solidFill>
                <a:latin typeface="Poppins" pitchFamily="2" charset="77"/>
                <a:cs typeface="Poppins" pitchFamily="2" charset="77"/>
              </a:rPr>
              <a:t> a </a:t>
            </a:r>
            <a:r>
              <a:rPr lang="pt-PT" sz="3000" b="1" dirty="0" err="1">
                <a:solidFill>
                  <a:schemeClr val="accent4"/>
                </a:solidFill>
                <a:latin typeface="Poppins" pitchFamily="2" charset="77"/>
                <a:cs typeface="Poppins" pitchFamily="2" charset="77"/>
              </a:rPr>
              <a:t>car</a:t>
            </a:r>
            <a:r>
              <a:rPr lang="pt-PT" sz="3000" b="1" dirty="0">
                <a:solidFill>
                  <a:schemeClr val="accent4"/>
                </a:solidFill>
                <a:latin typeface="Poppins" pitchFamily="2" charset="77"/>
                <a:cs typeface="Poppins" pitchFamily="2" charset="77"/>
              </a:rPr>
              <a:t>! (60%)</a:t>
            </a:r>
          </a:p>
        </p:txBody>
      </p:sp>
    </p:spTree>
    <p:extLst>
      <p:ext uri="{BB962C8B-B14F-4D97-AF65-F5344CB8AC3E}">
        <p14:creationId xmlns:p14="http://schemas.microsoft.com/office/powerpoint/2010/main" val="67716960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F620D6-6B69-BDAA-0DD8-9525D5F220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6">
            <a:extLst>
              <a:ext uri="{FF2B5EF4-FFF2-40B4-BE49-F238E27FC236}">
                <a16:creationId xmlns:a16="http://schemas.microsoft.com/office/drawing/2014/main" id="{BCF0D10C-10A7-C711-EE7A-86C52E6B5010}"/>
              </a:ext>
            </a:extLst>
          </p:cNvPr>
          <p:cNvGrpSpPr/>
          <p:nvPr/>
        </p:nvGrpSpPr>
        <p:grpSpPr>
          <a:xfrm>
            <a:off x="5753224" y="813810"/>
            <a:ext cx="9511178" cy="214890"/>
            <a:chOff x="0" y="0"/>
            <a:chExt cx="25294954" cy="571500"/>
          </a:xfrm>
        </p:grpSpPr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7E44DA48-A3E0-D725-F762-3C573147FECE}"/>
                </a:ext>
              </a:extLst>
            </p:cNvPr>
            <p:cNvSpPr/>
            <p:nvPr/>
          </p:nvSpPr>
          <p:spPr>
            <a:xfrm>
              <a:off x="0" y="255270"/>
              <a:ext cx="25294954" cy="69850"/>
            </a:xfrm>
            <a:custGeom>
              <a:avLst/>
              <a:gdLst/>
              <a:ahLst/>
              <a:cxnLst/>
              <a:rect l="l" t="t" r="r" b="b"/>
              <a:pathLst>
                <a:path w="25294954" h="69850">
                  <a:moveTo>
                    <a:pt x="25004123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25294954" y="69850"/>
                  </a:lnTo>
                  <a:lnTo>
                    <a:pt x="2529495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28" name="TextBox 28">
            <a:extLst>
              <a:ext uri="{FF2B5EF4-FFF2-40B4-BE49-F238E27FC236}">
                <a16:creationId xmlns:a16="http://schemas.microsoft.com/office/drawing/2014/main" id="{EB8EDD55-77C8-0BA6-E16F-D1D42E03EBF7}"/>
              </a:ext>
            </a:extLst>
          </p:cNvPr>
          <p:cNvSpPr txBox="1"/>
          <p:nvPr/>
        </p:nvSpPr>
        <p:spPr>
          <a:xfrm>
            <a:off x="15374896" y="794760"/>
            <a:ext cx="1884404" cy="227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680"/>
              </a:lnSpc>
            </a:pPr>
            <a:r>
              <a:rPr lang="en-US" sz="1400" b="1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OCTOBER 2025</a:t>
            </a:r>
          </a:p>
        </p:txBody>
      </p:sp>
      <p:sp>
        <p:nvSpPr>
          <p:cNvPr id="29" name="TextBox 29">
            <a:extLst>
              <a:ext uri="{FF2B5EF4-FFF2-40B4-BE49-F238E27FC236}">
                <a16:creationId xmlns:a16="http://schemas.microsoft.com/office/drawing/2014/main" id="{71F330A2-952F-7ED4-FCE7-AECE7AD0BABF}"/>
              </a:ext>
            </a:extLst>
          </p:cNvPr>
          <p:cNvSpPr txBox="1"/>
          <p:nvPr/>
        </p:nvSpPr>
        <p:spPr>
          <a:xfrm>
            <a:off x="758297" y="794760"/>
            <a:ext cx="4966352" cy="227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lang="en-US" sz="1400" b="1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YOUTH PERSPECTIVES IN CONTEMPORARY EUROPE</a:t>
            </a:r>
          </a:p>
        </p:txBody>
      </p:sp>
      <p:sp>
        <p:nvSpPr>
          <p:cNvPr id="14" name="TextBox 7">
            <a:extLst>
              <a:ext uri="{FF2B5EF4-FFF2-40B4-BE49-F238E27FC236}">
                <a16:creationId xmlns:a16="http://schemas.microsoft.com/office/drawing/2014/main" id="{823592FD-B414-30C4-4E07-8A31D57A848D}"/>
              </a:ext>
            </a:extLst>
          </p:cNvPr>
          <p:cNvSpPr txBox="1"/>
          <p:nvPr/>
        </p:nvSpPr>
        <p:spPr>
          <a:xfrm>
            <a:off x="7958718" y="1233020"/>
            <a:ext cx="10329282" cy="986745"/>
          </a:xfrm>
          <a:prstGeom prst="rect">
            <a:avLst/>
          </a:prstGeom>
          <a:solidFill>
            <a:schemeClr val="tx2"/>
          </a:solidFill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679"/>
              </a:lnSpc>
            </a:pPr>
            <a:r>
              <a:rPr lang="en-US" sz="5600" b="1" dirty="0">
                <a:solidFill>
                  <a:schemeClr val="bg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Key results // Education</a:t>
            </a:r>
          </a:p>
        </p:txBody>
      </p:sp>
      <p:sp>
        <p:nvSpPr>
          <p:cNvPr id="2" name="TextBox 7">
            <a:extLst>
              <a:ext uri="{FF2B5EF4-FFF2-40B4-BE49-F238E27FC236}">
                <a16:creationId xmlns:a16="http://schemas.microsoft.com/office/drawing/2014/main" id="{4342E6F6-150F-7BC9-AF2E-3F620EFAF26B}"/>
              </a:ext>
            </a:extLst>
          </p:cNvPr>
          <p:cNvSpPr txBox="1"/>
          <p:nvPr/>
        </p:nvSpPr>
        <p:spPr>
          <a:xfrm>
            <a:off x="7958718" y="1233020"/>
            <a:ext cx="10329282" cy="932948"/>
          </a:xfrm>
          <a:prstGeom prst="rect">
            <a:avLst/>
          </a:prstGeom>
          <a:solidFill>
            <a:schemeClr val="tx2"/>
          </a:solidFill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679"/>
              </a:lnSpc>
            </a:pPr>
            <a:r>
              <a:rPr lang="en-US" sz="5000" b="1" dirty="0">
                <a:solidFill>
                  <a:schemeClr val="bg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Employment | On the spotlight 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E0FDC234-2999-8B8C-11ED-5832BF22BC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2409196"/>
            <a:ext cx="14194383" cy="7530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11772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E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A60D02B-B42C-B373-40C2-6F78F79985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>
            <a:extLst>
              <a:ext uri="{FF2B5EF4-FFF2-40B4-BE49-F238E27FC236}">
                <a16:creationId xmlns:a16="http://schemas.microsoft.com/office/drawing/2014/main" id="{36F4B698-B7B4-1A69-01C5-8DFBB1CC45BA}"/>
              </a:ext>
            </a:extLst>
          </p:cNvPr>
          <p:cNvGrpSpPr/>
          <p:nvPr/>
        </p:nvGrpSpPr>
        <p:grpSpPr>
          <a:xfrm>
            <a:off x="12596002" y="7504795"/>
            <a:ext cx="5691998" cy="2782205"/>
            <a:chOff x="0" y="0"/>
            <a:chExt cx="1925441" cy="941141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DD830E8C-CE08-E4B8-B9F8-0F1FCF8282E2}"/>
                </a:ext>
              </a:extLst>
            </p:cNvPr>
            <p:cNvSpPr/>
            <p:nvPr/>
          </p:nvSpPr>
          <p:spPr>
            <a:xfrm>
              <a:off x="0" y="0"/>
              <a:ext cx="1925441" cy="941141"/>
            </a:xfrm>
            <a:custGeom>
              <a:avLst/>
              <a:gdLst/>
              <a:ahLst/>
              <a:cxnLst/>
              <a:rect l="l" t="t" r="r" b="b"/>
              <a:pathLst>
                <a:path w="1925441" h="941141">
                  <a:moveTo>
                    <a:pt x="0" y="0"/>
                  </a:moveTo>
                  <a:lnTo>
                    <a:pt x="1925441" y="0"/>
                  </a:lnTo>
                  <a:lnTo>
                    <a:pt x="1925441" y="941141"/>
                  </a:lnTo>
                  <a:lnTo>
                    <a:pt x="0" y="941141"/>
                  </a:lnTo>
                  <a:close/>
                </a:path>
              </a:pathLst>
            </a:custGeom>
            <a:solidFill>
              <a:srgbClr val="FFDE59"/>
            </a:solidFill>
          </p:spPr>
          <p:txBody>
            <a:bodyPr/>
            <a:lstStyle/>
            <a:p>
              <a:endParaRPr lang="pt-PT" dirty="0"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12B07EB6-0C4A-F531-4602-20DC4C1607CC}"/>
              </a:ext>
            </a:extLst>
          </p:cNvPr>
          <p:cNvGrpSpPr/>
          <p:nvPr/>
        </p:nvGrpSpPr>
        <p:grpSpPr>
          <a:xfrm>
            <a:off x="0" y="7504795"/>
            <a:ext cx="5531873" cy="2782205"/>
            <a:chOff x="0" y="0"/>
            <a:chExt cx="1871275" cy="941141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5428C990-2350-7AF2-DA5C-7930A2783F8A}"/>
                </a:ext>
              </a:extLst>
            </p:cNvPr>
            <p:cNvSpPr/>
            <p:nvPr/>
          </p:nvSpPr>
          <p:spPr>
            <a:xfrm>
              <a:off x="0" y="0"/>
              <a:ext cx="1871275" cy="941141"/>
            </a:xfrm>
            <a:custGeom>
              <a:avLst/>
              <a:gdLst/>
              <a:ahLst/>
              <a:cxnLst/>
              <a:rect l="l" t="t" r="r" b="b"/>
              <a:pathLst>
                <a:path w="1871275" h="941141">
                  <a:moveTo>
                    <a:pt x="0" y="0"/>
                  </a:moveTo>
                  <a:lnTo>
                    <a:pt x="1871275" y="0"/>
                  </a:lnTo>
                  <a:lnTo>
                    <a:pt x="1871275" y="941141"/>
                  </a:lnTo>
                  <a:lnTo>
                    <a:pt x="0" y="941141"/>
                  </a:lnTo>
                  <a:close/>
                </a:path>
              </a:pathLst>
            </a:custGeom>
            <a:solidFill>
              <a:srgbClr val="2E5591"/>
            </a:solidFill>
          </p:spPr>
          <p:txBody>
            <a:bodyPr/>
            <a:lstStyle/>
            <a:p>
              <a:endParaRPr lang="pt-PT"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AFEC1A1C-8602-12E1-7903-A598D63A3370}"/>
              </a:ext>
            </a:extLst>
          </p:cNvPr>
          <p:cNvGrpSpPr/>
          <p:nvPr/>
        </p:nvGrpSpPr>
        <p:grpSpPr>
          <a:xfrm>
            <a:off x="4157039" y="7504795"/>
            <a:ext cx="8438963" cy="2782205"/>
            <a:chOff x="0" y="0"/>
            <a:chExt cx="2854661" cy="941141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ABF4E424-77E8-ADAD-7001-2E3AF886FEC0}"/>
                </a:ext>
              </a:extLst>
            </p:cNvPr>
            <p:cNvSpPr/>
            <p:nvPr/>
          </p:nvSpPr>
          <p:spPr>
            <a:xfrm>
              <a:off x="0" y="0"/>
              <a:ext cx="2854661" cy="941141"/>
            </a:xfrm>
            <a:custGeom>
              <a:avLst/>
              <a:gdLst/>
              <a:ahLst/>
              <a:cxnLst/>
              <a:rect l="l" t="t" r="r" b="b"/>
              <a:pathLst>
                <a:path w="2854661" h="941141">
                  <a:moveTo>
                    <a:pt x="0" y="0"/>
                  </a:moveTo>
                  <a:lnTo>
                    <a:pt x="2854661" y="0"/>
                  </a:lnTo>
                  <a:lnTo>
                    <a:pt x="2854661" y="941141"/>
                  </a:lnTo>
                  <a:lnTo>
                    <a:pt x="0" y="941141"/>
                  </a:lnTo>
                  <a:close/>
                </a:path>
              </a:pathLst>
            </a:custGeom>
            <a:solidFill>
              <a:srgbClr val="E4F6FF"/>
            </a:solidFill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10" name="Freeform 10">
            <a:extLst>
              <a:ext uri="{FF2B5EF4-FFF2-40B4-BE49-F238E27FC236}">
                <a16:creationId xmlns:a16="http://schemas.microsoft.com/office/drawing/2014/main" id="{1E8A10EB-A7BD-C3D3-BA6C-D32AA9444502}"/>
              </a:ext>
            </a:extLst>
          </p:cNvPr>
          <p:cNvSpPr/>
          <p:nvPr/>
        </p:nvSpPr>
        <p:spPr>
          <a:xfrm rot="5400000">
            <a:off x="2079910" y="8200346"/>
            <a:ext cx="2782205" cy="1391102"/>
          </a:xfrm>
          <a:custGeom>
            <a:avLst/>
            <a:gdLst/>
            <a:ahLst/>
            <a:cxnLst/>
            <a:rect l="l" t="t" r="r" b="b"/>
            <a:pathLst>
              <a:path w="2782205" h="1391102">
                <a:moveTo>
                  <a:pt x="0" y="0"/>
                </a:moveTo>
                <a:lnTo>
                  <a:pt x="2782205" y="0"/>
                </a:lnTo>
                <a:lnTo>
                  <a:pt x="2782205" y="1391103"/>
                </a:lnTo>
                <a:lnTo>
                  <a:pt x="0" y="13911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grpSp>
        <p:nvGrpSpPr>
          <p:cNvPr id="17" name="Group 17">
            <a:extLst>
              <a:ext uri="{FF2B5EF4-FFF2-40B4-BE49-F238E27FC236}">
                <a16:creationId xmlns:a16="http://schemas.microsoft.com/office/drawing/2014/main" id="{5D1E9E01-F4A0-3E05-F981-89CA01B138EA}"/>
              </a:ext>
            </a:extLst>
          </p:cNvPr>
          <p:cNvGrpSpPr/>
          <p:nvPr/>
        </p:nvGrpSpPr>
        <p:grpSpPr>
          <a:xfrm>
            <a:off x="5753224" y="813810"/>
            <a:ext cx="9511178" cy="214890"/>
            <a:chOff x="0" y="0"/>
            <a:chExt cx="25294954" cy="571500"/>
          </a:xfrm>
        </p:grpSpPr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BFB9D99D-AD7B-6671-E163-BE2CFA862785}"/>
                </a:ext>
              </a:extLst>
            </p:cNvPr>
            <p:cNvSpPr/>
            <p:nvPr/>
          </p:nvSpPr>
          <p:spPr>
            <a:xfrm>
              <a:off x="0" y="255270"/>
              <a:ext cx="25294954" cy="69850"/>
            </a:xfrm>
            <a:custGeom>
              <a:avLst/>
              <a:gdLst/>
              <a:ahLst/>
              <a:cxnLst/>
              <a:rect l="l" t="t" r="r" b="b"/>
              <a:pathLst>
                <a:path w="25294954" h="69850">
                  <a:moveTo>
                    <a:pt x="25004123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25294954" y="69850"/>
                  </a:lnTo>
                  <a:lnTo>
                    <a:pt x="2529495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19" name="TextBox 19">
            <a:extLst>
              <a:ext uri="{FF2B5EF4-FFF2-40B4-BE49-F238E27FC236}">
                <a16:creationId xmlns:a16="http://schemas.microsoft.com/office/drawing/2014/main" id="{B1BD13E3-6E37-003A-EFDE-C0CEAD8998F1}"/>
              </a:ext>
            </a:extLst>
          </p:cNvPr>
          <p:cNvSpPr txBox="1"/>
          <p:nvPr/>
        </p:nvSpPr>
        <p:spPr>
          <a:xfrm>
            <a:off x="15374896" y="794760"/>
            <a:ext cx="1884404" cy="227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680"/>
              </a:lnSpc>
            </a:pPr>
            <a:r>
              <a:rPr lang="en-US" sz="1400" b="1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OCTOBER 2025</a:t>
            </a:r>
          </a:p>
        </p:txBody>
      </p:sp>
      <p:sp>
        <p:nvSpPr>
          <p:cNvPr id="20" name="TextBox 20">
            <a:extLst>
              <a:ext uri="{FF2B5EF4-FFF2-40B4-BE49-F238E27FC236}">
                <a16:creationId xmlns:a16="http://schemas.microsoft.com/office/drawing/2014/main" id="{0AAF3DC5-3980-180E-F57D-1E9381C74A5C}"/>
              </a:ext>
            </a:extLst>
          </p:cNvPr>
          <p:cNvSpPr txBox="1"/>
          <p:nvPr/>
        </p:nvSpPr>
        <p:spPr>
          <a:xfrm>
            <a:off x="698907" y="794760"/>
            <a:ext cx="5125110" cy="4350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lang="en-US" sz="1400" b="1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YOUTH PERSPECTIVES IN CONTEMPORARY EUROPE</a:t>
            </a:r>
          </a:p>
          <a:p>
            <a:pPr algn="l">
              <a:lnSpc>
                <a:spcPts val="1680"/>
              </a:lnSpc>
            </a:pPr>
            <a:endParaRPr lang="en-US" sz="1400" b="1" spc="98">
              <a:solidFill>
                <a:srgbClr val="000000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21" name="TextBox 7">
            <a:extLst>
              <a:ext uri="{FF2B5EF4-FFF2-40B4-BE49-F238E27FC236}">
                <a16:creationId xmlns:a16="http://schemas.microsoft.com/office/drawing/2014/main" id="{857F2099-BEF2-FB4D-8473-E68C34CFF008}"/>
              </a:ext>
            </a:extLst>
          </p:cNvPr>
          <p:cNvSpPr txBox="1"/>
          <p:nvPr/>
        </p:nvSpPr>
        <p:spPr>
          <a:xfrm>
            <a:off x="7958718" y="1233020"/>
            <a:ext cx="10329282" cy="986745"/>
          </a:xfrm>
          <a:prstGeom prst="rect">
            <a:avLst/>
          </a:prstGeom>
          <a:solidFill>
            <a:schemeClr val="tx2"/>
          </a:solidFill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679"/>
              </a:lnSpc>
            </a:pPr>
            <a:r>
              <a:rPr lang="en-US" sz="5600" b="1" dirty="0">
                <a:solidFill>
                  <a:schemeClr val="bg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Key results // Mobilities</a:t>
            </a:r>
          </a:p>
        </p:txBody>
      </p:sp>
      <p:pic>
        <p:nvPicPr>
          <p:cNvPr id="22" name="Picture 2" descr="keep-calm-its-only-a-quiz – Welcome to Stafford Walton Phoenix Activities  Club">
            <a:extLst>
              <a:ext uri="{FF2B5EF4-FFF2-40B4-BE49-F238E27FC236}">
                <a16:creationId xmlns:a16="http://schemas.microsoft.com/office/drawing/2014/main" id="{34C8F250-5749-D9C6-B6D7-0F93B75659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36293" y="2219765"/>
            <a:ext cx="4551707" cy="5310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aixaDeTexto 22">
            <a:extLst>
              <a:ext uri="{FF2B5EF4-FFF2-40B4-BE49-F238E27FC236}">
                <a16:creationId xmlns:a16="http://schemas.microsoft.com/office/drawing/2014/main" id="{63C66FCE-F6DD-6193-0FD8-399F3E328F23}"/>
              </a:ext>
            </a:extLst>
          </p:cNvPr>
          <p:cNvSpPr txBox="1"/>
          <p:nvPr/>
        </p:nvSpPr>
        <p:spPr>
          <a:xfrm>
            <a:off x="0" y="2219765"/>
            <a:ext cx="12344400" cy="4124206"/>
          </a:xfrm>
          <a:prstGeom prst="rect">
            <a:avLst/>
          </a:prstGeom>
          <a:solidFill>
            <a:srgbClr val="F5F5EF"/>
          </a:solidFill>
        </p:spPr>
        <p:txBody>
          <a:bodyPr wrap="square" rtlCol="0">
            <a:spAutoFit/>
          </a:bodyPr>
          <a:lstStyle/>
          <a:p>
            <a:r>
              <a:rPr lang="en-GB" sz="260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Top reason to stay </a:t>
            </a:r>
          </a:p>
          <a:p>
            <a:endParaRPr lang="pt-PT" sz="2600" dirty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  <a:p>
            <a:pPr marL="342900" indent="-342900">
              <a:buAutoNum type="alphaLcPeriod"/>
            </a:pP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Not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having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enough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financial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resources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</a:p>
          <a:p>
            <a:pPr marL="342900" indent="-342900">
              <a:buAutoNum type="alphaLcPeriod"/>
            </a:pPr>
            <a:endParaRPr lang="pt-PT" sz="3000" dirty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  <a:p>
            <a:pPr marL="342900" indent="-342900">
              <a:buAutoNum type="alphaLcPeriod"/>
            </a:pP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Staying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close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to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family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and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friends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</a:p>
          <a:p>
            <a:pPr marL="342900" indent="-342900">
              <a:buAutoNum type="alphaLcPeriod"/>
            </a:pPr>
            <a:endParaRPr lang="pt-PT" sz="3000" dirty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  <a:p>
            <a:pPr marL="342900" indent="-342900">
              <a:buAutoNum type="alphaLcPeriod"/>
            </a:pP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Preferring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the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country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lifestyle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</a:p>
          <a:p>
            <a:pPr marL="342900" indent="-342900">
              <a:buAutoNum type="alphaLcPeriod"/>
            </a:pPr>
            <a:endParaRPr lang="pt-PT" sz="3000" dirty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  <a:p>
            <a:endParaRPr lang="pt-PT" sz="3000" dirty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1911512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E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5990429-BA61-01CB-67CB-356DB47AAC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>
            <a:extLst>
              <a:ext uri="{FF2B5EF4-FFF2-40B4-BE49-F238E27FC236}">
                <a16:creationId xmlns:a16="http://schemas.microsoft.com/office/drawing/2014/main" id="{6807AF8E-D27B-B126-23FC-11532D55B10E}"/>
              </a:ext>
            </a:extLst>
          </p:cNvPr>
          <p:cNvGrpSpPr/>
          <p:nvPr/>
        </p:nvGrpSpPr>
        <p:grpSpPr>
          <a:xfrm>
            <a:off x="12596002" y="7504795"/>
            <a:ext cx="5691998" cy="2782205"/>
            <a:chOff x="0" y="0"/>
            <a:chExt cx="1925441" cy="941141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D4B8B9D4-B707-9E0F-1D36-A5CF083A1EED}"/>
                </a:ext>
              </a:extLst>
            </p:cNvPr>
            <p:cNvSpPr/>
            <p:nvPr/>
          </p:nvSpPr>
          <p:spPr>
            <a:xfrm>
              <a:off x="0" y="0"/>
              <a:ext cx="1925441" cy="941141"/>
            </a:xfrm>
            <a:custGeom>
              <a:avLst/>
              <a:gdLst/>
              <a:ahLst/>
              <a:cxnLst/>
              <a:rect l="l" t="t" r="r" b="b"/>
              <a:pathLst>
                <a:path w="1925441" h="941141">
                  <a:moveTo>
                    <a:pt x="0" y="0"/>
                  </a:moveTo>
                  <a:lnTo>
                    <a:pt x="1925441" y="0"/>
                  </a:lnTo>
                  <a:lnTo>
                    <a:pt x="1925441" y="941141"/>
                  </a:lnTo>
                  <a:lnTo>
                    <a:pt x="0" y="941141"/>
                  </a:lnTo>
                  <a:close/>
                </a:path>
              </a:pathLst>
            </a:custGeom>
            <a:solidFill>
              <a:srgbClr val="FFDE59"/>
            </a:solidFill>
          </p:spPr>
          <p:txBody>
            <a:bodyPr/>
            <a:lstStyle/>
            <a:p>
              <a:endParaRPr lang="pt-PT" dirty="0"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B7026D21-15C0-EEB1-F3BA-B3CF5E3519B8}"/>
              </a:ext>
            </a:extLst>
          </p:cNvPr>
          <p:cNvGrpSpPr/>
          <p:nvPr/>
        </p:nvGrpSpPr>
        <p:grpSpPr>
          <a:xfrm>
            <a:off x="0" y="7504795"/>
            <a:ext cx="5531873" cy="2782205"/>
            <a:chOff x="0" y="0"/>
            <a:chExt cx="1871275" cy="941141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F1856EA8-92DD-2EC0-3A4C-8D18E11977DE}"/>
                </a:ext>
              </a:extLst>
            </p:cNvPr>
            <p:cNvSpPr/>
            <p:nvPr/>
          </p:nvSpPr>
          <p:spPr>
            <a:xfrm>
              <a:off x="0" y="0"/>
              <a:ext cx="1871275" cy="941141"/>
            </a:xfrm>
            <a:custGeom>
              <a:avLst/>
              <a:gdLst/>
              <a:ahLst/>
              <a:cxnLst/>
              <a:rect l="l" t="t" r="r" b="b"/>
              <a:pathLst>
                <a:path w="1871275" h="941141">
                  <a:moveTo>
                    <a:pt x="0" y="0"/>
                  </a:moveTo>
                  <a:lnTo>
                    <a:pt x="1871275" y="0"/>
                  </a:lnTo>
                  <a:lnTo>
                    <a:pt x="1871275" y="941141"/>
                  </a:lnTo>
                  <a:lnTo>
                    <a:pt x="0" y="941141"/>
                  </a:lnTo>
                  <a:close/>
                </a:path>
              </a:pathLst>
            </a:custGeom>
            <a:solidFill>
              <a:srgbClr val="2E5591"/>
            </a:solidFill>
          </p:spPr>
          <p:txBody>
            <a:bodyPr/>
            <a:lstStyle/>
            <a:p>
              <a:endParaRPr lang="pt-PT"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1AEB2C1A-A3D3-718D-6232-2D9A8F588AF5}"/>
              </a:ext>
            </a:extLst>
          </p:cNvPr>
          <p:cNvGrpSpPr/>
          <p:nvPr/>
        </p:nvGrpSpPr>
        <p:grpSpPr>
          <a:xfrm>
            <a:off x="4157039" y="7504795"/>
            <a:ext cx="8438963" cy="2782205"/>
            <a:chOff x="0" y="0"/>
            <a:chExt cx="2854661" cy="941141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E8A0DE49-87C3-245D-EEC7-6B955D90EB30}"/>
                </a:ext>
              </a:extLst>
            </p:cNvPr>
            <p:cNvSpPr/>
            <p:nvPr/>
          </p:nvSpPr>
          <p:spPr>
            <a:xfrm>
              <a:off x="0" y="0"/>
              <a:ext cx="2854661" cy="941141"/>
            </a:xfrm>
            <a:custGeom>
              <a:avLst/>
              <a:gdLst/>
              <a:ahLst/>
              <a:cxnLst/>
              <a:rect l="l" t="t" r="r" b="b"/>
              <a:pathLst>
                <a:path w="2854661" h="941141">
                  <a:moveTo>
                    <a:pt x="0" y="0"/>
                  </a:moveTo>
                  <a:lnTo>
                    <a:pt x="2854661" y="0"/>
                  </a:lnTo>
                  <a:lnTo>
                    <a:pt x="2854661" y="941141"/>
                  </a:lnTo>
                  <a:lnTo>
                    <a:pt x="0" y="941141"/>
                  </a:lnTo>
                  <a:close/>
                </a:path>
              </a:pathLst>
            </a:custGeom>
            <a:solidFill>
              <a:srgbClr val="E4F6FF"/>
            </a:solidFill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10" name="Freeform 10">
            <a:extLst>
              <a:ext uri="{FF2B5EF4-FFF2-40B4-BE49-F238E27FC236}">
                <a16:creationId xmlns:a16="http://schemas.microsoft.com/office/drawing/2014/main" id="{E0320D01-B00B-20C0-AB85-23670E70F21C}"/>
              </a:ext>
            </a:extLst>
          </p:cNvPr>
          <p:cNvSpPr/>
          <p:nvPr/>
        </p:nvSpPr>
        <p:spPr>
          <a:xfrm rot="5400000">
            <a:off x="2079910" y="8200346"/>
            <a:ext cx="2782205" cy="1391102"/>
          </a:xfrm>
          <a:custGeom>
            <a:avLst/>
            <a:gdLst/>
            <a:ahLst/>
            <a:cxnLst/>
            <a:rect l="l" t="t" r="r" b="b"/>
            <a:pathLst>
              <a:path w="2782205" h="1391102">
                <a:moveTo>
                  <a:pt x="0" y="0"/>
                </a:moveTo>
                <a:lnTo>
                  <a:pt x="2782205" y="0"/>
                </a:lnTo>
                <a:lnTo>
                  <a:pt x="2782205" y="1391103"/>
                </a:lnTo>
                <a:lnTo>
                  <a:pt x="0" y="13911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grpSp>
        <p:nvGrpSpPr>
          <p:cNvPr id="17" name="Group 17">
            <a:extLst>
              <a:ext uri="{FF2B5EF4-FFF2-40B4-BE49-F238E27FC236}">
                <a16:creationId xmlns:a16="http://schemas.microsoft.com/office/drawing/2014/main" id="{1E0162AE-CC6C-105D-3092-5DA02778A9E9}"/>
              </a:ext>
            </a:extLst>
          </p:cNvPr>
          <p:cNvGrpSpPr/>
          <p:nvPr/>
        </p:nvGrpSpPr>
        <p:grpSpPr>
          <a:xfrm>
            <a:off x="5753224" y="813810"/>
            <a:ext cx="9511178" cy="214890"/>
            <a:chOff x="0" y="0"/>
            <a:chExt cx="25294954" cy="571500"/>
          </a:xfrm>
        </p:grpSpPr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CF2C9CE8-9809-CD2A-40DF-D2E07F2363E6}"/>
                </a:ext>
              </a:extLst>
            </p:cNvPr>
            <p:cNvSpPr/>
            <p:nvPr/>
          </p:nvSpPr>
          <p:spPr>
            <a:xfrm>
              <a:off x="0" y="255270"/>
              <a:ext cx="25294954" cy="69850"/>
            </a:xfrm>
            <a:custGeom>
              <a:avLst/>
              <a:gdLst/>
              <a:ahLst/>
              <a:cxnLst/>
              <a:rect l="l" t="t" r="r" b="b"/>
              <a:pathLst>
                <a:path w="25294954" h="69850">
                  <a:moveTo>
                    <a:pt x="25004123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25294954" y="69850"/>
                  </a:lnTo>
                  <a:lnTo>
                    <a:pt x="2529495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19" name="TextBox 19">
            <a:extLst>
              <a:ext uri="{FF2B5EF4-FFF2-40B4-BE49-F238E27FC236}">
                <a16:creationId xmlns:a16="http://schemas.microsoft.com/office/drawing/2014/main" id="{C3EA0122-911F-EB89-3E56-695AECF6FB39}"/>
              </a:ext>
            </a:extLst>
          </p:cNvPr>
          <p:cNvSpPr txBox="1"/>
          <p:nvPr/>
        </p:nvSpPr>
        <p:spPr>
          <a:xfrm>
            <a:off x="15374896" y="794760"/>
            <a:ext cx="1884404" cy="227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680"/>
              </a:lnSpc>
            </a:pPr>
            <a:r>
              <a:rPr lang="en-US" sz="1400" b="1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OCTOBER 2025</a:t>
            </a:r>
          </a:p>
        </p:txBody>
      </p:sp>
      <p:sp>
        <p:nvSpPr>
          <p:cNvPr id="20" name="TextBox 20">
            <a:extLst>
              <a:ext uri="{FF2B5EF4-FFF2-40B4-BE49-F238E27FC236}">
                <a16:creationId xmlns:a16="http://schemas.microsoft.com/office/drawing/2014/main" id="{DA9B4B24-74FE-DDE1-BBFE-002276FCA22D}"/>
              </a:ext>
            </a:extLst>
          </p:cNvPr>
          <p:cNvSpPr txBox="1"/>
          <p:nvPr/>
        </p:nvSpPr>
        <p:spPr>
          <a:xfrm>
            <a:off x="698907" y="794760"/>
            <a:ext cx="5125110" cy="4350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lang="en-US" sz="1400" b="1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YOUTH PERSPECTIVES IN CONTEMPORARY EUROPE</a:t>
            </a:r>
          </a:p>
          <a:p>
            <a:pPr algn="l">
              <a:lnSpc>
                <a:spcPts val="1680"/>
              </a:lnSpc>
            </a:pPr>
            <a:endParaRPr lang="en-US" sz="1400" b="1" spc="98">
              <a:solidFill>
                <a:srgbClr val="000000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21" name="TextBox 7">
            <a:extLst>
              <a:ext uri="{FF2B5EF4-FFF2-40B4-BE49-F238E27FC236}">
                <a16:creationId xmlns:a16="http://schemas.microsoft.com/office/drawing/2014/main" id="{F0512524-15DF-A48F-9D1C-E5C80B9D506C}"/>
              </a:ext>
            </a:extLst>
          </p:cNvPr>
          <p:cNvSpPr txBox="1"/>
          <p:nvPr/>
        </p:nvSpPr>
        <p:spPr>
          <a:xfrm>
            <a:off x="7958718" y="1233020"/>
            <a:ext cx="10329282" cy="986745"/>
          </a:xfrm>
          <a:prstGeom prst="rect">
            <a:avLst/>
          </a:prstGeom>
          <a:solidFill>
            <a:schemeClr val="tx2"/>
          </a:solidFill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679"/>
              </a:lnSpc>
            </a:pPr>
            <a:r>
              <a:rPr lang="en-US" sz="5600" b="1" dirty="0">
                <a:solidFill>
                  <a:schemeClr val="bg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Key results // Mobilities</a:t>
            </a:r>
          </a:p>
        </p:txBody>
      </p:sp>
      <p:pic>
        <p:nvPicPr>
          <p:cNvPr id="22" name="Picture 2" descr="keep-calm-its-only-a-quiz – Welcome to Stafford Walton Phoenix Activities  Club">
            <a:extLst>
              <a:ext uri="{FF2B5EF4-FFF2-40B4-BE49-F238E27FC236}">
                <a16:creationId xmlns:a16="http://schemas.microsoft.com/office/drawing/2014/main" id="{2DC2552A-5E44-A12D-43BA-389E8B6A6C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36293" y="2219765"/>
            <a:ext cx="4551707" cy="5310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aixaDeTexto 22">
            <a:extLst>
              <a:ext uri="{FF2B5EF4-FFF2-40B4-BE49-F238E27FC236}">
                <a16:creationId xmlns:a16="http://schemas.microsoft.com/office/drawing/2014/main" id="{A72D0B34-32E3-9626-FA00-805D07D84857}"/>
              </a:ext>
            </a:extLst>
          </p:cNvPr>
          <p:cNvSpPr txBox="1"/>
          <p:nvPr/>
        </p:nvSpPr>
        <p:spPr>
          <a:xfrm>
            <a:off x="0" y="2219765"/>
            <a:ext cx="12344400" cy="4124206"/>
          </a:xfrm>
          <a:prstGeom prst="rect">
            <a:avLst/>
          </a:prstGeom>
          <a:solidFill>
            <a:srgbClr val="F5F5EF"/>
          </a:solidFill>
        </p:spPr>
        <p:txBody>
          <a:bodyPr wrap="square" rtlCol="0">
            <a:spAutoFit/>
          </a:bodyPr>
          <a:lstStyle/>
          <a:p>
            <a:r>
              <a:rPr lang="en-GB" sz="260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Top reason to stay </a:t>
            </a:r>
          </a:p>
          <a:p>
            <a:endParaRPr lang="pt-PT" sz="2600" dirty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  <a:p>
            <a:pPr marL="342900" indent="-342900">
              <a:buAutoNum type="alphaLcPeriod"/>
            </a:pP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Not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having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enough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financial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resources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(25.8%) </a:t>
            </a:r>
          </a:p>
          <a:p>
            <a:pPr marL="342900" indent="-342900">
              <a:buAutoNum type="alphaLcPeriod"/>
            </a:pPr>
            <a:endParaRPr lang="pt-PT" sz="3000" b="1" dirty="0">
              <a:solidFill>
                <a:schemeClr val="accent4"/>
              </a:solidFill>
              <a:latin typeface="Poppins" pitchFamily="2" charset="77"/>
              <a:cs typeface="Poppins" pitchFamily="2" charset="77"/>
            </a:endParaRPr>
          </a:p>
          <a:p>
            <a:pPr marL="342900" indent="-342900">
              <a:buAutoNum type="alphaLcPeriod"/>
            </a:pPr>
            <a:r>
              <a:rPr lang="pt-PT" sz="3000" b="1" dirty="0">
                <a:solidFill>
                  <a:schemeClr val="accent4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b="1" dirty="0" err="1">
                <a:solidFill>
                  <a:schemeClr val="accent4"/>
                </a:solidFill>
                <a:latin typeface="Poppins" pitchFamily="2" charset="77"/>
                <a:cs typeface="Poppins" pitchFamily="2" charset="77"/>
              </a:rPr>
              <a:t>Staying</a:t>
            </a:r>
            <a:r>
              <a:rPr lang="pt-PT" sz="3000" b="1" dirty="0">
                <a:solidFill>
                  <a:schemeClr val="accent4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b="1" dirty="0" err="1">
                <a:solidFill>
                  <a:schemeClr val="accent4"/>
                </a:solidFill>
                <a:latin typeface="Poppins" pitchFamily="2" charset="77"/>
                <a:cs typeface="Poppins" pitchFamily="2" charset="77"/>
              </a:rPr>
              <a:t>close</a:t>
            </a:r>
            <a:r>
              <a:rPr lang="pt-PT" sz="3000" b="1" dirty="0">
                <a:solidFill>
                  <a:schemeClr val="accent4"/>
                </a:solidFill>
                <a:latin typeface="Poppins" pitchFamily="2" charset="77"/>
                <a:cs typeface="Poppins" pitchFamily="2" charset="77"/>
              </a:rPr>
              <a:t> to </a:t>
            </a:r>
            <a:r>
              <a:rPr lang="pt-PT" sz="3000" b="1" dirty="0" err="1">
                <a:solidFill>
                  <a:schemeClr val="accent4"/>
                </a:solidFill>
                <a:latin typeface="Poppins" pitchFamily="2" charset="77"/>
                <a:cs typeface="Poppins" pitchFamily="2" charset="77"/>
              </a:rPr>
              <a:t>family</a:t>
            </a:r>
            <a:r>
              <a:rPr lang="pt-PT" sz="3000" b="1" dirty="0">
                <a:solidFill>
                  <a:schemeClr val="accent4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b="1" dirty="0" err="1">
                <a:solidFill>
                  <a:schemeClr val="accent4"/>
                </a:solidFill>
                <a:latin typeface="Poppins" pitchFamily="2" charset="77"/>
                <a:cs typeface="Poppins" pitchFamily="2" charset="77"/>
              </a:rPr>
              <a:t>and</a:t>
            </a:r>
            <a:r>
              <a:rPr lang="pt-PT" sz="3000" b="1" dirty="0">
                <a:solidFill>
                  <a:schemeClr val="accent4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b="1" dirty="0" err="1">
                <a:solidFill>
                  <a:schemeClr val="accent4"/>
                </a:solidFill>
                <a:latin typeface="Poppins" pitchFamily="2" charset="77"/>
                <a:cs typeface="Poppins" pitchFamily="2" charset="77"/>
              </a:rPr>
              <a:t>friends</a:t>
            </a:r>
            <a:r>
              <a:rPr lang="pt-PT" sz="3000" b="1" dirty="0">
                <a:solidFill>
                  <a:schemeClr val="accent4"/>
                </a:solidFill>
                <a:latin typeface="Poppins" pitchFamily="2" charset="77"/>
                <a:cs typeface="Poppins" pitchFamily="2" charset="77"/>
              </a:rPr>
              <a:t> (31.6%)</a:t>
            </a:r>
          </a:p>
          <a:p>
            <a:pPr marL="342900" indent="-342900">
              <a:buAutoNum type="alphaLcPeriod"/>
            </a:pPr>
            <a:endParaRPr lang="pt-PT" sz="3000" dirty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  <a:p>
            <a:pPr marL="342900" indent="-342900">
              <a:buAutoNum type="alphaLcPeriod"/>
            </a:pP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Preferring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the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country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lifestyle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(19.1%)</a:t>
            </a:r>
          </a:p>
          <a:p>
            <a:pPr marL="342900" indent="-342900">
              <a:buAutoNum type="alphaLcPeriod"/>
            </a:pPr>
            <a:endParaRPr lang="pt-PT" sz="3000" dirty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  <a:p>
            <a:endParaRPr lang="pt-PT" sz="3000" dirty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18659436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9341E3-B90C-E87B-0E16-024EED779B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6">
            <a:extLst>
              <a:ext uri="{FF2B5EF4-FFF2-40B4-BE49-F238E27FC236}">
                <a16:creationId xmlns:a16="http://schemas.microsoft.com/office/drawing/2014/main" id="{1B57FDEA-E7C8-1F89-B6B6-F44F87FA72A0}"/>
              </a:ext>
            </a:extLst>
          </p:cNvPr>
          <p:cNvGrpSpPr/>
          <p:nvPr/>
        </p:nvGrpSpPr>
        <p:grpSpPr>
          <a:xfrm>
            <a:off x="5753224" y="813810"/>
            <a:ext cx="9511178" cy="214890"/>
            <a:chOff x="0" y="0"/>
            <a:chExt cx="25294954" cy="571500"/>
          </a:xfrm>
        </p:grpSpPr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A22F0D46-0E83-4EF3-101E-84E9772A05FC}"/>
                </a:ext>
              </a:extLst>
            </p:cNvPr>
            <p:cNvSpPr/>
            <p:nvPr/>
          </p:nvSpPr>
          <p:spPr>
            <a:xfrm>
              <a:off x="0" y="255270"/>
              <a:ext cx="25294954" cy="69850"/>
            </a:xfrm>
            <a:custGeom>
              <a:avLst/>
              <a:gdLst/>
              <a:ahLst/>
              <a:cxnLst/>
              <a:rect l="l" t="t" r="r" b="b"/>
              <a:pathLst>
                <a:path w="25294954" h="69850">
                  <a:moveTo>
                    <a:pt x="25004123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25294954" y="69850"/>
                  </a:lnTo>
                  <a:lnTo>
                    <a:pt x="2529495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28" name="TextBox 28">
            <a:extLst>
              <a:ext uri="{FF2B5EF4-FFF2-40B4-BE49-F238E27FC236}">
                <a16:creationId xmlns:a16="http://schemas.microsoft.com/office/drawing/2014/main" id="{6103796F-7FD7-30C1-FC65-69522C314FA0}"/>
              </a:ext>
            </a:extLst>
          </p:cNvPr>
          <p:cNvSpPr txBox="1"/>
          <p:nvPr/>
        </p:nvSpPr>
        <p:spPr>
          <a:xfrm>
            <a:off x="15374896" y="794760"/>
            <a:ext cx="1884404" cy="227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680"/>
              </a:lnSpc>
            </a:pPr>
            <a:r>
              <a:rPr lang="en-US" sz="1400" b="1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OCTOBER 2025</a:t>
            </a:r>
          </a:p>
        </p:txBody>
      </p:sp>
      <p:sp>
        <p:nvSpPr>
          <p:cNvPr id="29" name="TextBox 29">
            <a:extLst>
              <a:ext uri="{FF2B5EF4-FFF2-40B4-BE49-F238E27FC236}">
                <a16:creationId xmlns:a16="http://schemas.microsoft.com/office/drawing/2014/main" id="{DFC9DB18-F593-F90E-4958-6A091AAB9D18}"/>
              </a:ext>
            </a:extLst>
          </p:cNvPr>
          <p:cNvSpPr txBox="1"/>
          <p:nvPr/>
        </p:nvSpPr>
        <p:spPr>
          <a:xfrm>
            <a:off x="758297" y="794760"/>
            <a:ext cx="4966352" cy="227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lang="en-US" sz="1400" b="1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YOUTH PERSPECTIVES IN CONTEMPORARY EUROPE</a:t>
            </a:r>
          </a:p>
        </p:txBody>
      </p:sp>
      <p:sp>
        <p:nvSpPr>
          <p:cNvPr id="14" name="TextBox 7">
            <a:extLst>
              <a:ext uri="{FF2B5EF4-FFF2-40B4-BE49-F238E27FC236}">
                <a16:creationId xmlns:a16="http://schemas.microsoft.com/office/drawing/2014/main" id="{2DE21264-74EF-69C8-44A7-A2BA271B2018}"/>
              </a:ext>
            </a:extLst>
          </p:cNvPr>
          <p:cNvSpPr txBox="1"/>
          <p:nvPr/>
        </p:nvSpPr>
        <p:spPr>
          <a:xfrm>
            <a:off x="7958718" y="1233020"/>
            <a:ext cx="10329282" cy="986745"/>
          </a:xfrm>
          <a:prstGeom prst="rect">
            <a:avLst/>
          </a:prstGeom>
          <a:solidFill>
            <a:schemeClr val="tx2"/>
          </a:solidFill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679"/>
              </a:lnSpc>
            </a:pPr>
            <a:r>
              <a:rPr lang="en-US" sz="5600" b="1" dirty="0">
                <a:solidFill>
                  <a:schemeClr val="bg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Key results // Education</a:t>
            </a:r>
          </a:p>
        </p:txBody>
      </p:sp>
      <p:sp>
        <p:nvSpPr>
          <p:cNvPr id="2" name="TextBox 7">
            <a:extLst>
              <a:ext uri="{FF2B5EF4-FFF2-40B4-BE49-F238E27FC236}">
                <a16:creationId xmlns:a16="http://schemas.microsoft.com/office/drawing/2014/main" id="{B01D5768-29A2-ED8B-2816-254E82DAF38E}"/>
              </a:ext>
            </a:extLst>
          </p:cNvPr>
          <p:cNvSpPr txBox="1"/>
          <p:nvPr/>
        </p:nvSpPr>
        <p:spPr>
          <a:xfrm>
            <a:off x="7958718" y="1233020"/>
            <a:ext cx="10329282" cy="932948"/>
          </a:xfrm>
          <a:prstGeom prst="rect">
            <a:avLst/>
          </a:prstGeom>
          <a:solidFill>
            <a:schemeClr val="tx2"/>
          </a:solidFill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679"/>
              </a:lnSpc>
            </a:pPr>
            <a:r>
              <a:rPr lang="en-US" sz="5000" b="1" dirty="0">
                <a:solidFill>
                  <a:schemeClr val="bg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Mobilities | On the spotlight 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1D861129-F2C2-D37C-1349-D42D5019CA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6600" y="2874154"/>
            <a:ext cx="10803127" cy="6939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79570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F0B115-E025-5326-EFE1-1D7BF93D6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>
            <a:extLst>
              <a:ext uri="{FF2B5EF4-FFF2-40B4-BE49-F238E27FC236}">
                <a16:creationId xmlns:a16="http://schemas.microsoft.com/office/drawing/2014/main" id="{8A49A319-A28C-E26E-3D25-401FE25D3790}"/>
              </a:ext>
            </a:extLst>
          </p:cNvPr>
          <p:cNvGrpSpPr/>
          <p:nvPr/>
        </p:nvGrpSpPr>
        <p:grpSpPr>
          <a:xfrm>
            <a:off x="12596002" y="7504795"/>
            <a:ext cx="5691998" cy="2782205"/>
            <a:chOff x="0" y="0"/>
            <a:chExt cx="1925441" cy="941141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0ED5EAD8-1307-0C1E-183C-331BEA6E3838}"/>
                </a:ext>
              </a:extLst>
            </p:cNvPr>
            <p:cNvSpPr/>
            <p:nvPr/>
          </p:nvSpPr>
          <p:spPr>
            <a:xfrm>
              <a:off x="0" y="0"/>
              <a:ext cx="1925441" cy="941141"/>
            </a:xfrm>
            <a:custGeom>
              <a:avLst/>
              <a:gdLst/>
              <a:ahLst/>
              <a:cxnLst/>
              <a:rect l="l" t="t" r="r" b="b"/>
              <a:pathLst>
                <a:path w="1925441" h="941141">
                  <a:moveTo>
                    <a:pt x="0" y="0"/>
                  </a:moveTo>
                  <a:lnTo>
                    <a:pt x="1925441" y="0"/>
                  </a:lnTo>
                  <a:lnTo>
                    <a:pt x="1925441" y="941141"/>
                  </a:lnTo>
                  <a:lnTo>
                    <a:pt x="0" y="941141"/>
                  </a:lnTo>
                  <a:close/>
                </a:path>
              </a:pathLst>
            </a:custGeom>
            <a:solidFill>
              <a:srgbClr val="FFDE59"/>
            </a:solidFill>
          </p:spPr>
          <p:txBody>
            <a:bodyPr/>
            <a:lstStyle/>
            <a:p>
              <a:endParaRPr lang="pt-PT" dirty="0"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8C6C871C-20B8-3B27-587A-F62039A37154}"/>
              </a:ext>
            </a:extLst>
          </p:cNvPr>
          <p:cNvGrpSpPr/>
          <p:nvPr/>
        </p:nvGrpSpPr>
        <p:grpSpPr>
          <a:xfrm>
            <a:off x="0" y="7504795"/>
            <a:ext cx="5531873" cy="2782205"/>
            <a:chOff x="0" y="0"/>
            <a:chExt cx="1871275" cy="941141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E2358A3B-D09B-B6CA-BA9F-6C62053AED42}"/>
                </a:ext>
              </a:extLst>
            </p:cNvPr>
            <p:cNvSpPr/>
            <p:nvPr/>
          </p:nvSpPr>
          <p:spPr>
            <a:xfrm>
              <a:off x="0" y="0"/>
              <a:ext cx="1871275" cy="941141"/>
            </a:xfrm>
            <a:custGeom>
              <a:avLst/>
              <a:gdLst/>
              <a:ahLst/>
              <a:cxnLst/>
              <a:rect l="l" t="t" r="r" b="b"/>
              <a:pathLst>
                <a:path w="1871275" h="941141">
                  <a:moveTo>
                    <a:pt x="0" y="0"/>
                  </a:moveTo>
                  <a:lnTo>
                    <a:pt x="1871275" y="0"/>
                  </a:lnTo>
                  <a:lnTo>
                    <a:pt x="1871275" y="941141"/>
                  </a:lnTo>
                  <a:lnTo>
                    <a:pt x="0" y="941141"/>
                  </a:lnTo>
                  <a:close/>
                </a:path>
              </a:pathLst>
            </a:custGeom>
            <a:solidFill>
              <a:srgbClr val="2E5591"/>
            </a:solidFill>
          </p:spPr>
          <p:txBody>
            <a:bodyPr/>
            <a:lstStyle/>
            <a:p>
              <a:endParaRPr lang="pt-PT"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E0F23670-43B6-86A2-4A7E-31816709EF68}"/>
              </a:ext>
            </a:extLst>
          </p:cNvPr>
          <p:cNvGrpSpPr/>
          <p:nvPr/>
        </p:nvGrpSpPr>
        <p:grpSpPr>
          <a:xfrm>
            <a:off x="4157039" y="7504795"/>
            <a:ext cx="8438963" cy="2782205"/>
            <a:chOff x="0" y="0"/>
            <a:chExt cx="2854661" cy="941141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9CD37DAC-1B6B-41D9-E1E0-1EF6A77B9F1F}"/>
                </a:ext>
              </a:extLst>
            </p:cNvPr>
            <p:cNvSpPr/>
            <p:nvPr/>
          </p:nvSpPr>
          <p:spPr>
            <a:xfrm>
              <a:off x="0" y="0"/>
              <a:ext cx="2854661" cy="941141"/>
            </a:xfrm>
            <a:custGeom>
              <a:avLst/>
              <a:gdLst/>
              <a:ahLst/>
              <a:cxnLst/>
              <a:rect l="l" t="t" r="r" b="b"/>
              <a:pathLst>
                <a:path w="2854661" h="941141">
                  <a:moveTo>
                    <a:pt x="0" y="0"/>
                  </a:moveTo>
                  <a:lnTo>
                    <a:pt x="2854661" y="0"/>
                  </a:lnTo>
                  <a:lnTo>
                    <a:pt x="2854661" y="941141"/>
                  </a:lnTo>
                  <a:lnTo>
                    <a:pt x="0" y="941141"/>
                  </a:lnTo>
                  <a:close/>
                </a:path>
              </a:pathLst>
            </a:custGeom>
            <a:solidFill>
              <a:srgbClr val="E4F6FF"/>
            </a:solidFill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10" name="Freeform 10">
            <a:extLst>
              <a:ext uri="{FF2B5EF4-FFF2-40B4-BE49-F238E27FC236}">
                <a16:creationId xmlns:a16="http://schemas.microsoft.com/office/drawing/2014/main" id="{F190BD2A-A065-BDCD-9722-0312F14C1F15}"/>
              </a:ext>
            </a:extLst>
          </p:cNvPr>
          <p:cNvSpPr/>
          <p:nvPr/>
        </p:nvSpPr>
        <p:spPr>
          <a:xfrm rot="5400000">
            <a:off x="2079910" y="8200346"/>
            <a:ext cx="2782205" cy="1391102"/>
          </a:xfrm>
          <a:custGeom>
            <a:avLst/>
            <a:gdLst/>
            <a:ahLst/>
            <a:cxnLst/>
            <a:rect l="l" t="t" r="r" b="b"/>
            <a:pathLst>
              <a:path w="2782205" h="1391102">
                <a:moveTo>
                  <a:pt x="0" y="0"/>
                </a:moveTo>
                <a:lnTo>
                  <a:pt x="2782205" y="0"/>
                </a:lnTo>
                <a:lnTo>
                  <a:pt x="2782205" y="1391103"/>
                </a:lnTo>
                <a:lnTo>
                  <a:pt x="0" y="13911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grpSp>
        <p:nvGrpSpPr>
          <p:cNvPr id="17" name="Group 17">
            <a:extLst>
              <a:ext uri="{FF2B5EF4-FFF2-40B4-BE49-F238E27FC236}">
                <a16:creationId xmlns:a16="http://schemas.microsoft.com/office/drawing/2014/main" id="{7B986F8C-2596-03B8-1D5E-6A659B66DADB}"/>
              </a:ext>
            </a:extLst>
          </p:cNvPr>
          <p:cNvGrpSpPr/>
          <p:nvPr/>
        </p:nvGrpSpPr>
        <p:grpSpPr>
          <a:xfrm>
            <a:off x="5753224" y="813810"/>
            <a:ext cx="9511178" cy="214890"/>
            <a:chOff x="0" y="0"/>
            <a:chExt cx="25294954" cy="571500"/>
          </a:xfrm>
        </p:grpSpPr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5BF8635A-4FF3-D554-ED7A-04F09BAFDC9F}"/>
                </a:ext>
              </a:extLst>
            </p:cNvPr>
            <p:cNvSpPr/>
            <p:nvPr/>
          </p:nvSpPr>
          <p:spPr>
            <a:xfrm>
              <a:off x="0" y="255270"/>
              <a:ext cx="25294954" cy="69850"/>
            </a:xfrm>
            <a:custGeom>
              <a:avLst/>
              <a:gdLst/>
              <a:ahLst/>
              <a:cxnLst/>
              <a:rect l="l" t="t" r="r" b="b"/>
              <a:pathLst>
                <a:path w="25294954" h="69850">
                  <a:moveTo>
                    <a:pt x="25004123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25294954" y="69850"/>
                  </a:lnTo>
                  <a:lnTo>
                    <a:pt x="2529495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19" name="TextBox 19">
            <a:extLst>
              <a:ext uri="{FF2B5EF4-FFF2-40B4-BE49-F238E27FC236}">
                <a16:creationId xmlns:a16="http://schemas.microsoft.com/office/drawing/2014/main" id="{D6F47AAE-5A8F-4489-0FB6-B1BBCD81977D}"/>
              </a:ext>
            </a:extLst>
          </p:cNvPr>
          <p:cNvSpPr txBox="1"/>
          <p:nvPr/>
        </p:nvSpPr>
        <p:spPr>
          <a:xfrm>
            <a:off x="15374896" y="794760"/>
            <a:ext cx="1884404" cy="227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680"/>
              </a:lnSpc>
            </a:pPr>
            <a:r>
              <a:rPr lang="en-US" sz="1400" b="1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OCTOBER 2025</a:t>
            </a:r>
          </a:p>
        </p:txBody>
      </p:sp>
      <p:sp>
        <p:nvSpPr>
          <p:cNvPr id="20" name="TextBox 20">
            <a:extLst>
              <a:ext uri="{FF2B5EF4-FFF2-40B4-BE49-F238E27FC236}">
                <a16:creationId xmlns:a16="http://schemas.microsoft.com/office/drawing/2014/main" id="{E22DEA63-4748-04AF-2CC8-E2349C0DB920}"/>
              </a:ext>
            </a:extLst>
          </p:cNvPr>
          <p:cNvSpPr txBox="1"/>
          <p:nvPr/>
        </p:nvSpPr>
        <p:spPr>
          <a:xfrm>
            <a:off x="698907" y="794760"/>
            <a:ext cx="5125110" cy="4350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lang="en-US" sz="1400" b="1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YOUTH PERSPECTIVES IN CONTEMPORARY EUROPE</a:t>
            </a:r>
          </a:p>
          <a:p>
            <a:pPr algn="l">
              <a:lnSpc>
                <a:spcPts val="1680"/>
              </a:lnSpc>
            </a:pPr>
            <a:endParaRPr lang="en-US" sz="1400" b="1" spc="98">
              <a:solidFill>
                <a:srgbClr val="000000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21" name="TextBox 7">
            <a:extLst>
              <a:ext uri="{FF2B5EF4-FFF2-40B4-BE49-F238E27FC236}">
                <a16:creationId xmlns:a16="http://schemas.microsoft.com/office/drawing/2014/main" id="{020C2C5F-8FF2-22EC-02A8-1332500ACC2C}"/>
              </a:ext>
            </a:extLst>
          </p:cNvPr>
          <p:cNvSpPr txBox="1"/>
          <p:nvPr/>
        </p:nvSpPr>
        <p:spPr>
          <a:xfrm>
            <a:off x="7958718" y="1233020"/>
            <a:ext cx="10329282" cy="879087"/>
          </a:xfrm>
          <a:prstGeom prst="rect">
            <a:avLst/>
          </a:prstGeom>
          <a:solidFill>
            <a:schemeClr val="tx2"/>
          </a:solidFill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679"/>
              </a:lnSpc>
            </a:pPr>
            <a:r>
              <a:rPr lang="en-US" sz="3600" b="1" dirty="0">
                <a:solidFill>
                  <a:schemeClr val="bg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Key results // Leisure, culture &amp; sport </a:t>
            </a:r>
          </a:p>
        </p:txBody>
      </p:sp>
      <p:pic>
        <p:nvPicPr>
          <p:cNvPr id="22" name="Picture 2" descr="keep-calm-its-only-a-quiz – Welcome to Stafford Walton Phoenix Activities  Club">
            <a:extLst>
              <a:ext uri="{FF2B5EF4-FFF2-40B4-BE49-F238E27FC236}">
                <a16:creationId xmlns:a16="http://schemas.microsoft.com/office/drawing/2014/main" id="{880E5978-4E51-34FF-96BB-F3B83E2490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36293" y="2219765"/>
            <a:ext cx="4551707" cy="5310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aixaDeTexto 22">
            <a:extLst>
              <a:ext uri="{FF2B5EF4-FFF2-40B4-BE49-F238E27FC236}">
                <a16:creationId xmlns:a16="http://schemas.microsoft.com/office/drawing/2014/main" id="{069CECCE-AB8D-7DB6-70A1-E536BE937834}"/>
              </a:ext>
            </a:extLst>
          </p:cNvPr>
          <p:cNvSpPr txBox="1"/>
          <p:nvPr/>
        </p:nvSpPr>
        <p:spPr>
          <a:xfrm>
            <a:off x="0" y="2219765"/>
            <a:ext cx="12596002" cy="4124206"/>
          </a:xfrm>
          <a:prstGeom prst="rect">
            <a:avLst/>
          </a:prstGeom>
          <a:solidFill>
            <a:srgbClr val="F5F5EF"/>
          </a:solidFill>
        </p:spPr>
        <p:txBody>
          <a:bodyPr wrap="square" rtlCol="0">
            <a:spAutoFit/>
          </a:bodyPr>
          <a:lstStyle/>
          <a:p>
            <a:r>
              <a:rPr lang="en-GB" sz="260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Overall, cultural, leisure and sports infrastructure is more often used by… </a:t>
            </a:r>
          </a:p>
          <a:p>
            <a:endParaRPr lang="pt-PT" sz="2600" dirty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  <a:p>
            <a:pPr marL="342900" indent="-342900">
              <a:buAutoNum type="alphaLcPeriod"/>
            </a:pP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Younger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rural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youth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(18-24)</a:t>
            </a:r>
          </a:p>
          <a:p>
            <a:pPr marL="342900" indent="-342900">
              <a:buAutoNum type="alphaLcPeriod"/>
            </a:pPr>
            <a:endParaRPr lang="pt-PT" sz="3000" dirty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  <a:p>
            <a:pPr marL="342900" indent="-342900">
              <a:buAutoNum type="alphaLcPeriod"/>
            </a:pP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Younger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men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(18-24)</a:t>
            </a:r>
          </a:p>
          <a:p>
            <a:pPr marL="342900" indent="-342900">
              <a:buAutoNum type="alphaLcPeriod"/>
            </a:pPr>
            <a:endParaRPr lang="pt-PT" sz="3000" dirty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  <a:p>
            <a:pPr marL="342900" indent="-342900">
              <a:buAutoNum type="alphaLcPeriod"/>
            </a:pP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Older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women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(25-30)</a:t>
            </a:r>
          </a:p>
          <a:p>
            <a:pPr marL="342900" indent="-342900">
              <a:buAutoNum type="alphaLcPeriod"/>
            </a:pPr>
            <a:endParaRPr lang="pt-PT" sz="3000" dirty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  <a:p>
            <a:endParaRPr lang="pt-PT" sz="3000" dirty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09782783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689A83-EA3E-4212-1B76-84456D03A7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>
            <a:extLst>
              <a:ext uri="{FF2B5EF4-FFF2-40B4-BE49-F238E27FC236}">
                <a16:creationId xmlns:a16="http://schemas.microsoft.com/office/drawing/2014/main" id="{06622715-4787-D5B4-A8BC-50897EA8478B}"/>
              </a:ext>
            </a:extLst>
          </p:cNvPr>
          <p:cNvGrpSpPr/>
          <p:nvPr/>
        </p:nvGrpSpPr>
        <p:grpSpPr>
          <a:xfrm>
            <a:off x="12596002" y="7504795"/>
            <a:ext cx="5691998" cy="2782205"/>
            <a:chOff x="0" y="0"/>
            <a:chExt cx="1925441" cy="941141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FEC6826F-2B8A-7719-76FE-BF72FF1D8E43}"/>
                </a:ext>
              </a:extLst>
            </p:cNvPr>
            <p:cNvSpPr/>
            <p:nvPr/>
          </p:nvSpPr>
          <p:spPr>
            <a:xfrm>
              <a:off x="0" y="0"/>
              <a:ext cx="1925441" cy="941141"/>
            </a:xfrm>
            <a:custGeom>
              <a:avLst/>
              <a:gdLst/>
              <a:ahLst/>
              <a:cxnLst/>
              <a:rect l="l" t="t" r="r" b="b"/>
              <a:pathLst>
                <a:path w="1925441" h="941141">
                  <a:moveTo>
                    <a:pt x="0" y="0"/>
                  </a:moveTo>
                  <a:lnTo>
                    <a:pt x="1925441" y="0"/>
                  </a:lnTo>
                  <a:lnTo>
                    <a:pt x="1925441" y="941141"/>
                  </a:lnTo>
                  <a:lnTo>
                    <a:pt x="0" y="941141"/>
                  </a:lnTo>
                  <a:close/>
                </a:path>
              </a:pathLst>
            </a:custGeom>
            <a:solidFill>
              <a:srgbClr val="FFDE59"/>
            </a:solidFill>
          </p:spPr>
          <p:txBody>
            <a:bodyPr/>
            <a:lstStyle/>
            <a:p>
              <a:endParaRPr lang="pt-PT" dirty="0"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B83C350A-2259-2709-8F96-F5B7FC0D484C}"/>
              </a:ext>
            </a:extLst>
          </p:cNvPr>
          <p:cNvGrpSpPr/>
          <p:nvPr/>
        </p:nvGrpSpPr>
        <p:grpSpPr>
          <a:xfrm>
            <a:off x="0" y="7504795"/>
            <a:ext cx="5531873" cy="2782205"/>
            <a:chOff x="0" y="0"/>
            <a:chExt cx="1871275" cy="941141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C832FAC2-BC0C-AF22-3583-28DD81EFF01F}"/>
                </a:ext>
              </a:extLst>
            </p:cNvPr>
            <p:cNvSpPr/>
            <p:nvPr/>
          </p:nvSpPr>
          <p:spPr>
            <a:xfrm>
              <a:off x="0" y="0"/>
              <a:ext cx="1871275" cy="941141"/>
            </a:xfrm>
            <a:custGeom>
              <a:avLst/>
              <a:gdLst/>
              <a:ahLst/>
              <a:cxnLst/>
              <a:rect l="l" t="t" r="r" b="b"/>
              <a:pathLst>
                <a:path w="1871275" h="941141">
                  <a:moveTo>
                    <a:pt x="0" y="0"/>
                  </a:moveTo>
                  <a:lnTo>
                    <a:pt x="1871275" y="0"/>
                  </a:lnTo>
                  <a:lnTo>
                    <a:pt x="1871275" y="941141"/>
                  </a:lnTo>
                  <a:lnTo>
                    <a:pt x="0" y="941141"/>
                  </a:lnTo>
                  <a:close/>
                </a:path>
              </a:pathLst>
            </a:custGeom>
            <a:solidFill>
              <a:srgbClr val="2E5591"/>
            </a:solidFill>
          </p:spPr>
          <p:txBody>
            <a:bodyPr/>
            <a:lstStyle/>
            <a:p>
              <a:endParaRPr lang="pt-PT"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00BB3EFB-E862-D287-7731-0ACDCC975891}"/>
              </a:ext>
            </a:extLst>
          </p:cNvPr>
          <p:cNvGrpSpPr/>
          <p:nvPr/>
        </p:nvGrpSpPr>
        <p:grpSpPr>
          <a:xfrm>
            <a:off x="4157039" y="7504795"/>
            <a:ext cx="8438963" cy="2782205"/>
            <a:chOff x="0" y="0"/>
            <a:chExt cx="2854661" cy="941141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B6F74608-33BF-16E3-353D-2D34E6EAF3A7}"/>
                </a:ext>
              </a:extLst>
            </p:cNvPr>
            <p:cNvSpPr/>
            <p:nvPr/>
          </p:nvSpPr>
          <p:spPr>
            <a:xfrm>
              <a:off x="0" y="0"/>
              <a:ext cx="2854661" cy="941141"/>
            </a:xfrm>
            <a:custGeom>
              <a:avLst/>
              <a:gdLst/>
              <a:ahLst/>
              <a:cxnLst/>
              <a:rect l="l" t="t" r="r" b="b"/>
              <a:pathLst>
                <a:path w="2854661" h="941141">
                  <a:moveTo>
                    <a:pt x="0" y="0"/>
                  </a:moveTo>
                  <a:lnTo>
                    <a:pt x="2854661" y="0"/>
                  </a:lnTo>
                  <a:lnTo>
                    <a:pt x="2854661" y="941141"/>
                  </a:lnTo>
                  <a:lnTo>
                    <a:pt x="0" y="941141"/>
                  </a:lnTo>
                  <a:close/>
                </a:path>
              </a:pathLst>
            </a:custGeom>
            <a:solidFill>
              <a:srgbClr val="E4F6FF"/>
            </a:solidFill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10" name="Freeform 10">
            <a:extLst>
              <a:ext uri="{FF2B5EF4-FFF2-40B4-BE49-F238E27FC236}">
                <a16:creationId xmlns:a16="http://schemas.microsoft.com/office/drawing/2014/main" id="{DDB89208-432A-EC52-B3C1-FF1E4EFB32D7}"/>
              </a:ext>
            </a:extLst>
          </p:cNvPr>
          <p:cNvSpPr/>
          <p:nvPr/>
        </p:nvSpPr>
        <p:spPr>
          <a:xfrm rot="5400000">
            <a:off x="2079910" y="8200346"/>
            <a:ext cx="2782205" cy="1391102"/>
          </a:xfrm>
          <a:custGeom>
            <a:avLst/>
            <a:gdLst/>
            <a:ahLst/>
            <a:cxnLst/>
            <a:rect l="l" t="t" r="r" b="b"/>
            <a:pathLst>
              <a:path w="2782205" h="1391102">
                <a:moveTo>
                  <a:pt x="0" y="0"/>
                </a:moveTo>
                <a:lnTo>
                  <a:pt x="2782205" y="0"/>
                </a:lnTo>
                <a:lnTo>
                  <a:pt x="2782205" y="1391103"/>
                </a:lnTo>
                <a:lnTo>
                  <a:pt x="0" y="13911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grpSp>
        <p:nvGrpSpPr>
          <p:cNvPr id="17" name="Group 17">
            <a:extLst>
              <a:ext uri="{FF2B5EF4-FFF2-40B4-BE49-F238E27FC236}">
                <a16:creationId xmlns:a16="http://schemas.microsoft.com/office/drawing/2014/main" id="{CD5A21C6-FAFD-B3DA-802B-2E833F3A25FA}"/>
              </a:ext>
            </a:extLst>
          </p:cNvPr>
          <p:cNvGrpSpPr/>
          <p:nvPr/>
        </p:nvGrpSpPr>
        <p:grpSpPr>
          <a:xfrm>
            <a:off x="5753224" y="813810"/>
            <a:ext cx="9511178" cy="214890"/>
            <a:chOff x="0" y="0"/>
            <a:chExt cx="25294954" cy="571500"/>
          </a:xfrm>
        </p:grpSpPr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B81549EB-C290-8D36-5782-E68ACDB74D7E}"/>
                </a:ext>
              </a:extLst>
            </p:cNvPr>
            <p:cNvSpPr/>
            <p:nvPr/>
          </p:nvSpPr>
          <p:spPr>
            <a:xfrm>
              <a:off x="0" y="255270"/>
              <a:ext cx="25294954" cy="69850"/>
            </a:xfrm>
            <a:custGeom>
              <a:avLst/>
              <a:gdLst/>
              <a:ahLst/>
              <a:cxnLst/>
              <a:rect l="l" t="t" r="r" b="b"/>
              <a:pathLst>
                <a:path w="25294954" h="69850">
                  <a:moveTo>
                    <a:pt x="25004123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25294954" y="69850"/>
                  </a:lnTo>
                  <a:lnTo>
                    <a:pt x="2529495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19" name="TextBox 19">
            <a:extLst>
              <a:ext uri="{FF2B5EF4-FFF2-40B4-BE49-F238E27FC236}">
                <a16:creationId xmlns:a16="http://schemas.microsoft.com/office/drawing/2014/main" id="{B8D4D25A-4700-EC72-C0B9-F772C967F5A0}"/>
              </a:ext>
            </a:extLst>
          </p:cNvPr>
          <p:cNvSpPr txBox="1"/>
          <p:nvPr/>
        </p:nvSpPr>
        <p:spPr>
          <a:xfrm>
            <a:off x="15374896" y="794760"/>
            <a:ext cx="1884404" cy="227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680"/>
              </a:lnSpc>
            </a:pPr>
            <a:r>
              <a:rPr lang="en-US" sz="1400" b="1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OCTOBER 2025</a:t>
            </a:r>
          </a:p>
        </p:txBody>
      </p:sp>
      <p:sp>
        <p:nvSpPr>
          <p:cNvPr id="20" name="TextBox 20">
            <a:extLst>
              <a:ext uri="{FF2B5EF4-FFF2-40B4-BE49-F238E27FC236}">
                <a16:creationId xmlns:a16="http://schemas.microsoft.com/office/drawing/2014/main" id="{9166BED5-9E12-F905-F822-E353DD55A9BC}"/>
              </a:ext>
            </a:extLst>
          </p:cNvPr>
          <p:cNvSpPr txBox="1"/>
          <p:nvPr/>
        </p:nvSpPr>
        <p:spPr>
          <a:xfrm>
            <a:off x="698907" y="794760"/>
            <a:ext cx="5125110" cy="4350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lang="en-US" sz="1400" b="1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YOUTH PERSPECTIVES IN CONTEMPORARY EUROPE</a:t>
            </a:r>
          </a:p>
          <a:p>
            <a:pPr algn="l">
              <a:lnSpc>
                <a:spcPts val="1680"/>
              </a:lnSpc>
            </a:pPr>
            <a:endParaRPr lang="en-US" sz="1400" b="1" spc="98">
              <a:solidFill>
                <a:srgbClr val="000000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21" name="TextBox 7">
            <a:extLst>
              <a:ext uri="{FF2B5EF4-FFF2-40B4-BE49-F238E27FC236}">
                <a16:creationId xmlns:a16="http://schemas.microsoft.com/office/drawing/2014/main" id="{03F1C18C-17A4-1372-2624-FC87B1A4DD7E}"/>
              </a:ext>
            </a:extLst>
          </p:cNvPr>
          <p:cNvSpPr txBox="1"/>
          <p:nvPr/>
        </p:nvSpPr>
        <p:spPr>
          <a:xfrm>
            <a:off x="7958718" y="1233020"/>
            <a:ext cx="10329282" cy="879087"/>
          </a:xfrm>
          <a:prstGeom prst="rect">
            <a:avLst/>
          </a:prstGeom>
          <a:solidFill>
            <a:schemeClr val="tx2"/>
          </a:solidFill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679"/>
              </a:lnSpc>
            </a:pPr>
            <a:r>
              <a:rPr lang="en-US" sz="3600" b="1" dirty="0">
                <a:solidFill>
                  <a:schemeClr val="bg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Key results // Leisure, culture &amp; sport </a:t>
            </a:r>
          </a:p>
        </p:txBody>
      </p:sp>
      <p:pic>
        <p:nvPicPr>
          <p:cNvPr id="22" name="Picture 2" descr="keep-calm-its-only-a-quiz – Welcome to Stafford Walton Phoenix Activities  Club">
            <a:extLst>
              <a:ext uri="{FF2B5EF4-FFF2-40B4-BE49-F238E27FC236}">
                <a16:creationId xmlns:a16="http://schemas.microsoft.com/office/drawing/2014/main" id="{25396BB6-2990-8123-E2B0-2FD4C52587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36293" y="2219765"/>
            <a:ext cx="4551707" cy="5310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aixaDeTexto 22">
            <a:extLst>
              <a:ext uri="{FF2B5EF4-FFF2-40B4-BE49-F238E27FC236}">
                <a16:creationId xmlns:a16="http://schemas.microsoft.com/office/drawing/2014/main" id="{127BEA84-FAFD-C456-D064-CCFC4850D118}"/>
              </a:ext>
            </a:extLst>
          </p:cNvPr>
          <p:cNvSpPr txBox="1"/>
          <p:nvPr/>
        </p:nvSpPr>
        <p:spPr>
          <a:xfrm>
            <a:off x="0" y="2219765"/>
            <a:ext cx="12596002" cy="5047536"/>
          </a:xfrm>
          <a:prstGeom prst="rect">
            <a:avLst/>
          </a:prstGeom>
          <a:solidFill>
            <a:srgbClr val="F5F5EF"/>
          </a:solidFill>
        </p:spPr>
        <p:txBody>
          <a:bodyPr wrap="square" rtlCol="0">
            <a:spAutoFit/>
          </a:bodyPr>
          <a:lstStyle/>
          <a:p>
            <a:r>
              <a:rPr lang="en-GB" sz="260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Overall, cultural, leisure and sports infrastructure is more often used by… </a:t>
            </a:r>
          </a:p>
          <a:p>
            <a:endParaRPr lang="pt-PT" sz="2600" dirty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  <a:p>
            <a:pPr marL="342900" indent="-342900">
              <a:buAutoNum type="alphaLcPeriod"/>
            </a:pP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Younger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rural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youth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(18-24)</a:t>
            </a:r>
          </a:p>
          <a:p>
            <a:pPr marL="342900" indent="-342900">
              <a:buAutoNum type="alphaLcPeriod"/>
            </a:pPr>
            <a:endParaRPr lang="pt-PT" sz="3000" dirty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  <a:p>
            <a:pPr marL="342900" indent="-342900">
              <a:buAutoNum type="alphaLcPeriod"/>
            </a:pP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Younger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men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(18-24)</a:t>
            </a:r>
          </a:p>
          <a:p>
            <a:pPr marL="342900" indent="-342900">
              <a:buAutoNum type="alphaLcPeriod"/>
            </a:pPr>
            <a:endParaRPr lang="pt-PT" sz="3000" dirty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  <a:p>
            <a:pPr marL="342900" indent="-342900">
              <a:buAutoNum type="alphaLcPeriod"/>
            </a:pP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Older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women</a:t>
            </a:r>
            <a:r>
              <a: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(25-30)</a:t>
            </a:r>
          </a:p>
          <a:p>
            <a:pPr marL="342900" indent="-342900">
              <a:buAutoNum type="alphaLcPeriod"/>
            </a:pPr>
            <a:endParaRPr lang="pt-PT" sz="3000" dirty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  <a:p>
            <a:pPr marL="342900" indent="-342900">
              <a:buAutoNum type="alphaLcPeriod"/>
            </a:pPr>
            <a:r>
              <a:rPr lang="pt-PT" sz="3000" b="1" dirty="0" err="1">
                <a:solidFill>
                  <a:schemeClr val="accent4"/>
                </a:solidFill>
                <a:latin typeface="Poppins" pitchFamily="2" charset="77"/>
                <a:cs typeface="Poppins" pitchFamily="2" charset="77"/>
              </a:rPr>
              <a:t>None</a:t>
            </a:r>
            <a:r>
              <a:rPr lang="pt-PT" sz="3000" b="1" dirty="0">
                <a:solidFill>
                  <a:schemeClr val="accent4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b="1" dirty="0" err="1">
                <a:solidFill>
                  <a:schemeClr val="accent4"/>
                </a:solidFill>
                <a:latin typeface="Poppins" pitchFamily="2" charset="77"/>
                <a:cs typeface="Poppins" pitchFamily="2" charset="77"/>
              </a:rPr>
              <a:t>of</a:t>
            </a:r>
            <a:r>
              <a:rPr lang="pt-PT" sz="3000" b="1" dirty="0">
                <a:solidFill>
                  <a:schemeClr val="accent4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b="1" dirty="0" err="1">
                <a:solidFill>
                  <a:schemeClr val="accent4"/>
                </a:solidFill>
                <a:latin typeface="Poppins" pitchFamily="2" charset="77"/>
                <a:cs typeface="Poppins" pitchFamily="2" charset="77"/>
              </a:rPr>
              <a:t>the</a:t>
            </a:r>
            <a:r>
              <a:rPr lang="pt-PT" sz="3000" b="1" dirty="0">
                <a:solidFill>
                  <a:schemeClr val="accent4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000" b="1" dirty="0" err="1">
                <a:solidFill>
                  <a:schemeClr val="accent4"/>
                </a:solidFill>
                <a:latin typeface="Poppins" pitchFamily="2" charset="77"/>
                <a:cs typeface="Poppins" pitchFamily="2" charset="77"/>
              </a:rPr>
              <a:t>above</a:t>
            </a:r>
            <a:endParaRPr lang="pt-PT" sz="3000" b="1" dirty="0">
              <a:solidFill>
                <a:schemeClr val="accent4"/>
              </a:solidFill>
              <a:latin typeface="Poppins" pitchFamily="2" charset="77"/>
              <a:cs typeface="Poppins" pitchFamily="2" charset="77"/>
            </a:endParaRPr>
          </a:p>
          <a:p>
            <a:pPr marL="342900" indent="-342900">
              <a:buAutoNum type="alphaLcPeriod"/>
            </a:pPr>
            <a:endParaRPr lang="pt-PT" sz="3000" dirty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  <a:p>
            <a:endParaRPr lang="pt-PT" sz="3000" dirty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46328131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161292-4F02-9657-560B-61EFD75865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6">
            <a:extLst>
              <a:ext uri="{FF2B5EF4-FFF2-40B4-BE49-F238E27FC236}">
                <a16:creationId xmlns:a16="http://schemas.microsoft.com/office/drawing/2014/main" id="{AB249521-D9A2-C2AC-E6DB-3CDA682C468F}"/>
              </a:ext>
            </a:extLst>
          </p:cNvPr>
          <p:cNvGrpSpPr/>
          <p:nvPr/>
        </p:nvGrpSpPr>
        <p:grpSpPr>
          <a:xfrm>
            <a:off x="5753224" y="813810"/>
            <a:ext cx="9511178" cy="214890"/>
            <a:chOff x="0" y="0"/>
            <a:chExt cx="25294954" cy="571500"/>
          </a:xfrm>
        </p:grpSpPr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832EF341-B2E5-C100-4EDF-45EDBB0ABC40}"/>
                </a:ext>
              </a:extLst>
            </p:cNvPr>
            <p:cNvSpPr/>
            <p:nvPr/>
          </p:nvSpPr>
          <p:spPr>
            <a:xfrm>
              <a:off x="0" y="255270"/>
              <a:ext cx="25294954" cy="69850"/>
            </a:xfrm>
            <a:custGeom>
              <a:avLst/>
              <a:gdLst/>
              <a:ahLst/>
              <a:cxnLst/>
              <a:rect l="l" t="t" r="r" b="b"/>
              <a:pathLst>
                <a:path w="25294954" h="69850">
                  <a:moveTo>
                    <a:pt x="25004123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25294954" y="69850"/>
                  </a:lnTo>
                  <a:lnTo>
                    <a:pt x="2529495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28" name="TextBox 28">
            <a:extLst>
              <a:ext uri="{FF2B5EF4-FFF2-40B4-BE49-F238E27FC236}">
                <a16:creationId xmlns:a16="http://schemas.microsoft.com/office/drawing/2014/main" id="{40FFF133-5C00-EE91-3614-74934695D903}"/>
              </a:ext>
            </a:extLst>
          </p:cNvPr>
          <p:cNvSpPr txBox="1"/>
          <p:nvPr/>
        </p:nvSpPr>
        <p:spPr>
          <a:xfrm>
            <a:off x="15374896" y="794760"/>
            <a:ext cx="1884404" cy="227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680"/>
              </a:lnSpc>
            </a:pPr>
            <a:r>
              <a:rPr lang="en-US" sz="1400" b="1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OCTOBER 2025</a:t>
            </a:r>
          </a:p>
        </p:txBody>
      </p:sp>
      <p:sp>
        <p:nvSpPr>
          <p:cNvPr id="29" name="TextBox 29">
            <a:extLst>
              <a:ext uri="{FF2B5EF4-FFF2-40B4-BE49-F238E27FC236}">
                <a16:creationId xmlns:a16="http://schemas.microsoft.com/office/drawing/2014/main" id="{1912E54B-1584-9D87-F19F-0C8CC5E695F4}"/>
              </a:ext>
            </a:extLst>
          </p:cNvPr>
          <p:cNvSpPr txBox="1"/>
          <p:nvPr/>
        </p:nvSpPr>
        <p:spPr>
          <a:xfrm>
            <a:off x="758297" y="794760"/>
            <a:ext cx="4966352" cy="227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lang="en-US" sz="1400" b="1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YOUTH PERSPECTIVES IN CONTEMPORARY EUROPE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7DCCE3D5-7D56-129C-3111-387DBE8130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921" y="3203161"/>
            <a:ext cx="16919480" cy="243904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C402CF6F-0667-7C4F-90A6-939E8FE9FC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4100" y="6438900"/>
            <a:ext cx="13639800" cy="1845753"/>
          </a:xfrm>
          <a:prstGeom prst="rect">
            <a:avLst/>
          </a:prstGeom>
        </p:spPr>
      </p:pic>
      <p:sp>
        <p:nvSpPr>
          <p:cNvPr id="6" name="TextBox 7">
            <a:extLst>
              <a:ext uri="{FF2B5EF4-FFF2-40B4-BE49-F238E27FC236}">
                <a16:creationId xmlns:a16="http://schemas.microsoft.com/office/drawing/2014/main" id="{D241F636-5C8A-4944-A02A-B9559EB7DED1}"/>
              </a:ext>
            </a:extLst>
          </p:cNvPr>
          <p:cNvSpPr txBox="1"/>
          <p:nvPr/>
        </p:nvSpPr>
        <p:spPr>
          <a:xfrm>
            <a:off x="7958718" y="1233020"/>
            <a:ext cx="10329282" cy="879087"/>
          </a:xfrm>
          <a:prstGeom prst="rect">
            <a:avLst/>
          </a:prstGeom>
          <a:solidFill>
            <a:schemeClr val="tx2"/>
          </a:solidFill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679"/>
              </a:lnSpc>
            </a:pPr>
            <a:r>
              <a:rPr lang="en-US" sz="3600" b="1" dirty="0">
                <a:solidFill>
                  <a:schemeClr val="bg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Key results // Leisure, culture &amp; sport </a:t>
            </a:r>
          </a:p>
        </p:txBody>
      </p:sp>
    </p:spTree>
    <p:extLst>
      <p:ext uri="{BB962C8B-B14F-4D97-AF65-F5344CB8AC3E}">
        <p14:creationId xmlns:p14="http://schemas.microsoft.com/office/powerpoint/2010/main" val="7232225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834251" y="0"/>
            <a:ext cx="8453749" cy="10287000"/>
            <a:chOff x="0" y="0"/>
            <a:chExt cx="2859663" cy="3479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859663" cy="3479800"/>
            </a:xfrm>
            <a:custGeom>
              <a:avLst/>
              <a:gdLst/>
              <a:ahLst/>
              <a:cxnLst/>
              <a:rect l="l" t="t" r="r" b="b"/>
              <a:pathLst>
                <a:path w="2859663" h="3479800">
                  <a:moveTo>
                    <a:pt x="0" y="0"/>
                  </a:moveTo>
                  <a:lnTo>
                    <a:pt x="2859663" y="0"/>
                  </a:lnTo>
                  <a:lnTo>
                    <a:pt x="2859663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2E5591"/>
            </a:solidFill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4" name="Freeform 4"/>
          <p:cNvSpPr/>
          <p:nvPr/>
        </p:nvSpPr>
        <p:spPr>
          <a:xfrm rot="5400000">
            <a:off x="10237278" y="7257357"/>
            <a:ext cx="4167712" cy="2083856"/>
          </a:xfrm>
          <a:custGeom>
            <a:avLst/>
            <a:gdLst/>
            <a:ahLst/>
            <a:cxnLst/>
            <a:rect l="l" t="t" r="r" b="b"/>
            <a:pathLst>
              <a:path w="4167712" h="2083856">
                <a:moveTo>
                  <a:pt x="0" y="0"/>
                </a:moveTo>
                <a:lnTo>
                  <a:pt x="4167711" y="0"/>
                </a:lnTo>
                <a:lnTo>
                  <a:pt x="4167711" y="2083856"/>
                </a:lnTo>
                <a:lnTo>
                  <a:pt x="0" y="20838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grpSp>
        <p:nvGrpSpPr>
          <p:cNvPr id="5" name="Group 5"/>
          <p:cNvGrpSpPr/>
          <p:nvPr/>
        </p:nvGrpSpPr>
        <p:grpSpPr>
          <a:xfrm>
            <a:off x="13344011" y="6215429"/>
            <a:ext cx="4934464" cy="4071571"/>
            <a:chOff x="0" y="0"/>
            <a:chExt cx="1669189" cy="137729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669189" cy="1377297"/>
            </a:xfrm>
            <a:custGeom>
              <a:avLst/>
              <a:gdLst/>
              <a:ahLst/>
              <a:cxnLst/>
              <a:rect l="l" t="t" r="r" b="b"/>
              <a:pathLst>
                <a:path w="1669189" h="1377297">
                  <a:moveTo>
                    <a:pt x="0" y="0"/>
                  </a:moveTo>
                  <a:lnTo>
                    <a:pt x="1669189" y="0"/>
                  </a:lnTo>
                  <a:lnTo>
                    <a:pt x="1669189" y="1377297"/>
                  </a:lnTo>
                  <a:lnTo>
                    <a:pt x="0" y="1377297"/>
                  </a:lnTo>
                  <a:close/>
                </a:path>
              </a:pathLst>
            </a:custGeom>
            <a:solidFill>
              <a:srgbClr val="E4F6FF"/>
            </a:solidFill>
          </p:spPr>
          <p:txBody>
            <a:bodyPr/>
            <a:lstStyle/>
            <a:p>
              <a:endParaRPr lang="pt-PT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3921424" y="1848852"/>
            <a:ext cx="4366576" cy="4366576"/>
            <a:chOff x="0" y="0"/>
            <a:chExt cx="6350000" cy="63500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DE59"/>
            </a:solidFill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781050" y="9239250"/>
            <a:ext cx="4996923" cy="227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lang="en-US" sz="1400" b="1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YOUTH PERSPECTIVES IN CONTEMPORARY EUROPE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5753224" y="9258300"/>
            <a:ext cx="3390776" cy="214890"/>
            <a:chOff x="0" y="0"/>
            <a:chExt cx="9017760" cy="571500"/>
          </a:xfrm>
        </p:grpSpPr>
        <p:sp>
          <p:nvSpPr>
            <p:cNvPr id="12" name="Freeform 12"/>
            <p:cNvSpPr/>
            <p:nvPr/>
          </p:nvSpPr>
          <p:spPr>
            <a:xfrm>
              <a:off x="0" y="255270"/>
              <a:ext cx="9017760" cy="69850"/>
            </a:xfrm>
            <a:custGeom>
              <a:avLst/>
              <a:gdLst/>
              <a:ahLst/>
              <a:cxnLst/>
              <a:rect l="l" t="t" r="r" b="b"/>
              <a:pathLst>
                <a:path w="9017760" h="69850">
                  <a:moveTo>
                    <a:pt x="8726929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9017760" y="69850"/>
                  </a:lnTo>
                  <a:lnTo>
                    <a:pt x="901776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028700" y="801642"/>
            <a:ext cx="3328876" cy="227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680"/>
              </a:lnSpc>
            </a:pPr>
            <a:r>
              <a:rPr lang="en-US" sz="1400" b="1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OCTOBER 2025</a:t>
            </a: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1FE6E9B4-5D04-ED4D-9374-021EF442FC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14335" y="1170948"/>
            <a:ext cx="5209005" cy="7384653"/>
          </a:xfrm>
          <a:prstGeom prst="rect">
            <a:avLst/>
          </a:prstGeom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EB76F5F5-672D-361E-2570-EEA88A589D47}"/>
              </a:ext>
            </a:extLst>
          </p:cNvPr>
          <p:cNvSpPr txBox="1"/>
          <p:nvPr/>
        </p:nvSpPr>
        <p:spPr>
          <a:xfrm>
            <a:off x="2133600" y="8666593"/>
            <a:ext cx="57809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40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Francisco Simões // </a:t>
            </a:r>
            <a:r>
              <a:rPr lang="pt-PT" sz="2400" b="1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Possibly</a:t>
            </a:r>
            <a:r>
              <a:rPr lang="pt-PT" sz="240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1986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E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C74DD29-35A9-D7D4-BEAB-7DDA76073B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30AC7BB9-3E12-2659-7ED9-BE0909E76F6C}"/>
              </a:ext>
            </a:extLst>
          </p:cNvPr>
          <p:cNvSpPr/>
          <p:nvPr/>
        </p:nvSpPr>
        <p:spPr>
          <a:xfrm flipH="1">
            <a:off x="9296401" y="1397241"/>
            <a:ext cx="64602" cy="6679808"/>
          </a:xfrm>
          <a:prstGeom prst="rect">
            <a:avLst/>
          </a:prstGeom>
          <a:solidFill>
            <a:srgbClr val="000000"/>
          </a:solidFill>
        </p:spPr>
        <p:txBody>
          <a:bodyPr/>
          <a:lstStyle/>
          <a:p>
            <a:endParaRPr lang="pt-PT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8046BE7-2C21-B8AD-83C0-26B6F703C185}"/>
              </a:ext>
            </a:extLst>
          </p:cNvPr>
          <p:cNvGrpSpPr/>
          <p:nvPr/>
        </p:nvGrpSpPr>
        <p:grpSpPr>
          <a:xfrm>
            <a:off x="9144363" y="1397241"/>
            <a:ext cx="490804" cy="490804"/>
            <a:chOff x="0" y="0"/>
            <a:chExt cx="6350000" cy="63500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C0C89113-1677-2750-758F-22D6C1D8AD54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006693"/>
            </a:solidFill>
          </p:spPr>
          <p:txBody>
            <a:bodyPr/>
            <a:lstStyle/>
            <a:p>
              <a:endParaRPr lang="pt-PT"/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F3264D28-56C4-69DF-B529-A63091F52E13}"/>
              </a:ext>
            </a:extLst>
          </p:cNvPr>
          <p:cNvGrpSpPr/>
          <p:nvPr/>
        </p:nvGrpSpPr>
        <p:grpSpPr>
          <a:xfrm>
            <a:off x="9144363" y="1397241"/>
            <a:ext cx="490804" cy="490804"/>
            <a:chOff x="0" y="0"/>
            <a:chExt cx="6350000" cy="6350000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734EEA63-1D2E-EE65-363B-2EDE7004B767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2E5591"/>
            </a:solidFill>
          </p:spPr>
          <p:txBody>
            <a:bodyPr/>
            <a:lstStyle/>
            <a:p>
              <a:endParaRPr lang="pt-PT"/>
            </a:p>
          </p:txBody>
        </p:sp>
      </p:grpSp>
      <p:grpSp>
        <p:nvGrpSpPr>
          <p:cNvPr id="7" name="Group 7">
            <a:extLst>
              <a:ext uri="{FF2B5EF4-FFF2-40B4-BE49-F238E27FC236}">
                <a16:creationId xmlns:a16="http://schemas.microsoft.com/office/drawing/2014/main" id="{43F933CB-1D5F-9CF0-BD82-763DC6AEA3E5}"/>
              </a:ext>
            </a:extLst>
          </p:cNvPr>
          <p:cNvGrpSpPr/>
          <p:nvPr/>
        </p:nvGrpSpPr>
        <p:grpSpPr>
          <a:xfrm>
            <a:off x="5753224" y="9258300"/>
            <a:ext cx="9511178" cy="214890"/>
            <a:chOff x="0" y="0"/>
            <a:chExt cx="25294954" cy="571500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1C33098F-B083-B6F7-8808-E9966FAFE4B4}"/>
                </a:ext>
              </a:extLst>
            </p:cNvPr>
            <p:cNvSpPr/>
            <p:nvPr/>
          </p:nvSpPr>
          <p:spPr>
            <a:xfrm>
              <a:off x="0" y="255270"/>
              <a:ext cx="25294954" cy="69850"/>
            </a:xfrm>
            <a:custGeom>
              <a:avLst/>
              <a:gdLst/>
              <a:ahLst/>
              <a:cxnLst/>
              <a:rect l="l" t="t" r="r" b="b"/>
              <a:pathLst>
                <a:path w="25294954" h="69850">
                  <a:moveTo>
                    <a:pt x="25004123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25294954" y="69850"/>
                  </a:lnTo>
                  <a:lnTo>
                    <a:pt x="2529495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pt-PT"/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33392046-7535-CDA5-9FD8-D23E40C43DA2}"/>
              </a:ext>
            </a:extLst>
          </p:cNvPr>
          <p:cNvGrpSpPr/>
          <p:nvPr/>
        </p:nvGrpSpPr>
        <p:grpSpPr>
          <a:xfrm>
            <a:off x="9152202" y="3243702"/>
            <a:ext cx="417600" cy="417600"/>
            <a:chOff x="0" y="0"/>
            <a:chExt cx="1913890" cy="1913890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15CFAB03-0034-984E-ECA0-F088C5B3AD5A}"/>
                </a:ext>
              </a:extLst>
            </p:cNvPr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l="l" t="t" r="r" b="b"/>
              <a:pathLst>
                <a:path w="1913890" h="1913890">
                  <a:moveTo>
                    <a:pt x="0" y="0"/>
                  </a:moveTo>
                  <a:lnTo>
                    <a:pt x="1913890" y="0"/>
                  </a:lnTo>
                  <a:lnTo>
                    <a:pt x="1913890" y="1913890"/>
                  </a:lnTo>
                  <a:lnTo>
                    <a:pt x="0" y="1913890"/>
                  </a:lnTo>
                  <a:close/>
                </a:path>
              </a:pathLst>
            </a:custGeom>
            <a:solidFill>
              <a:srgbClr val="FFDE59"/>
            </a:solidFill>
          </p:spPr>
          <p:txBody>
            <a:bodyPr/>
            <a:lstStyle/>
            <a:p>
              <a:endParaRPr lang="pt-PT"/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AC19D250-E79B-E28F-9E63-6081EFE9D327}"/>
              </a:ext>
            </a:extLst>
          </p:cNvPr>
          <p:cNvGrpSpPr>
            <a:grpSpLocks noChangeAspect="1"/>
          </p:cNvGrpSpPr>
          <p:nvPr/>
        </p:nvGrpSpPr>
        <p:grpSpPr>
          <a:xfrm>
            <a:off x="9144000" y="6915606"/>
            <a:ext cx="482217" cy="417600"/>
            <a:chOff x="0" y="0"/>
            <a:chExt cx="6350000" cy="5499100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BA5D680E-69CE-6A93-C0A3-67423BF3DAF6}"/>
                </a:ext>
              </a:extLst>
            </p:cNvPr>
            <p:cNvSpPr/>
            <p:nvPr/>
          </p:nvSpPr>
          <p:spPr>
            <a:xfrm>
              <a:off x="0" y="0"/>
              <a:ext cx="6350000" cy="5499100"/>
            </a:xfrm>
            <a:custGeom>
              <a:avLst/>
              <a:gdLst/>
              <a:ahLst/>
              <a:cxnLst/>
              <a:rect l="l" t="t" r="r" b="b"/>
              <a:pathLst>
                <a:path w="6350000" h="5499100">
                  <a:moveTo>
                    <a:pt x="0" y="5499100"/>
                  </a:moveTo>
                  <a:lnTo>
                    <a:pt x="3175000" y="0"/>
                  </a:lnTo>
                  <a:lnTo>
                    <a:pt x="6350000" y="5499100"/>
                  </a:lnTo>
                  <a:lnTo>
                    <a:pt x="0" y="5499100"/>
                  </a:lnTo>
                  <a:close/>
                </a:path>
              </a:pathLst>
            </a:custGeom>
            <a:solidFill>
              <a:srgbClr val="FFDE59"/>
            </a:solidFill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13" name="TextBox 13">
            <a:extLst>
              <a:ext uri="{FF2B5EF4-FFF2-40B4-BE49-F238E27FC236}">
                <a16:creationId xmlns:a16="http://schemas.microsoft.com/office/drawing/2014/main" id="{2C55620E-F98A-D006-65A2-56DD3DB2DAE3}"/>
              </a:ext>
            </a:extLst>
          </p:cNvPr>
          <p:cNvSpPr txBox="1"/>
          <p:nvPr/>
        </p:nvSpPr>
        <p:spPr>
          <a:xfrm>
            <a:off x="1714495" y="1472350"/>
            <a:ext cx="6983887" cy="49365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7679"/>
              </a:lnSpc>
            </a:pPr>
            <a:r>
              <a:rPr lang="en-US" sz="5600" b="1" dirty="0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What is more often associated (across countries /clusters) with rural youth</a:t>
            </a:r>
            <a:r>
              <a:rPr lang="en-US" sz="6399" b="1" dirty="0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:</a:t>
            </a:r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936470E4-1164-6B18-AF1E-59217406E5CD}"/>
              </a:ext>
            </a:extLst>
          </p:cNvPr>
          <p:cNvSpPr txBox="1"/>
          <p:nvPr/>
        </p:nvSpPr>
        <p:spPr>
          <a:xfrm>
            <a:off x="9906931" y="1091673"/>
            <a:ext cx="6983887" cy="15927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GB" sz="3600" dirty="0">
                <a:latin typeface="Poppins" pitchFamily="2" charset="77"/>
                <a:cs typeface="Poppins" pitchFamily="2" charset="77"/>
              </a:rPr>
              <a:t>Higher decent and meaningful jobs ratings </a:t>
            </a:r>
            <a:endParaRPr lang="en-US" sz="3600" b="1" spc="52" dirty="0">
              <a:solidFill>
                <a:srgbClr val="000000"/>
              </a:solidFill>
              <a:latin typeface="Poppins" pitchFamily="2" charset="77"/>
              <a:ea typeface="Poppins Medium"/>
              <a:cs typeface="Poppins" pitchFamily="2" charset="77"/>
              <a:sym typeface="Poppins Medium"/>
            </a:endParaRPr>
          </a:p>
        </p:txBody>
      </p:sp>
      <p:sp>
        <p:nvSpPr>
          <p:cNvPr id="18" name="TextBox 18">
            <a:extLst>
              <a:ext uri="{FF2B5EF4-FFF2-40B4-BE49-F238E27FC236}">
                <a16:creationId xmlns:a16="http://schemas.microsoft.com/office/drawing/2014/main" id="{FD173A61-188F-79B7-E33D-54C2445FD281}"/>
              </a:ext>
            </a:extLst>
          </p:cNvPr>
          <p:cNvSpPr txBox="1"/>
          <p:nvPr/>
        </p:nvSpPr>
        <p:spPr>
          <a:xfrm>
            <a:off x="9906931" y="2901532"/>
            <a:ext cx="6983887" cy="15927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GB" sz="3600" dirty="0">
                <a:latin typeface="Poppins" pitchFamily="2" charset="77"/>
                <a:cs typeface="Poppins" pitchFamily="2" charset="77"/>
              </a:rPr>
              <a:t>Greater likelihood to stay in rural areas </a:t>
            </a:r>
            <a:endParaRPr lang="en-US" sz="3600" b="1" spc="52" dirty="0">
              <a:solidFill>
                <a:srgbClr val="000000"/>
              </a:solidFill>
              <a:latin typeface="Poppins" pitchFamily="2" charset="77"/>
              <a:ea typeface="Poppins Medium"/>
              <a:cs typeface="Poppins" pitchFamily="2" charset="77"/>
              <a:sym typeface="Poppins Medium"/>
            </a:endParaRPr>
          </a:p>
        </p:txBody>
      </p:sp>
      <p:sp>
        <p:nvSpPr>
          <p:cNvPr id="21" name="TextBox 21">
            <a:extLst>
              <a:ext uri="{FF2B5EF4-FFF2-40B4-BE49-F238E27FC236}">
                <a16:creationId xmlns:a16="http://schemas.microsoft.com/office/drawing/2014/main" id="{601C73D7-790A-2442-B63D-910898C1BAD4}"/>
              </a:ext>
            </a:extLst>
          </p:cNvPr>
          <p:cNvSpPr txBox="1"/>
          <p:nvPr/>
        </p:nvSpPr>
        <p:spPr>
          <a:xfrm>
            <a:off x="9906931" y="4719183"/>
            <a:ext cx="6983887" cy="15927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GB" sz="3600" dirty="0">
                <a:latin typeface="Poppins" pitchFamily="2" charset="77"/>
                <a:cs typeface="Poppins" pitchFamily="2" charset="77"/>
              </a:rPr>
              <a:t>Greater use of culture, leisure and sports facilities </a:t>
            </a:r>
            <a:endParaRPr lang="en-US" sz="3600" b="1" spc="52" dirty="0">
              <a:solidFill>
                <a:srgbClr val="000000"/>
              </a:solidFill>
              <a:latin typeface="Poppins" pitchFamily="2" charset="77"/>
              <a:ea typeface="Poppins Medium"/>
              <a:cs typeface="Poppins" pitchFamily="2" charset="77"/>
              <a:sym typeface="Poppins Medium"/>
            </a:endParaRPr>
          </a:p>
        </p:txBody>
      </p:sp>
      <p:sp>
        <p:nvSpPr>
          <p:cNvPr id="24" name="TextBox 24">
            <a:extLst>
              <a:ext uri="{FF2B5EF4-FFF2-40B4-BE49-F238E27FC236}">
                <a16:creationId xmlns:a16="http://schemas.microsoft.com/office/drawing/2014/main" id="{8B030537-81AE-4A42-DB92-D6AE0D9CE8EA}"/>
              </a:ext>
            </a:extLst>
          </p:cNvPr>
          <p:cNvSpPr txBox="1"/>
          <p:nvPr/>
        </p:nvSpPr>
        <p:spPr>
          <a:xfrm>
            <a:off x="9906931" y="6536834"/>
            <a:ext cx="6983887" cy="15927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GB" sz="3600" dirty="0">
                <a:latin typeface="Poppins" pitchFamily="2" charset="77"/>
                <a:cs typeface="Poppins" pitchFamily="2" charset="77"/>
              </a:rPr>
              <a:t>Stronger satisfaction with living in a rural area </a:t>
            </a:r>
            <a:endParaRPr lang="en-US" sz="3600" b="1" spc="52" dirty="0">
              <a:solidFill>
                <a:srgbClr val="000000"/>
              </a:solidFill>
              <a:latin typeface="Poppins" pitchFamily="2" charset="77"/>
              <a:ea typeface="Poppins Medium"/>
              <a:cs typeface="Poppins" pitchFamily="2" charset="77"/>
              <a:sym typeface="Poppins Medium"/>
            </a:endParaRPr>
          </a:p>
        </p:txBody>
      </p:sp>
      <p:sp>
        <p:nvSpPr>
          <p:cNvPr id="26" name="TextBox 26">
            <a:extLst>
              <a:ext uri="{FF2B5EF4-FFF2-40B4-BE49-F238E27FC236}">
                <a16:creationId xmlns:a16="http://schemas.microsoft.com/office/drawing/2014/main" id="{A822025D-091B-D3FD-958B-AB33A17C040C}"/>
              </a:ext>
            </a:extLst>
          </p:cNvPr>
          <p:cNvSpPr txBox="1"/>
          <p:nvPr/>
        </p:nvSpPr>
        <p:spPr>
          <a:xfrm>
            <a:off x="15374896" y="9239250"/>
            <a:ext cx="1884404" cy="227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680"/>
              </a:lnSpc>
            </a:pPr>
            <a:r>
              <a:rPr lang="en-US" sz="1400" b="1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OCTOBER 2025</a:t>
            </a:r>
          </a:p>
        </p:txBody>
      </p:sp>
      <p:sp>
        <p:nvSpPr>
          <p:cNvPr id="27" name="TextBox 27">
            <a:extLst>
              <a:ext uri="{FF2B5EF4-FFF2-40B4-BE49-F238E27FC236}">
                <a16:creationId xmlns:a16="http://schemas.microsoft.com/office/drawing/2014/main" id="{E176963B-00AD-EE79-13D0-25ACFD282D0F}"/>
              </a:ext>
            </a:extLst>
          </p:cNvPr>
          <p:cNvSpPr txBox="1"/>
          <p:nvPr/>
        </p:nvSpPr>
        <p:spPr>
          <a:xfrm>
            <a:off x="754166" y="9239250"/>
            <a:ext cx="4884759" cy="227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lang="en-US" sz="1400" b="1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YOUTH PERSPECTIVES IN CONTEMPORARY EUROPE</a:t>
            </a:r>
          </a:p>
        </p:txBody>
      </p:sp>
      <p:grpSp>
        <p:nvGrpSpPr>
          <p:cNvPr id="28" name="Group 28">
            <a:extLst>
              <a:ext uri="{FF2B5EF4-FFF2-40B4-BE49-F238E27FC236}">
                <a16:creationId xmlns:a16="http://schemas.microsoft.com/office/drawing/2014/main" id="{CBADF839-985F-C057-DEBD-71595DE960CA}"/>
              </a:ext>
            </a:extLst>
          </p:cNvPr>
          <p:cNvGrpSpPr/>
          <p:nvPr/>
        </p:nvGrpSpPr>
        <p:grpSpPr>
          <a:xfrm>
            <a:off x="9115600" y="5048297"/>
            <a:ext cx="490804" cy="490804"/>
            <a:chOff x="0" y="0"/>
            <a:chExt cx="6350000" cy="6350000"/>
          </a:xfrm>
        </p:grpSpPr>
        <p:sp>
          <p:nvSpPr>
            <p:cNvPr id="29" name="Freeform 29">
              <a:extLst>
                <a:ext uri="{FF2B5EF4-FFF2-40B4-BE49-F238E27FC236}">
                  <a16:creationId xmlns:a16="http://schemas.microsoft.com/office/drawing/2014/main" id="{24D307E3-97DC-5430-DD82-784971F4383D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E4F6FF"/>
            </a:solidFill>
          </p:spPr>
          <p:txBody>
            <a:bodyPr/>
            <a:lstStyle/>
            <a:p>
              <a:endParaRPr lang="pt-PT"/>
            </a:p>
          </p:txBody>
        </p:sp>
      </p:grpSp>
    </p:spTree>
    <p:extLst>
      <p:ext uri="{BB962C8B-B14F-4D97-AF65-F5344CB8AC3E}">
        <p14:creationId xmlns:p14="http://schemas.microsoft.com/office/powerpoint/2010/main" val="346000344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H="1">
            <a:off x="9296401" y="1397241"/>
            <a:ext cx="64602" cy="6679808"/>
          </a:xfrm>
          <a:prstGeom prst="rect">
            <a:avLst/>
          </a:prstGeom>
          <a:solidFill>
            <a:srgbClr val="000000"/>
          </a:solidFill>
        </p:spPr>
        <p:txBody>
          <a:bodyPr/>
          <a:lstStyle/>
          <a:p>
            <a:endParaRPr lang="pt-PT"/>
          </a:p>
        </p:txBody>
      </p:sp>
      <p:grpSp>
        <p:nvGrpSpPr>
          <p:cNvPr id="3" name="Group 3"/>
          <p:cNvGrpSpPr/>
          <p:nvPr/>
        </p:nvGrpSpPr>
        <p:grpSpPr>
          <a:xfrm>
            <a:off x="9144363" y="1397241"/>
            <a:ext cx="490804" cy="490804"/>
            <a:chOff x="0" y="0"/>
            <a:chExt cx="6350000" cy="63500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006693"/>
            </a:solidFill>
          </p:spPr>
          <p:txBody>
            <a:bodyPr/>
            <a:lstStyle/>
            <a:p>
              <a:endParaRPr lang="pt-PT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9144363" y="1397241"/>
            <a:ext cx="490804" cy="490804"/>
            <a:chOff x="0" y="0"/>
            <a:chExt cx="6350000" cy="63500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2E5591"/>
            </a:solidFill>
          </p:spPr>
          <p:txBody>
            <a:bodyPr/>
            <a:lstStyle/>
            <a:p>
              <a:endParaRPr lang="pt-PT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5753224" y="9258300"/>
            <a:ext cx="9511178" cy="214890"/>
            <a:chOff x="0" y="0"/>
            <a:chExt cx="25294954" cy="571500"/>
          </a:xfrm>
        </p:grpSpPr>
        <p:sp>
          <p:nvSpPr>
            <p:cNvPr id="8" name="Freeform 8"/>
            <p:cNvSpPr/>
            <p:nvPr/>
          </p:nvSpPr>
          <p:spPr>
            <a:xfrm>
              <a:off x="0" y="255270"/>
              <a:ext cx="25294954" cy="69850"/>
            </a:xfrm>
            <a:custGeom>
              <a:avLst/>
              <a:gdLst/>
              <a:ahLst/>
              <a:cxnLst/>
              <a:rect l="l" t="t" r="r" b="b"/>
              <a:pathLst>
                <a:path w="25294954" h="69850">
                  <a:moveTo>
                    <a:pt x="25004123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25294954" y="69850"/>
                  </a:lnTo>
                  <a:lnTo>
                    <a:pt x="2529495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pt-PT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9152202" y="3243702"/>
            <a:ext cx="417600" cy="417600"/>
            <a:chOff x="0" y="0"/>
            <a:chExt cx="1913890" cy="191389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l="l" t="t" r="r" b="b"/>
              <a:pathLst>
                <a:path w="1913890" h="1913890">
                  <a:moveTo>
                    <a:pt x="0" y="0"/>
                  </a:moveTo>
                  <a:lnTo>
                    <a:pt x="1913890" y="0"/>
                  </a:lnTo>
                  <a:lnTo>
                    <a:pt x="1913890" y="1913890"/>
                  </a:lnTo>
                  <a:lnTo>
                    <a:pt x="0" y="1913890"/>
                  </a:lnTo>
                  <a:close/>
                </a:path>
              </a:pathLst>
            </a:custGeom>
            <a:solidFill>
              <a:srgbClr val="FFDE59"/>
            </a:solidFill>
          </p:spPr>
          <p:txBody>
            <a:bodyPr/>
            <a:lstStyle/>
            <a:p>
              <a:endParaRPr lang="pt-PT"/>
            </a:p>
          </p:txBody>
        </p:sp>
      </p:grpSp>
      <p:grpSp>
        <p:nvGrpSpPr>
          <p:cNvPr id="11" name="Group 11"/>
          <p:cNvGrpSpPr>
            <a:grpSpLocks noChangeAspect="1"/>
          </p:cNvGrpSpPr>
          <p:nvPr/>
        </p:nvGrpSpPr>
        <p:grpSpPr>
          <a:xfrm>
            <a:off x="9144000" y="6915606"/>
            <a:ext cx="482217" cy="417600"/>
            <a:chOff x="0" y="0"/>
            <a:chExt cx="6350000" cy="54991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6350000" cy="5499100"/>
            </a:xfrm>
            <a:custGeom>
              <a:avLst/>
              <a:gdLst/>
              <a:ahLst/>
              <a:cxnLst/>
              <a:rect l="l" t="t" r="r" b="b"/>
              <a:pathLst>
                <a:path w="6350000" h="5499100">
                  <a:moveTo>
                    <a:pt x="0" y="5499100"/>
                  </a:moveTo>
                  <a:lnTo>
                    <a:pt x="3175000" y="0"/>
                  </a:lnTo>
                  <a:lnTo>
                    <a:pt x="6350000" y="5499100"/>
                  </a:lnTo>
                  <a:lnTo>
                    <a:pt x="0" y="5499100"/>
                  </a:lnTo>
                  <a:close/>
                </a:path>
              </a:pathLst>
            </a:custGeom>
            <a:solidFill>
              <a:srgbClr val="FFDE59"/>
            </a:solidFill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9906931" y="1091673"/>
            <a:ext cx="6983887" cy="15927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GB" sz="3600" dirty="0">
                <a:latin typeface="Poppins" pitchFamily="2" charset="77"/>
                <a:cs typeface="Poppins" pitchFamily="2" charset="77"/>
              </a:rPr>
              <a:t>Higher decent and meaningful jobs ratings </a:t>
            </a:r>
            <a:endParaRPr lang="en-US" sz="3600" b="1" spc="52" dirty="0">
              <a:solidFill>
                <a:srgbClr val="000000"/>
              </a:solidFill>
              <a:latin typeface="Poppins" pitchFamily="2" charset="77"/>
              <a:ea typeface="Poppins Medium"/>
              <a:cs typeface="Poppins" pitchFamily="2" charset="77"/>
              <a:sym typeface="Poppins Medium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9906931" y="2901532"/>
            <a:ext cx="6983887" cy="15927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GB" sz="3600" dirty="0">
                <a:latin typeface="Poppins" pitchFamily="2" charset="77"/>
                <a:cs typeface="Poppins" pitchFamily="2" charset="77"/>
              </a:rPr>
              <a:t>Greater likelihood to stay in rural areas </a:t>
            </a:r>
            <a:endParaRPr lang="en-US" sz="3600" b="1" spc="52" dirty="0">
              <a:solidFill>
                <a:srgbClr val="000000"/>
              </a:solidFill>
              <a:latin typeface="Poppins" pitchFamily="2" charset="77"/>
              <a:ea typeface="Poppins Medium"/>
              <a:cs typeface="Poppins" pitchFamily="2" charset="77"/>
              <a:sym typeface="Poppins Medium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9906931" y="4719183"/>
            <a:ext cx="6983887" cy="15927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GB" sz="3600" dirty="0">
                <a:latin typeface="Poppins" pitchFamily="2" charset="77"/>
                <a:cs typeface="Poppins" pitchFamily="2" charset="77"/>
              </a:rPr>
              <a:t>Greater use of culture, leisure and sports facilities </a:t>
            </a:r>
            <a:endParaRPr lang="en-US" sz="3600" b="1" spc="52" dirty="0">
              <a:solidFill>
                <a:srgbClr val="000000"/>
              </a:solidFill>
              <a:latin typeface="Poppins" pitchFamily="2" charset="77"/>
              <a:ea typeface="Poppins Medium"/>
              <a:cs typeface="Poppins" pitchFamily="2" charset="77"/>
              <a:sym typeface="Poppins Medium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9906931" y="6536834"/>
            <a:ext cx="6983887" cy="15927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GB" sz="3600" dirty="0">
                <a:latin typeface="Poppins" pitchFamily="2" charset="77"/>
                <a:cs typeface="Poppins" pitchFamily="2" charset="77"/>
              </a:rPr>
              <a:t>Stronger satisfaction with living in a rural area </a:t>
            </a:r>
            <a:endParaRPr lang="en-US" sz="3600" b="1" spc="52" dirty="0">
              <a:solidFill>
                <a:srgbClr val="000000"/>
              </a:solidFill>
              <a:latin typeface="Poppins" pitchFamily="2" charset="77"/>
              <a:ea typeface="Poppins Medium"/>
              <a:cs typeface="Poppins" pitchFamily="2" charset="77"/>
              <a:sym typeface="Poppins Medium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15374896" y="9239250"/>
            <a:ext cx="1884404" cy="227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680"/>
              </a:lnSpc>
            </a:pPr>
            <a:r>
              <a:rPr lang="en-US" sz="1400" b="1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OCTOBER 2025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754166" y="9239250"/>
            <a:ext cx="4884759" cy="227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lang="en-US" sz="1400" b="1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YOUTH PERSPECTIVES IN CONTEMPORARY EUROPE</a:t>
            </a:r>
          </a:p>
        </p:txBody>
      </p:sp>
      <p:grpSp>
        <p:nvGrpSpPr>
          <p:cNvPr id="28" name="Group 28"/>
          <p:cNvGrpSpPr/>
          <p:nvPr/>
        </p:nvGrpSpPr>
        <p:grpSpPr>
          <a:xfrm>
            <a:off x="9115600" y="5048297"/>
            <a:ext cx="490804" cy="490804"/>
            <a:chOff x="0" y="0"/>
            <a:chExt cx="6350000" cy="6350000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E4F6FF"/>
            </a:solidFill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30854555-E3A2-B091-2D4E-89C53AB6FF74}"/>
              </a:ext>
            </a:extLst>
          </p:cNvPr>
          <p:cNvSpPr txBox="1"/>
          <p:nvPr/>
        </p:nvSpPr>
        <p:spPr>
          <a:xfrm>
            <a:off x="1397181" y="7658100"/>
            <a:ext cx="73532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320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4x4 </a:t>
            </a:r>
            <a:r>
              <a:rPr lang="pt-PT" sz="3200" b="1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Table</a:t>
            </a:r>
            <a:r>
              <a:rPr lang="pt-PT" sz="320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| 16 </a:t>
            </a:r>
            <a:r>
              <a:rPr lang="pt-PT" sz="3200" b="1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correlations</a:t>
            </a:r>
            <a:r>
              <a:rPr lang="pt-PT" sz="320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in total  </a:t>
            </a:r>
          </a:p>
        </p:txBody>
      </p:sp>
      <p:sp>
        <p:nvSpPr>
          <p:cNvPr id="31" name="TextBox 13">
            <a:extLst>
              <a:ext uri="{FF2B5EF4-FFF2-40B4-BE49-F238E27FC236}">
                <a16:creationId xmlns:a16="http://schemas.microsoft.com/office/drawing/2014/main" id="{C37A64D8-1759-78A4-7075-6FDFCE5B14CF}"/>
              </a:ext>
            </a:extLst>
          </p:cNvPr>
          <p:cNvSpPr txBox="1"/>
          <p:nvPr/>
        </p:nvSpPr>
        <p:spPr>
          <a:xfrm>
            <a:off x="1714495" y="1472350"/>
            <a:ext cx="6983887" cy="49365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7679"/>
              </a:lnSpc>
            </a:pPr>
            <a:r>
              <a:rPr lang="en-US" sz="5600" b="1" dirty="0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What is more often associated (across countries /clusters) with rural youth</a:t>
            </a:r>
            <a:r>
              <a:rPr lang="en-US" sz="6399" b="1" dirty="0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: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EBB450-E00F-3D92-F68C-87EBFE4DCF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35E23406-0DD1-9082-669D-23B5DA036768}"/>
              </a:ext>
            </a:extLst>
          </p:cNvPr>
          <p:cNvGrpSpPr/>
          <p:nvPr/>
        </p:nvGrpSpPr>
        <p:grpSpPr>
          <a:xfrm>
            <a:off x="5753224" y="813810"/>
            <a:ext cx="9511178" cy="214890"/>
            <a:chOff x="0" y="0"/>
            <a:chExt cx="25294954" cy="57150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535EFA4B-5D0A-B7B8-CDF5-E7B6EA0F4E8A}"/>
                </a:ext>
              </a:extLst>
            </p:cNvPr>
            <p:cNvSpPr/>
            <p:nvPr/>
          </p:nvSpPr>
          <p:spPr>
            <a:xfrm>
              <a:off x="0" y="255270"/>
              <a:ext cx="25294954" cy="69850"/>
            </a:xfrm>
            <a:custGeom>
              <a:avLst/>
              <a:gdLst/>
              <a:ahLst/>
              <a:cxnLst/>
              <a:rect l="l" t="t" r="r" b="b"/>
              <a:pathLst>
                <a:path w="25294954" h="69850">
                  <a:moveTo>
                    <a:pt x="25004123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25294954" y="69850"/>
                  </a:lnTo>
                  <a:lnTo>
                    <a:pt x="2529495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pt-PT"/>
            </a:p>
          </p:txBody>
        </p:sp>
      </p:grpSp>
      <p:grpSp>
        <p:nvGrpSpPr>
          <p:cNvPr id="4" name="Group 4">
            <a:extLst>
              <a:ext uri="{FF2B5EF4-FFF2-40B4-BE49-F238E27FC236}">
                <a16:creationId xmlns:a16="http://schemas.microsoft.com/office/drawing/2014/main" id="{07073774-EC95-1350-DF32-552C72DEC8AF}"/>
              </a:ext>
            </a:extLst>
          </p:cNvPr>
          <p:cNvGrpSpPr/>
          <p:nvPr/>
        </p:nvGrpSpPr>
        <p:grpSpPr>
          <a:xfrm>
            <a:off x="0" y="7504795"/>
            <a:ext cx="5743699" cy="2782205"/>
            <a:chOff x="0" y="0"/>
            <a:chExt cx="1942930" cy="941141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FDC6A253-ECF3-059B-75A2-87049E8ED38F}"/>
                </a:ext>
              </a:extLst>
            </p:cNvPr>
            <p:cNvSpPr/>
            <p:nvPr/>
          </p:nvSpPr>
          <p:spPr>
            <a:xfrm>
              <a:off x="0" y="0"/>
              <a:ext cx="1942930" cy="941141"/>
            </a:xfrm>
            <a:custGeom>
              <a:avLst/>
              <a:gdLst/>
              <a:ahLst/>
              <a:cxnLst/>
              <a:rect l="l" t="t" r="r" b="b"/>
              <a:pathLst>
                <a:path w="1942930" h="941141">
                  <a:moveTo>
                    <a:pt x="0" y="0"/>
                  </a:moveTo>
                  <a:lnTo>
                    <a:pt x="1942930" y="0"/>
                  </a:lnTo>
                  <a:lnTo>
                    <a:pt x="1942930" y="941141"/>
                  </a:lnTo>
                  <a:lnTo>
                    <a:pt x="0" y="941141"/>
                  </a:lnTo>
                  <a:close/>
                </a:path>
              </a:pathLst>
            </a:custGeom>
            <a:solidFill>
              <a:srgbClr val="FFDE59"/>
            </a:solidFill>
          </p:spPr>
          <p:txBody>
            <a:bodyPr/>
            <a:lstStyle/>
            <a:p>
              <a:endParaRPr lang="pt-PT"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1FF6325E-BAA6-258D-C565-AF466BABEB04}"/>
              </a:ext>
            </a:extLst>
          </p:cNvPr>
          <p:cNvGrpSpPr/>
          <p:nvPr/>
        </p:nvGrpSpPr>
        <p:grpSpPr>
          <a:xfrm>
            <a:off x="5743699" y="7504795"/>
            <a:ext cx="6852302" cy="2782205"/>
            <a:chOff x="0" y="0"/>
            <a:chExt cx="2317939" cy="941141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1740F075-1076-20A2-62EF-114CABF9CF14}"/>
                </a:ext>
              </a:extLst>
            </p:cNvPr>
            <p:cNvSpPr/>
            <p:nvPr/>
          </p:nvSpPr>
          <p:spPr>
            <a:xfrm>
              <a:off x="0" y="0"/>
              <a:ext cx="2317939" cy="941141"/>
            </a:xfrm>
            <a:custGeom>
              <a:avLst/>
              <a:gdLst/>
              <a:ahLst/>
              <a:cxnLst/>
              <a:rect l="l" t="t" r="r" b="b"/>
              <a:pathLst>
                <a:path w="2317939" h="941141">
                  <a:moveTo>
                    <a:pt x="0" y="0"/>
                  </a:moveTo>
                  <a:lnTo>
                    <a:pt x="2317939" y="0"/>
                  </a:lnTo>
                  <a:lnTo>
                    <a:pt x="2317939" y="941141"/>
                  </a:lnTo>
                  <a:lnTo>
                    <a:pt x="0" y="941141"/>
                  </a:lnTo>
                  <a:close/>
                </a:path>
              </a:pathLst>
            </a:custGeom>
            <a:solidFill>
              <a:srgbClr val="E4F6FF"/>
            </a:solidFill>
          </p:spPr>
          <p:txBody>
            <a:bodyPr/>
            <a:lstStyle/>
            <a:p>
              <a:endParaRPr lang="pt-PT"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BA426A64-DA13-CEBF-AA49-09E283B6A68B}"/>
              </a:ext>
            </a:extLst>
          </p:cNvPr>
          <p:cNvGrpSpPr/>
          <p:nvPr/>
        </p:nvGrpSpPr>
        <p:grpSpPr>
          <a:xfrm>
            <a:off x="12596002" y="7504795"/>
            <a:ext cx="5691998" cy="2782205"/>
            <a:chOff x="0" y="0"/>
            <a:chExt cx="1925441" cy="941141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7FC29F6E-3B31-4B86-0C84-CB6113C27476}"/>
                </a:ext>
              </a:extLst>
            </p:cNvPr>
            <p:cNvSpPr/>
            <p:nvPr/>
          </p:nvSpPr>
          <p:spPr>
            <a:xfrm>
              <a:off x="0" y="0"/>
              <a:ext cx="1925441" cy="941141"/>
            </a:xfrm>
            <a:custGeom>
              <a:avLst/>
              <a:gdLst/>
              <a:ahLst/>
              <a:cxnLst/>
              <a:rect l="l" t="t" r="r" b="b"/>
              <a:pathLst>
                <a:path w="1925441" h="941141">
                  <a:moveTo>
                    <a:pt x="0" y="0"/>
                  </a:moveTo>
                  <a:lnTo>
                    <a:pt x="1925441" y="0"/>
                  </a:lnTo>
                  <a:lnTo>
                    <a:pt x="1925441" y="941141"/>
                  </a:lnTo>
                  <a:lnTo>
                    <a:pt x="0" y="941141"/>
                  </a:lnTo>
                  <a:close/>
                </a:path>
              </a:pathLst>
            </a:custGeom>
            <a:solidFill>
              <a:srgbClr val="2E5591"/>
            </a:solidFill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10" name="Freeform 10">
            <a:extLst>
              <a:ext uri="{FF2B5EF4-FFF2-40B4-BE49-F238E27FC236}">
                <a16:creationId xmlns:a16="http://schemas.microsoft.com/office/drawing/2014/main" id="{C6EF7CF0-FD8C-B2C8-100E-59E87E6AB569}"/>
              </a:ext>
            </a:extLst>
          </p:cNvPr>
          <p:cNvSpPr/>
          <p:nvPr/>
        </p:nvSpPr>
        <p:spPr>
          <a:xfrm rot="5400000">
            <a:off x="12592691" y="7504795"/>
            <a:ext cx="2782205" cy="2782205"/>
          </a:xfrm>
          <a:custGeom>
            <a:avLst/>
            <a:gdLst/>
            <a:ahLst/>
            <a:cxnLst/>
            <a:rect l="l" t="t" r="r" b="b"/>
            <a:pathLst>
              <a:path w="2782205" h="2782205">
                <a:moveTo>
                  <a:pt x="0" y="0"/>
                </a:moveTo>
                <a:lnTo>
                  <a:pt x="2782205" y="0"/>
                </a:lnTo>
                <a:lnTo>
                  <a:pt x="2782205" y="2782205"/>
                </a:lnTo>
                <a:lnTo>
                  <a:pt x="0" y="278220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grpSp>
        <p:nvGrpSpPr>
          <p:cNvPr id="11" name="Group 11">
            <a:extLst>
              <a:ext uri="{FF2B5EF4-FFF2-40B4-BE49-F238E27FC236}">
                <a16:creationId xmlns:a16="http://schemas.microsoft.com/office/drawing/2014/main" id="{5A43877A-8E87-89CB-1B33-B4EAFDA54FCB}"/>
              </a:ext>
            </a:extLst>
          </p:cNvPr>
          <p:cNvGrpSpPr/>
          <p:nvPr/>
        </p:nvGrpSpPr>
        <p:grpSpPr>
          <a:xfrm>
            <a:off x="4352597" y="7504795"/>
            <a:ext cx="2782205" cy="2782205"/>
            <a:chOff x="0" y="0"/>
            <a:chExt cx="6350000" cy="6350000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522EA00A-E126-A396-7D7C-ED973E1B4603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6F6E9"/>
            </a:solidFill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16" name="TextBox 16">
            <a:extLst>
              <a:ext uri="{FF2B5EF4-FFF2-40B4-BE49-F238E27FC236}">
                <a16:creationId xmlns:a16="http://schemas.microsoft.com/office/drawing/2014/main" id="{BDC06681-19B7-3AED-869B-32104CEAE304}"/>
              </a:ext>
            </a:extLst>
          </p:cNvPr>
          <p:cNvSpPr txBox="1"/>
          <p:nvPr/>
        </p:nvSpPr>
        <p:spPr>
          <a:xfrm>
            <a:off x="15374896" y="794760"/>
            <a:ext cx="1884404" cy="227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680"/>
              </a:lnSpc>
            </a:pPr>
            <a:r>
              <a:rPr lang="en-US" sz="1400" b="1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OCTOBER 2025</a:t>
            </a:r>
          </a:p>
        </p:txBody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66728393-6A1A-D09E-70E4-F959FD1FE60A}"/>
              </a:ext>
            </a:extLst>
          </p:cNvPr>
          <p:cNvSpPr txBox="1"/>
          <p:nvPr/>
        </p:nvSpPr>
        <p:spPr>
          <a:xfrm>
            <a:off x="824312" y="794760"/>
            <a:ext cx="4852712" cy="227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lang="en-US" sz="1400" b="1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YOUTH PERSPECTIVES IN CONTEMPORARY EUROPE</a:t>
            </a:r>
          </a:p>
        </p:txBody>
      </p:sp>
      <p:sp>
        <p:nvSpPr>
          <p:cNvPr id="18" name="Freeform 18">
            <a:extLst>
              <a:ext uri="{FF2B5EF4-FFF2-40B4-BE49-F238E27FC236}">
                <a16:creationId xmlns:a16="http://schemas.microsoft.com/office/drawing/2014/main" id="{40915CBD-E83D-29A8-34C2-A35AF8AA69CD}"/>
              </a:ext>
            </a:extLst>
          </p:cNvPr>
          <p:cNvSpPr/>
          <p:nvPr/>
        </p:nvSpPr>
        <p:spPr>
          <a:xfrm rot="-5400000">
            <a:off x="2265943" y="8200346"/>
            <a:ext cx="2782205" cy="1391102"/>
          </a:xfrm>
          <a:custGeom>
            <a:avLst/>
            <a:gdLst/>
            <a:ahLst/>
            <a:cxnLst/>
            <a:rect l="l" t="t" r="r" b="b"/>
            <a:pathLst>
              <a:path w="2782205" h="1391102">
                <a:moveTo>
                  <a:pt x="0" y="0"/>
                </a:moveTo>
                <a:lnTo>
                  <a:pt x="2782205" y="0"/>
                </a:lnTo>
                <a:lnTo>
                  <a:pt x="2782205" y="1391103"/>
                </a:lnTo>
                <a:lnTo>
                  <a:pt x="0" y="139110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pic>
        <p:nvPicPr>
          <p:cNvPr id="20" name="Imagem 19">
            <a:extLst>
              <a:ext uri="{FF2B5EF4-FFF2-40B4-BE49-F238E27FC236}">
                <a16:creationId xmlns:a16="http://schemas.microsoft.com/office/drawing/2014/main" id="{DA2DF57F-9FA1-D2C7-7469-721F7A900E1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961" y="2726026"/>
            <a:ext cx="6423107" cy="3566109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60D15FA1-E823-13BF-DCE6-1D84C6B38ED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42068" y="2726026"/>
            <a:ext cx="6386441" cy="3592373"/>
          </a:xfrm>
          <a:prstGeom prst="rect">
            <a:avLst/>
          </a:prstGeom>
        </p:spPr>
      </p:pic>
      <p:pic>
        <p:nvPicPr>
          <p:cNvPr id="22" name="Imagem 21">
            <a:extLst>
              <a:ext uri="{FF2B5EF4-FFF2-40B4-BE49-F238E27FC236}">
                <a16:creationId xmlns:a16="http://schemas.microsoft.com/office/drawing/2014/main" id="{9DB13A7F-DF39-C1A6-8237-E601346F931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10682" b="5064"/>
          <a:stretch/>
        </p:blipFill>
        <p:spPr>
          <a:xfrm>
            <a:off x="12609418" y="2726025"/>
            <a:ext cx="6387625" cy="3592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30785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E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65E4B74-D321-445E-374E-77307D804E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EC26617D-D1E2-B5E2-3097-B07D27E18D0B}"/>
              </a:ext>
            </a:extLst>
          </p:cNvPr>
          <p:cNvGrpSpPr/>
          <p:nvPr/>
        </p:nvGrpSpPr>
        <p:grpSpPr>
          <a:xfrm>
            <a:off x="5753224" y="9258300"/>
            <a:ext cx="9511178" cy="214890"/>
            <a:chOff x="0" y="0"/>
            <a:chExt cx="25294954" cy="57150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891B291C-3462-B940-AFC9-DD5516BC9442}"/>
                </a:ext>
              </a:extLst>
            </p:cNvPr>
            <p:cNvSpPr/>
            <p:nvPr/>
          </p:nvSpPr>
          <p:spPr>
            <a:xfrm>
              <a:off x="0" y="255270"/>
              <a:ext cx="25294954" cy="69850"/>
            </a:xfrm>
            <a:custGeom>
              <a:avLst/>
              <a:gdLst/>
              <a:ahLst/>
              <a:cxnLst/>
              <a:rect l="l" t="t" r="r" b="b"/>
              <a:pathLst>
                <a:path w="25294954" h="69850">
                  <a:moveTo>
                    <a:pt x="25004123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25294954" y="69850"/>
                  </a:lnTo>
                  <a:lnTo>
                    <a:pt x="2529495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pt-PT"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74AE29F1-67E2-B361-E2A3-BAFA1534BE6D}"/>
              </a:ext>
            </a:extLst>
          </p:cNvPr>
          <p:cNvGrpSpPr/>
          <p:nvPr/>
        </p:nvGrpSpPr>
        <p:grpSpPr>
          <a:xfrm>
            <a:off x="7242461" y="1257300"/>
            <a:ext cx="3803077" cy="2959609"/>
            <a:chOff x="0" y="0"/>
            <a:chExt cx="2223062" cy="1449609"/>
          </a:xfrm>
          <a:solidFill>
            <a:schemeClr val="accent2"/>
          </a:solidFill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76B4DC65-476F-E2DE-ED9A-D7477339BFA7}"/>
                </a:ext>
              </a:extLst>
            </p:cNvPr>
            <p:cNvSpPr/>
            <p:nvPr/>
          </p:nvSpPr>
          <p:spPr>
            <a:xfrm>
              <a:off x="0" y="0"/>
              <a:ext cx="2223062" cy="1449609"/>
            </a:xfrm>
            <a:custGeom>
              <a:avLst/>
              <a:gdLst/>
              <a:ahLst/>
              <a:cxnLst/>
              <a:rect l="l" t="t" r="r" b="b"/>
              <a:pathLst>
                <a:path w="2223062" h="1449609">
                  <a:moveTo>
                    <a:pt x="0" y="0"/>
                  </a:moveTo>
                  <a:lnTo>
                    <a:pt x="2223062" y="0"/>
                  </a:lnTo>
                  <a:lnTo>
                    <a:pt x="2223062" y="1449609"/>
                  </a:lnTo>
                  <a:lnTo>
                    <a:pt x="0" y="1449609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t-PT" dirty="0"/>
            </a:p>
            <a:p>
              <a:endParaRPr lang="pt-PT" dirty="0"/>
            </a:p>
            <a:p>
              <a:endParaRPr lang="pt-PT" dirty="0"/>
            </a:p>
            <a:p>
              <a:pPr algn="ctr"/>
              <a:r>
                <a:rPr lang="pt-PT" sz="4000" b="1" dirty="0" err="1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Support</a:t>
              </a:r>
              <a:r>
                <a:rPr lang="pt-PT" sz="4000" b="1" dirty="0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 </a:t>
              </a:r>
              <a:r>
                <a:rPr lang="pt-PT" sz="4000" b="1" dirty="0" err="1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Systems</a:t>
              </a:r>
              <a:r>
                <a:rPr lang="pt-PT" sz="4000" b="1" dirty="0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 </a:t>
              </a:r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07E42016-F752-E4FB-0D5E-6582BDA4D271}"/>
              </a:ext>
            </a:extLst>
          </p:cNvPr>
          <p:cNvGrpSpPr/>
          <p:nvPr/>
        </p:nvGrpSpPr>
        <p:grpSpPr>
          <a:xfrm>
            <a:off x="2475502" y="4745217"/>
            <a:ext cx="3803077" cy="3149522"/>
            <a:chOff x="0" y="0"/>
            <a:chExt cx="2223062" cy="1449609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3567B7A4-A480-7CA7-6059-160C74381376}"/>
                </a:ext>
              </a:extLst>
            </p:cNvPr>
            <p:cNvSpPr/>
            <p:nvPr/>
          </p:nvSpPr>
          <p:spPr>
            <a:xfrm>
              <a:off x="0" y="0"/>
              <a:ext cx="2223062" cy="1449609"/>
            </a:xfrm>
            <a:custGeom>
              <a:avLst/>
              <a:gdLst/>
              <a:ahLst/>
              <a:cxnLst/>
              <a:rect l="l" t="t" r="r" b="b"/>
              <a:pathLst>
                <a:path w="2223062" h="1449609">
                  <a:moveTo>
                    <a:pt x="0" y="0"/>
                  </a:moveTo>
                  <a:lnTo>
                    <a:pt x="2223062" y="0"/>
                  </a:lnTo>
                  <a:lnTo>
                    <a:pt x="2223062" y="1449609"/>
                  </a:lnTo>
                  <a:lnTo>
                    <a:pt x="0" y="1449609"/>
                  </a:lnTo>
                  <a:close/>
                </a:path>
              </a:pathLst>
            </a:custGeom>
            <a:solidFill>
              <a:schemeClr val="accent3"/>
            </a:solidFill>
          </p:spPr>
          <p:txBody>
            <a:bodyPr/>
            <a:lstStyle/>
            <a:p>
              <a:endParaRPr lang="pt-PT" dirty="0"/>
            </a:p>
            <a:p>
              <a:endParaRPr lang="pt-PT" dirty="0"/>
            </a:p>
            <a:p>
              <a:endParaRPr lang="pt-PT" dirty="0"/>
            </a:p>
            <a:p>
              <a:endParaRPr lang="pt-PT" dirty="0"/>
            </a:p>
            <a:p>
              <a:endParaRPr lang="pt-PT" dirty="0"/>
            </a:p>
            <a:p>
              <a:pPr algn="ctr"/>
              <a:r>
                <a:rPr lang="pt-PT" sz="4000" b="1" dirty="0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Gender</a:t>
              </a:r>
              <a:r>
                <a:rPr lang="pt-PT" sz="4000" b="1" dirty="0">
                  <a:solidFill>
                    <a:schemeClr val="accent1">
                      <a:lumMod val="50000"/>
                    </a:schemeClr>
                  </a:solidFill>
                  <a:latin typeface="Poppins" pitchFamily="2" charset="77"/>
                  <a:cs typeface="Poppins" pitchFamily="2" charset="77"/>
                </a:rPr>
                <a:t> </a:t>
              </a:r>
            </a:p>
          </p:txBody>
        </p:sp>
      </p:grpSp>
      <p:sp>
        <p:nvSpPr>
          <p:cNvPr id="13" name="TextBox 13">
            <a:extLst>
              <a:ext uri="{FF2B5EF4-FFF2-40B4-BE49-F238E27FC236}">
                <a16:creationId xmlns:a16="http://schemas.microsoft.com/office/drawing/2014/main" id="{5198F40B-7FBD-F0DA-BE13-9B0CACA1FA5E}"/>
              </a:ext>
            </a:extLst>
          </p:cNvPr>
          <p:cNvSpPr txBox="1"/>
          <p:nvPr/>
        </p:nvSpPr>
        <p:spPr>
          <a:xfrm>
            <a:off x="3886200" y="2343200"/>
            <a:ext cx="4149172" cy="3886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20"/>
              </a:lnSpc>
            </a:pPr>
            <a:r>
              <a:rPr lang="en-US" sz="2400" spc="24" dirty="0">
                <a:solidFill>
                  <a:srgbClr val="000000"/>
                </a:solidFill>
                <a:latin typeface="HK Grotesk"/>
                <a:ea typeface="HK Grotesk"/>
                <a:cs typeface="HK Grotesk"/>
                <a:sym typeface="HK Grotesk"/>
              </a:rPr>
              <a:t>Text</a:t>
            </a:r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ED7BF663-95CD-9D3F-4C6C-59B34E90EADB}"/>
              </a:ext>
            </a:extLst>
          </p:cNvPr>
          <p:cNvSpPr txBox="1"/>
          <p:nvPr/>
        </p:nvSpPr>
        <p:spPr>
          <a:xfrm>
            <a:off x="15374896" y="9239250"/>
            <a:ext cx="1884404" cy="227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680"/>
              </a:lnSpc>
            </a:pPr>
            <a:r>
              <a:rPr lang="en-US" sz="1400" b="1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OCTOBER 2025</a:t>
            </a:r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1E2F1E11-7877-CBE1-E3BB-F57AAA8F12AA}"/>
              </a:ext>
            </a:extLst>
          </p:cNvPr>
          <p:cNvSpPr txBox="1"/>
          <p:nvPr/>
        </p:nvSpPr>
        <p:spPr>
          <a:xfrm>
            <a:off x="797499" y="9239250"/>
            <a:ext cx="4964876" cy="4350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lang="en-US" sz="1400" b="1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YOUTH PERSPECTIVES IN CONTEMPORARY EUROPE</a:t>
            </a:r>
          </a:p>
          <a:p>
            <a:pPr algn="l">
              <a:lnSpc>
                <a:spcPts val="1680"/>
              </a:lnSpc>
            </a:pPr>
            <a:endParaRPr lang="en-US" sz="1400" b="1" spc="98">
              <a:solidFill>
                <a:srgbClr val="000000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16" name="TextBox 16">
            <a:extLst>
              <a:ext uri="{FF2B5EF4-FFF2-40B4-BE49-F238E27FC236}">
                <a16:creationId xmlns:a16="http://schemas.microsoft.com/office/drawing/2014/main" id="{1EDD83A7-6F66-5FF7-0085-C3EFF47AC4C5}"/>
              </a:ext>
            </a:extLst>
          </p:cNvPr>
          <p:cNvSpPr txBox="1"/>
          <p:nvPr/>
        </p:nvSpPr>
        <p:spPr>
          <a:xfrm>
            <a:off x="12861565" y="5099411"/>
            <a:ext cx="4149172" cy="3933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20"/>
              </a:lnSpc>
            </a:pPr>
            <a:r>
              <a:rPr lang="en-US" sz="2400" spc="24">
                <a:solidFill>
                  <a:srgbClr val="000000"/>
                </a:solidFill>
                <a:latin typeface="HK Grotesk"/>
                <a:ea typeface="HK Grotesk"/>
                <a:cs typeface="HK Grotesk"/>
                <a:sym typeface="HK Grotesk"/>
              </a:rPr>
              <a:t>Text</a:t>
            </a:r>
          </a:p>
        </p:txBody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D1AA9A54-C591-1D96-7678-0CAF39032522}"/>
              </a:ext>
            </a:extLst>
          </p:cNvPr>
          <p:cNvSpPr txBox="1"/>
          <p:nvPr/>
        </p:nvSpPr>
        <p:spPr>
          <a:xfrm>
            <a:off x="7501903" y="5099411"/>
            <a:ext cx="4149172" cy="3933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20"/>
              </a:lnSpc>
            </a:pPr>
            <a:r>
              <a:rPr lang="en-US" sz="2400" spc="24">
                <a:solidFill>
                  <a:srgbClr val="F5F5EF"/>
                </a:solidFill>
                <a:latin typeface="HK Grotesk"/>
                <a:ea typeface="HK Grotesk"/>
                <a:cs typeface="HK Grotesk"/>
                <a:sym typeface="HK Grotesk"/>
              </a:rPr>
              <a:t>Text</a:t>
            </a:r>
          </a:p>
        </p:txBody>
      </p:sp>
      <p:grpSp>
        <p:nvGrpSpPr>
          <p:cNvPr id="18" name="Group 6">
            <a:extLst>
              <a:ext uri="{FF2B5EF4-FFF2-40B4-BE49-F238E27FC236}">
                <a16:creationId xmlns:a16="http://schemas.microsoft.com/office/drawing/2014/main" id="{B94B2C5E-2650-DAC2-CB23-CE5246FC79A8}"/>
              </a:ext>
            </a:extLst>
          </p:cNvPr>
          <p:cNvGrpSpPr/>
          <p:nvPr/>
        </p:nvGrpSpPr>
        <p:grpSpPr>
          <a:xfrm>
            <a:off x="2475502" y="1257300"/>
            <a:ext cx="3803077" cy="2959609"/>
            <a:chOff x="0" y="0"/>
            <a:chExt cx="2223062" cy="1449609"/>
          </a:xfrm>
        </p:grpSpPr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5BFE445C-AC88-2736-FE1E-DE45A0D49B2D}"/>
                </a:ext>
              </a:extLst>
            </p:cNvPr>
            <p:cNvSpPr/>
            <p:nvPr/>
          </p:nvSpPr>
          <p:spPr>
            <a:xfrm>
              <a:off x="0" y="0"/>
              <a:ext cx="2223062" cy="1449609"/>
            </a:xfrm>
            <a:custGeom>
              <a:avLst/>
              <a:gdLst/>
              <a:ahLst/>
              <a:cxnLst/>
              <a:rect l="l" t="t" r="r" b="b"/>
              <a:pathLst>
                <a:path w="2223062" h="1449609">
                  <a:moveTo>
                    <a:pt x="0" y="0"/>
                  </a:moveTo>
                  <a:lnTo>
                    <a:pt x="2223062" y="0"/>
                  </a:lnTo>
                  <a:lnTo>
                    <a:pt x="2223062" y="1449609"/>
                  </a:lnTo>
                  <a:lnTo>
                    <a:pt x="0" y="1449609"/>
                  </a:lnTo>
                  <a:close/>
                </a:path>
              </a:pathLst>
            </a:custGeom>
            <a:solidFill>
              <a:srgbClr val="2E5591"/>
            </a:solidFill>
          </p:spPr>
          <p:txBody>
            <a:bodyPr/>
            <a:lstStyle/>
            <a:p>
              <a:endParaRPr lang="pt-PT" dirty="0"/>
            </a:p>
            <a:p>
              <a:endParaRPr lang="pt-PT" dirty="0"/>
            </a:p>
            <a:p>
              <a:endParaRPr lang="pt-PT" dirty="0"/>
            </a:p>
            <a:p>
              <a:endParaRPr lang="pt-PT" dirty="0"/>
            </a:p>
            <a:p>
              <a:pPr algn="ctr"/>
              <a:r>
                <a:rPr lang="pt-PT" sz="4000" b="1" dirty="0" err="1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Education</a:t>
              </a:r>
              <a:r>
                <a:rPr lang="pt-PT" sz="4000" b="1" dirty="0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 </a:t>
              </a:r>
            </a:p>
          </p:txBody>
        </p:sp>
      </p:grpSp>
      <p:sp>
        <p:nvSpPr>
          <p:cNvPr id="20" name="Freeform 7">
            <a:extLst>
              <a:ext uri="{FF2B5EF4-FFF2-40B4-BE49-F238E27FC236}">
                <a16:creationId xmlns:a16="http://schemas.microsoft.com/office/drawing/2014/main" id="{353116E7-6388-FBFD-FBA4-958A3163E5AC}"/>
              </a:ext>
            </a:extLst>
          </p:cNvPr>
          <p:cNvSpPr/>
          <p:nvPr/>
        </p:nvSpPr>
        <p:spPr>
          <a:xfrm>
            <a:off x="12009421" y="1257300"/>
            <a:ext cx="3803077" cy="2959609"/>
          </a:xfrm>
          <a:custGeom>
            <a:avLst/>
            <a:gdLst/>
            <a:ahLst/>
            <a:cxnLst/>
            <a:rect l="l" t="t" r="r" b="b"/>
            <a:pathLst>
              <a:path w="2223062" h="1449609">
                <a:moveTo>
                  <a:pt x="0" y="0"/>
                </a:moveTo>
                <a:lnTo>
                  <a:pt x="2223062" y="0"/>
                </a:lnTo>
                <a:lnTo>
                  <a:pt x="2223062" y="1449609"/>
                </a:lnTo>
                <a:lnTo>
                  <a:pt x="0" y="1449609"/>
                </a:lnTo>
                <a:close/>
              </a:path>
            </a:pathLst>
          </a:custGeom>
          <a:solidFill>
            <a:schemeClr val="accent6"/>
          </a:solidFill>
        </p:spPr>
        <p:txBody>
          <a:bodyPr/>
          <a:lstStyle/>
          <a:p>
            <a:endParaRPr lang="pt-PT" dirty="0"/>
          </a:p>
          <a:p>
            <a:endParaRPr lang="pt-PT" dirty="0"/>
          </a:p>
          <a:p>
            <a:endParaRPr lang="pt-PT" dirty="0"/>
          </a:p>
          <a:p>
            <a:pPr algn="ctr"/>
            <a:r>
              <a:rPr lang="pt-PT" sz="3800" b="1" dirty="0" err="1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Youth</a:t>
            </a:r>
            <a:r>
              <a:rPr lang="pt-PT" sz="3800" b="1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800" b="1" dirty="0" err="1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Participation</a:t>
            </a:r>
            <a:endParaRPr lang="pt-PT" sz="3800" b="1" dirty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grpSp>
        <p:nvGrpSpPr>
          <p:cNvPr id="21" name="Group 8">
            <a:extLst>
              <a:ext uri="{FF2B5EF4-FFF2-40B4-BE49-F238E27FC236}">
                <a16:creationId xmlns:a16="http://schemas.microsoft.com/office/drawing/2014/main" id="{C1E07654-6473-C5EA-A0D1-4CA1FB5A1FC8}"/>
              </a:ext>
            </a:extLst>
          </p:cNvPr>
          <p:cNvGrpSpPr/>
          <p:nvPr/>
        </p:nvGrpSpPr>
        <p:grpSpPr>
          <a:xfrm>
            <a:off x="7181205" y="4745217"/>
            <a:ext cx="3803077" cy="3149522"/>
            <a:chOff x="0" y="0"/>
            <a:chExt cx="2223062" cy="1449609"/>
          </a:xfrm>
        </p:grpSpPr>
        <p:sp>
          <p:nvSpPr>
            <p:cNvPr id="22" name="Freeform 9">
              <a:extLst>
                <a:ext uri="{FF2B5EF4-FFF2-40B4-BE49-F238E27FC236}">
                  <a16:creationId xmlns:a16="http://schemas.microsoft.com/office/drawing/2014/main" id="{2BD61DD2-4710-D9EC-21E8-7D64351B452D}"/>
                </a:ext>
              </a:extLst>
            </p:cNvPr>
            <p:cNvSpPr/>
            <p:nvPr/>
          </p:nvSpPr>
          <p:spPr>
            <a:xfrm>
              <a:off x="0" y="0"/>
              <a:ext cx="2223062" cy="1449609"/>
            </a:xfrm>
            <a:custGeom>
              <a:avLst/>
              <a:gdLst/>
              <a:ahLst/>
              <a:cxnLst/>
              <a:rect l="l" t="t" r="r" b="b"/>
              <a:pathLst>
                <a:path w="2223062" h="1449609">
                  <a:moveTo>
                    <a:pt x="0" y="0"/>
                  </a:moveTo>
                  <a:lnTo>
                    <a:pt x="2223062" y="0"/>
                  </a:lnTo>
                  <a:lnTo>
                    <a:pt x="2223062" y="1449609"/>
                  </a:lnTo>
                  <a:lnTo>
                    <a:pt x="0" y="1449609"/>
                  </a:lnTo>
                  <a:close/>
                </a:path>
              </a:pathLst>
            </a:custGeom>
            <a:solidFill>
              <a:schemeClr val="accent4"/>
            </a:solidFill>
          </p:spPr>
          <p:txBody>
            <a:bodyPr/>
            <a:lstStyle/>
            <a:p>
              <a:endParaRPr lang="pt-PT" dirty="0"/>
            </a:p>
            <a:p>
              <a:endParaRPr lang="pt-PT" dirty="0"/>
            </a:p>
            <a:p>
              <a:endParaRPr lang="pt-PT" dirty="0"/>
            </a:p>
            <a:p>
              <a:endParaRPr lang="pt-PT" dirty="0"/>
            </a:p>
            <a:p>
              <a:endParaRPr lang="pt-PT" dirty="0"/>
            </a:p>
            <a:p>
              <a:pPr algn="ctr"/>
              <a:r>
                <a:rPr lang="pt-PT" sz="4000" b="1" dirty="0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Age</a:t>
              </a:r>
              <a:r>
                <a:rPr lang="pt-PT" sz="4000" b="1" dirty="0">
                  <a:solidFill>
                    <a:schemeClr val="accent1">
                      <a:lumMod val="50000"/>
                    </a:schemeClr>
                  </a:solidFill>
                  <a:latin typeface="Poppins" pitchFamily="2" charset="77"/>
                  <a:cs typeface="Poppins" pitchFamily="2" charset="77"/>
                </a:rPr>
                <a:t> </a:t>
              </a:r>
            </a:p>
          </p:txBody>
        </p:sp>
      </p:grpSp>
      <p:grpSp>
        <p:nvGrpSpPr>
          <p:cNvPr id="23" name="Group 8">
            <a:extLst>
              <a:ext uri="{FF2B5EF4-FFF2-40B4-BE49-F238E27FC236}">
                <a16:creationId xmlns:a16="http://schemas.microsoft.com/office/drawing/2014/main" id="{F5E72D96-68D3-3E30-DB8C-4C702BC72EBA}"/>
              </a:ext>
            </a:extLst>
          </p:cNvPr>
          <p:cNvGrpSpPr/>
          <p:nvPr/>
        </p:nvGrpSpPr>
        <p:grpSpPr>
          <a:xfrm>
            <a:off x="12009421" y="4804898"/>
            <a:ext cx="3803077" cy="3149522"/>
            <a:chOff x="0" y="0"/>
            <a:chExt cx="2223062" cy="1449609"/>
          </a:xfrm>
        </p:grpSpPr>
        <p:sp>
          <p:nvSpPr>
            <p:cNvPr id="24" name="Freeform 9">
              <a:extLst>
                <a:ext uri="{FF2B5EF4-FFF2-40B4-BE49-F238E27FC236}">
                  <a16:creationId xmlns:a16="http://schemas.microsoft.com/office/drawing/2014/main" id="{B0B30B3C-2190-4F8E-C26E-0307C6A0E545}"/>
                </a:ext>
              </a:extLst>
            </p:cNvPr>
            <p:cNvSpPr/>
            <p:nvPr/>
          </p:nvSpPr>
          <p:spPr>
            <a:xfrm>
              <a:off x="0" y="0"/>
              <a:ext cx="2223062" cy="1449609"/>
            </a:xfrm>
            <a:custGeom>
              <a:avLst/>
              <a:gdLst/>
              <a:ahLst/>
              <a:cxnLst/>
              <a:rect l="l" t="t" r="r" b="b"/>
              <a:pathLst>
                <a:path w="2223062" h="1449609">
                  <a:moveTo>
                    <a:pt x="0" y="0"/>
                  </a:moveTo>
                  <a:lnTo>
                    <a:pt x="2223062" y="0"/>
                  </a:lnTo>
                  <a:lnTo>
                    <a:pt x="2223062" y="1449609"/>
                  </a:lnTo>
                  <a:lnTo>
                    <a:pt x="0" y="1449609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/>
            <a:lstStyle/>
            <a:p>
              <a:endParaRPr lang="pt-PT" dirty="0"/>
            </a:p>
            <a:p>
              <a:endParaRPr lang="pt-PT" dirty="0"/>
            </a:p>
            <a:p>
              <a:endParaRPr lang="pt-PT" dirty="0"/>
            </a:p>
            <a:p>
              <a:endParaRPr lang="pt-PT" dirty="0"/>
            </a:p>
            <a:p>
              <a:pPr algn="ctr"/>
              <a:r>
                <a:rPr lang="pt-PT" sz="3600" b="1" dirty="0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SES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4707585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E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3385D35-62F1-27A3-821D-02E539145E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B3BDCBE7-3945-3759-33D4-A0CC29732237}"/>
              </a:ext>
            </a:extLst>
          </p:cNvPr>
          <p:cNvGrpSpPr/>
          <p:nvPr/>
        </p:nvGrpSpPr>
        <p:grpSpPr>
          <a:xfrm>
            <a:off x="5753224" y="9258300"/>
            <a:ext cx="9511178" cy="214890"/>
            <a:chOff x="0" y="0"/>
            <a:chExt cx="25294954" cy="57150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C25B4800-33BA-5252-2300-BA655300E614}"/>
                </a:ext>
              </a:extLst>
            </p:cNvPr>
            <p:cNvSpPr/>
            <p:nvPr/>
          </p:nvSpPr>
          <p:spPr>
            <a:xfrm>
              <a:off x="0" y="255270"/>
              <a:ext cx="25294954" cy="69850"/>
            </a:xfrm>
            <a:custGeom>
              <a:avLst/>
              <a:gdLst/>
              <a:ahLst/>
              <a:cxnLst/>
              <a:rect l="l" t="t" r="r" b="b"/>
              <a:pathLst>
                <a:path w="25294954" h="69850">
                  <a:moveTo>
                    <a:pt x="25004123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25294954" y="69850"/>
                  </a:lnTo>
                  <a:lnTo>
                    <a:pt x="2529495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pt-PT"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5B94C657-5517-ACA5-21CB-A9A79F3DD6D6}"/>
              </a:ext>
            </a:extLst>
          </p:cNvPr>
          <p:cNvGrpSpPr/>
          <p:nvPr/>
        </p:nvGrpSpPr>
        <p:grpSpPr>
          <a:xfrm>
            <a:off x="7242461" y="1257300"/>
            <a:ext cx="3803077" cy="2959609"/>
            <a:chOff x="0" y="0"/>
            <a:chExt cx="2223062" cy="1449609"/>
          </a:xfrm>
          <a:solidFill>
            <a:schemeClr val="accent2"/>
          </a:solidFill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1423EA63-D6C7-ECCC-0E49-C2A934195D5B}"/>
                </a:ext>
              </a:extLst>
            </p:cNvPr>
            <p:cNvSpPr/>
            <p:nvPr/>
          </p:nvSpPr>
          <p:spPr>
            <a:xfrm>
              <a:off x="0" y="0"/>
              <a:ext cx="2223062" cy="1449609"/>
            </a:xfrm>
            <a:custGeom>
              <a:avLst/>
              <a:gdLst/>
              <a:ahLst/>
              <a:cxnLst/>
              <a:rect l="l" t="t" r="r" b="b"/>
              <a:pathLst>
                <a:path w="2223062" h="1449609">
                  <a:moveTo>
                    <a:pt x="0" y="0"/>
                  </a:moveTo>
                  <a:lnTo>
                    <a:pt x="2223062" y="0"/>
                  </a:lnTo>
                  <a:lnTo>
                    <a:pt x="2223062" y="1449609"/>
                  </a:lnTo>
                  <a:lnTo>
                    <a:pt x="0" y="1449609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t-PT" dirty="0"/>
            </a:p>
            <a:p>
              <a:endParaRPr lang="pt-PT" dirty="0"/>
            </a:p>
            <a:p>
              <a:endParaRPr lang="pt-PT" dirty="0"/>
            </a:p>
            <a:p>
              <a:pPr algn="ctr"/>
              <a:r>
                <a:rPr lang="pt-PT" sz="4000" b="1" dirty="0" err="1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Support</a:t>
              </a:r>
              <a:r>
                <a:rPr lang="pt-PT" sz="4000" b="1" dirty="0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 </a:t>
              </a:r>
              <a:r>
                <a:rPr lang="pt-PT" sz="4000" b="1" dirty="0" err="1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Systems</a:t>
              </a:r>
              <a:r>
                <a:rPr lang="pt-PT" sz="4000" b="1" dirty="0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 </a:t>
              </a:r>
            </a:p>
          </p:txBody>
        </p:sp>
      </p:grpSp>
      <p:sp>
        <p:nvSpPr>
          <p:cNvPr id="14" name="TextBox 14">
            <a:extLst>
              <a:ext uri="{FF2B5EF4-FFF2-40B4-BE49-F238E27FC236}">
                <a16:creationId xmlns:a16="http://schemas.microsoft.com/office/drawing/2014/main" id="{60BC0B83-9808-DA23-80EE-EC1864A4CAF5}"/>
              </a:ext>
            </a:extLst>
          </p:cNvPr>
          <p:cNvSpPr txBox="1"/>
          <p:nvPr/>
        </p:nvSpPr>
        <p:spPr>
          <a:xfrm>
            <a:off x="15374896" y="9239250"/>
            <a:ext cx="1884404" cy="227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680"/>
              </a:lnSpc>
            </a:pPr>
            <a:r>
              <a:rPr lang="en-US" sz="1400" b="1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OCTOBER 2025</a:t>
            </a:r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C1B81738-8E73-8295-4AF5-9D1EAB402E1E}"/>
              </a:ext>
            </a:extLst>
          </p:cNvPr>
          <p:cNvSpPr txBox="1"/>
          <p:nvPr/>
        </p:nvSpPr>
        <p:spPr>
          <a:xfrm>
            <a:off x="797499" y="9239250"/>
            <a:ext cx="4964876" cy="4350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lang="en-US" sz="1400" b="1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YOUTH PERSPECTIVES IN CONTEMPORARY EUROPE</a:t>
            </a:r>
          </a:p>
          <a:p>
            <a:pPr algn="l">
              <a:lnSpc>
                <a:spcPts val="1680"/>
              </a:lnSpc>
            </a:pPr>
            <a:endParaRPr lang="en-US" sz="1400" b="1" spc="98">
              <a:solidFill>
                <a:srgbClr val="000000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16" name="TextBox 16">
            <a:extLst>
              <a:ext uri="{FF2B5EF4-FFF2-40B4-BE49-F238E27FC236}">
                <a16:creationId xmlns:a16="http://schemas.microsoft.com/office/drawing/2014/main" id="{AA54474A-62D0-B813-B0A8-D3761BB874C1}"/>
              </a:ext>
            </a:extLst>
          </p:cNvPr>
          <p:cNvSpPr txBox="1"/>
          <p:nvPr/>
        </p:nvSpPr>
        <p:spPr>
          <a:xfrm>
            <a:off x="12861565" y="5099411"/>
            <a:ext cx="4149172" cy="3933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20"/>
              </a:lnSpc>
            </a:pPr>
            <a:r>
              <a:rPr lang="en-US" sz="2400" spc="24" dirty="0">
                <a:solidFill>
                  <a:srgbClr val="000000"/>
                </a:solidFill>
                <a:latin typeface="HK Grotesk"/>
                <a:ea typeface="HK Grotesk"/>
                <a:cs typeface="HK Grotesk"/>
                <a:sym typeface="HK Grotesk"/>
              </a:rPr>
              <a:t>Text</a:t>
            </a:r>
          </a:p>
        </p:txBody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F38E2625-D9DE-B4D4-2908-86CBE7FF13DB}"/>
              </a:ext>
            </a:extLst>
          </p:cNvPr>
          <p:cNvSpPr txBox="1"/>
          <p:nvPr/>
        </p:nvSpPr>
        <p:spPr>
          <a:xfrm>
            <a:off x="7501903" y="5099411"/>
            <a:ext cx="4149172" cy="3933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20"/>
              </a:lnSpc>
            </a:pPr>
            <a:r>
              <a:rPr lang="en-US" sz="2400" spc="24">
                <a:solidFill>
                  <a:srgbClr val="F5F5EF"/>
                </a:solidFill>
                <a:latin typeface="HK Grotesk"/>
                <a:ea typeface="HK Grotesk"/>
                <a:cs typeface="HK Grotesk"/>
                <a:sym typeface="HK Grotesk"/>
              </a:rPr>
              <a:t>Text</a:t>
            </a:r>
          </a:p>
        </p:txBody>
      </p:sp>
      <p:sp>
        <p:nvSpPr>
          <p:cNvPr id="20" name="Freeform 7">
            <a:extLst>
              <a:ext uri="{FF2B5EF4-FFF2-40B4-BE49-F238E27FC236}">
                <a16:creationId xmlns:a16="http://schemas.microsoft.com/office/drawing/2014/main" id="{CF4E710B-4162-7220-B755-8F07BF2DD6B2}"/>
              </a:ext>
            </a:extLst>
          </p:cNvPr>
          <p:cNvSpPr/>
          <p:nvPr/>
        </p:nvSpPr>
        <p:spPr>
          <a:xfrm>
            <a:off x="12009421" y="1257300"/>
            <a:ext cx="3803077" cy="2959609"/>
          </a:xfrm>
          <a:custGeom>
            <a:avLst/>
            <a:gdLst/>
            <a:ahLst/>
            <a:cxnLst/>
            <a:rect l="l" t="t" r="r" b="b"/>
            <a:pathLst>
              <a:path w="2223062" h="1449609">
                <a:moveTo>
                  <a:pt x="0" y="0"/>
                </a:moveTo>
                <a:lnTo>
                  <a:pt x="2223062" y="0"/>
                </a:lnTo>
                <a:lnTo>
                  <a:pt x="2223062" y="1449609"/>
                </a:lnTo>
                <a:lnTo>
                  <a:pt x="0" y="1449609"/>
                </a:lnTo>
                <a:close/>
              </a:path>
            </a:pathLst>
          </a:custGeom>
          <a:solidFill>
            <a:schemeClr val="accent6"/>
          </a:solidFill>
        </p:spPr>
        <p:txBody>
          <a:bodyPr/>
          <a:lstStyle/>
          <a:p>
            <a:endParaRPr lang="pt-PT" dirty="0"/>
          </a:p>
          <a:p>
            <a:endParaRPr lang="pt-PT" dirty="0"/>
          </a:p>
          <a:p>
            <a:endParaRPr lang="pt-PT" dirty="0"/>
          </a:p>
          <a:p>
            <a:pPr algn="ctr"/>
            <a:r>
              <a:rPr lang="pt-PT" sz="3800" b="1" dirty="0" err="1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Youth</a:t>
            </a:r>
            <a:r>
              <a:rPr lang="pt-PT" sz="3800" b="1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800" b="1" dirty="0" err="1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Participation</a:t>
            </a:r>
            <a:endParaRPr lang="pt-PT" sz="3800" b="1" dirty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grpSp>
        <p:nvGrpSpPr>
          <p:cNvPr id="21" name="Group 8">
            <a:extLst>
              <a:ext uri="{FF2B5EF4-FFF2-40B4-BE49-F238E27FC236}">
                <a16:creationId xmlns:a16="http://schemas.microsoft.com/office/drawing/2014/main" id="{9E3B1483-E337-8045-2DD3-1FE5B8ADE847}"/>
              </a:ext>
            </a:extLst>
          </p:cNvPr>
          <p:cNvGrpSpPr/>
          <p:nvPr/>
        </p:nvGrpSpPr>
        <p:grpSpPr>
          <a:xfrm>
            <a:off x="7181205" y="4745217"/>
            <a:ext cx="3803077" cy="3149522"/>
            <a:chOff x="0" y="0"/>
            <a:chExt cx="2223062" cy="1449609"/>
          </a:xfrm>
        </p:grpSpPr>
        <p:sp>
          <p:nvSpPr>
            <p:cNvPr id="22" name="Freeform 9">
              <a:extLst>
                <a:ext uri="{FF2B5EF4-FFF2-40B4-BE49-F238E27FC236}">
                  <a16:creationId xmlns:a16="http://schemas.microsoft.com/office/drawing/2014/main" id="{66C8C88B-3ACB-53DA-7A77-7D14276F988B}"/>
                </a:ext>
              </a:extLst>
            </p:cNvPr>
            <p:cNvSpPr/>
            <p:nvPr/>
          </p:nvSpPr>
          <p:spPr>
            <a:xfrm>
              <a:off x="0" y="0"/>
              <a:ext cx="2223062" cy="1449609"/>
            </a:xfrm>
            <a:custGeom>
              <a:avLst/>
              <a:gdLst/>
              <a:ahLst/>
              <a:cxnLst/>
              <a:rect l="l" t="t" r="r" b="b"/>
              <a:pathLst>
                <a:path w="2223062" h="1449609">
                  <a:moveTo>
                    <a:pt x="0" y="0"/>
                  </a:moveTo>
                  <a:lnTo>
                    <a:pt x="2223062" y="0"/>
                  </a:lnTo>
                  <a:lnTo>
                    <a:pt x="2223062" y="1449609"/>
                  </a:lnTo>
                  <a:lnTo>
                    <a:pt x="0" y="1449609"/>
                  </a:lnTo>
                  <a:close/>
                </a:path>
              </a:pathLst>
            </a:custGeom>
            <a:solidFill>
              <a:schemeClr val="accent4"/>
            </a:solidFill>
          </p:spPr>
          <p:txBody>
            <a:bodyPr/>
            <a:lstStyle/>
            <a:p>
              <a:endParaRPr lang="pt-PT" dirty="0"/>
            </a:p>
            <a:p>
              <a:endParaRPr lang="pt-PT" dirty="0"/>
            </a:p>
            <a:p>
              <a:endParaRPr lang="pt-PT" dirty="0"/>
            </a:p>
            <a:p>
              <a:endParaRPr lang="pt-PT" dirty="0"/>
            </a:p>
            <a:p>
              <a:endParaRPr lang="pt-PT" dirty="0"/>
            </a:p>
            <a:p>
              <a:pPr algn="ctr"/>
              <a:r>
                <a:rPr lang="pt-PT" sz="4000" b="1" dirty="0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Age</a:t>
              </a:r>
              <a:r>
                <a:rPr lang="pt-PT" sz="4000" b="1" dirty="0">
                  <a:solidFill>
                    <a:schemeClr val="accent1">
                      <a:lumMod val="50000"/>
                    </a:schemeClr>
                  </a:solidFill>
                  <a:latin typeface="Poppins" pitchFamily="2" charset="77"/>
                  <a:cs typeface="Poppins" pitchFamily="2" charset="77"/>
                </a:rPr>
                <a:t> </a:t>
              </a:r>
            </a:p>
          </p:txBody>
        </p:sp>
      </p:grpSp>
      <p:grpSp>
        <p:nvGrpSpPr>
          <p:cNvPr id="23" name="Group 8">
            <a:extLst>
              <a:ext uri="{FF2B5EF4-FFF2-40B4-BE49-F238E27FC236}">
                <a16:creationId xmlns:a16="http://schemas.microsoft.com/office/drawing/2014/main" id="{71DBB868-C9DF-F321-1ADC-47EB08F19987}"/>
              </a:ext>
            </a:extLst>
          </p:cNvPr>
          <p:cNvGrpSpPr/>
          <p:nvPr/>
        </p:nvGrpSpPr>
        <p:grpSpPr>
          <a:xfrm>
            <a:off x="12009421" y="4804898"/>
            <a:ext cx="3803077" cy="3149522"/>
            <a:chOff x="0" y="0"/>
            <a:chExt cx="2223062" cy="1449609"/>
          </a:xfrm>
        </p:grpSpPr>
        <p:sp>
          <p:nvSpPr>
            <p:cNvPr id="24" name="Freeform 9">
              <a:extLst>
                <a:ext uri="{FF2B5EF4-FFF2-40B4-BE49-F238E27FC236}">
                  <a16:creationId xmlns:a16="http://schemas.microsoft.com/office/drawing/2014/main" id="{43C85B29-9D99-2AF7-1EFF-E4C019B25C6B}"/>
                </a:ext>
              </a:extLst>
            </p:cNvPr>
            <p:cNvSpPr/>
            <p:nvPr/>
          </p:nvSpPr>
          <p:spPr>
            <a:xfrm>
              <a:off x="0" y="0"/>
              <a:ext cx="2223062" cy="1449609"/>
            </a:xfrm>
            <a:custGeom>
              <a:avLst/>
              <a:gdLst/>
              <a:ahLst/>
              <a:cxnLst/>
              <a:rect l="l" t="t" r="r" b="b"/>
              <a:pathLst>
                <a:path w="2223062" h="1449609">
                  <a:moveTo>
                    <a:pt x="0" y="0"/>
                  </a:moveTo>
                  <a:lnTo>
                    <a:pt x="2223062" y="0"/>
                  </a:lnTo>
                  <a:lnTo>
                    <a:pt x="2223062" y="1449609"/>
                  </a:lnTo>
                  <a:lnTo>
                    <a:pt x="0" y="1449609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/>
            <a:lstStyle/>
            <a:p>
              <a:endParaRPr lang="pt-PT" dirty="0"/>
            </a:p>
            <a:p>
              <a:endParaRPr lang="pt-PT" dirty="0"/>
            </a:p>
            <a:p>
              <a:endParaRPr lang="pt-PT" dirty="0"/>
            </a:p>
            <a:p>
              <a:endParaRPr lang="pt-PT" dirty="0"/>
            </a:p>
            <a:p>
              <a:pPr algn="ctr"/>
              <a:r>
                <a:rPr lang="pt-PT" sz="3600" b="1" dirty="0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SES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4659104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E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C564F29-4AE1-2A95-F224-D6A28F3F52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31058AFD-B4A6-9B40-0141-B68246A050EC}"/>
              </a:ext>
            </a:extLst>
          </p:cNvPr>
          <p:cNvGrpSpPr/>
          <p:nvPr/>
        </p:nvGrpSpPr>
        <p:grpSpPr>
          <a:xfrm>
            <a:off x="5753224" y="9258300"/>
            <a:ext cx="9511178" cy="214890"/>
            <a:chOff x="0" y="0"/>
            <a:chExt cx="25294954" cy="57150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470783F8-C064-39DD-85F0-187D0AC70BDB}"/>
                </a:ext>
              </a:extLst>
            </p:cNvPr>
            <p:cNvSpPr/>
            <p:nvPr/>
          </p:nvSpPr>
          <p:spPr>
            <a:xfrm>
              <a:off x="0" y="255270"/>
              <a:ext cx="25294954" cy="69850"/>
            </a:xfrm>
            <a:custGeom>
              <a:avLst/>
              <a:gdLst/>
              <a:ahLst/>
              <a:cxnLst/>
              <a:rect l="l" t="t" r="r" b="b"/>
              <a:pathLst>
                <a:path w="25294954" h="69850">
                  <a:moveTo>
                    <a:pt x="25004123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25294954" y="69850"/>
                  </a:lnTo>
                  <a:lnTo>
                    <a:pt x="2529495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pt-PT"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896B0F36-CFB5-9D7E-9522-C796BF99912F}"/>
              </a:ext>
            </a:extLst>
          </p:cNvPr>
          <p:cNvGrpSpPr/>
          <p:nvPr/>
        </p:nvGrpSpPr>
        <p:grpSpPr>
          <a:xfrm>
            <a:off x="7242461" y="1257300"/>
            <a:ext cx="3803077" cy="2959609"/>
            <a:chOff x="0" y="0"/>
            <a:chExt cx="2223062" cy="1449609"/>
          </a:xfrm>
          <a:solidFill>
            <a:schemeClr val="accent2"/>
          </a:solidFill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59AF4A15-8C63-80D8-8E2A-D93AFF92CA2F}"/>
                </a:ext>
              </a:extLst>
            </p:cNvPr>
            <p:cNvSpPr/>
            <p:nvPr/>
          </p:nvSpPr>
          <p:spPr>
            <a:xfrm>
              <a:off x="0" y="0"/>
              <a:ext cx="2223062" cy="1449609"/>
            </a:xfrm>
            <a:custGeom>
              <a:avLst/>
              <a:gdLst/>
              <a:ahLst/>
              <a:cxnLst/>
              <a:rect l="l" t="t" r="r" b="b"/>
              <a:pathLst>
                <a:path w="2223062" h="1449609">
                  <a:moveTo>
                    <a:pt x="0" y="0"/>
                  </a:moveTo>
                  <a:lnTo>
                    <a:pt x="2223062" y="0"/>
                  </a:lnTo>
                  <a:lnTo>
                    <a:pt x="2223062" y="1449609"/>
                  </a:lnTo>
                  <a:lnTo>
                    <a:pt x="0" y="1449609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t-PT" dirty="0"/>
            </a:p>
            <a:p>
              <a:endParaRPr lang="pt-PT" dirty="0"/>
            </a:p>
            <a:p>
              <a:endParaRPr lang="pt-PT" dirty="0"/>
            </a:p>
            <a:p>
              <a:pPr algn="ctr"/>
              <a:r>
                <a:rPr lang="pt-PT" sz="4000" b="1" dirty="0" err="1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Support</a:t>
              </a:r>
              <a:r>
                <a:rPr lang="pt-PT" sz="4000" b="1" dirty="0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 </a:t>
              </a:r>
              <a:r>
                <a:rPr lang="pt-PT" sz="4000" b="1" dirty="0" err="1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Systems</a:t>
              </a:r>
              <a:r>
                <a:rPr lang="pt-PT" sz="4000" b="1" dirty="0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 </a:t>
              </a:r>
            </a:p>
          </p:txBody>
        </p:sp>
      </p:grpSp>
      <p:sp>
        <p:nvSpPr>
          <p:cNvPr id="14" name="TextBox 14">
            <a:extLst>
              <a:ext uri="{FF2B5EF4-FFF2-40B4-BE49-F238E27FC236}">
                <a16:creationId xmlns:a16="http://schemas.microsoft.com/office/drawing/2014/main" id="{50B6B8C9-8011-0F13-9F84-8000B53FE4C0}"/>
              </a:ext>
            </a:extLst>
          </p:cNvPr>
          <p:cNvSpPr txBox="1"/>
          <p:nvPr/>
        </p:nvSpPr>
        <p:spPr>
          <a:xfrm>
            <a:off x="15374896" y="9239250"/>
            <a:ext cx="1884404" cy="227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680"/>
              </a:lnSpc>
            </a:pPr>
            <a:r>
              <a:rPr lang="en-US" sz="1400" b="1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OCTOBER 2025</a:t>
            </a:r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EA9BA2F7-BF1D-FBEC-3A46-4BDB4B1028A1}"/>
              </a:ext>
            </a:extLst>
          </p:cNvPr>
          <p:cNvSpPr txBox="1"/>
          <p:nvPr/>
        </p:nvSpPr>
        <p:spPr>
          <a:xfrm>
            <a:off x="797499" y="9239250"/>
            <a:ext cx="4964876" cy="4350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lang="en-US" sz="1400" b="1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YOUTH PERSPECTIVES IN CONTEMPORARY EUROPE</a:t>
            </a:r>
          </a:p>
          <a:p>
            <a:pPr algn="l">
              <a:lnSpc>
                <a:spcPts val="1680"/>
              </a:lnSpc>
            </a:pPr>
            <a:endParaRPr lang="en-US" sz="1400" b="1" spc="98">
              <a:solidFill>
                <a:srgbClr val="000000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3AB78949-F492-F197-C9CC-4DF9D566CEFA}"/>
              </a:ext>
            </a:extLst>
          </p:cNvPr>
          <p:cNvSpPr txBox="1"/>
          <p:nvPr/>
        </p:nvSpPr>
        <p:spPr>
          <a:xfrm>
            <a:off x="7501903" y="5099411"/>
            <a:ext cx="4149172" cy="3933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20"/>
              </a:lnSpc>
            </a:pPr>
            <a:r>
              <a:rPr lang="en-US" sz="2400" spc="24">
                <a:solidFill>
                  <a:srgbClr val="F5F5EF"/>
                </a:solidFill>
                <a:latin typeface="HK Grotesk"/>
                <a:ea typeface="HK Grotesk"/>
                <a:cs typeface="HK Grotesk"/>
                <a:sym typeface="HK Grotesk"/>
              </a:rPr>
              <a:t>Text</a:t>
            </a:r>
          </a:p>
        </p:txBody>
      </p:sp>
      <p:grpSp>
        <p:nvGrpSpPr>
          <p:cNvPr id="21" name="Group 8">
            <a:extLst>
              <a:ext uri="{FF2B5EF4-FFF2-40B4-BE49-F238E27FC236}">
                <a16:creationId xmlns:a16="http://schemas.microsoft.com/office/drawing/2014/main" id="{F868B75D-C985-81D5-FE6D-34C101827908}"/>
              </a:ext>
            </a:extLst>
          </p:cNvPr>
          <p:cNvGrpSpPr/>
          <p:nvPr/>
        </p:nvGrpSpPr>
        <p:grpSpPr>
          <a:xfrm>
            <a:off x="7181205" y="4745217"/>
            <a:ext cx="3803077" cy="3149522"/>
            <a:chOff x="0" y="0"/>
            <a:chExt cx="2223062" cy="1449609"/>
          </a:xfrm>
        </p:grpSpPr>
        <p:sp>
          <p:nvSpPr>
            <p:cNvPr id="22" name="Freeform 9">
              <a:extLst>
                <a:ext uri="{FF2B5EF4-FFF2-40B4-BE49-F238E27FC236}">
                  <a16:creationId xmlns:a16="http://schemas.microsoft.com/office/drawing/2014/main" id="{7C23EDA9-8207-8D89-4B50-D3CDD0EDF671}"/>
                </a:ext>
              </a:extLst>
            </p:cNvPr>
            <p:cNvSpPr/>
            <p:nvPr/>
          </p:nvSpPr>
          <p:spPr>
            <a:xfrm>
              <a:off x="0" y="0"/>
              <a:ext cx="2223062" cy="1449609"/>
            </a:xfrm>
            <a:custGeom>
              <a:avLst/>
              <a:gdLst/>
              <a:ahLst/>
              <a:cxnLst/>
              <a:rect l="l" t="t" r="r" b="b"/>
              <a:pathLst>
                <a:path w="2223062" h="1449609">
                  <a:moveTo>
                    <a:pt x="0" y="0"/>
                  </a:moveTo>
                  <a:lnTo>
                    <a:pt x="2223062" y="0"/>
                  </a:lnTo>
                  <a:lnTo>
                    <a:pt x="2223062" y="1449609"/>
                  </a:lnTo>
                  <a:lnTo>
                    <a:pt x="0" y="1449609"/>
                  </a:lnTo>
                  <a:close/>
                </a:path>
              </a:pathLst>
            </a:custGeom>
            <a:solidFill>
              <a:schemeClr val="accent4"/>
            </a:solidFill>
          </p:spPr>
          <p:txBody>
            <a:bodyPr/>
            <a:lstStyle/>
            <a:p>
              <a:endParaRPr lang="pt-PT" dirty="0"/>
            </a:p>
            <a:p>
              <a:endParaRPr lang="pt-PT" dirty="0"/>
            </a:p>
            <a:p>
              <a:endParaRPr lang="pt-PT" dirty="0"/>
            </a:p>
            <a:p>
              <a:endParaRPr lang="pt-PT" dirty="0"/>
            </a:p>
            <a:p>
              <a:endParaRPr lang="pt-PT" dirty="0"/>
            </a:p>
            <a:p>
              <a:pPr algn="ctr"/>
              <a:r>
                <a:rPr lang="pt-PT" sz="4000" b="1" dirty="0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Age</a:t>
              </a:r>
              <a:r>
                <a:rPr lang="pt-PT" sz="4000" b="1" dirty="0">
                  <a:solidFill>
                    <a:schemeClr val="accent1">
                      <a:lumMod val="50000"/>
                    </a:schemeClr>
                  </a:solidFill>
                  <a:latin typeface="Poppins" pitchFamily="2" charset="77"/>
                  <a:cs typeface="Poppins" pitchFamily="2" charset="77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9798024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E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A514B1E-3B79-9705-2B31-C615BA1C95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183961FF-1AA8-9157-491C-20F9D4A6242C}"/>
              </a:ext>
            </a:extLst>
          </p:cNvPr>
          <p:cNvGrpSpPr/>
          <p:nvPr/>
        </p:nvGrpSpPr>
        <p:grpSpPr>
          <a:xfrm>
            <a:off x="5753224" y="9258300"/>
            <a:ext cx="9511178" cy="214890"/>
            <a:chOff x="0" y="0"/>
            <a:chExt cx="25294954" cy="57150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316D4EEF-7F00-38B4-02D2-341648ECBCF6}"/>
                </a:ext>
              </a:extLst>
            </p:cNvPr>
            <p:cNvSpPr/>
            <p:nvPr/>
          </p:nvSpPr>
          <p:spPr>
            <a:xfrm>
              <a:off x="0" y="255270"/>
              <a:ext cx="25294954" cy="69850"/>
            </a:xfrm>
            <a:custGeom>
              <a:avLst/>
              <a:gdLst/>
              <a:ahLst/>
              <a:cxnLst/>
              <a:rect l="l" t="t" r="r" b="b"/>
              <a:pathLst>
                <a:path w="25294954" h="69850">
                  <a:moveTo>
                    <a:pt x="25004123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25294954" y="69850"/>
                  </a:lnTo>
                  <a:lnTo>
                    <a:pt x="2529495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14" name="TextBox 14">
            <a:extLst>
              <a:ext uri="{FF2B5EF4-FFF2-40B4-BE49-F238E27FC236}">
                <a16:creationId xmlns:a16="http://schemas.microsoft.com/office/drawing/2014/main" id="{8F514351-90EC-1EC9-C6DF-34AC5ACBA27E}"/>
              </a:ext>
            </a:extLst>
          </p:cNvPr>
          <p:cNvSpPr txBox="1"/>
          <p:nvPr/>
        </p:nvSpPr>
        <p:spPr>
          <a:xfrm>
            <a:off x="15374896" y="9239250"/>
            <a:ext cx="1884404" cy="227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680"/>
              </a:lnSpc>
            </a:pPr>
            <a:r>
              <a:rPr lang="en-US" sz="1400" b="1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OCTOBER 2025</a:t>
            </a:r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5FC2EA67-B149-D74A-4796-CFA00664DF2B}"/>
              </a:ext>
            </a:extLst>
          </p:cNvPr>
          <p:cNvSpPr txBox="1"/>
          <p:nvPr/>
        </p:nvSpPr>
        <p:spPr>
          <a:xfrm>
            <a:off x="797499" y="9239250"/>
            <a:ext cx="4964876" cy="4350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lang="en-US" sz="1400" b="1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YOUTH PERSPECTIVES IN CONTEMPORARY EUROPE</a:t>
            </a:r>
          </a:p>
          <a:p>
            <a:pPr algn="l">
              <a:lnSpc>
                <a:spcPts val="1680"/>
              </a:lnSpc>
            </a:pPr>
            <a:endParaRPr lang="en-US" sz="1400" b="1" spc="98">
              <a:solidFill>
                <a:srgbClr val="000000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8B37BCE1-E7D8-FD4C-B70C-8B49E2E51B43}"/>
              </a:ext>
            </a:extLst>
          </p:cNvPr>
          <p:cNvSpPr txBox="1"/>
          <p:nvPr/>
        </p:nvSpPr>
        <p:spPr>
          <a:xfrm>
            <a:off x="7501903" y="5099411"/>
            <a:ext cx="4149172" cy="3933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20"/>
              </a:lnSpc>
            </a:pPr>
            <a:r>
              <a:rPr lang="en-US" sz="2400" spc="24">
                <a:solidFill>
                  <a:srgbClr val="F5F5EF"/>
                </a:solidFill>
                <a:latin typeface="HK Grotesk"/>
                <a:ea typeface="HK Grotesk"/>
                <a:cs typeface="HK Grotesk"/>
                <a:sym typeface="HK Grotesk"/>
              </a:rPr>
              <a:t>Text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DC189AAD-27D3-6460-D20B-79CE4528C9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249458"/>
            <a:ext cx="13868400" cy="850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89381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E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CE63148-E132-F96C-70FF-6E45639AAD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AB6475C7-BA51-8649-847C-808DB3F201B8}"/>
              </a:ext>
            </a:extLst>
          </p:cNvPr>
          <p:cNvGrpSpPr/>
          <p:nvPr/>
        </p:nvGrpSpPr>
        <p:grpSpPr>
          <a:xfrm>
            <a:off x="5753224" y="9258300"/>
            <a:ext cx="9511178" cy="214890"/>
            <a:chOff x="0" y="0"/>
            <a:chExt cx="25294954" cy="57150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2F5DB2D4-B024-B52C-A093-BA6D13D116E1}"/>
                </a:ext>
              </a:extLst>
            </p:cNvPr>
            <p:cNvSpPr/>
            <p:nvPr/>
          </p:nvSpPr>
          <p:spPr>
            <a:xfrm>
              <a:off x="0" y="255270"/>
              <a:ext cx="25294954" cy="69850"/>
            </a:xfrm>
            <a:custGeom>
              <a:avLst/>
              <a:gdLst/>
              <a:ahLst/>
              <a:cxnLst/>
              <a:rect l="l" t="t" r="r" b="b"/>
              <a:pathLst>
                <a:path w="25294954" h="69850">
                  <a:moveTo>
                    <a:pt x="25004123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25294954" y="69850"/>
                  </a:lnTo>
                  <a:lnTo>
                    <a:pt x="2529495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14" name="TextBox 14">
            <a:extLst>
              <a:ext uri="{FF2B5EF4-FFF2-40B4-BE49-F238E27FC236}">
                <a16:creationId xmlns:a16="http://schemas.microsoft.com/office/drawing/2014/main" id="{C62D6DA1-73E5-FF9D-6E4F-CFC8DA73CE75}"/>
              </a:ext>
            </a:extLst>
          </p:cNvPr>
          <p:cNvSpPr txBox="1"/>
          <p:nvPr/>
        </p:nvSpPr>
        <p:spPr>
          <a:xfrm>
            <a:off x="15374896" y="9239250"/>
            <a:ext cx="1884404" cy="227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680"/>
              </a:lnSpc>
            </a:pPr>
            <a:r>
              <a:rPr lang="en-US" sz="1400" b="1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OCTOBER 2025</a:t>
            </a:r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85F39FA9-FFB4-6C81-7ECA-C5CAEDEC447B}"/>
              </a:ext>
            </a:extLst>
          </p:cNvPr>
          <p:cNvSpPr txBox="1"/>
          <p:nvPr/>
        </p:nvSpPr>
        <p:spPr>
          <a:xfrm>
            <a:off x="797499" y="9239250"/>
            <a:ext cx="4964876" cy="4350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lang="en-US" sz="1400" b="1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YOUTH PERSPECTIVES IN CONTEMPORARY EUROPE</a:t>
            </a:r>
          </a:p>
          <a:p>
            <a:pPr algn="l">
              <a:lnSpc>
                <a:spcPts val="1680"/>
              </a:lnSpc>
            </a:pPr>
            <a:endParaRPr lang="en-US" sz="1400" b="1" spc="98">
              <a:solidFill>
                <a:srgbClr val="000000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DA75E6E2-CC1C-DC00-47A4-9ADF7F904539}"/>
              </a:ext>
            </a:extLst>
          </p:cNvPr>
          <p:cNvSpPr txBox="1"/>
          <p:nvPr/>
        </p:nvSpPr>
        <p:spPr>
          <a:xfrm>
            <a:off x="7501903" y="5099411"/>
            <a:ext cx="4149172" cy="3933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20"/>
              </a:lnSpc>
            </a:pPr>
            <a:r>
              <a:rPr lang="en-US" sz="2400" spc="24">
                <a:solidFill>
                  <a:srgbClr val="F5F5EF"/>
                </a:solidFill>
                <a:latin typeface="HK Grotesk"/>
                <a:ea typeface="HK Grotesk"/>
                <a:cs typeface="HK Grotesk"/>
                <a:sym typeface="HK Grotesk"/>
              </a:rPr>
              <a:t>Text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BD7C4572-14E4-34C7-1F43-2317AE5F3D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0" y="308712"/>
            <a:ext cx="13756650" cy="8641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51465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8453749" cy="10287000"/>
          </a:xfrm>
          <a:prstGeom prst="rect">
            <a:avLst/>
          </a:prstGeom>
          <a:solidFill>
            <a:srgbClr val="2E5591"/>
          </a:solidFill>
        </p:spPr>
        <p:txBody>
          <a:bodyPr/>
          <a:lstStyle/>
          <a:p>
            <a:endParaRPr lang="pt-PT"/>
          </a:p>
        </p:txBody>
      </p:sp>
      <p:sp>
        <p:nvSpPr>
          <p:cNvPr id="3" name="Freeform 3"/>
          <p:cNvSpPr/>
          <p:nvPr/>
        </p:nvSpPr>
        <p:spPr>
          <a:xfrm>
            <a:off x="439251" y="0"/>
            <a:ext cx="7575247" cy="3787624"/>
          </a:xfrm>
          <a:custGeom>
            <a:avLst/>
            <a:gdLst/>
            <a:ahLst/>
            <a:cxnLst/>
            <a:rect l="l" t="t" r="r" b="b"/>
            <a:pathLst>
              <a:path w="7575247" h="3787624">
                <a:moveTo>
                  <a:pt x="0" y="0"/>
                </a:moveTo>
                <a:lnTo>
                  <a:pt x="7575247" y="0"/>
                </a:lnTo>
                <a:lnTo>
                  <a:pt x="7575247" y="3787624"/>
                </a:lnTo>
                <a:lnTo>
                  <a:pt x="0" y="37876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grpSp>
        <p:nvGrpSpPr>
          <p:cNvPr id="4" name="Group 4"/>
          <p:cNvGrpSpPr/>
          <p:nvPr/>
        </p:nvGrpSpPr>
        <p:grpSpPr>
          <a:xfrm>
            <a:off x="1387532" y="4608315"/>
            <a:ext cx="5678685" cy="5678685"/>
            <a:chOff x="0" y="0"/>
            <a:chExt cx="6350000" cy="63500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E4F6FF"/>
            </a:solidFill>
          </p:spPr>
          <p:txBody>
            <a:bodyPr/>
            <a:lstStyle/>
            <a:p>
              <a:endParaRPr lang="pt-PT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466492" y="9258300"/>
            <a:ext cx="2926301" cy="214890"/>
            <a:chOff x="0" y="0"/>
            <a:chExt cx="7782490" cy="571500"/>
          </a:xfrm>
        </p:grpSpPr>
        <p:sp>
          <p:nvSpPr>
            <p:cNvPr id="7" name="Freeform 7"/>
            <p:cNvSpPr/>
            <p:nvPr/>
          </p:nvSpPr>
          <p:spPr>
            <a:xfrm>
              <a:off x="0" y="255270"/>
              <a:ext cx="7782490" cy="69850"/>
            </a:xfrm>
            <a:custGeom>
              <a:avLst/>
              <a:gdLst/>
              <a:ahLst/>
              <a:cxnLst/>
              <a:rect l="l" t="t" r="r" b="b"/>
              <a:pathLst>
                <a:path w="7782490" h="69850">
                  <a:moveTo>
                    <a:pt x="7491661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7782490" y="69850"/>
                  </a:lnTo>
                  <a:lnTo>
                    <a:pt x="778249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3018287" y="801642"/>
            <a:ext cx="4241013" cy="227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680"/>
              </a:lnSpc>
            </a:pPr>
            <a:r>
              <a:rPr lang="en-US" sz="1400" b="1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OCTOBER 2025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2525251" y="9246132"/>
            <a:ext cx="5044993" cy="227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680"/>
              </a:lnSpc>
            </a:pPr>
            <a:r>
              <a:rPr lang="en-US" sz="1400" b="1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YOUTH PERSPECTIVES IN CONTEMPORARY EUROPE</a:t>
            </a:r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79783EC7-E6E7-22AC-EA6A-48C62F94480F}"/>
              </a:ext>
            </a:extLst>
          </p:cNvPr>
          <p:cNvSpPr txBox="1"/>
          <p:nvPr/>
        </p:nvSpPr>
        <p:spPr>
          <a:xfrm>
            <a:off x="9834253" y="3390900"/>
            <a:ext cx="8867495" cy="29078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679"/>
              </a:lnSpc>
            </a:pPr>
            <a:r>
              <a:rPr lang="en-US" sz="5000" b="1" dirty="0">
                <a:solidFill>
                  <a:schemeClr val="tx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Main conclusions </a:t>
            </a:r>
          </a:p>
          <a:p>
            <a:pPr algn="l">
              <a:lnSpc>
                <a:spcPts val="7679"/>
              </a:lnSpc>
            </a:pPr>
            <a:r>
              <a:rPr lang="en-US" sz="5000" b="1" dirty="0">
                <a:solidFill>
                  <a:schemeClr val="tx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&amp; policy recommendations 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753224" y="813810"/>
            <a:ext cx="9511178" cy="214890"/>
            <a:chOff x="0" y="0"/>
            <a:chExt cx="25294954" cy="571500"/>
          </a:xfrm>
        </p:grpSpPr>
        <p:sp>
          <p:nvSpPr>
            <p:cNvPr id="3" name="Freeform 3"/>
            <p:cNvSpPr/>
            <p:nvPr/>
          </p:nvSpPr>
          <p:spPr>
            <a:xfrm>
              <a:off x="0" y="255270"/>
              <a:ext cx="25294954" cy="69850"/>
            </a:xfrm>
            <a:custGeom>
              <a:avLst/>
              <a:gdLst/>
              <a:ahLst/>
              <a:cxnLst/>
              <a:rect l="l" t="t" r="r" b="b"/>
              <a:pathLst>
                <a:path w="25294954" h="69850">
                  <a:moveTo>
                    <a:pt x="25004123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25294954" y="69850"/>
                  </a:lnTo>
                  <a:lnTo>
                    <a:pt x="2529495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pt-PT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0" y="7504795"/>
            <a:ext cx="5743699" cy="2782205"/>
            <a:chOff x="0" y="0"/>
            <a:chExt cx="1942930" cy="94114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942930" cy="941141"/>
            </a:xfrm>
            <a:custGeom>
              <a:avLst/>
              <a:gdLst/>
              <a:ahLst/>
              <a:cxnLst/>
              <a:rect l="l" t="t" r="r" b="b"/>
              <a:pathLst>
                <a:path w="1942930" h="941141">
                  <a:moveTo>
                    <a:pt x="0" y="0"/>
                  </a:moveTo>
                  <a:lnTo>
                    <a:pt x="1942930" y="0"/>
                  </a:lnTo>
                  <a:lnTo>
                    <a:pt x="1942930" y="941141"/>
                  </a:lnTo>
                  <a:lnTo>
                    <a:pt x="0" y="941141"/>
                  </a:lnTo>
                  <a:close/>
                </a:path>
              </a:pathLst>
            </a:custGeom>
            <a:solidFill>
              <a:srgbClr val="FFDE59"/>
            </a:solidFill>
          </p:spPr>
          <p:txBody>
            <a:bodyPr/>
            <a:lstStyle/>
            <a:p>
              <a:endParaRPr lang="pt-PT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5743699" y="7504795"/>
            <a:ext cx="6852302" cy="2782205"/>
            <a:chOff x="0" y="0"/>
            <a:chExt cx="2317939" cy="94114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317939" cy="941141"/>
            </a:xfrm>
            <a:custGeom>
              <a:avLst/>
              <a:gdLst/>
              <a:ahLst/>
              <a:cxnLst/>
              <a:rect l="l" t="t" r="r" b="b"/>
              <a:pathLst>
                <a:path w="2317939" h="941141">
                  <a:moveTo>
                    <a:pt x="0" y="0"/>
                  </a:moveTo>
                  <a:lnTo>
                    <a:pt x="2317939" y="0"/>
                  </a:lnTo>
                  <a:lnTo>
                    <a:pt x="2317939" y="941141"/>
                  </a:lnTo>
                  <a:lnTo>
                    <a:pt x="0" y="941141"/>
                  </a:lnTo>
                  <a:close/>
                </a:path>
              </a:pathLst>
            </a:custGeom>
            <a:solidFill>
              <a:srgbClr val="E4F6FF"/>
            </a:solidFill>
          </p:spPr>
          <p:txBody>
            <a:bodyPr/>
            <a:lstStyle/>
            <a:p>
              <a:endParaRPr lang="pt-PT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2596002" y="7504795"/>
            <a:ext cx="5691998" cy="2782205"/>
            <a:chOff x="0" y="0"/>
            <a:chExt cx="1925441" cy="94114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925441" cy="941141"/>
            </a:xfrm>
            <a:custGeom>
              <a:avLst/>
              <a:gdLst/>
              <a:ahLst/>
              <a:cxnLst/>
              <a:rect l="l" t="t" r="r" b="b"/>
              <a:pathLst>
                <a:path w="1925441" h="941141">
                  <a:moveTo>
                    <a:pt x="0" y="0"/>
                  </a:moveTo>
                  <a:lnTo>
                    <a:pt x="1925441" y="0"/>
                  </a:lnTo>
                  <a:lnTo>
                    <a:pt x="1925441" y="941141"/>
                  </a:lnTo>
                  <a:lnTo>
                    <a:pt x="0" y="941141"/>
                  </a:lnTo>
                  <a:close/>
                </a:path>
              </a:pathLst>
            </a:custGeom>
            <a:solidFill>
              <a:srgbClr val="2E5591"/>
            </a:solidFill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10" name="Freeform 10"/>
          <p:cNvSpPr/>
          <p:nvPr/>
        </p:nvSpPr>
        <p:spPr>
          <a:xfrm rot="5400000">
            <a:off x="12592691" y="7504795"/>
            <a:ext cx="2782205" cy="2782205"/>
          </a:xfrm>
          <a:custGeom>
            <a:avLst/>
            <a:gdLst/>
            <a:ahLst/>
            <a:cxnLst/>
            <a:rect l="l" t="t" r="r" b="b"/>
            <a:pathLst>
              <a:path w="2782205" h="2782205">
                <a:moveTo>
                  <a:pt x="0" y="0"/>
                </a:moveTo>
                <a:lnTo>
                  <a:pt x="2782205" y="0"/>
                </a:lnTo>
                <a:lnTo>
                  <a:pt x="2782205" y="2782205"/>
                </a:lnTo>
                <a:lnTo>
                  <a:pt x="0" y="278220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grpSp>
        <p:nvGrpSpPr>
          <p:cNvPr id="11" name="Group 11"/>
          <p:cNvGrpSpPr/>
          <p:nvPr/>
        </p:nvGrpSpPr>
        <p:grpSpPr>
          <a:xfrm>
            <a:off x="4352597" y="7504795"/>
            <a:ext cx="2782205" cy="2782205"/>
            <a:chOff x="0" y="0"/>
            <a:chExt cx="6350000" cy="63500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6F6E9"/>
            </a:solidFill>
          </p:spPr>
          <p:txBody>
            <a:bodyPr/>
            <a:lstStyle/>
            <a:p>
              <a:endParaRPr lang="pt-PT"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941058" y="1437256"/>
            <a:ext cx="6823078" cy="2907847"/>
            <a:chOff x="0" y="-570151"/>
            <a:chExt cx="9097438" cy="3877126"/>
          </a:xfrm>
        </p:grpSpPr>
        <p:sp>
          <p:nvSpPr>
            <p:cNvPr id="14" name="TextBox 14"/>
            <p:cNvSpPr txBox="1"/>
            <p:nvPr/>
          </p:nvSpPr>
          <p:spPr>
            <a:xfrm>
              <a:off x="0" y="-570151"/>
              <a:ext cx="9097438" cy="38771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7679"/>
                </a:lnSpc>
              </a:pPr>
              <a:r>
                <a:rPr lang="en-US" sz="5000" b="1" dirty="0">
                  <a:solidFill>
                    <a:schemeClr val="tx2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Main conclusions &amp; policy recommendations 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1722045"/>
              <a:ext cx="9097438" cy="435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520"/>
                </a:lnSpc>
              </a:pPr>
              <a:endParaRPr lang="en-US" sz="2100" b="1" spc="52" dirty="0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15374896" y="794760"/>
            <a:ext cx="1884404" cy="227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680"/>
              </a:lnSpc>
            </a:pPr>
            <a:r>
              <a:rPr lang="en-US" sz="1400" b="1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OCTOBER 2025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824312" y="794760"/>
            <a:ext cx="4852712" cy="227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lang="en-US" sz="1400" b="1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YOUTH PERSPECTIVES IN CONTEMPORARY EUROPE</a:t>
            </a:r>
          </a:p>
        </p:txBody>
      </p:sp>
      <p:sp>
        <p:nvSpPr>
          <p:cNvPr id="18" name="Freeform 18"/>
          <p:cNvSpPr/>
          <p:nvPr/>
        </p:nvSpPr>
        <p:spPr>
          <a:xfrm rot="-5400000">
            <a:off x="2265943" y="8200346"/>
            <a:ext cx="2782205" cy="1391102"/>
          </a:xfrm>
          <a:custGeom>
            <a:avLst/>
            <a:gdLst/>
            <a:ahLst/>
            <a:cxnLst/>
            <a:rect l="l" t="t" r="r" b="b"/>
            <a:pathLst>
              <a:path w="2782205" h="1391102">
                <a:moveTo>
                  <a:pt x="0" y="0"/>
                </a:moveTo>
                <a:lnTo>
                  <a:pt x="2782205" y="0"/>
                </a:lnTo>
                <a:lnTo>
                  <a:pt x="2782205" y="1391103"/>
                </a:lnTo>
                <a:lnTo>
                  <a:pt x="0" y="139110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19" name="TextBox 19"/>
          <p:cNvSpPr txBox="1"/>
          <p:nvPr/>
        </p:nvSpPr>
        <p:spPr>
          <a:xfrm>
            <a:off x="8199202" y="1287523"/>
            <a:ext cx="9157033" cy="59515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GB" sz="2600" b="1" noProof="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Transitional trends in rural areas are mixed with room for progress.</a:t>
            </a:r>
            <a:r>
              <a:rPr lang="en-GB" sz="2600" noProof="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en-GB" sz="2600" noProof="0" dirty="0">
                <a:latin typeface="Poppins" pitchFamily="2" charset="77"/>
                <a:cs typeface="Poppins" pitchFamily="2" charset="77"/>
              </a:rPr>
              <a:t>Promote coordinated public service delivery and digital inclusion tailored to rural needs. Use hybrid outreach strategies to engage disadvantaged youth effectively.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GB" sz="2600" b="1" noProof="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Policy measures do not target rural youth as a priority group.</a:t>
            </a:r>
            <a:r>
              <a:rPr lang="en-GB" sz="2600" noProof="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en-GB" sz="2600" noProof="0" dirty="0">
                <a:latin typeface="Poppins" pitchFamily="2" charset="77"/>
                <a:cs typeface="Poppins" pitchFamily="2" charset="77"/>
              </a:rPr>
              <a:t>Mainstream rural youth in national and EU policies through vertical coordination and targeted programs. Strengthen rural youth focus in Erasmus+ and broader policy packages.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E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E9BC3A-AADE-FF29-C6F0-152B6B0995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>
            <a:extLst>
              <a:ext uri="{FF2B5EF4-FFF2-40B4-BE49-F238E27FC236}">
                <a16:creationId xmlns:a16="http://schemas.microsoft.com/office/drawing/2014/main" id="{635B4EDA-80E7-BB79-B9BC-64CA3F9FBD9C}"/>
              </a:ext>
            </a:extLst>
          </p:cNvPr>
          <p:cNvGrpSpPr/>
          <p:nvPr/>
        </p:nvGrpSpPr>
        <p:grpSpPr>
          <a:xfrm>
            <a:off x="12596002" y="7504795"/>
            <a:ext cx="5691998" cy="2782205"/>
            <a:chOff x="0" y="0"/>
            <a:chExt cx="1925441" cy="941141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B44993FB-7A20-9C5C-B562-D2D6C66CF3BA}"/>
                </a:ext>
              </a:extLst>
            </p:cNvPr>
            <p:cNvSpPr/>
            <p:nvPr/>
          </p:nvSpPr>
          <p:spPr>
            <a:xfrm>
              <a:off x="0" y="0"/>
              <a:ext cx="1925441" cy="941141"/>
            </a:xfrm>
            <a:custGeom>
              <a:avLst/>
              <a:gdLst/>
              <a:ahLst/>
              <a:cxnLst/>
              <a:rect l="l" t="t" r="r" b="b"/>
              <a:pathLst>
                <a:path w="1925441" h="941141">
                  <a:moveTo>
                    <a:pt x="0" y="0"/>
                  </a:moveTo>
                  <a:lnTo>
                    <a:pt x="1925441" y="0"/>
                  </a:lnTo>
                  <a:lnTo>
                    <a:pt x="1925441" y="941141"/>
                  </a:lnTo>
                  <a:lnTo>
                    <a:pt x="0" y="941141"/>
                  </a:lnTo>
                  <a:close/>
                </a:path>
              </a:pathLst>
            </a:custGeom>
            <a:solidFill>
              <a:srgbClr val="FFDE59"/>
            </a:solidFill>
          </p:spPr>
          <p:txBody>
            <a:bodyPr/>
            <a:lstStyle/>
            <a:p>
              <a:endParaRPr lang="pt-PT"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0081BCD8-5C89-2403-31FA-79A96F4E1EA6}"/>
              </a:ext>
            </a:extLst>
          </p:cNvPr>
          <p:cNvGrpSpPr/>
          <p:nvPr/>
        </p:nvGrpSpPr>
        <p:grpSpPr>
          <a:xfrm>
            <a:off x="0" y="7504795"/>
            <a:ext cx="5531873" cy="2782205"/>
            <a:chOff x="0" y="0"/>
            <a:chExt cx="1871275" cy="941141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4B29B727-B5C8-C2CF-4770-4FB3609ED160}"/>
                </a:ext>
              </a:extLst>
            </p:cNvPr>
            <p:cNvSpPr/>
            <p:nvPr/>
          </p:nvSpPr>
          <p:spPr>
            <a:xfrm>
              <a:off x="0" y="0"/>
              <a:ext cx="1871275" cy="941141"/>
            </a:xfrm>
            <a:custGeom>
              <a:avLst/>
              <a:gdLst/>
              <a:ahLst/>
              <a:cxnLst/>
              <a:rect l="l" t="t" r="r" b="b"/>
              <a:pathLst>
                <a:path w="1871275" h="941141">
                  <a:moveTo>
                    <a:pt x="0" y="0"/>
                  </a:moveTo>
                  <a:lnTo>
                    <a:pt x="1871275" y="0"/>
                  </a:lnTo>
                  <a:lnTo>
                    <a:pt x="1871275" y="941141"/>
                  </a:lnTo>
                  <a:lnTo>
                    <a:pt x="0" y="941141"/>
                  </a:lnTo>
                  <a:close/>
                </a:path>
              </a:pathLst>
            </a:custGeom>
            <a:solidFill>
              <a:srgbClr val="2E5591"/>
            </a:solidFill>
          </p:spPr>
          <p:txBody>
            <a:bodyPr/>
            <a:lstStyle/>
            <a:p>
              <a:endParaRPr lang="pt-PT"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A87A4923-4DB0-B915-C696-7D68280327B3}"/>
              </a:ext>
            </a:extLst>
          </p:cNvPr>
          <p:cNvGrpSpPr/>
          <p:nvPr/>
        </p:nvGrpSpPr>
        <p:grpSpPr>
          <a:xfrm>
            <a:off x="4157039" y="7504795"/>
            <a:ext cx="8438963" cy="2782205"/>
            <a:chOff x="0" y="0"/>
            <a:chExt cx="2854661" cy="941141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D710140C-9E44-D841-5C21-FC5AD756B615}"/>
                </a:ext>
              </a:extLst>
            </p:cNvPr>
            <p:cNvSpPr/>
            <p:nvPr/>
          </p:nvSpPr>
          <p:spPr>
            <a:xfrm>
              <a:off x="0" y="0"/>
              <a:ext cx="2854661" cy="941141"/>
            </a:xfrm>
            <a:custGeom>
              <a:avLst/>
              <a:gdLst/>
              <a:ahLst/>
              <a:cxnLst/>
              <a:rect l="l" t="t" r="r" b="b"/>
              <a:pathLst>
                <a:path w="2854661" h="941141">
                  <a:moveTo>
                    <a:pt x="0" y="0"/>
                  </a:moveTo>
                  <a:lnTo>
                    <a:pt x="2854661" y="0"/>
                  </a:lnTo>
                  <a:lnTo>
                    <a:pt x="2854661" y="941141"/>
                  </a:lnTo>
                  <a:lnTo>
                    <a:pt x="0" y="941141"/>
                  </a:lnTo>
                  <a:close/>
                </a:path>
              </a:pathLst>
            </a:custGeom>
            <a:solidFill>
              <a:srgbClr val="E4F6FF"/>
            </a:solidFill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10" name="Freeform 10">
            <a:extLst>
              <a:ext uri="{FF2B5EF4-FFF2-40B4-BE49-F238E27FC236}">
                <a16:creationId xmlns:a16="http://schemas.microsoft.com/office/drawing/2014/main" id="{D10629E5-5E43-199D-3075-56DDCFAEED04}"/>
              </a:ext>
            </a:extLst>
          </p:cNvPr>
          <p:cNvSpPr/>
          <p:nvPr/>
        </p:nvSpPr>
        <p:spPr>
          <a:xfrm rot="5400000">
            <a:off x="2079910" y="8200346"/>
            <a:ext cx="2782205" cy="1391102"/>
          </a:xfrm>
          <a:custGeom>
            <a:avLst/>
            <a:gdLst/>
            <a:ahLst/>
            <a:cxnLst/>
            <a:rect l="l" t="t" r="r" b="b"/>
            <a:pathLst>
              <a:path w="2782205" h="1391102">
                <a:moveTo>
                  <a:pt x="0" y="0"/>
                </a:moveTo>
                <a:lnTo>
                  <a:pt x="2782205" y="0"/>
                </a:lnTo>
                <a:lnTo>
                  <a:pt x="2782205" y="1391103"/>
                </a:lnTo>
                <a:lnTo>
                  <a:pt x="0" y="13911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grpSp>
        <p:nvGrpSpPr>
          <p:cNvPr id="17" name="Group 17">
            <a:extLst>
              <a:ext uri="{FF2B5EF4-FFF2-40B4-BE49-F238E27FC236}">
                <a16:creationId xmlns:a16="http://schemas.microsoft.com/office/drawing/2014/main" id="{D23A023F-E2CF-FB53-244D-10CC92C949FA}"/>
              </a:ext>
            </a:extLst>
          </p:cNvPr>
          <p:cNvGrpSpPr/>
          <p:nvPr/>
        </p:nvGrpSpPr>
        <p:grpSpPr>
          <a:xfrm>
            <a:off x="5753224" y="813810"/>
            <a:ext cx="9511178" cy="214890"/>
            <a:chOff x="0" y="0"/>
            <a:chExt cx="25294954" cy="571500"/>
          </a:xfrm>
        </p:grpSpPr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5C0B7CD4-ADCB-5568-DA5C-43B1734FF2CD}"/>
                </a:ext>
              </a:extLst>
            </p:cNvPr>
            <p:cNvSpPr/>
            <p:nvPr/>
          </p:nvSpPr>
          <p:spPr>
            <a:xfrm>
              <a:off x="0" y="255270"/>
              <a:ext cx="25294954" cy="69850"/>
            </a:xfrm>
            <a:custGeom>
              <a:avLst/>
              <a:gdLst/>
              <a:ahLst/>
              <a:cxnLst/>
              <a:rect l="l" t="t" r="r" b="b"/>
              <a:pathLst>
                <a:path w="25294954" h="69850">
                  <a:moveTo>
                    <a:pt x="25004123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25294954" y="69850"/>
                  </a:lnTo>
                  <a:lnTo>
                    <a:pt x="2529495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19" name="TextBox 19">
            <a:extLst>
              <a:ext uri="{FF2B5EF4-FFF2-40B4-BE49-F238E27FC236}">
                <a16:creationId xmlns:a16="http://schemas.microsoft.com/office/drawing/2014/main" id="{831B94BA-7BA5-D5FB-2585-CBA0CF162B36}"/>
              </a:ext>
            </a:extLst>
          </p:cNvPr>
          <p:cNvSpPr txBox="1"/>
          <p:nvPr/>
        </p:nvSpPr>
        <p:spPr>
          <a:xfrm>
            <a:off x="15374896" y="794760"/>
            <a:ext cx="1884404" cy="227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680"/>
              </a:lnSpc>
            </a:pPr>
            <a:r>
              <a:rPr lang="en-US" sz="1400" b="1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OCTOBER 2025</a:t>
            </a:r>
          </a:p>
        </p:txBody>
      </p:sp>
      <p:sp>
        <p:nvSpPr>
          <p:cNvPr id="20" name="TextBox 20">
            <a:extLst>
              <a:ext uri="{FF2B5EF4-FFF2-40B4-BE49-F238E27FC236}">
                <a16:creationId xmlns:a16="http://schemas.microsoft.com/office/drawing/2014/main" id="{107FA1DD-C2A7-E499-B9DC-27745000768F}"/>
              </a:ext>
            </a:extLst>
          </p:cNvPr>
          <p:cNvSpPr txBox="1"/>
          <p:nvPr/>
        </p:nvSpPr>
        <p:spPr>
          <a:xfrm>
            <a:off x="698907" y="794760"/>
            <a:ext cx="5125110" cy="4350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lang="en-US" sz="1400" b="1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YOUTH PERSPECTIVES IN CONTEMPORARY EUROPE</a:t>
            </a:r>
          </a:p>
          <a:p>
            <a:pPr algn="l">
              <a:lnSpc>
                <a:spcPts val="1680"/>
              </a:lnSpc>
            </a:pPr>
            <a:endParaRPr lang="en-US" sz="1400" b="1" spc="98">
              <a:solidFill>
                <a:srgbClr val="000000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pic>
        <p:nvPicPr>
          <p:cNvPr id="21" name="Imagem 20">
            <a:extLst>
              <a:ext uri="{FF2B5EF4-FFF2-40B4-BE49-F238E27FC236}">
                <a16:creationId xmlns:a16="http://schemas.microsoft.com/office/drawing/2014/main" id="{341EE40C-378B-D803-84EF-F065F43C5A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4214" y="1229827"/>
            <a:ext cx="10751246" cy="6274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35349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E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DCD281D-3ABE-DEF3-8A43-A75173C1A3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9265656C-107B-1DB0-0EE1-4751B0F1B570}"/>
              </a:ext>
            </a:extLst>
          </p:cNvPr>
          <p:cNvGrpSpPr/>
          <p:nvPr/>
        </p:nvGrpSpPr>
        <p:grpSpPr>
          <a:xfrm>
            <a:off x="5753224" y="813810"/>
            <a:ext cx="9511178" cy="214890"/>
            <a:chOff x="0" y="0"/>
            <a:chExt cx="25294954" cy="57150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7584DB0A-A3A5-585C-EC5C-DC8A3D72D26C}"/>
                </a:ext>
              </a:extLst>
            </p:cNvPr>
            <p:cNvSpPr/>
            <p:nvPr/>
          </p:nvSpPr>
          <p:spPr>
            <a:xfrm>
              <a:off x="0" y="255270"/>
              <a:ext cx="25294954" cy="69850"/>
            </a:xfrm>
            <a:custGeom>
              <a:avLst/>
              <a:gdLst/>
              <a:ahLst/>
              <a:cxnLst/>
              <a:rect l="l" t="t" r="r" b="b"/>
              <a:pathLst>
                <a:path w="25294954" h="69850">
                  <a:moveTo>
                    <a:pt x="25004123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25294954" y="69850"/>
                  </a:lnTo>
                  <a:lnTo>
                    <a:pt x="2529495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pt-PT"/>
            </a:p>
          </p:txBody>
        </p:sp>
      </p:grpSp>
      <p:grpSp>
        <p:nvGrpSpPr>
          <p:cNvPr id="4" name="Group 4">
            <a:extLst>
              <a:ext uri="{FF2B5EF4-FFF2-40B4-BE49-F238E27FC236}">
                <a16:creationId xmlns:a16="http://schemas.microsoft.com/office/drawing/2014/main" id="{429552D3-D541-71EF-97A2-39ADF8EF3F57}"/>
              </a:ext>
            </a:extLst>
          </p:cNvPr>
          <p:cNvGrpSpPr/>
          <p:nvPr/>
        </p:nvGrpSpPr>
        <p:grpSpPr>
          <a:xfrm>
            <a:off x="0" y="7504795"/>
            <a:ext cx="5743699" cy="2782205"/>
            <a:chOff x="0" y="0"/>
            <a:chExt cx="1942930" cy="941141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1CCCA4B5-9894-8024-43A0-5C392EB22309}"/>
                </a:ext>
              </a:extLst>
            </p:cNvPr>
            <p:cNvSpPr/>
            <p:nvPr/>
          </p:nvSpPr>
          <p:spPr>
            <a:xfrm>
              <a:off x="0" y="0"/>
              <a:ext cx="1942930" cy="941141"/>
            </a:xfrm>
            <a:custGeom>
              <a:avLst/>
              <a:gdLst/>
              <a:ahLst/>
              <a:cxnLst/>
              <a:rect l="l" t="t" r="r" b="b"/>
              <a:pathLst>
                <a:path w="1942930" h="941141">
                  <a:moveTo>
                    <a:pt x="0" y="0"/>
                  </a:moveTo>
                  <a:lnTo>
                    <a:pt x="1942930" y="0"/>
                  </a:lnTo>
                  <a:lnTo>
                    <a:pt x="1942930" y="941141"/>
                  </a:lnTo>
                  <a:lnTo>
                    <a:pt x="0" y="941141"/>
                  </a:lnTo>
                  <a:close/>
                </a:path>
              </a:pathLst>
            </a:custGeom>
            <a:solidFill>
              <a:srgbClr val="FFDE59"/>
            </a:solidFill>
          </p:spPr>
          <p:txBody>
            <a:bodyPr/>
            <a:lstStyle/>
            <a:p>
              <a:endParaRPr lang="pt-PT"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CF89D9A8-6F7C-0EB0-E203-31698CBB4283}"/>
              </a:ext>
            </a:extLst>
          </p:cNvPr>
          <p:cNvGrpSpPr/>
          <p:nvPr/>
        </p:nvGrpSpPr>
        <p:grpSpPr>
          <a:xfrm>
            <a:off x="5743699" y="7504795"/>
            <a:ext cx="6852302" cy="2782205"/>
            <a:chOff x="0" y="0"/>
            <a:chExt cx="2317939" cy="941141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B47590B5-5B4A-FCE8-D8C6-AC84FD74A768}"/>
                </a:ext>
              </a:extLst>
            </p:cNvPr>
            <p:cNvSpPr/>
            <p:nvPr/>
          </p:nvSpPr>
          <p:spPr>
            <a:xfrm>
              <a:off x="0" y="0"/>
              <a:ext cx="2317939" cy="941141"/>
            </a:xfrm>
            <a:custGeom>
              <a:avLst/>
              <a:gdLst/>
              <a:ahLst/>
              <a:cxnLst/>
              <a:rect l="l" t="t" r="r" b="b"/>
              <a:pathLst>
                <a:path w="2317939" h="941141">
                  <a:moveTo>
                    <a:pt x="0" y="0"/>
                  </a:moveTo>
                  <a:lnTo>
                    <a:pt x="2317939" y="0"/>
                  </a:lnTo>
                  <a:lnTo>
                    <a:pt x="2317939" y="941141"/>
                  </a:lnTo>
                  <a:lnTo>
                    <a:pt x="0" y="941141"/>
                  </a:lnTo>
                  <a:close/>
                </a:path>
              </a:pathLst>
            </a:custGeom>
            <a:solidFill>
              <a:srgbClr val="E4F6FF"/>
            </a:solidFill>
          </p:spPr>
          <p:txBody>
            <a:bodyPr/>
            <a:lstStyle/>
            <a:p>
              <a:endParaRPr lang="pt-PT"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85A4EBF2-CFA0-0DFF-8C09-FA8A6AA001C5}"/>
              </a:ext>
            </a:extLst>
          </p:cNvPr>
          <p:cNvGrpSpPr/>
          <p:nvPr/>
        </p:nvGrpSpPr>
        <p:grpSpPr>
          <a:xfrm>
            <a:off x="12596002" y="7504795"/>
            <a:ext cx="5691998" cy="2782205"/>
            <a:chOff x="0" y="0"/>
            <a:chExt cx="1925441" cy="941141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7B8C1ABD-261A-43EC-A095-D452ED0E2256}"/>
                </a:ext>
              </a:extLst>
            </p:cNvPr>
            <p:cNvSpPr/>
            <p:nvPr/>
          </p:nvSpPr>
          <p:spPr>
            <a:xfrm>
              <a:off x="0" y="0"/>
              <a:ext cx="1925441" cy="941141"/>
            </a:xfrm>
            <a:custGeom>
              <a:avLst/>
              <a:gdLst/>
              <a:ahLst/>
              <a:cxnLst/>
              <a:rect l="l" t="t" r="r" b="b"/>
              <a:pathLst>
                <a:path w="1925441" h="941141">
                  <a:moveTo>
                    <a:pt x="0" y="0"/>
                  </a:moveTo>
                  <a:lnTo>
                    <a:pt x="1925441" y="0"/>
                  </a:lnTo>
                  <a:lnTo>
                    <a:pt x="1925441" y="941141"/>
                  </a:lnTo>
                  <a:lnTo>
                    <a:pt x="0" y="941141"/>
                  </a:lnTo>
                  <a:close/>
                </a:path>
              </a:pathLst>
            </a:custGeom>
            <a:solidFill>
              <a:srgbClr val="2E5591"/>
            </a:solidFill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10" name="Freeform 10">
            <a:extLst>
              <a:ext uri="{FF2B5EF4-FFF2-40B4-BE49-F238E27FC236}">
                <a16:creationId xmlns:a16="http://schemas.microsoft.com/office/drawing/2014/main" id="{22A5375C-8BE1-CBE8-AB2E-53EB474647B9}"/>
              </a:ext>
            </a:extLst>
          </p:cNvPr>
          <p:cNvSpPr/>
          <p:nvPr/>
        </p:nvSpPr>
        <p:spPr>
          <a:xfrm rot="5400000">
            <a:off x="12592691" y="7504795"/>
            <a:ext cx="2782205" cy="2782205"/>
          </a:xfrm>
          <a:custGeom>
            <a:avLst/>
            <a:gdLst/>
            <a:ahLst/>
            <a:cxnLst/>
            <a:rect l="l" t="t" r="r" b="b"/>
            <a:pathLst>
              <a:path w="2782205" h="2782205">
                <a:moveTo>
                  <a:pt x="0" y="0"/>
                </a:moveTo>
                <a:lnTo>
                  <a:pt x="2782205" y="0"/>
                </a:lnTo>
                <a:lnTo>
                  <a:pt x="2782205" y="2782205"/>
                </a:lnTo>
                <a:lnTo>
                  <a:pt x="0" y="278220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grpSp>
        <p:nvGrpSpPr>
          <p:cNvPr id="11" name="Group 11">
            <a:extLst>
              <a:ext uri="{FF2B5EF4-FFF2-40B4-BE49-F238E27FC236}">
                <a16:creationId xmlns:a16="http://schemas.microsoft.com/office/drawing/2014/main" id="{82D19B7F-CB90-A2F7-D313-C7A749067671}"/>
              </a:ext>
            </a:extLst>
          </p:cNvPr>
          <p:cNvGrpSpPr/>
          <p:nvPr/>
        </p:nvGrpSpPr>
        <p:grpSpPr>
          <a:xfrm>
            <a:off x="4352597" y="7504795"/>
            <a:ext cx="2782205" cy="2782205"/>
            <a:chOff x="0" y="0"/>
            <a:chExt cx="6350000" cy="6350000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F6A7733F-FDB9-7D2E-1220-E6A11C4C9859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6F6E9"/>
            </a:solidFill>
          </p:spPr>
          <p:txBody>
            <a:bodyPr/>
            <a:lstStyle/>
            <a:p>
              <a:endParaRPr lang="pt-PT"/>
            </a:p>
          </p:txBody>
        </p:sp>
      </p:grpSp>
      <p:grpSp>
        <p:nvGrpSpPr>
          <p:cNvPr id="13" name="Group 13">
            <a:extLst>
              <a:ext uri="{FF2B5EF4-FFF2-40B4-BE49-F238E27FC236}">
                <a16:creationId xmlns:a16="http://schemas.microsoft.com/office/drawing/2014/main" id="{22BD6D41-8ACC-2665-5BA8-C74A63F2BC78}"/>
              </a:ext>
            </a:extLst>
          </p:cNvPr>
          <p:cNvGrpSpPr/>
          <p:nvPr/>
        </p:nvGrpSpPr>
        <p:grpSpPr>
          <a:xfrm>
            <a:off x="941058" y="1437256"/>
            <a:ext cx="6823078" cy="2907847"/>
            <a:chOff x="0" y="-570151"/>
            <a:chExt cx="9097438" cy="3877126"/>
          </a:xfrm>
        </p:grpSpPr>
        <p:sp>
          <p:nvSpPr>
            <p:cNvPr id="14" name="TextBox 14">
              <a:extLst>
                <a:ext uri="{FF2B5EF4-FFF2-40B4-BE49-F238E27FC236}">
                  <a16:creationId xmlns:a16="http://schemas.microsoft.com/office/drawing/2014/main" id="{91618EDD-761D-4ACC-5CB9-F78E86F16D37}"/>
                </a:ext>
              </a:extLst>
            </p:cNvPr>
            <p:cNvSpPr txBox="1"/>
            <p:nvPr/>
          </p:nvSpPr>
          <p:spPr>
            <a:xfrm>
              <a:off x="0" y="-570151"/>
              <a:ext cx="9097438" cy="38771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7679"/>
                </a:lnSpc>
              </a:pPr>
              <a:r>
                <a:rPr lang="en-US" sz="5000" b="1" dirty="0">
                  <a:solidFill>
                    <a:schemeClr val="tx2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Main conclusions &amp; policy recommendations </a:t>
              </a:r>
            </a:p>
          </p:txBody>
        </p:sp>
        <p:sp>
          <p:nvSpPr>
            <p:cNvPr id="15" name="TextBox 15">
              <a:extLst>
                <a:ext uri="{FF2B5EF4-FFF2-40B4-BE49-F238E27FC236}">
                  <a16:creationId xmlns:a16="http://schemas.microsoft.com/office/drawing/2014/main" id="{122D9FA8-A2EA-3157-2941-BC61D194E9A2}"/>
                </a:ext>
              </a:extLst>
            </p:cNvPr>
            <p:cNvSpPr txBox="1"/>
            <p:nvPr/>
          </p:nvSpPr>
          <p:spPr>
            <a:xfrm>
              <a:off x="0" y="1722045"/>
              <a:ext cx="9097438" cy="435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520"/>
                </a:lnSpc>
              </a:pPr>
              <a:endParaRPr lang="en-US" sz="2100" b="1" spc="52" dirty="0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</p:txBody>
        </p:sp>
      </p:grpSp>
      <p:sp>
        <p:nvSpPr>
          <p:cNvPr id="16" name="TextBox 16">
            <a:extLst>
              <a:ext uri="{FF2B5EF4-FFF2-40B4-BE49-F238E27FC236}">
                <a16:creationId xmlns:a16="http://schemas.microsoft.com/office/drawing/2014/main" id="{23625621-5228-EFD0-CF8D-C879E9FC92CC}"/>
              </a:ext>
            </a:extLst>
          </p:cNvPr>
          <p:cNvSpPr txBox="1"/>
          <p:nvPr/>
        </p:nvSpPr>
        <p:spPr>
          <a:xfrm>
            <a:off x="15374896" y="794760"/>
            <a:ext cx="1884404" cy="227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680"/>
              </a:lnSpc>
            </a:pPr>
            <a:r>
              <a:rPr lang="en-US" sz="1400" b="1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OCTOBER 2025</a:t>
            </a:r>
          </a:p>
        </p:txBody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127E7C4C-ED85-16DE-D674-84ABD1A71146}"/>
              </a:ext>
            </a:extLst>
          </p:cNvPr>
          <p:cNvSpPr txBox="1"/>
          <p:nvPr/>
        </p:nvSpPr>
        <p:spPr>
          <a:xfrm>
            <a:off x="824312" y="794760"/>
            <a:ext cx="4852712" cy="227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lang="en-US" sz="1400" b="1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YOUTH PERSPECTIVES IN CONTEMPORARY EUROPE</a:t>
            </a:r>
          </a:p>
        </p:txBody>
      </p:sp>
      <p:sp>
        <p:nvSpPr>
          <p:cNvPr id="18" name="Freeform 18">
            <a:extLst>
              <a:ext uri="{FF2B5EF4-FFF2-40B4-BE49-F238E27FC236}">
                <a16:creationId xmlns:a16="http://schemas.microsoft.com/office/drawing/2014/main" id="{95F34F16-4C6F-A435-CC2B-E3458146F536}"/>
              </a:ext>
            </a:extLst>
          </p:cNvPr>
          <p:cNvSpPr/>
          <p:nvPr/>
        </p:nvSpPr>
        <p:spPr>
          <a:xfrm rot="-5400000">
            <a:off x="2265943" y="8200346"/>
            <a:ext cx="2782205" cy="1391102"/>
          </a:xfrm>
          <a:custGeom>
            <a:avLst/>
            <a:gdLst/>
            <a:ahLst/>
            <a:cxnLst/>
            <a:rect l="l" t="t" r="r" b="b"/>
            <a:pathLst>
              <a:path w="2782205" h="1391102">
                <a:moveTo>
                  <a:pt x="0" y="0"/>
                </a:moveTo>
                <a:lnTo>
                  <a:pt x="2782205" y="0"/>
                </a:lnTo>
                <a:lnTo>
                  <a:pt x="2782205" y="1391103"/>
                </a:lnTo>
                <a:lnTo>
                  <a:pt x="0" y="139110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19" name="TextBox 19">
            <a:extLst>
              <a:ext uri="{FF2B5EF4-FFF2-40B4-BE49-F238E27FC236}">
                <a16:creationId xmlns:a16="http://schemas.microsoft.com/office/drawing/2014/main" id="{246CCED4-15D8-7D40-0CE9-1C2D66555DB8}"/>
              </a:ext>
            </a:extLst>
          </p:cNvPr>
          <p:cNvSpPr txBox="1"/>
          <p:nvPr/>
        </p:nvSpPr>
        <p:spPr>
          <a:xfrm>
            <a:off x="8189909" y="1638300"/>
            <a:ext cx="9157033" cy="60401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500" b="1" noProof="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3. Practices and projects show a lively youth sector, but lack coordination.</a:t>
            </a:r>
            <a:r>
              <a:rPr lang="en-GB" sz="2500" noProof="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en-GB" sz="2500" noProof="0" dirty="0">
                <a:latin typeface="Poppins" pitchFamily="2" charset="77"/>
                <a:cs typeface="Poppins" pitchFamily="2" charset="77"/>
              </a:rPr>
              <a:t>Create permanent rural youth think-tanks and long-term funding for local organizations. Foster regional cooperation and research partnerships to scale best practices.</a:t>
            </a:r>
          </a:p>
          <a:p>
            <a:pPr>
              <a:lnSpc>
                <a:spcPct val="150000"/>
              </a:lnSpc>
            </a:pPr>
            <a:r>
              <a:rPr lang="en-GB" sz="2400" b="1" noProof="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4. Transitional drivers: more education, moderate informal support, low youth participation.</a:t>
            </a:r>
            <a:r>
              <a:rPr lang="en-GB" sz="2400" noProof="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en-GB" sz="2400" noProof="0" dirty="0">
                <a:latin typeface="Poppins" pitchFamily="2" charset="77"/>
                <a:cs typeface="Poppins" pitchFamily="2" charset="77"/>
              </a:rPr>
              <a:t>Support rural school clusters and flexible VET models adapted to local economies. Boost youth representation in local governance and fund co-creation spaces.</a:t>
            </a:r>
          </a:p>
          <a:p>
            <a:endParaRPr lang="pt-PT" sz="2500" dirty="0">
              <a:latin typeface="Poppins" pitchFamily="2" charset="77"/>
              <a:cs typeface="Poppi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92663015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E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626DFC6-CDAA-7FFB-AA01-E20373EE3A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CA7FD3FB-EFF7-03C1-76B3-2A3B9B93234D}"/>
              </a:ext>
            </a:extLst>
          </p:cNvPr>
          <p:cNvGrpSpPr/>
          <p:nvPr/>
        </p:nvGrpSpPr>
        <p:grpSpPr>
          <a:xfrm>
            <a:off x="5753224" y="813810"/>
            <a:ext cx="9511178" cy="214890"/>
            <a:chOff x="0" y="0"/>
            <a:chExt cx="25294954" cy="57150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05EEC6AF-F8CC-82C5-4580-6D3116B1BBCF}"/>
                </a:ext>
              </a:extLst>
            </p:cNvPr>
            <p:cNvSpPr/>
            <p:nvPr/>
          </p:nvSpPr>
          <p:spPr>
            <a:xfrm>
              <a:off x="0" y="255270"/>
              <a:ext cx="25294954" cy="69850"/>
            </a:xfrm>
            <a:custGeom>
              <a:avLst/>
              <a:gdLst/>
              <a:ahLst/>
              <a:cxnLst/>
              <a:rect l="l" t="t" r="r" b="b"/>
              <a:pathLst>
                <a:path w="25294954" h="69850">
                  <a:moveTo>
                    <a:pt x="25004123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25294954" y="69850"/>
                  </a:lnTo>
                  <a:lnTo>
                    <a:pt x="2529495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pt-PT"/>
            </a:p>
          </p:txBody>
        </p:sp>
      </p:grpSp>
      <p:grpSp>
        <p:nvGrpSpPr>
          <p:cNvPr id="4" name="Group 4">
            <a:extLst>
              <a:ext uri="{FF2B5EF4-FFF2-40B4-BE49-F238E27FC236}">
                <a16:creationId xmlns:a16="http://schemas.microsoft.com/office/drawing/2014/main" id="{35365664-9971-2CC3-BA93-ECDE90A95537}"/>
              </a:ext>
            </a:extLst>
          </p:cNvPr>
          <p:cNvGrpSpPr/>
          <p:nvPr/>
        </p:nvGrpSpPr>
        <p:grpSpPr>
          <a:xfrm>
            <a:off x="0" y="7504795"/>
            <a:ext cx="5743699" cy="2782205"/>
            <a:chOff x="0" y="0"/>
            <a:chExt cx="1942930" cy="941141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15AE5E39-87FD-B543-F19D-10E43C1CFAE6}"/>
                </a:ext>
              </a:extLst>
            </p:cNvPr>
            <p:cNvSpPr/>
            <p:nvPr/>
          </p:nvSpPr>
          <p:spPr>
            <a:xfrm>
              <a:off x="0" y="0"/>
              <a:ext cx="1942930" cy="941141"/>
            </a:xfrm>
            <a:custGeom>
              <a:avLst/>
              <a:gdLst/>
              <a:ahLst/>
              <a:cxnLst/>
              <a:rect l="l" t="t" r="r" b="b"/>
              <a:pathLst>
                <a:path w="1942930" h="941141">
                  <a:moveTo>
                    <a:pt x="0" y="0"/>
                  </a:moveTo>
                  <a:lnTo>
                    <a:pt x="1942930" y="0"/>
                  </a:lnTo>
                  <a:lnTo>
                    <a:pt x="1942930" y="941141"/>
                  </a:lnTo>
                  <a:lnTo>
                    <a:pt x="0" y="941141"/>
                  </a:lnTo>
                  <a:close/>
                </a:path>
              </a:pathLst>
            </a:custGeom>
            <a:solidFill>
              <a:srgbClr val="FFDE59"/>
            </a:solidFill>
          </p:spPr>
          <p:txBody>
            <a:bodyPr/>
            <a:lstStyle/>
            <a:p>
              <a:endParaRPr lang="pt-PT"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CB8F6A9C-43FC-B6C9-4D57-70052F92B791}"/>
              </a:ext>
            </a:extLst>
          </p:cNvPr>
          <p:cNvGrpSpPr/>
          <p:nvPr/>
        </p:nvGrpSpPr>
        <p:grpSpPr>
          <a:xfrm>
            <a:off x="5743699" y="7504795"/>
            <a:ext cx="6852302" cy="2782205"/>
            <a:chOff x="0" y="0"/>
            <a:chExt cx="2317939" cy="941141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D7FA873C-B0BE-CC59-C40D-E9F24D6DFE9D}"/>
                </a:ext>
              </a:extLst>
            </p:cNvPr>
            <p:cNvSpPr/>
            <p:nvPr/>
          </p:nvSpPr>
          <p:spPr>
            <a:xfrm>
              <a:off x="0" y="0"/>
              <a:ext cx="2317939" cy="941141"/>
            </a:xfrm>
            <a:custGeom>
              <a:avLst/>
              <a:gdLst/>
              <a:ahLst/>
              <a:cxnLst/>
              <a:rect l="l" t="t" r="r" b="b"/>
              <a:pathLst>
                <a:path w="2317939" h="941141">
                  <a:moveTo>
                    <a:pt x="0" y="0"/>
                  </a:moveTo>
                  <a:lnTo>
                    <a:pt x="2317939" y="0"/>
                  </a:lnTo>
                  <a:lnTo>
                    <a:pt x="2317939" y="941141"/>
                  </a:lnTo>
                  <a:lnTo>
                    <a:pt x="0" y="941141"/>
                  </a:lnTo>
                  <a:close/>
                </a:path>
              </a:pathLst>
            </a:custGeom>
            <a:solidFill>
              <a:srgbClr val="E4F6FF"/>
            </a:solidFill>
          </p:spPr>
          <p:txBody>
            <a:bodyPr/>
            <a:lstStyle/>
            <a:p>
              <a:endParaRPr lang="pt-PT"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8B6A6DAE-194E-BEA4-DD5B-BCD7AFD302B9}"/>
              </a:ext>
            </a:extLst>
          </p:cNvPr>
          <p:cNvGrpSpPr/>
          <p:nvPr/>
        </p:nvGrpSpPr>
        <p:grpSpPr>
          <a:xfrm>
            <a:off x="12596002" y="7504795"/>
            <a:ext cx="5691998" cy="2782205"/>
            <a:chOff x="0" y="0"/>
            <a:chExt cx="1925441" cy="941141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628130AF-1C63-64D4-3BA4-0A8F4035291E}"/>
                </a:ext>
              </a:extLst>
            </p:cNvPr>
            <p:cNvSpPr/>
            <p:nvPr/>
          </p:nvSpPr>
          <p:spPr>
            <a:xfrm>
              <a:off x="0" y="0"/>
              <a:ext cx="1925441" cy="941141"/>
            </a:xfrm>
            <a:custGeom>
              <a:avLst/>
              <a:gdLst/>
              <a:ahLst/>
              <a:cxnLst/>
              <a:rect l="l" t="t" r="r" b="b"/>
              <a:pathLst>
                <a:path w="1925441" h="941141">
                  <a:moveTo>
                    <a:pt x="0" y="0"/>
                  </a:moveTo>
                  <a:lnTo>
                    <a:pt x="1925441" y="0"/>
                  </a:lnTo>
                  <a:lnTo>
                    <a:pt x="1925441" y="941141"/>
                  </a:lnTo>
                  <a:lnTo>
                    <a:pt x="0" y="941141"/>
                  </a:lnTo>
                  <a:close/>
                </a:path>
              </a:pathLst>
            </a:custGeom>
            <a:solidFill>
              <a:srgbClr val="2E5591"/>
            </a:solidFill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10" name="Freeform 10">
            <a:extLst>
              <a:ext uri="{FF2B5EF4-FFF2-40B4-BE49-F238E27FC236}">
                <a16:creationId xmlns:a16="http://schemas.microsoft.com/office/drawing/2014/main" id="{0BF02457-F79A-A05F-45B9-EE2C1AAA78E1}"/>
              </a:ext>
            </a:extLst>
          </p:cNvPr>
          <p:cNvSpPr/>
          <p:nvPr/>
        </p:nvSpPr>
        <p:spPr>
          <a:xfrm rot="5400000">
            <a:off x="12592691" y="7504795"/>
            <a:ext cx="2782205" cy="2782205"/>
          </a:xfrm>
          <a:custGeom>
            <a:avLst/>
            <a:gdLst/>
            <a:ahLst/>
            <a:cxnLst/>
            <a:rect l="l" t="t" r="r" b="b"/>
            <a:pathLst>
              <a:path w="2782205" h="2782205">
                <a:moveTo>
                  <a:pt x="0" y="0"/>
                </a:moveTo>
                <a:lnTo>
                  <a:pt x="2782205" y="0"/>
                </a:lnTo>
                <a:lnTo>
                  <a:pt x="2782205" y="2782205"/>
                </a:lnTo>
                <a:lnTo>
                  <a:pt x="0" y="278220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grpSp>
        <p:nvGrpSpPr>
          <p:cNvPr id="11" name="Group 11">
            <a:extLst>
              <a:ext uri="{FF2B5EF4-FFF2-40B4-BE49-F238E27FC236}">
                <a16:creationId xmlns:a16="http://schemas.microsoft.com/office/drawing/2014/main" id="{68A41BC4-45A7-4098-5941-FC833C87043F}"/>
              </a:ext>
            </a:extLst>
          </p:cNvPr>
          <p:cNvGrpSpPr/>
          <p:nvPr/>
        </p:nvGrpSpPr>
        <p:grpSpPr>
          <a:xfrm>
            <a:off x="4352597" y="7504795"/>
            <a:ext cx="2782205" cy="2782205"/>
            <a:chOff x="0" y="0"/>
            <a:chExt cx="6350000" cy="6350000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A304F7A1-428A-1125-7FAC-72634AF763D4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6F6E9"/>
            </a:solidFill>
          </p:spPr>
          <p:txBody>
            <a:bodyPr/>
            <a:lstStyle/>
            <a:p>
              <a:endParaRPr lang="pt-PT"/>
            </a:p>
          </p:txBody>
        </p:sp>
      </p:grpSp>
      <p:grpSp>
        <p:nvGrpSpPr>
          <p:cNvPr id="13" name="Group 13">
            <a:extLst>
              <a:ext uri="{FF2B5EF4-FFF2-40B4-BE49-F238E27FC236}">
                <a16:creationId xmlns:a16="http://schemas.microsoft.com/office/drawing/2014/main" id="{091EA4DD-A9AA-B475-F557-8205A49FDC19}"/>
              </a:ext>
            </a:extLst>
          </p:cNvPr>
          <p:cNvGrpSpPr/>
          <p:nvPr/>
        </p:nvGrpSpPr>
        <p:grpSpPr>
          <a:xfrm>
            <a:off x="941058" y="1437256"/>
            <a:ext cx="6823078" cy="2907847"/>
            <a:chOff x="0" y="-570151"/>
            <a:chExt cx="9097438" cy="3877126"/>
          </a:xfrm>
        </p:grpSpPr>
        <p:sp>
          <p:nvSpPr>
            <p:cNvPr id="14" name="TextBox 14">
              <a:extLst>
                <a:ext uri="{FF2B5EF4-FFF2-40B4-BE49-F238E27FC236}">
                  <a16:creationId xmlns:a16="http://schemas.microsoft.com/office/drawing/2014/main" id="{E63E1ADE-F1ED-59A6-A831-2A6F14B931AA}"/>
                </a:ext>
              </a:extLst>
            </p:cNvPr>
            <p:cNvSpPr txBox="1"/>
            <p:nvPr/>
          </p:nvSpPr>
          <p:spPr>
            <a:xfrm>
              <a:off x="0" y="-570151"/>
              <a:ext cx="9097438" cy="38771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7679"/>
                </a:lnSpc>
              </a:pPr>
              <a:r>
                <a:rPr lang="en-US" sz="5000" b="1" dirty="0">
                  <a:solidFill>
                    <a:schemeClr val="tx2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Main conclusions &amp; policy recommendations </a:t>
              </a:r>
            </a:p>
          </p:txBody>
        </p:sp>
        <p:sp>
          <p:nvSpPr>
            <p:cNvPr id="15" name="TextBox 15">
              <a:extLst>
                <a:ext uri="{FF2B5EF4-FFF2-40B4-BE49-F238E27FC236}">
                  <a16:creationId xmlns:a16="http://schemas.microsoft.com/office/drawing/2014/main" id="{594074D2-51D3-CC5B-D057-CA458B02B0FA}"/>
                </a:ext>
              </a:extLst>
            </p:cNvPr>
            <p:cNvSpPr txBox="1"/>
            <p:nvPr/>
          </p:nvSpPr>
          <p:spPr>
            <a:xfrm>
              <a:off x="0" y="1722045"/>
              <a:ext cx="9097438" cy="435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520"/>
                </a:lnSpc>
              </a:pPr>
              <a:endParaRPr lang="en-US" sz="2100" b="1" spc="52" dirty="0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</p:txBody>
        </p:sp>
      </p:grpSp>
      <p:sp>
        <p:nvSpPr>
          <p:cNvPr id="16" name="TextBox 16">
            <a:extLst>
              <a:ext uri="{FF2B5EF4-FFF2-40B4-BE49-F238E27FC236}">
                <a16:creationId xmlns:a16="http://schemas.microsoft.com/office/drawing/2014/main" id="{058A52C5-3634-08C4-3EFC-EA264A704E31}"/>
              </a:ext>
            </a:extLst>
          </p:cNvPr>
          <p:cNvSpPr txBox="1"/>
          <p:nvPr/>
        </p:nvSpPr>
        <p:spPr>
          <a:xfrm>
            <a:off x="15374896" y="794760"/>
            <a:ext cx="1884404" cy="227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680"/>
              </a:lnSpc>
            </a:pPr>
            <a:r>
              <a:rPr lang="en-US" sz="1400" b="1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OCTOBER 2025</a:t>
            </a:r>
          </a:p>
        </p:txBody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4FAFD96E-6250-F713-CBDC-9E91DC65DEA6}"/>
              </a:ext>
            </a:extLst>
          </p:cNvPr>
          <p:cNvSpPr txBox="1"/>
          <p:nvPr/>
        </p:nvSpPr>
        <p:spPr>
          <a:xfrm>
            <a:off x="824312" y="794760"/>
            <a:ext cx="4852712" cy="227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lang="en-US" sz="1400" b="1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YOUTH PERSPECTIVES IN CONTEMPORARY EUROPE</a:t>
            </a:r>
          </a:p>
        </p:txBody>
      </p:sp>
      <p:sp>
        <p:nvSpPr>
          <p:cNvPr id="18" name="Freeform 18">
            <a:extLst>
              <a:ext uri="{FF2B5EF4-FFF2-40B4-BE49-F238E27FC236}">
                <a16:creationId xmlns:a16="http://schemas.microsoft.com/office/drawing/2014/main" id="{209900BE-8480-3EB1-5D46-2DCD794CFD83}"/>
              </a:ext>
            </a:extLst>
          </p:cNvPr>
          <p:cNvSpPr/>
          <p:nvPr/>
        </p:nvSpPr>
        <p:spPr>
          <a:xfrm rot="-5400000">
            <a:off x="2265943" y="8200346"/>
            <a:ext cx="2782205" cy="1391102"/>
          </a:xfrm>
          <a:custGeom>
            <a:avLst/>
            <a:gdLst/>
            <a:ahLst/>
            <a:cxnLst/>
            <a:rect l="l" t="t" r="r" b="b"/>
            <a:pathLst>
              <a:path w="2782205" h="1391102">
                <a:moveTo>
                  <a:pt x="0" y="0"/>
                </a:moveTo>
                <a:lnTo>
                  <a:pt x="2782205" y="0"/>
                </a:lnTo>
                <a:lnTo>
                  <a:pt x="2782205" y="1391103"/>
                </a:lnTo>
                <a:lnTo>
                  <a:pt x="0" y="139110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19" name="TextBox 19">
            <a:extLst>
              <a:ext uri="{FF2B5EF4-FFF2-40B4-BE49-F238E27FC236}">
                <a16:creationId xmlns:a16="http://schemas.microsoft.com/office/drawing/2014/main" id="{094CD4D2-6F26-20E4-2C35-4F77C552A17F}"/>
              </a:ext>
            </a:extLst>
          </p:cNvPr>
          <p:cNvSpPr txBox="1"/>
          <p:nvPr/>
        </p:nvSpPr>
        <p:spPr>
          <a:xfrm>
            <a:off x="7758560" y="1381748"/>
            <a:ext cx="9582806" cy="57631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800" b="1" noProof="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5. Rural youth have an occupation, but jobs lack meaning.</a:t>
            </a:r>
            <a:r>
              <a:rPr lang="en-GB" sz="2800" noProof="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en-GB" sz="2800" noProof="0" dirty="0">
                <a:latin typeface="Poppins" pitchFamily="2" charset="77"/>
                <a:cs typeface="Poppins" pitchFamily="2" charset="77"/>
              </a:rPr>
              <a:t>Improve mobility and public employment services tailored to rural realities. Incentivize decent jobs in circular, cultural, and remote work sectors.</a:t>
            </a:r>
          </a:p>
          <a:p>
            <a:pPr>
              <a:lnSpc>
                <a:spcPct val="150000"/>
              </a:lnSpc>
            </a:pPr>
            <a:r>
              <a:rPr lang="en-GB" sz="2800" b="1" noProof="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6. Thinking of moving outside rural areas? Actually, rural youth want to stay.</a:t>
            </a:r>
            <a:r>
              <a:rPr lang="en-GB" sz="2800" noProof="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en-GB" sz="2800" noProof="0" dirty="0">
                <a:latin typeface="Poppins" pitchFamily="2" charset="77"/>
                <a:cs typeface="Poppins" pitchFamily="2" charset="77"/>
              </a:rPr>
              <a:t>Enhance short-term mobility options and rural-urban linkages. Expand Erasmus+ and national exchange programs to support commuting and return mobilities.</a:t>
            </a:r>
          </a:p>
        </p:txBody>
      </p:sp>
    </p:spTree>
    <p:extLst>
      <p:ext uri="{BB962C8B-B14F-4D97-AF65-F5344CB8AC3E}">
        <p14:creationId xmlns:p14="http://schemas.microsoft.com/office/powerpoint/2010/main" val="269510747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E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DA2A1C-EF49-D734-F44A-21B5EF2409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6158677E-676F-4677-FEBF-75FD9801B57C}"/>
              </a:ext>
            </a:extLst>
          </p:cNvPr>
          <p:cNvGrpSpPr/>
          <p:nvPr/>
        </p:nvGrpSpPr>
        <p:grpSpPr>
          <a:xfrm>
            <a:off x="5753224" y="813810"/>
            <a:ext cx="9511178" cy="214890"/>
            <a:chOff x="0" y="0"/>
            <a:chExt cx="25294954" cy="57150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56E86963-8A57-D507-FBD7-B2429DCB1DE6}"/>
                </a:ext>
              </a:extLst>
            </p:cNvPr>
            <p:cNvSpPr/>
            <p:nvPr/>
          </p:nvSpPr>
          <p:spPr>
            <a:xfrm>
              <a:off x="0" y="255270"/>
              <a:ext cx="25294954" cy="69850"/>
            </a:xfrm>
            <a:custGeom>
              <a:avLst/>
              <a:gdLst/>
              <a:ahLst/>
              <a:cxnLst/>
              <a:rect l="l" t="t" r="r" b="b"/>
              <a:pathLst>
                <a:path w="25294954" h="69850">
                  <a:moveTo>
                    <a:pt x="25004123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25294954" y="69850"/>
                  </a:lnTo>
                  <a:lnTo>
                    <a:pt x="2529495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pt-PT"/>
            </a:p>
          </p:txBody>
        </p:sp>
      </p:grpSp>
      <p:grpSp>
        <p:nvGrpSpPr>
          <p:cNvPr id="4" name="Group 4">
            <a:extLst>
              <a:ext uri="{FF2B5EF4-FFF2-40B4-BE49-F238E27FC236}">
                <a16:creationId xmlns:a16="http://schemas.microsoft.com/office/drawing/2014/main" id="{C1A5131C-CFA5-2414-ED4C-1D6FBF28A986}"/>
              </a:ext>
            </a:extLst>
          </p:cNvPr>
          <p:cNvGrpSpPr/>
          <p:nvPr/>
        </p:nvGrpSpPr>
        <p:grpSpPr>
          <a:xfrm>
            <a:off x="0" y="7504795"/>
            <a:ext cx="5743699" cy="2782205"/>
            <a:chOff x="0" y="0"/>
            <a:chExt cx="1942930" cy="941141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1E5C2C35-CD08-55FE-97CB-6C843F3DA840}"/>
                </a:ext>
              </a:extLst>
            </p:cNvPr>
            <p:cNvSpPr/>
            <p:nvPr/>
          </p:nvSpPr>
          <p:spPr>
            <a:xfrm>
              <a:off x="0" y="0"/>
              <a:ext cx="1942930" cy="941141"/>
            </a:xfrm>
            <a:custGeom>
              <a:avLst/>
              <a:gdLst/>
              <a:ahLst/>
              <a:cxnLst/>
              <a:rect l="l" t="t" r="r" b="b"/>
              <a:pathLst>
                <a:path w="1942930" h="941141">
                  <a:moveTo>
                    <a:pt x="0" y="0"/>
                  </a:moveTo>
                  <a:lnTo>
                    <a:pt x="1942930" y="0"/>
                  </a:lnTo>
                  <a:lnTo>
                    <a:pt x="1942930" y="941141"/>
                  </a:lnTo>
                  <a:lnTo>
                    <a:pt x="0" y="941141"/>
                  </a:lnTo>
                  <a:close/>
                </a:path>
              </a:pathLst>
            </a:custGeom>
            <a:solidFill>
              <a:srgbClr val="FFDE59"/>
            </a:solidFill>
          </p:spPr>
          <p:txBody>
            <a:bodyPr/>
            <a:lstStyle/>
            <a:p>
              <a:endParaRPr lang="pt-PT"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10448196-DB1D-4BFD-CE6E-38E84E4A52FF}"/>
              </a:ext>
            </a:extLst>
          </p:cNvPr>
          <p:cNvGrpSpPr/>
          <p:nvPr/>
        </p:nvGrpSpPr>
        <p:grpSpPr>
          <a:xfrm>
            <a:off x="5743699" y="7504795"/>
            <a:ext cx="6852302" cy="2782205"/>
            <a:chOff x="0" y="0"/>
            <a:chExt cx="2317939" cy="941141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0D0F0CCE-4795-2DB6-93C9-40799DA32D27}"/>
                </a:ext>
              </a:extLst>
            </p:cNvPr>
            <p:cNvSpPr/>
            <p:nvPr/>
          </p:nvSpPr>
          <p:spPr>
            <a:xfrm>
              <a:off x="0" y="0"/>
              <a:ext cx="2317939" cy="941141"/>
            </a:xfrm>
            <a:custGeom>
              <a:avLst/>
              <a:gdLst/>
              <a:ahLst/>
              <a:cxnLst/>
              <a:rect l="l" t="t" r="r" b="b"/>
              <a:pathLst>
                <a:path w="2317939" h="941141">
                  <a:moveTo>
                    <a:pt x="0" y="0"/>
                  </a:moveTo>
                  <a:lnTo>
                    <a:pt x="2317939" y="0"/>
                  </a:lnTo>
                  <a:lnTo>
                    <a:pt x="2317939" y="941141"/>
                  </a:lnTo>
                  <a:lnTo>
                    <a:pt x="0" y="941141"/>
                  </a:lnTo>
                  <a:close/>
                </a:path>
              </a:pathLst>
            </a:custGeom>
            <a:solidFill>
              <a:srgbClr val="E4F6FF"/>
            </a:solidFill>
          </p:spPr>
          <p:txBody>
            <a:bodyPr/>
            <a:lstStyle/>
            <a:p>
              <a:endParaRPr lang="pt-PT"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C60FF51A-E327-37DF-A8D7-6CE28308B5DB}"/>
              </a:ext>
            </a:extLst>
          </p:cNvPr>
          <p:cNvGrpSpPr/>
          <p:nvPr/>
        </p:nvGrpSpPr>
        <p:grpSpPr>
          <a:xfrm>
            <a:off x="12596002" y="7504795"/>
            <a:ext cx="5691998" cy="2782205"/>
            <a:chOff x="0" y="0"/>
            <a:chExt cx="1925441" cy="941141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3A3992A0-69CF-5508-75CF-D87816F83ED0}"/>
                </a:ext>
              </a:extLst>
            </p:cNvPr>
            <p:cNvSpPr/>
            <p:nvPr/>
          </p:nvSpPr>
          <p:spPr>
            <a:xfrm>
              <a:off x="0" y="0"/>
              <a:ext cx="1925441" cy="941141"/>
            </a:xfrm>
            <a:custGeom>
              <a:avLst/>
              <a:gdLst/>
              <a:ahLst/>
              <a:cxnLst/>
              <a:rect l="l" t="t" r="r" b="b"/>
              <a:pathLst>
                <a:path w="1925441" h="941141">
                  <a:moveTo>
                    <a:pt x="0" y="0"/>
                  </a:moveTo>
                  <a:lnTo>
                    <a:pt x="1925441" y="0"/>
                  </a:lnTo>
                  <a:lnTo>
                    <a:pt x="1925441" y="941141"/>
                  </a:lnTo>
                  <a:lnTo>
                    <a:pt x="0" y="941141"/>
                  </a:lnTo>
                  <a:close/>
                </a:path>
              </a:pathLst>
            </a:custGeom>
            <a:solidFill>
              <a:srgbClr val="2E5591"/>
            </a:solidFill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10" name="Freeform 10">
            <a:extLst>
              <a:ext uri="{FF2B5EF4-FFF2-40B4-BE49-F238E27FC236}">
                <a16:creationId xmlns:a16="http://schemas.microsoft.com/office/drawing/2014/main" id="{DEFBB728-3A2C-9EEE-93C2-86DF30DC4053}"/>
              </a:ext>
            </a:extLst>
          </p:cNvPr>
          <p:cNvSpPr/>
          <p:nvPr/>
        </p:nvSpPr>
        <p:spPr>
          <a:xfrm rot="5400000">
            <a:off x="12592691" y="7504795"/>
            <a:ext cx="2782205" cy="2782205"/>
          </a:xfrm>
          <a:custGeom>
            <a:avLst/>
            <a:gdLst/>
            <a:ahLst/>
            <a:cxnLst/>
            <a:rect l="l" t="t" r="r" b="b"/>
            <a:pathLst>
              <a:path w="2782205" h="2782205">
                <a:moveTo>
                  <a:pt x="0" y="0"/>
                </a:moveTo>
                <a:lnTo>
                  <a:pt x="2782205" y="0"/>
                </a:lnTo>
                <a:lnTo>
                  <a:pt x="2782205" y="2782205"/>
                </a:lnTo>
                <a:lnTo>
                  <a:pt x="0" y="278220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grpSp>
        <p:nvGrpSpPr>
          <p:cNvPr id="11" name="Group 11">
            <a:extLst>
              <a:ext uri="{FF2B5EF4-FFF2-40B4-BE49-F238E27FC236}">
                <a16:creationId xmlns:a16="http://schemas.microsoft.com/office/drawing/2014/main" id="{3F12BE75-C499-0FBB-1B7F-3B2DC2775873}"/>
              </a:ext>
            </a:extLst>
          </p:cNvPr>
          <p:cNvGrpSpPr/>
          <p:nvPr/>
        </p:nvGrpSpPr>
        <p:grpSpPr>
          <a:xfrm>
            <a:off x="4352597" y="7504795"/>
            <a:ext cx="2782205" cy="2782205"/>
            <a:chOff x="0" y="0"/>
            <a:chExt cx="6350000" cy="6350000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800C461C-2C03-E85B-11ED-6FFD99B615D9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6F6E9"/>
            </a:solidFill>
          </p:spPr>
          <p:txBody>
            <a:bodyPr/>
            <a:lstStyle/>
            <a:p>
              <a:endParaRPr lang="pt-PT"/>
            </a:p>
          </p:txBody>
        </p:sp>
      </p:grpSp>
      <p:grpSp>
        <p:nvGrpSpPr>
          <p:cNvPr id="13" name="Group 13">
            <a:extLst>
              <a:ext uri="{FF2B5EF4-FFF2-40B4-BE49-F238E27FC236}">
                <a16:creationId xmlns:a16="http://schemas.microsoft.com/office/drawing/2014/main" id="{ED37DB4C-26CC-0BFC-CE7D-CC19EB0BBB1B}"/>
              </a:ext>
            </a:extLst>
          </p:cNvPr>
          <p:cNvGrpSpPr/>
          <p:nvPr/>
        </p:nvGrpSpPr>
        <p:grpSpPr>
          <a:xfrm>
            <a:off x="941058" y="1437256"/>
            <a:ext cx="6823078" cy="2907847"/>
            <a:chOff x="0" y="-570151"/>
            <a:chExt cx="9097438" cy="3877126"/>
          </a:xfrm>
        </p:grpSpPr>
        <p:sp>
          <p:nvSpPr>
            <p:cNvPr id="14" name="TextBox 14">
              <a:extLst>
                <a:ext uri="{FF2B5EF4-FFF2-40B4-BE49-F238E27FC236}">
                  <a16:creationId xmlns:a16="http://schemas.microsoft.com/office/drawing/2014/main" id="{ADC4EDF8-5A5C-D357-E8F0-22A548995BB6}"/>
                </a:ext>
              </a:extLst>
            </p:cNvPr>
            <p:cNvSpPr txBox="1"/>
            <p:nvPr/>
          </p:nvSpPr>
          <p:spPr>
            <a:xfrm>
              <a:off x="0" y="-570151"/>
              <a:ext cx="9097438" cy="38771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7679"/>
                </a:lnSpc>
              </a:pPr>
              <a:r>
                <a:rPr lang="en-US" sz="5000" b="1" dirty="0">
                  <a:solidFill>
                    <a:schemeClr val="tx2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Main conclusions &amp; policy recommendations </a:t>
              </a:r>
            </a:p>
          </p:txBody>
        </p:sp>
        <p:sp>
          <p:nvSpPr>
            <p:cNvPr id="15" name="TextBox 15">
              <a:extLst>
                <a:ext uri="{FF2B5EF4-FFF2-40B4-BE49-F238E27FC236}">
                  <a16:creationId xmlns:a16="http://schemas.microsoft.com/office/drawing/2014/main" id="{B35F8E0F-E072-0E8F-660B-B93F2EEFF9DD}"/>
                </a:ext>
              </a:extLst>
            </p:cNvPr>
            <p:cNvSpPr txBox="1"/>
            <p:nvPr/>
          </p:nvSpPr>
          <p:spPr>
            <a:xfrm>
              <a:off x="0" y="1722045"/>
              <a:ext cx="9097438" cy="435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520"/>
                </a:lnSpc>
              </a:pPr>
              <a:endParaRPr lang="en-US" sz="2100" b="1" spc="52" dirty="0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</p:txBody>
        </p:sp>
      </p:grpSp>
      <p:sp>
        <p:nvSpPr>
          <p:cNvPr id="16" name="TextBox 16">
            <a:extLst>
              <a:ext uri="{FF2B5EF4-FFF2-40B4-BE49-F238E27FC236}">
                <a16:creationId xmlns:a16="http://schemas.microsoft.com/office/drawing/2014/main" id="{26E5ACB2-B8F5-5992-5C4B-41632479BEF4}"/>
              </a:ext>
            </a:extLst>
          </p:cNvPr>
          <p:cNvSpPr txBox="1"/>
          <p:nvPr/>
        </p:nvSpPr>
        <p:spPr>
          <a:xfrm>
            <a:off x="15374896" y="794760"/>
            <a:ext cx="1884404" cy="227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680"/>
              </a:lnSpc>
            </a:pPr>
            <a:r>
              <a:rPr lang="en-US" sz="1400" b="1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OCTOBER 2025</a:t>
            </a:r>
          </a:p>
        </p:txBody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66BCB508-97F2-CDF2-48F7-FC5C94F1DF68}"/>
              </a:ext>
            </a:extLst>
          </p:cNvPr>
          <p:cNvSpPr txBox="1"/>
          <p:nvPr/>
        </p:nvSpPr>
        <p:spPr>
          <a:xfrm>
            <a:off x="824312" y="794760"/>
            <a:ext cx="4852712" cy="227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lang="en-US" sz="1400" b="1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YOUTH PERSPECTIVES IN CONTEMPORARY EUROPE</a:t>
            </a:r>
          </a:p>
        </p:txBody>
      </p:sp>
      <p:sp>
        <p:nvSpPr>
          <p:cNvPr id="18" name="Freeform 18">
            <a:extLst>
              <a:ext uri="{FF2B5EF4-FFF2-40B4-BE49-F238E27FC236}">
                <a16:creationId xmlns:a16="http://schemas.microsoft.com/office/drawing/2014/main" id="{31781C93-503E-36F0-33E8-B9F15710938B}"/>
              </a:ext>
            </a:extLst>
          </p:cNvPr>
          <p:cNvSpPr/>
          <p:nvPr/>
        </p:nvSpPr>
        <p:spPr>
          <a:xfrm rot="-5400000">
            <a:off x="2265943" y="8200346"/>
            <a:ext cx="2782205" cy="1391102"/>
          </a:xfrm>
          <a:custGeom>
            <a:avLst/>
            <a:gdLst/>
            <a:ahLst/>
            <a:cxnLst/>
            <a:rect l="l" t="t" r="r" b="b"/>
            <a:pathLst>
              <a:path w="2782205" h="1391102">
                <a:moveTo>
                  <a:pt x="0" y="0"/>
                </a:moveTo>
                <a:lnTo>
                  <a:pt x="2782205" y="0"/>
                </a:lnTo>
                <a:lnTo>
                  <a:pt x="2782205" y="1391103"/>
                </a:lnTo>
                <a:lnTo>
                  <a:pt x="0" y="139110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19" name="TextBox 19">
            <a:extLst>
              <a:ext uri="{FF2B5EF4-FFF2-40B4-BE49-F238E27FC236}">
                <a16:creationId xmlns:a16="http://schemas.microsoft.com/office/drawing/2014/main" id="{E2065A76-4323-457D-434D-21DB69BB78E5}"/>
              </a:ext>
            </a:extLst>
          </p:cNvPr>
          <p:cNvSpPr txBox="1"/>
          <p:nvPr/>
        </p:nvSpPr>
        <p:spPr>
          <a:xfrm>
            <a:off x="8189909" y="1638300"/>
            <a:ext cx="9157033" cy="5351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600" b="1" noProof="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7. Free time is a matter of making the most of nature.</a:t>
            </a:r>
            <a:r>
              <a:rPr lang="en-GB" sz="2600" noProof="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en-GB" sz="2600" noProof="0" dirty="0">
                <a:latin typeface="Poppins" pitchFamily="2" charset="77"/>
                <a:cs typeface="Poppins" pitchFamily="2" charset="77"/>
              </a:rPr>
              <a:t>Invest in multi-use youth-run </a:t>
            </a:r>
            <a:r>
              <a:rPr lang="en-GB" sz="2600" noProof="0" dirty="0" err="1">
                <a:latin typeface="Poppins" pitchFamily="2" charset="77"/>
                <a:cs typeface="Poppins" pitchFamily="2" charset="77"/>
              </a:rPr>
              <a:t>centers</a:t>
            </a:r>
            <a:r>
              <a:rPr lang="en-GB" sz="2600" noProof="0" dirty="0">
                <a:latin typeface="Poppins" pitchFamily="2" charset="77"/>
                <a:cs typeface="Poppins" pitchFamily="2" charset="77"/>
              </a:rPr>
              <a:t> and subsidize urban cultural access. Decentralize cultural funding to support rural initiatives.</a:t>
            </a:r>
          </a:p>
          <a:p>
            <a:pPr>
              <a:lnSpc>
                <a:spcPct val="150000"/>
              </a:lnSpc>
            </a:pPr>
            <a:r>
              <a:rPr lang="en-GB" sz="2600" b="1" noProof="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8. Above all stands the role of informal support.</a:t>
            </a:r>
            <a:r>
              <a:rPr lang="en-GB" sz="2600" noProof="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en-GB" sz="2600" noProof="0" dirty="0">
                <a:latin typeface="Poppins" pitchFamily="2" charset="77"/>
                <a:cs typeface="Poppins" pitchFamily="2" charset="77"/>
              </a:rPr>
              <a:t>Fund intergenerational cooperation and youth-adult collaboration in rural governance. Leverage community ties to design inclusive, sustainable rural youth programs.</a:t>
            </a:r>
          </a:p>
        </p:txBody>
      </p:sp>
    </p:spTree>
    <p:extLst>
      <p:ext uri="{BB962C8B-B14F-4D97-AF65-F5344CB8AC3E}">
        <p14:creationId xmlns:p14="http://schemas.microsoft.com/office/powerpoint/2010/main" val="244251254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2F71FB-B293-5019-AC9D-A22C29F11D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>
            <a:extLst>
              <a:ext uri="{FF2B5EF4-FFF2-40B4-BE49-F238E27FC236}">
                <a16:creationId xmlns:a16="http://schemas.microsoft.com/office/drawing/2014/main" id="{75980B58-6C9A-A22A-A9D6-311DEF18E48A}"/>
              </a:ext>
            </a:extLst>
          </p:cNvPr>
          <p:cNvGrpSpPr/>
          <p:nvPr/>
        </p:nvGrpSpPr>
        <p:grpSpPr>
          <a:xfrm>
            <a:off x="12596002" y="7504795"/>
            <a:ext cx="5691998" cy="2782205"/>
            <a:chOff x="0" y="0"/>
            <a:chExt cx="1925441" cy="941141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994665C3-BE1D-C68D-DBBD-8039969B5223}"/>
                </a:ext>
              </a:extLst>
            </p:cNvPr>
            <p:cNvSpPr/>
            <p:nvPr/>
          </p:nvSpPr>
          <p:spPr>
            <a:xfrm>
              <a:off x="0" y="0"/>
              <a:ext cx="1925441" cy="941141"/>
            </a:xfrm>
            <a:custGeom>
              <a:avLst/>
              <a:gdLst/>
              <a:ahLst/>
              <a:cxnLst/>
              <a:rect l="l" t="t" r="r" b="b"/>
              <a:pathLst>
                <a:path w="1925441" h="941141">
                  <a:moveTo>
                    <a:pt x="0" y="0"/>
                  </a:moveTo>
                  <a:lnTo>
                    <a:pt x="1925441" y="0"/>
                  </a:lnTo>
                  <a:lnTo>
                    <a:pt x="1925441" y="941141"/>
                  </a:lnTo>
                  <a:lnTo>
                    <a:pt x="0" y="941141"/>
                  </a:lnTo>
                  <a:close/>
                </a:path>
              </a:pathLst>
            </a:custGeom>
            <a:solidFill>
              <a:srgbClr val="FFDE59"/>
            </a:solidFill>
          </p:spPr>
          <p:txBody>
            <a:bodyPr/>
            <a:lstStyle/>
            <a:p>
              <a:endParaRPr lang="pt-PT"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1FFCA436-3A66-1E94-6BE7-A41CEDAF4410}"/>
              </a:ext>
            </a:extLst>
          </p:cNvPr>
          <p:cNvGrpSpPr/>
          <p:nvPr/>
        </p:nvGrpSpPr>
        <p:grpSpPr>
          <a:xfrm>
            <a:off x="0" y="7504795"/>
            <a:ext cx="5531873" cy="2782205"/>
            <a:chOff x="0" y="0"/>
            <a:chExt cx="1871275" cy="941141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3DCD47DD-8A2D-5D0B-5B28-60A4E3BF8813}"/>
                </a:ext>
              </a:extLst>
            </p:cNvPr>
            <p:cNvSpPr/>
            <p:nvPr/>
          </p:nvSpPr>
          <p:spPr>
            <a:xfrm>
              <a:off x="0" y="0"/>
              <a:ext cx="1871275" cy="941141"/>
            </a:xfrm>
            <a:custGeom>
              <a:avLst/>
              <a:gdLst/>
              <a:ahLst/>
              <a:cxnLst/>
              <a:rect l="l" t="t" r="r" b="b"/>
              <a:pathLst>
                <a:path w="1871275" h="941141">
                  <a:moveTo>
                    <a:pt x="0" y="0"/>
                  </a:moveTo>
                  <a:lnTo>
                    <a:pt x="1871275" y="0"/>
                  </a:lnTo>
                  <a:lnTo>
                    <a:pt x="1871275" y="941141"/>
                  </a:lnTo>
                  <a:lnTo>
                    <a:pt x="0" y="941141"/>
                  </a:lnTo>
                  <a:close/>
                </a:path>
              </a:pathLst>
            </a:custGeom>
            <a:solidFill>
              <a:srgbClr val="2E5591"/>
            </a:solidFill>
          </p:spPr>
          <p:txBody>
            <a:bodyPr/>
            <a:lstStyle/>
            <a:p>
              <a:endParaRPr lang="pt-PT"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E5085798-C294-841A-EE5C-CDC0C50155F7}"/>
              </a:ext>
            </a:extLst>
          </p:cNvPr>
          <p:cNvGrpSpPr/>
          <p:nvPr/>
        </p:nvGrpSpPr>
        <p:grpSpPr>
          <a:xfrm>
            <a:off x="4157039" y="7504795"/>
            <a:ext cx="8438963" cy="2782205"/>
            <a:chOff x="0" y="0"/>
            <a:chExt cx="2854661" cy="941141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A5F73A19-2F0B-408A-A2A8-3B70CFDD1A72}"/>
                </a:ext>
              </a:extLst>
            </p:cNvPr>
            <p:cNvSpPr/>
            <p:nvPr/>
          </p:nvSpPr>
          <p:spPr>
            <a:xfrm>
              <a:off x="0" y="0"/>
              <a:ext cx="2854661" cy="941141"/>
            </a:xfrm>
            <a:custGeom>
              <a:avLst/>
              <a:gdLst/>
              <a:ahLst/>
              <a:cxnLst/>
              <a:rect l="l" t="t" r="r" b="b"/>
              <a:pathLst>
                <a:path w="2854661" h="941141">
                  <a:moveTo>
                    <a:pt x="0" y="0"/>
                  </a:moveTo>
                  <a:lnTo>
                    <a:pt x="2854661" y="0"/>
                  </a:lnTo>
                  <a:lnTo>
                    <a:pt x="2854661" y="941141"/>
                  </a:lnTo>
                  <a:lnTo>
                    <a:pt x="0" y="941141"/>
                  </a:lnTo>
                  <a:close/>
                </a:path>
              </a:pathLst>
            </a:custGeom>
            <a:solidFill>
              <a:srgbClr val="E4F6FF"/>
            </a:solidFill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10" name="Freeform 10">
            <a:extLst>
              <a:ext uri="{FF2B5EF4-FFF2-40B4-BE49-F238E27FC236}">
                <a16:creationId xmlns:a16="http://schemas.microsoft.com/office/drawing/2014/main" id="{ED806963-BAB4-846D-7187-7213E5683F91}"/>
              </a:ext>
            </a:extLst>
          </p:cNvPr>
          <p:cNvSpPr/>
          <p:nvPr/>
        </p:nvSpPr>
        <p:spPr>
          <a:xfrm rot="5400000">
            <a:off x="2079910" y="8200346"/>
            <a:ext cx="2782205" cy="1391102"/>
          </a:xfrm>
          <a:custGeom>
            <a:avLst/>
            <a:gdLst/>
            <a:ahLst/>
            <a:cxnLst/>
            <a:rect l="l" t="t" r="r" b="b"/>
            <a:pathLst>
              <a:path w="2782205" h="1391102">
                <a:moveTo>
                  <a:pt x="0" y="0"/>
                </a:moveTo>
                <a:lnTo>
                  <a:pt x="2782205" y="0"/>
                </a:lnTo>
                <a:lnTo>
                  <a:pt x="2782205" y="1391103"/>
                </a:lnTo>
                <a:lnTo>
                  <a:pt x="0" y="13911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grpSp>
        <p:nvGrpSpPr>
          <p:cNvPr id="17" name="Group 17">
            <a:extLst>
              <a:ext uri="{FF2B5EF4-FFF2-40B4-BE49-F238E27FC236}">
                <a16:creationId xmlns:a16="http://schemas.microsoft.com/office/drawing/2014/main" id="{B3A740D8-DB0D-85A1-634C-8AFFF7238F35}"/>
              </a:ext>
            </a:extLst>
          </p:cNvPr>
          <p:cNvGrpSpPr/>
          <p:nvPr/>
        </p:nvGrpSpPr>
        <p:grpSpPr>
          <a:xfrm>
            <a:off x="5753224" y="813810"/>
            <a:ext cx="9511178" cy="214890"/>
            <a:chOff x="0" y="0"/>
            <a:chExt cx="25294954" cy="571500"/>
          </a:xfrm>
        </p:grpSpPr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10AE60A7-F2A7-F277-916D-FF924BAA0D08}"/>
                </a:ext>
              </a:extLst>
            </p:cNvPr>
            <p:cNvSpPr/>
            <p:nvPr/>
          </p:nvSpPr>
          <p:spPr>
            <a:xfrm>
              <a:off x="0" y="255270"/>
              <a:ext cx="25294954" cy="69850"/>
            </a:xfrm>
            <a:custGeom>
              <a:avLst/>
              <a:gdLst/>
              <a:ahLst/>
              <a:cxnLst/>
              <a:rect l="l" t="t" r="r" b="b"/>
              <a:pathLst>
                <a:path w="25294954" h="69850">
                  <a:moveTo>
                    <a:pt x="25004123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25294954" y="69850"/>
                  </a:lnTo>
                  <a:lnTo>
                    <a:pt x="2529495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19" name="TextBox 19">
            <a:extLst>
              <a:ext uri="{FF2B5EF4-FFF2-40B4-BE49-F238E27FC236}">
                <a16:creationId xmlns:a16="http://schemas.microsoft.com/office/drawing/2014/main" id="{E1837F24-77FE-DB87-9D5D-B37C738E1545}"/>
              </a:ext>
            </a:extLst>
          </p:cNvPr>
          <p:cNvSpPr txBox="1"/>
          <p:nvPr/>
        </p:nvSpPr>
        <p:spPr>
          <a:xfrm>
            <a:off x="15374896" y="794760"/>
            <a:ext cx="1884404" cy="227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680"/>
              </a:lnSpc>
            </a:pPr>
            <a:r>
              <a:rPr lang="en-US" sz="1400" b="1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OCTOBER 2025</a:t>
            </a:r>
          </a:p>
        </p:txBody>
      </p:sp>
      <p:sp>
        <p:nvSpPr>
          <p:cNvPr id="20" name="TextBox 20">
            <a:extLst>
              <a:ext uri="{FF2B5EF4-FFF2-40B4-BE49-F238E27FC236}">
                <a16:creationId xmlns:a16="http://schemas.microsoft.com/office/drawing/2014/main" id="{DA589FB7-3D66-07E7-90FD-D812745C504E}"/>
              </a:ext>
            </a:extLst>
          </p:cNvPr>
          <p:cNvSpPr txBox="1"/>
          <p:nvPr/>
        </p:nvSpPr>
        <p:spPr>
          <a:xfrm>
            <a:off x="698907" y="794760"/>
            <a:ext cx="5125110" cy="4350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lang="en-US" sz="1400" b="1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YOUTH PERSPECTIVES IN CONTEMPORARY EUROPE</a:t>
            </a:r>
          </a:p>
          <a:p>
            <a:pPr algn="l">
              <a:lnSpc>
                <a:spcPts val="1680"/>
              </a:lnSpc>
            </a:pPr>
            <a:endParaRPr lang="en-US" sz="1400" b="1" spc="98">
              <a:solidFill>
                <a:srgbClr val="000000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C8660D19-CB63-6588-BBAF-6CB2A98AE6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8288000" cy="1162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88673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CA5089-2400-13FF-E8E4-671115FD7F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48034E84-9291-BC0C-139C-2BD7A0895DF2}"/>
              </a:ext>
            </a:extLst>
          </p:cNvPr>
          <p:cNvGrpSpPr/>
          <p:nvPr/>
        </p:nvGrpSpPr>
        <p:grpSpPr>
          <a:xfrm>
            <a:off x="1783908" y="2901855"/>
            <a:ext cx="5657850" cy="5657850"/>
            <a:chOff x="0" y="0"/>
            <a:chExt cx="6350000" cy="635000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5B045E8E-25ED-B96D-5E08-8413F68336C2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DE59"/>
            </a:solidFill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4" name="Freeform 4">
            <a:extLst>
              <a:ext uri="{FF2B5EF4-FFF2-40B4-BE49-F238E27FC236}">
                <a16:creationId xmlns:a16="http://schemas.microsoft.com/office/drawing/2014/main" id="{66B4BDA3-FCFB-F1D6-96CE-D337D390BBFF}"/>
              </a:ext>
            </a:extLst>
          </p:cNvPr>
          <p:cNvSpPr/>
          <p:nvPr/>
        </p:nvSpPr>
        <p:spPr>
          <a:xfrm>
            <a:off x="1657097" y="0"/>
            <a:ext cx="5784661" cy="2892330"/>
          </a:xfrm>
          <a:custGeom>
            <a:avLst/>
            <a:gdLst/>
            <a:ahLst/>
            <a:cxnLst/>
            <a:rect l="l" t="t" r="r" b="b"/>
            <a:pathLst>
              <a:path w="5784661" h="2892330">
                <a:moveTo>
                  <a:pt x="0" y="0"/>
                </a:moveTo>
                <a:lnTo>
                  <a:pt x="5784661" y="0"/>
                </a:lnTo>
                <a:lnTo>
                  <a:pt x="5784661" y="2892330"/>
                </a:lnTo>
                <a:lnTo>
                  <a:pt x="0" y="28923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4F14E4C6-905A-F25C-11C5-FF16ABDC688E}"/>
              </a:ext>
            </a:extLst>
          </p:cNvPr>
          <p:cNvGrpSpPr/>
          <p:nvPr/>
        </p:nvGrpSpPr>
        <p:grpSpPr>
          <a:xfrm>
            <a:off x="5753224" y="9258300"/>
            <a:ext cx="9511178" cy="214890"/>
            <a:chOff x="0" y="0"/>
            <a:chExt cx="25294954" cy="571500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80C0A59A-F862-7272-A622-87A6C5A4AF2B}"/>
                </a:ext>
              </a:extLst>
            </p:cNvPr>
            <p:cNvSpPr/>
            <p:nvPr/>
          </p:nvSpPr>
          <p:spPr>
            <a:xfrm>
              <a:off x="0" y="255270"/>
              <a:ext cx="25294954" cy="69850"/>
            </a:xfrm>
            <a:custGeom>
              <a:avLst/>
              <a:gdLst/>
              <a:ahLst/>
              <a:cxnLst/>
              <a:rect l="l" t="t" r="r" b="b"/>
              <a:pathLst>
                <a:path w="25294954" h="69850">
                  <a:moveTo>
                    <a:pt x="25004123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25294954" y="69850"/>
                  </a:lnTo>
                  <a:lnTo>
                    <a:pt x="2529495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pt-PT"/>
            </a:p>
          </p:txBody>
        </p:sp>
      </p:grpSp>
      <p:grpSp>
        <p:nvGrpSpPr>
          <p:cNvPr id="7" name="Group 7">
            <a:extLst>
              <a:ext uri="{FF2B5EF4-FFF2-40B4-BE49-F238E27FC236}">
                <a16:creationId xmlns:a16="http://schemas.microsoft.com/office/drawing/2014/main" id="{83BEF53D-55DC-260A-C255-4AB6876065B1}"/>
              </a:ext>
            </a:extLst>
          </p:cNvPr>
          <p:cNvGrpSpPr/>
          <p:nvPr/>
        </p:nvGrpSpPr>
        <p:grpSpPr>
          <a:xfrm rot="2700000">
            <a:off x="2961716" y="4079664"/>
            <a:ext cx="3302233" cy="3302233"/>
            <a:chOff x="0" y="0"/>
            <a:chExt cx="1913890" cy="1913890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6ADA83B8-D13F-27FC-1AAF-0E3A1AA72A96}"/>
                </a:ext>
              </a:extLst>
            </p:cNvPr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l="l" t="t" r="r" b="b"/>
              <a:pathLst>
                <a:path w="1913890" h="1913890">
                  <a:moveTo>
                    <a:pt x="0" y="0"/>
                  </a:moveTo>
                  <a:lnTo>
                    <a:pt x="1913890" y="0"/>
                  </a:lnTo>
                  <a:lnTo>
                    <a:pt x="1913890" y="1913890"/>
                  </a:lnTo>
                  <a:lnTo>
                    <a:pt x="0" y="1913890"/>
                  </a:lnTo>
                  <a:close/>
                </a:path>
              </a:pathLst>
            </a:custGeom>
            <a:solidFill>
              <a:srgbClr val="E4F6FF"/>
            </a:solidFill>
          </p:spPr>
          <p:txBody>
            <a:bodyPr/>
            <a:lstStyle/>
            <a:p>
              <a:endParaRPr lang="pt-PT"/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AAC26457-52A1-B4C9-56ED-7DE9A7D0AC41}"/>
              </a:ext>
            </a:extLst>
          </p:cNvPr>
          <p:cNvGrpSpPr/>
          <p:nvPr/>
        </p:nvGrpSpPr>
        <p:grpSpPr>
          <a:xfrm>
            <a:off x="7772401" y="2578964"/>
            <a:ext cx="8945698" cy="5052872"/>
            <a:chOff x="0" y="-57149"/>
            <a:chExt cx="10327734" cy="3754708"/>
          </a:xfrm>
        </p:grpSpPr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20460394-8D9E-11D9-1828-0B9B8AA4CC5D}"/>
                </a:ext>
              </a:extLst>
            </p:cNvPr>
            <p:cNvSpPr txBox="1"/>
            <p:nvPr/>
          </p:nvSpPr>
          <p:spPr>
            <a:xfrm>
              <a:off x="0" y="1944470"/>
              <a:ext cx="10327734" cy="17530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79"/>
                </a:lnSpc>
              </a:pPr>
              <a:r>
                <a:rPr lang="en-US" sz="2400" b="1" spc="24" dirty="0">
                  <a:solidFill>
                    <a:schemeClr val="tx2"/>
                  </a:solidFill>
                  <a:latin typeface="Poppins"/>
                  <a:ea typeface="Poppins"/>
                  <a:cs typeface="Poppins"/>
                  <a:sym typeface="Poppins"/>
                </a:rPr>
                <a:t>Francisco Simões </a:t>
              </a:r>
            </a:p>
            <a:p>
              <a:pPr algn="l">
                <a:lnSpc>
                  <a:spcPts val="2879"/>
                </a:lnSpc>
              </a:pPr>
              <a:endParaRPr lang="en-US" sz="2400" spc="24" dirty="0">
                <a:solidFill>
                  <a:schemeClr val="tx2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algn="l">
                <a:lnSpc>
                  <a:spcPts val="2879"/>
                </a:lnSpc>
              </a:pPr>
              <a:r>
                <a:rPr lang="en-US" sz="2200" spc="24" dirty="0">
                  <a:solidFill>
                    <a:schemeClr val="tx2"/>
                  </a:solidFill>
                  <a:latin typeface="Poppins"/>
                  <a:ea typeface="Poppins"/>
                  <a:cs typeface="Poppins"/>
                  <a:sym typeface="Poppins"/>
                </a:rPr>
                <a:t>Assistant Researcher (Cis-</a:t>
              </a:r>
              <a:r>
                <a:rPr lang="en-US" sz="2200" spc="24" dirty="0" err="1">
                  <a:solidFill>
                    <a:schemeClr val="tx2"/>
                  </a:solidFill>
                  <a:latin typeface="Poppins"/>
                  <a:ea typeface="Poppins"/>
                  <a:cs typeface="Poppins"/>
                  <a:sym typeface="Poppins"/>
                </a:rPr>
                <a:t>Iscte</a:t>
              </a:r>
              <a:r>
                <a:rPr lang="en-US" sz="2200" spc="24" dirty="0">
                  <a:solidFill>
                    <a:schemeClr val="tx2"/>
                  </a:solidFill>
                  <a:latin typeface="Poppins"/>
                  <a:ea typeface="Poppins"/>
                  <a:cs typeface="Poppins"/>
                  <a:sym typeface="Poppins"/>
                </a:rPr>
                <a:t>, Portugal)</a:t>
              </a:r>
            </a:p>
            <a:p>
              <a:pPr algn="l">
                <a:lnSpc>
                  <a:spcPts val="2879"/>
                </a:lnSpc>
              </a:pPr>
              <a:r>
                <a:rPr lang="en-US" sz="2200" spc="24" dirty="0">
                  <a:solidFill>
                    <a:schemeClr val="tx2"/>
                  </a:solidFill>
                  <a:latin typeface="Poppins"/>
                  <a:ea typeface="Poppins"/>
                  <a:cs typeface="Poppins"/>
                  <a:sym typeface="Poppins"/>
                </a:rPr>
                <a:t>Chair of the European Rural Youth Observatory </a:t>
              </a:r>
            </a:p>
            <a:p>
              <a:pPr algn="l">
                <a:lnSpc>
                  <a:spcPts val="2879"/>
                </a:lnSpc>
              </a:pPr>
              <a:r>
                <a:rPr lang="en-US" sz="2200" spc="24" dirty="0">
                  <a:solidFill>
                    <a:schemeClr val="tx2"/>
                  </a:solidFill>
                  <a:latin typeface="Poppins"/>
                  <a:ea typeface="Poppins"/>
                  <a:cs typeface="Poppins"/>
                  <a:sym typeface="Poppins"/>
                </a:rPr>
                <a:t>Member of the Pool of European Youth Researchers  </a:t>
              </a:r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79797318-B8A6-A88C-D50D-DA1AE877E9D4}"/>
                </a:ext>
              </a:extLst>
            </p:cNvPr>
            <p:cNvSpPr txBox="1"/>
            <p:nvPr/>
          </p:nvSpPr>
          <p:spPr>
            <a:xfrm>
              <a:off x="0" y="-57149"/>
              <a:ext cx="10327734" cy="17458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7679"/>
                </a:lnSpc>
              </a:pPr>
              <a:r>
                <a:rPr lang="en-GB" sz="3000" b="1" dirty="0">
                  <a:solidFill>
                    <a:schemeClr val="tx2"/>
                  </a:solidFill>
                  <a:latin typeface="Poppins" pitchFamily="2" charset="77"/>
                  <a:cs typeface="Poppins" pitchFamily="2" charset="77"/>
                </a:rPr>
                <a:t>Here to Stay? Rural Youth’s Transitions Before and After the COVID-19 Pandemic</a:t>
              </a:r>
              <a:endParaRPr lang="pt-PT" sz="30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endParaRPr>
            </a:p>
          </p:txBody>
        </p:sp>
      </p:grpSp>
      <p:sp>
        <p:nvSpPr>
          <p:cNvPr id="12" name="TextBox 12">
            <a:extLst>
              <a:ext uri="{FF2B5EF4-FFF2-40B4-BE49-F238E27FC236}">
                <a16:creationId xmlns:a16="http://schemas.microsoft.com/office/drawing/2014/main" id="{C49A66A4-AD09-E6E0-66DD-F22CE38DC6A9}"/>
              </a:ext>
            </a:extLst>
          </p:cNvPr>
          <p:cNvSpPr txBox="1"/>
          <p:nvPr/>
        </p:nvSpPr>
        <p:spPr>
          <a:xfrm>
            <a:off x="15374896" y="9239250"/>
            <a:ext cx="1884404" cy="227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680"/>
              </a:lnSpc>
            </a:pPr>
            <a:r>
              <a:rPr lang="en-US" sz="1400" b="1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OCTOBER 2025</a:t>
            </a:r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1FA82C4C-50B1-C978-E367-20DA2E8593C0}"/>
              </a:ext>
            </a:extLst>
          </p:cNvPr>
          <p:cNvSpPr txBox="1"/>
          <p:nvPr/>
        </p:nvSpPr>
        <p:spPr>
          <a:xfrm>
            <a:off x="660161" y="9253489"/>
            <a:ext cx="5093063" cy="227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lang="en-US" sz="1400" b="1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YOUTH PERSPECTIVES IN CONTEMPORARY EUROPE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776FB3B6-EF8F-387D-B871-CC7401EA5C58}"/>
              </a:ext>
            </a:extLst>
          </p:cNvPr>
          <p:cNvSpPr txBox="1"/>
          <p:nvPr/>
        </p:nvSpPr>
        <p:spPr>
          <a:xfrm>
            <a:off x="7772401" y="7631836"/>
            <a:ext cx="82377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4000" b="1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Thank</a:t>
            </a:r>
            <a:r>
              <a:rPr lang="pt-PT" sz="400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4000" b="1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you</a:t>
            </a:r>
            <a:r>
              <a:rPr lang="pt-PT" sz="400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for </a:t>
            </a:r>
            <a:r>
              <a:rPr lang="pt-PT" sz="4000" b="1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your</a:t>
            </a:r>
            <a:r>
              <a:rPr lang="pt-PT" sz="400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4000" b="1" dirty="0" err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attention</a:t>
            </a:r>
            <a:endParaRPr lang="pt-PT" sz="4000" b="1" dirty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6669317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E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E1A8943-C719-5698-2DA0-CCC72810BF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>
            <a:extLst>
              <a:ext uri="{FF2B5EF4-FFF2-40B4-BE49-F238E27FC236}">
                <a16:creationId xmlns:a16="http://schemas.microsoft.com/office/drawing/2014/main" id="{57EBCC63-B033-9FC4-E35E-2965477BA141}"/>
              </a:ext>
            </a:extLst>
          </p:cNvPr>
          <p:cNvGrpSpPr/>
          <p:nvPr/>
        </p:nvGrpSpPr>
        <p:grpSpPr>
          <a:xfrm>
            <a:off x="12596002" y="7504795"/>
            <a:ext cx="5691998" cy="2782205"/>
            <a:chOff x="0" y="0"/>
            <a:chExt cx="1925441" cy="941141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17CC73E2-E157-7F85-2F3F-24B67E4C3199}"/>
                </a:ext>
              </a:extLst>
            </p:cNvPr>
            <p:cNvSpPr/>
            <p:nvPr/>
          </p:nvSpPr>
          <p:spPr>
            <a:xfrm>
              <a:off x="0" y="0"/>
              <a:ext cx="1925441" cy="941141"/>
            </a:xfrm>
            <a:custGeom>
              <a:avLst/>
              <a:gdLst/>
              <a:ahLst/>
              <a:cxnLst/>
              <a:rect l="l" t="t" r="r" b="b"/>
              <a:pathLst>
                <a:path w="1925441" h="941141">
                  <a:moveTo>
                    <a:pt x="0" y="0"/>
                  </a:moveTo>
                  <a:lnTo>
                    <a:pt x="1925441" y="0"/>
                  </a:lnTo>
                  <a:lnTo>
                    <a:pt x="1925441" y="941141"/>
                  </a:lnTo>
                  <a:lnTo>
                    <a:pt x="0" y="941141"/>
                  </a:lnTo>
                  <a:close/>
                </a:path>
              </a:pathLst>
            </a:custGeom>
            <a:solidFill>
              <a:srgbClr val="FFDE59"/>
            </a:solidFill>
          </p:spPr>
          <p:txBody>
            <a:bodyPr/>
            <a:lstStyle/>
            <a:p>
              <a:endParaRPr lang="pt-PT"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F0B3FA1F-EAF5-6029-C9AD-694FD20E54A1}"/>
              </a:ext>
            </a:extLst>
          </p:cNvPr>
          <p:cNvGrpSpPr/>
          <p:nvPr/>
        </p:nvGrpSpPr>
        <p:grpSpPr>
          <a:xfrm>
            <a:off x="0" y="7504795"/>
            <a:ext cx="5531873" cy="2782205"/>
            <a:chOff x="0" y="0"/>
            <a:chExt cx="1871275" cy="941141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66B84B2C-2ECA-073E-51B8-9B101EB99364}"/>
                </a:ext>
              </a:extLst>
            </p:cNvPr>
            <p:cNvSpPr/>
            <p:nvPr/>
          </p:nvSpPr>
          <p:spPr>
            <a:xfrm>
              <a:off x="0" y="0"/>
              <a:ext cx="1871275" cy="941141"/>
            </a:xfrm>
            <a:custGeom>
              <a:avLst/>
              <a:gdLst/>
              <a:ahLst/>
              <a:cxnLst/>
              <a:rect l="l" t="t" r="r" b="b"/>
              <a:pathLst>
                <a:path w="1871275" h="941141">
                  <a:moveTo>
                    <a:pt x="0" y="0"/>
                  </a:moveTo>
                  <a:lnTo>
                    <a:pt x="1871275" y="0"/>
                  </a:lnTo>
                  <a:lnTo>
                    <a:pt x="1871275" y="941141"/>
                  </a:lnTo>
                  <a:lnTo>
                    <a:pt x="0" y="941141"/>
                  </a:lnTo>
                  <a:close/>
                </a:path>
              </a:pathLst>
            </a:custGeom>
            <a:solidFill>
              <a:srgbClr val="2E5591"/>
            </a:solidFill>
          </p:spPr>
          <p:txBody>
            <a:bodyPr/>
            <a:lstStyle/>
            <a:p>
              <a:endParaRPr lang="pt-PT"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57E3D26C-42FF-6F99-2BD0-8737FED497AC}"/>
              </a:ext>
            </a:extLst>
          </p:cNvPr>
          <p:cNvGrpSpPr/>
          <p:nvPr/>
        </p:nvGrpSpPr>
        <p:grpSpPr>
          <a:xfrm>
            <a:off x="4157039" y="7504795"/>
            <a:ext cx="8438963" cy="2782205"/>
            <a:chOff x="0" y="0"/>
            <a:chExt cx="2854661" cy="941141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CE9EC17D-4C33-DD29-E278-AFCF7FEFF33B}"/>
                </a:ext>
              </a:extLst>
            </p:cNvPr>
            <p:cNvSpPr/>
            <p:nvPr/>
          </p:nvSpPr>
          <p:spPr>
            <a:xfrm>
              <a:off x="0" y="0"/>
              <a:ext cx="2854661" cy="941141"/>
            </a:xfrm>
            <a:custGeom>
              <a:avLst/>
              <a:gdLst/>
              <a:ahLst/>
              <a:cxnLst/>
              <a:rect l="l" t="t" r="r" b="b"/>
              <a:pathLst>
                <a:path w="2854661" h="941141">
                  <a:moveTo>
                    <a:pt x="0" y="0"/>
                  </a:moveTo>
                  <a:lnTo>
                    <a:pt x="2854661" y="0"/>
                  </a:lnTo>
                  <a:lnTo>
                    <a:pt x="2854661" y="941141"/>
                  </a:lnTo>
                  <a:lnTo>
                    <a:pt x="0" y="941141"/>
                  </a:lnTo>
                  <a:close/>
                </a:path>
              </a:pathLst>
            </a:custGeom>
            <a:solidFill>
              <a:srgbClr val="E4F6FF"/>
            </a:solidFill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10" name="Freeform 10">
            <a:extLst>
              <a:ext uri="{FF2B5EF4-FFF2-40B4-BE49-F238E27FC236}">
                <a16:creationId xmlns:a16="http://schemas.microsoft.com/office/drawing/2014/main" id="{9A9B26AF-BBA7-4D36-487A-FB109C4CDE26}"/>
              </a:ext>
            </a:extLst>
          </p:cNvPr>
          <p:cNvSpPr/>
          <p:nvPr/>
        </p:nvSpPr>
        <p:spPr>
          <a:xfrm rot="5400000">
            <a:off x="2079910" y="8200346"/>
            <a:ext cx="2782205" cy="1391102"/>
          </a:xfrm>
          <a:custGeom>
            <a:avLst/>
            <a:gdLst/>
            <a:ahLst/>
            <a:cxnLst/>
            <a:rect l="l" t="t" r="r" b="b"/>
            <a:pathLst>
              <a:path w="2782205" h="1391102">
                <a:moveTo>
                  <a:pt x="0" y="0"/>
                </a:moveTo>
                <a:lnTo>
                  <a:pt x="2782205" y="0"/>
                </a:lnTo>
                <a:lnTo>
                  <a:pt x="2782205" y="1391103"/>
                </a:lnTo>
                <a:lnTo>
                  <a:pt x="0" y="13911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grpSp>
        <p:nvGrpSpPr>
          <p:cNvPr id="17" name="Group 17">
            <a:extLst>
              <a:ext uri="{FF2B5EF4-FFF2-40B4-BE49-F238E27FC236}">
                <a16:creationId xmlns:a16="http://schemas.microsoft.com/office/drawing/2014/main" id="{EF34E26A-458F-50C6-0C8E-9221BDF35738}"/>
              </a:ext>
            </a:extLst>
          </p:cNvPr>
          <p:cNvGrpSpPr/>
          <p:nvPr/>
        </p:nvGrpSpPr>
        <p:grpSpPr>
          <a:xfrm>
            <a:off x="5753224" y="813810"/>
            <a:ext cx="9511178" cy="214890"/>
            <a:chOff x="0" y="0"/>
            <a:chExt cx="25294954" cy="571500"/>
          </a:xfrm>
        </p:grpSpPr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8723EBFC-E81B-E592-A68D-FFD034741CA3}"/>
                </a:ext>
              </a:extLst>
            </p:cNvPr>
            <p:cNvSpPr/>
            <p:nvPr/>
          </p:nvSpPr>
          <p:spPr>
            <a:xfrm>
              <a:off x="0" y="255270"/>
              <a:ext cx="25294954" cy="69850"/>
            </a:xfrm>
            <a:custGeom>
              <a:avLst/>
              <a:gdLst/>
              <a:ahLst/>
              <a:cxnLst/>
              <a:rect l="l" t="t" r="r" b="b"/>
              <a:pathLst>
                <a:path w="25294954" h="69850">
                  <a:moveTo>
                    <a:pt x="25004123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25294954" y="69850"/>
                  </a:lnTo>
                  <a:lnTo>
                    <a:pt x="2529495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19" name="TextBox 19">
            <a:extLst>
              <a:ext uri="{FF2B5EF4-FFF2-40B4-BE49-F238E27FC236}">
                <a16:creationId xmlns:a16="http://schemas.microsoft.com/office/drawing/2014/main" id="{395D06E4-3D32-4DF0-1472-D9A6042B120C}"/>
              </a:ext>
            </a:extLst>
          </p:cNvPr>
          <p:cNvSpPr txBox="1"/>
          <p:nvPr/>
        </p:nvSpPr>
        <p:spPr>
          <a:xfrm>
            <a:off x="15374896" y="794760"/>
            <a:ext cx="1884404" cy="227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680"/>
              </a:lnSpc>
            </a:pPr>
            <a:r>
              <a:rPr lang="en-US" sz="1400" b="1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OCTOBER 2025</a:t>
            </a:r>
          </a:p>
        </p:txBody>
      </p:sp>
      <p:sp>
        <p:nvSpPr>
          <p:cNvPr id="20" name="TextBox 20">
            <a:extLst>
              <a:ext uri="{FF2B5EF4-FFF2-40B4-BE49-F238E27FC236}">
                <a16:creationId xmlns:a16="http://schemas.microsoft.com/office/drawing/2014/main" id="{EF368807-FB46-B943-627A-0FF79C4576F8}"/>
              </a:ext>
            </a:extLst>
          </p:cNvPr>
          <p:cNvSpPr txBox="1"/>
          <p:nvPr/>
        </p:nvSpPr>
        <p:spPr>
          <a:xfrm>
            <a:off x="698907" y="794760"/>
            <a:ext cx="5125110" cy="4350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lang="en-US" sz="1400" b="1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YOUTH PERSPECTIVES IN CONTEMPORARY EUROPE</a:t>
            </a:r>
          </a:p>
          <a:p>
            <a:pPr algn="l">
              <a:lnSpc>
                <a:spcPts val="1680"/>
              </a:lnSpc>
            </a:pPr>
            <a:endParaRPr lang="en-US" sz="1400" b="1" spc="98">
              <a:solidFill>
                <a:srgbClr val="000000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525F5E6E-C289-53B4-7C4D-FDAF788FCD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1089192"/>
            <a:ext cx="8583561" cy="6397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9124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34CCFC-D49E-BE4B-D654-696D956CF1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60DF93D4-B774-3684-414C-2567140C3F06}"/>
              </a:ext>
            </a:extLst>
          </p:cNvPr>
          <p:cNvGrpSpPr/>
          <p:nvPr/>
        </p:nvGrpSpPr>
        <p:grpSpPr>
          <a:xfrm>
            <a:off x="2841132" y="1112088"/>
            <a:ext cx="12605737" cy="1537610"/>
            <a:chOff x="0" y="-57150"/>
            <a:chExt cx="16807649" cy="2050147"/>
          </a:xfrm>
        </p:grpSpPr>
        <p:sp>
          <p:nvSpPr>
            <p:cNvPr id="3" name="TextBox 3">
              <a:extLst>
                <a:ext uri="{FF2B5EF4-FFF2-40B4-BE49-F238E27FC236}">
                  <a16:creationId xmlns:a16="http://schemas.microsoft.com/office/drawing/2014/main" id="{5034EF09-B538-3F54-0C21-C1BCF350E870}"/>
                </a:ext>
              </a:extLst>
            </p:cNvPr>
            <p:cNvSpPr txBox="1"/>
            <p:nvPr/>
          </p:nvSpPr>
          <p:spPr>
            <a:xfrm>
              <a:off x="0" y="-57150"/>
              <a:ext cx="16807649" cy="13329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7679"/>
                </a:lnSpc>
                <a:spcBef>
                  <a:spcPct val="0"/>
                </a:spcBef>
              </a:pPr>
              <a:r>
                <a:rPr lang="en-US" sz="6399" b="1" dirty="0">
                  <a:solidFill>
                    <a:schemeClr val="tx2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Context of the study</a:t>
              </a:r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C7C64A73-520B-B4FE-68A5-ECB9C021044F}"/>
                </a:ext>
              </a:extLst>
            </p:cNvPr>
            <p:cNvSpPr txBox="1"/>
            <p:nvPr/>
          </p:nvSpPr>
          <p:spPr>
            <a:xfrm>
              <a:off x="3855105" y="1564674"/>
              <a:ext cx="10035118" cy="42832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2520"/>
                </a:lnSpc>
              </a:pPr>
              <a:r>
                <a:rPr lang="en-US" sz="2100" b="1" spc="52" dirty="0">
                  <a:solidFill>
                    <a:schemeClr val="tx2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Maybe there is some momentum building for this…</a:t>
              </a:r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D5F47F5B-2860-C6E8-7A05-58488B5A45AF}"/>
              </a:ext>
            </a:extLst>
          </p:cNvPr>
          <p:cNvGrpSpPr/>
          <p:nvPr/>
        </p:nvGrpSpPr>
        <p:grpSpPr>
          <a:xfrm>
            <a:off x="2111488" y="3383666"/>
            <a:ext cx="4213112" cy="5414991"/>
            <a:chOff x="-6272" y="0"/>
            <a:chExt cx="4739250" cy="2625866"/>
          </a:xfrm>
        </p:grpSpPr>
        <p:grpSp>
          <p:nvGrpSpPr>
            <p:cNvPr id="6" name="Group 6">
              <a:extLst>
                <a:ext uri="{FF2B5EF4-FFF2-40B4-BE49-F238E27FC236}">
                  <a16:creationId xmlns:a16="http://schemas.microsoft.com/office/drawing/2014/main" id="{77802377-BBB9-90E4-AA3E-DAC526783732}"/>
                </a:ext>
              </a:extLst>
            </p:cNvPr>
            <p:cNvGrpSpPr/>
            <p:nvPr/>
          </p:nvGrpSpPr>
          <p:grpSpPr>
            <a:xfrm>
              <a:off x="0" y="0"/>
              <a:ext cx="4732978" cy="484781"/>
              <a:chOff x="0" y="0"/>
              <a:chExt cx="1478175" cy="151404"/>
            </a:xfrm>
          </p:grpSpPr>
          <p:sp>
            <p:nvSpPr>
              <p:cNvPr id="7" name="Freeform 7">
                <a:extLst>
                  <a:ext uri="{FF2B5EF4-FFF2-40B4-BE49-F238E27FC236}">
                    <a16:creationId xmlns:a16="http://schemas.microsoft.com/office/drawing/2014/main" id="{683673D6-7740-3909-831A-932EA5563709}"/>
                  </a:ext>
                </a:extLst>
              </p:cNvPr>
              <p:cNvSpPr/>
              <p:nvPr/>
            </p:nvSpPr>
            <p:spPr>
              <a:xfrm>
                <a:off x="0" y="0"/>
                <a:ext cx="1478175" cy="151404"/>
              </a:xfrm>
              <a:custGeom>
                <a:avLst/>
                <a:gdLst/>
                <a:ahLst/>
                <a:cxnLst/>
                <a:rect l="l" t="t" r="r" b="b"/>
                <a:pathLst>
                  <a:path w="1478175" h="329531">
                    <a:moveTo>
                      <a:pt x="0" y="0"/>
                    </a:moveTo>
                    <a:lnTo>
                      <a:pt x="1478175" y="0"/>
                    </a:lnTo>
                    <a:lnTo>
                      <a:pt x="1478175" y="329531"/>
                    </a:lnTo>
                    <a:lnTo>
                      <a:pt x="0" y="329531"/>
                    </a:lnTo>
                    <a:close/>
                  </a:path>
                </a:pathLst>
              </a:custGeom>
              <a:solidFill>
                <a:srgbClr val="2E5591"/>
              </a:solidFill>
            </p:spPr>
            <p:txBody>
              <a:bodyPr/>
              <a:lstStyle/>
              <a:p>
                <a:endParaRPr lang="pt-PT"/>
              </a:p>
            </p:txBody>
          </p:sp>
        </p:grp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3F337132-4AFB-CAC8-C682-7893928D0ACC}"/>
                </a:ext>
              </a:extLst>
            </p:cNvPr>
            <p:cNvSpPr txBox="1"/>
            <p:nvPr/>
          </p:nvSpPr>
          <p:spPr>
            <a:xfrm>
              <a:off x="-6272" y="767721"/>
              <a:ext cx="4732978" cy="18581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GB" sz="2400" dirty="0">
                  <a:latin typeface="Poppins" pitchFamily="2" charset="77"/>
                  <a:cs typeface="Poppins" pitchFamily="2" charset="77"/>
                </a:rPr>
                <a:t>Recommendation of the Committee of Ministers to member States of the Council of Europe on the social, economic, and political participation of rural youth</a:t>
              </a:r>
              <a:r>
                <a:rPr lang="pt-PT" sz="2400" dirty="0">
                  <a:latin typeface="Poppins" pitchFamily="2" charset="77"/>
                  <a:cs typeface="Poppins" pitchFamily="2" charset="77"/>
                </a:rPr>
                <a:t> (7th </a:t>
              </a:r>
              <a:r>
                <a:rPr lang="pt-PT" sz="2400" dirty="0" err="1">
                  <a:latin typeface="Poppins" pitchFamily="2" charset="77"/>
                  <a:cs typeface="Poppins" pitchFamily="2" charset="77"/>
                </a:rPr>
                <a:t>of</a:t>
              </a:r>
              <a:r>
                <a:rPr lang="pt-PT" sz="2400" dirty="0">
                  <a:latin typeface="Poppins" pitchFamily="2" charset="77"/>
                  <a:cs typeface="Poppins" pitchFamily="2" charset="77"/>
                </a:rPr>
                <a:t> </a:t>
              </a:r>
              <a:r>
                <a:rPr lang="pt-PT" sz="2400" dirty="0" err="1">
                  <a:latin typeface="Poppins" pitchFamily="2" charset="77"/>
                  <a:cs typeface="Poppins" pitchFamily="2" charset="77"/>
                </a:rPr>
                <a:t>May</a:t>
              </a:r>
              <a:r>
                <a:rPr lang="pt-PT" sz="2400" dirty="0">
                  <a:latin typeface="Poppins" pitchFamily="2" charset="77"/>
                  <a:cs typeface="Poppins" pitchFamily="2" charset="77"/>
                </a:rPr>
                <a:t> 25).</a:t>
              </a:r>
              <a:endParaRPr lang="en-US" sz="2400" spc="21" dirty="0">
                <a:solidFill>
                  <a:srgbClr val="000000"/>
                </a:solidFill>
                <a:latin typeface="Poppins" pitchFamily="2" charset="77"/>
                <a:ea typeface="Poppins Light"/>
                <a:cs typeface="Poppins" pitchFamily="2" charset="77"/>
                <a:sym typeface="Poppins Light"/>
              </a:endParaRPr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44BE17D5-0F8B-A861-45EB-5CC1C7BF54EA}"/>
                </a:ext>
              </a:extLst>
            </p:cNvPr>
            <p:cNvSpPr txBox="1"/>
            <p:nvPr/>
          </p:nvSpPr>
          <p:spPr>
            <a:xfrm>
              <a:off x="371055" y="164501"/>
              <a:ext cx="3978324" cy="15577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520"/>
                </a:lnSpc>
              </a:pPr>
              <a:r>
                <a:rPr lang="en-US" sz="2100" b="1" spc="52" dirty="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Policy // </a:t>
              </a:r>
              <a:r>
                <a:rPr lang="en-US" sz="2100" b="1" spc="52" dirty="0" err="1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CoE</a:t>
              </a:r>
              <a:r>
                <a:rPr lang="en-US" sz="2100" b="1" spc="52" dirty="0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level </a:t>
              </a:r>
            </a:p>
          </p:txBody>
        </p:sp>
      </p:grpSp>
      <p:grpSp>
        <p:nvGrpSpPr>
          <p:cNvPr id="10" name="Group 10">
            <a:extLst>
              <a:ext uri="{FF2B5EF4-FFF2-40B4-BE49-F238E27FC236}">
                <a16:creationId xmlns:a16="http://schemas.microsoft.com/office/drawing/2014/main" id="{764EDD03-DFA3-D2F6-EF07-C8D7532F0041}"/>
              </a:ext>
            </a:extLst>
          </p:cNvPr>
          <p:cNvGrpSpPr/>
          <p:nvPr/>
        </p:nvGrpSpPr>
        <p:grpSpPr>
          <a:xfrm>
            <a:off x="7369133" y="3383666"/>
            <a:ext cx="3549734" cy="791345"/>
            <a:chOff x="0" y="0"/>
            <a:chExt cx="4732978" cy="1055126"/>
          </a:xfrm>
        </p:grpSpPr>
        <p:grpSp>
          <p:nvGrpSpPr>
            <p:cNvPr id="11" name="Group 11">
              <a:extLst>
                <a:ext uri="{FF2B5EF4-FFF2-40B4-BE49-F238E27FC236}">
                  <a16:creationId xmlns:a16="http://schemas.microsoft.com/office/drawing/2014/main" id="{5A85F275-4B9B-CA17-4405-E253CE2E913E}"/>
                </a:ext>
              </a:extLst>
            </p:cNvPr>
            <p:cNvGrpSpPr/>
            <p:nvPr/>
          </p:nvGrpSpPr>
          <p:grpSpPr>
            <a:xfrm>
              <a:off x="0" y="0"/>
              <a:ext cx="4732978" cy="1055126"/>
              <a:chOff x="0" y="0"/>
              <a:chExt cx="1478175" cy="329531"/>
            </a:xfrm>
          </p:grpSpPr>
          <p:sp>
            <p:nvSpPr>
              <p:cNvPr id="12" name="Freeform 12">
                <a:extLst>
                  <a:ext uri="{FF2B5EF4-FFF2-40B4-BE49-F238E27FC236}">
                    <a16:creationId xmlns:a16="http://schemas.microsoft.com/office/drawing/2014/main" id="{DAF8159F-E03A-4366-F9C0-F852C2F78E50}"/>
                  </a:ext>
                </a:extLst>
              </p:cNvPr>
              <p:cNvSpPr/>
              <p:nvPr/>
            </p:nvSpPr>
            <p:spPr>
              <a:xfrm>
                <a:off x="0" y="0"/>
                <a:ext cx="1478175" cy="329531"/>
              </a:xfrm>
              <a:custGeom>
                <a:avLst/>
                <a:gdLst/>
                <a:ahLst/>
                <a:cxnLst/>
                <a:rect l="l" t="t" r="r" b="b"/>
                <a:pathLst>
                  <a:path w="1478175" h="329531">
                    <a:moveTo>
                      <a:pt x="0" y="0"/>
                    </a:moveTo>
                    <a:lnTo>
                      <a:pt x="1478175" y="0"/>
                    </a:lnTo>
                    <a:lnTo>
                      <a:pt x="1478175" y="329531"/>
                    </a:lnTo>
                    <a:lnTo>
                      <a:pt x="0" y="329531"/>
                    </a:lnTo>
                    <a:close/>
                  </a:path>
                </a:pathLst>
              </a:custGeom>
              <a:solidFill>
                <a:srgbClr val="FFDE59"/>
              </a:solidFill>
            </p:spPr>
            <p:txBody>
              <a:bodyPr/>
              <a:lstStyle/>
              <a:p>
                <a:endParaRPr lang="pt-PT"/>
              </a:p>
            </p:txBody>
          </p:sp>
        </p:grpSp>
        <p:sp>
          <p:nvSpPr>
            <p:cNvPr id="14" name="TextBox 14">
              <a:extLst>
                <a:ext uri="{FF2B5EF4-FFF2-40B4-BE49-F238E27FC236}">
                  <a16:creationId xmlns:a16="http://schemas.microsoft.com/office/drawing/2014/main" id="{C3A8B0AE-B676-D6FB-7D54-318A941C1B72}"/>
                </a:ext>
              </a:extLst>
            </p:cNvPr>
            <p:cNvSpPr txBox="1"/>
            <p:nvPr/>
          </p:nvSpPr>
          <p:spPr>
            <a:xfrm>
              <a:off x="263676" y="311997"/>
              <a:ext cx="4166853" cy="435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520"/>
                </a:lnSpc>
              </a:pPr>
              <a:r>
                <a:rPr lang="en-US" sz="2100" b="1" spc="52" dirty="0">
                  <a:solidFill>
                    <a:srgbClr val="FFFFFF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Policy // EU level</a:t>
              </a:r>
            </a:p>
          </p:txBody>
        </p:sp>
      </p:grpSp>
      <p:grpSp>
        <p:nvGrpSpPr>
          <p:cNvPr id="15" name="Group 15">
            <a:extLst>
              <a:ext uri="{FF2B5EF4-FFF2-40B4-BE49-F238E27FC236}">
                <a16:creationId xmlns:a16="http://schemas.microsoft.com/office/drawing/2014/main" id="{8BA32AA0-710F-506F-A56B-8F171E5BFDEF}"/>
              </a:ext>
            </a:extLst>
          </p:cNvPr>
          <p:cNvGrpSpPr/>
          <p:nvPr/>
        </p:nvGrpSpPr>
        <p:grpSpPr>
          <a:xfrm>
            <a:off x="12621202" y="3383666"/>
            <a:ext cx="3549734" cy="791345"/>
            <a:chOff x="0" y="0"/>
            <a:chExt cx="4732978" cy="1055126"/>
          </a:xfrm>
        </p:grpSpPr>
        <p:grpSp>
          <p:nvGrpSpPr>
            <p:cNvPr id="16" name="Group 16">
              <a:extLst>
                <a:ext uri="{FF2B5EF4-FFF2-40B4-BE49-F238E27FC236}">
                  <a16:creationId xmlns:a16="http://schemas.microsoft.com/office/drawing/2014/main" id="{7E5ABCF0-A4DC-C358-60F5-8A2F0DD57398}"/>
                </a:ext>
              </a:extLst>
            </p:cNvPr>
            <p:cNvGrpSpPr/>
            <p:nvPr/>
          </p:nvGrpSpPr>
          <p:grpSpPr>
            <a:xfrm>
              <a:off x="0" y="0"/>
              <a:ext cx="4732978" cy="1055126"/>
              <a:chOff x="0" y="0"/>
              <a:chExt cx="1478175" cy="329531"/>
            </a:xfrm>
          </p:grpSpPr>
          <p:sp>
            <p:nvSpPr>
              <p:cNvPr id="17" name="Freeform 17">
                <a:extLst>
                  <a:ext uri="{FF2B5EF4-FFF2-40B4-BE49-F238E27FC236}">
                    <a16:creationId xmlns:a16="http://schemas.microsoft.com/office/drawing/2014/main" id="{F281C6F5-B295-4999-661F-3AFFC431FCB9}"/>
                  </a:ext>
                </a:extLst>
              </p:cNvPr>
              <p:cNvSpPr/>
              <p:nvPr/>
            </p:nvSpPr>
            <p:spPr>
              <a:xfrm>
                <a:off x="0" y="0"/>
                <a:ext cx="1478175" cy="329531"/>
              </a:xfrm>
              <a:custGeom>
                <a:avLst/>
                <a:gdLst/>
                <a:ahLst/>
                <a:cxnLst/>
                <a:rect l="l" t="t" r="r" b="b"/>
                <a:pathLst>
                  <a:path w="1478175" h="329531">
                    <a:moveTo>
                      <a:pt x="0" y="0"/>
                    </a:moveTo>
                    <a:lnTo>
                      <a:pt x="1478175" y="0"/>
                    </a:lnTo>
                    <a:lnTo>
                      <a:pt x="1478175" y="329531"/>
                    </a:lnTo>
                    <a:lnTo>
                      <a:pt x="0" y="329531"/>
                    </a:lnTo>
                    <a:close/>
                  </a:path>
                </a:pathLst>
              </a:custGeom>
              <a:solidFill>
                <a:srgbClr val="E4F6FF"/>
              </a:solidFill>
            </p:spPr>
            <p:txBody>
              <a:bodyPr/>
              <a:lstStyle/>
              <a:p>
                <a:endParaRPr lang="pt-PT"/>
              </a:p>
            </p:txBody>
          </p:sp>
        </p:grpSp>
        <p:sp>
          <p:nvSpPr>
            <p:cNvPr id="19" name="TextBox 19">
              <a:extLst>
                <a:ext uri="{FF2B5EF4-FFF2-40B4-BE49-F238E27FC236}">
                  <a16:creationId xmlns:a16="http://schemas.microsoft.com/office/drawing/2014/main" id="{9C7BE30F-E4D6-6E60-121A-7AAE2787C5F5}"/>
                </a:ext>
              </a:extLst>
            </p:cNvPr>
            <p:cNvSpPr txBox="1"/>
            <p:nvPr/>
          </p:nvSpPr>
          <p:spPr>
            <a:xfrm>
              <a:off x="364923" y="311997"/>
              <a:ext cx="4003134" cy="4437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520"/>
                </a:lnSpc>
              </a:pPr>
              <a:r>
                <a:rPr lang="en-US" sz="2400" b="1" spc="52" dirty="0">
                  <a:solidFill>
                    <a:srgbClr val="000000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Research </a:t>
              </a:r>
            </a:p>
          </p:txBody>
        </p:sp>
      </p:grpSp>
      <p:grpSp>
        <p:nvGrpSpPr>
          <p:cNvPr id="20" name="Group 20">
            <a:extLst>
              <a:ext uri="{FF2B5EF4-FFF2-40B4-BE49-F238E27FC236}">
                <a16:creationId xmlns:a16="http://schemas.microsoft.com/office/drawing/2014/main" id="{6F7E0119-E76A-AB2E-1856-FA01B47C4499}"/>
              </a:ext>
            </a:extLst>
          </p:cNvPr>
          <p:cNvGrpSpPr/>
          <p:nvPr/>
        </p:nvGrpSpPr>
        <p:grpSpPr>
          <a:xfrm>
            <a:off x="5753224" y="9258300"/>
            <a:ext cx="9511178" cy="214890"/>
            <a:chOff x="0" y="0"/>
            <a:chExt cx="25294954" cy="571500"/>
          </a:xfrm>
        </p:grpSpPr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7E0C8008-F3FF-CD9D-05D9-9B34C3AB539F}"/>
                </a:ext>
              </a:extLst>
            </p:cNvPr>
            <p:cNvSpPr/>
            <p:nvPr/>
          </p:nvSpPr>
          <p:spPr>
            <a:xfrm>
              <a:off x="0" y="255270"/>
              <a:ext cx="25294954" cy="69850"/>
            </a:xfrm>
            <a:custGeom>
              <a:avLst/>
              <a:gdLst/>
              <a:ahLst/>
              <a:cxnLst/>
              <a:rect l="l" t="t" r="r" b="b"/>
              <a:pathLst>
                <a:path w="25294954" h="69850">
                  <a:moveTo>
                    <a:pt x="25004123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25294954" y="69850"/>
                  </a:lnTo>
                  <a:lnTo>
                    <a:pt x="2529495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22" name="TextBox 22">
            <a:extLst>
              <a:ext uri="{FF2B5EF4-FFF2-40B4-BE49-F238E27FC236}">
                <a16:creationId xmlns:a16="http://schemas.microsoft.com/office/drawing/2014/main" id="{6E96EA4E-1F59-F0BE-3D2B-A8CA37E44877}"/>
              </a:ext>
            </a:extLst>
          </p:cNvPr>
          <p:cNvSpPr txBox="1"/>
          <p:nvPr/>
        </p:nvSpPr>
        <p:spPr>
          <a:xfrm>
            <a:off x="15374896" y="9239250"/>
            <a:ext cx="1884404" cy="227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680"/>
              </a:lnSpc>
            </a:pPr>
            <a:r>
              <a:rPr lang="en-US" sz="1400" b="1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OCTOBER 2025</a:t>
            </a:r>
          </a:p>
        </p:txBody>
      </p:sp>
      <p:sp>
        <p:nvSpPr>
          <p:cNvPr id="23" name="TextBox 23">
            <a:extLst>
              <a:ext uri="{FF2B5EF4-FFF2-40B4-BE49-F238E27FC236}">
                <a16:creationId xmlns:a16="http://schemas.microsoft.com/office/drawing/2014/main" id="{E2C4A483-FF4E-5CF3-A2E8-04BEF4F812EE}"/>
              </a:ext>
            </a:extLst>
          </p:cNvPr>
          <p:cNvSpPr txBox="1"/>
          <p:nvPr/>
        </p:nvSpPr>
        <p:spPr>
          <a:xfrm>
            <a:off x="857250" y="9246132"/>
            <a:ext cx="4919387" cy="227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lang="en-US" sz="1400" b="1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YOUTH PERSPECTIVES IN CONTEMPORARY EUROPE</a:t>
            </a:r>
          </a:p>
        </p:txBody>
      </p:sp>
      <p:pic>
        <p:nvPicPr>
          <p:cNvPr id="24" name="Picture 8" descr="European Rural Pact">
            <a:extLst>
              <a:ext uri="{FF2B5EF4-FFF2-40B4-BE49-F238E27FC236}">
                <a16:creationId xmlns:a16="http://schemas.microsoft.com/office/drawing/2014/main" id="{BC79CB97-095A-4583-7F57-6ADFD0ED44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7497" y="4156534"/>
            <a:ext cx="4373006" cy="4373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Imagem 24">
            <a:extLst>
              <a:ext uri="{FF2B5EF4-FFF2-40B4-BE49-F238E27FC236}">
                <a16:creationId xmlns:a16="http://schemas.microsoft.com/office/drawing/2014/main" id="{AB3BD4A1-1830-D4F4-82FC-0E69012033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62394" y="5412504"/>
            <a:ext cx="4800600" cy="1202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8771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E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6952ED2-3D83-881A-A7C7-10C3887E65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2C21A87C-66A2-4451-7692-EEEBB4E5AFFC}"/>
              </a:ext>
            </a:extLst>
          </p:cNvPr>
          <p:cNvGrpSpPr/>
          <p:nvPr/>
        </p:nvGrpSpPr>
        <p:grpSpPr>
          <a:xfrm>
            <a:off x="9834251" y="0"/>
            <a:ext cx="8453749" cy="10287000"/>
            <a:chOff x="0" y="0"/>
            <a:chExt cx="2859663" cy="347980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E491F64B-D2F4-7863-07D7-D459B9D3A9D0}"/>
                </a:ext>
              </a:extLst>
            </p:cNvPr>
            <p:cNvSpPr/>
            <p:nvPr/>
          </p:nvSpPr>
          <p:spPr>
            <a:xfrm>
              <a:off x="0" y="0"/>
              <a:ext cx="2859663" cy="3479800"/>
            </a:xfrm>
            <a:custGeom>
              <a:avLst/>
              <a:gdLst/>
              <a:ahLst/>
              <a:cxnLst/>
              <a:rect l="l" t="t" r="r" b="b"/>
              <a:pathLst>
                <a:path w="2859663" h="3479800">
                  <a:moveTo>
                    <a:pt x="0" y="0"/>
                  </a:moveTo>
                  <a:lnTo>
                    <a:pt x="2859663" y="0"/>
                  </a:lnTo>
                  <a:lnTo>
                    <a:pt x="2859663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2E5591"/>
            </a:solidFill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4" name="Freeform 4">
            <a:extLst>
              <a:ext uri="{FF2B5EF4-FFF2-40B4-BE49-F238E27FC236}">
                <a16:creationId xmlns:a16="http://schemas.microsoft.com/office/drawing/2014/main" id="{E1316D18-873A-9DC7-8AF2-6C395E8620C9}"/>
              </a:ext>
            </a:extLst>
          </p:cNvPr>
          <p:cNvSpPr/>
          <p:nvPr/>
        </p:nvSpPr>
        <p:spPr>
          <a:xfrm rot="5400000">
            <a:off x="10237278" y="7257357"/>
            <a:ext cx="4167712" cy="2083856"/>
          </a:xfrm>
          <a:custGeom>
            <a:avLst/>
            <a:gdLst/>
            <a:ahLst/>
            <a:cxnLst/>
            <a:rect l="l" t="t" r="r" b="b"/>
            <a:pathLst>
              <a:path w="4167712" h="2083856">
                <a:moveTo>
                  <a:pt x="0" y="0"/>
                </a:moveTo>
                <a:lnTo>
                  <a:pt x="4167711" y="0"/>
                </a:lnTo>
                <a:lnTo>
                  <a:pt x="4167711" y="2083856"/>
                </a:lnTo>
                <a:lnTo>
                  <a:pt x="0" y="20838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F20A4B45-F2B3-6E84-C009-896ED26EF761}"/>
              </a:ext>
            </a:extLst>
          </p:cNvPr>
          <p:cNvGrpSpPr/>
          <p:nvPr/>
        </p:nvGrpSpPr>
        <p:grpSpPr>
          <a:xfrm>
            <a:off x="13344011" y="6215429"/>
            <a:ext cx="4934464" cy="4071571"/>
            <a:chOff x="0" y="0"/>
            <a:chExt cx="1669189" cy="1377297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8F9FA4CB-EF2F-655D-0062-34F1FE122F38}"/>
                </a:ext>
              </a:extLst>
            </p:cNvPr>
            <p:cNvSpPr/>
            <p:nvPr/>
          </p:nvSpPr>
          <p:spPr>
            <a:xfrm>
              <a:off x="0" y="0"/>
              <a:ext cx="1669189" cy="1377297"/>
            </a:xfrm>
            <a:custGeom>
              <a:avLst/>
              <a:gdLst/>
              <a:ahLst/>
              <a:cxnLst/>
              <a:rect l="l" t="t" r="r" b="b"/>
              <a:pathLst>
                <a:path w="1669189" h="1377297">
                  <a:moveTo>
                    <a:pt x="0" y="0"/>
                  </a:moveTo>
                  <a:lnTo>
                    <a:pt x="1669189" y="0"/>
                  </a:lnTo>
                  <a:lnTo>
                    <a:pt x="1669189" y="1377297"/>
                  </a:lnTo>
                  <a:lnTo>
                    <a:pt x="0" y="1377297"/>
                  </a:lnTo>
                  <a:close/>
                </a:path>
              </a:pathLst>
            </a:custGeom>
            <a:solidFill>
              <a:srgbClr val="E4F6FF"/>
            </a:solidFill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7" name="TextBox 7">
            <a:extLst>
              <a:ext uri="{FF2B5EF4-FFF2-40B4-BE49-F238E27FC236}">
                <a16:creationId xmlns:a16="http://schemas.microsoft.com/office/drawing/2014/main" id="{498D867A-6F97-A657-D75D-9B7AC33971DA}"/>
              </a:ext>
            </a:extLst>
          </p:cNvPr>
          <p:cNvSpPr txBox="1"/>
          <p:nvPr/>
        </p:nvSpPr>
        <p:spPr>
          <a:xfrm>
            <a:off x="795918" y="1409700"/>
            <a:ext cx="7814682" cy="9867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679"/>
              </a:lnSpc>
            </a:pPr>
            <a:r>
              <a:rPr lang="en-US" sz="6399" b="1" dirty="0">
                <a:solidFill>
                  <a:schemeClr val="tx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Goals of the study</a:t>
            </a:r>
          </a:p>
        </p:txBody>
      </p:sp>
      <p:grpSp>
        <p:nvGrpSpPr>
          <p:cNvPr id="8" name="Group 8">
            <a:extLst>
              <a:ext uri="{FF2B5EF4-FFF2-40B4-BE49-F238E27FC236}">
                <a16:creationId xmlns:a16="http://schemas.microsoft.com/office/drawing/2014/main" id="{8EF2C975-F2EC-E3C7-DCE2-39129DC73283}"/>
              </a:ext>
            </a:extLst>
          </p:cNvPr>
          <p:cNvGrpSpPr/>
          <p:nvPr/>
        </p:nvGrpSpPr>
        <p:grpSpPr>
          <a:xfrm>
            <a:off x="13921424" y="1848852"/>
            <a:ext cx="4366576" cy="4366576"/>
            <a:chOff x="0" y="0"/>
            <a:chExt cx="6350000" cy="6350000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BE43BD53-8FFF-4544-92A1-231D63A70094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DE59"/>
            </a:solidFill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10" name="TextBox 10">
            <a:extLst>
              <a:ext uri="{FF2B5EF4-FFF2-40B4-BE49-F238E27FC236}">
                <a16:creationId xmlns:a16="http://schemas.microsoft.com/office/drawing/2014/main" id="{72CF0A8C-4E84-BCCC-ED0D-35003111DD57}"/>
              </a:ext>
            </a:extLst>
          </p:cNvPr>
          <p:cNvSpPr txBox="1"/>
          <p:nvPr/>
        </p:nvSpPr>
        <p:spPr>
          <a:xfrm>
            <a:off x="781050" y="9239250"/>
            <a:ext cx="4996923" cy="227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lang="en-US" sz="1400" b="1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YOUTH PERSPECTIVES IN CONTEMPORARY EUROPE</a:t>
            </a:r>
          </a:p>
        </p:txBody>
      </p:sp>
      <p:grpSp>
        <p:nvGrpSpPr>
          <p:cNvPr id="11" name="Group 11">
            <a:extLst>
              <a:ext uri="{FF2B5EF4-FFF2-40B4-BE49-F238E27FC236}">
                <a16:creationId xmlns:a16="http://schemas.microsoft.com/office/drawing/2014/main" id="{76F8B9A1-B9D9-9C17-4C52-B27F8E6DFB6E}"/>
              </a:ext>
            </a:extLst>
          </p:cNvPr>
          <p:cNvGrpSpPr/>
          <p:nvPr/>
        </p:nvGrpSpPr>
        <p:grpSpPr>
          <a:xfrm>
            <a:off x="5753224" y="9258300"/>
            <a:ext cx="3390776" cy="214890"/>
            <a:chOff x="0" y="0"/>
            <a:chExt cx="9017760" cy="571500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4BF43F47-0316-9FD6-FD0C-276F3AFE5A33}"/>
                </a:ext>
              </a:extLst>
            </p:cNvPr>
            <p:cNvSpPr/>
            <p:nvPr/>
          </p:nvSpPr>
          <p:spPr>
            <a:xfrm>
              <a:off x="0" y="255270"/>
              <a:ext cx="9017760" cy="69850"/>
            </a:xfrm>
            <a:custGeom>
              <a:avLst/>
              <a:gdLst/>
              <a:ahLst/>
              <a:cxnLst/>
              <a:rect l="l" t="t" r="r" b="b"/>
              <a:pathLst>
                <a:path w="9017760" h="69850">
                  <a:moveTo>
                    <a:pt x="8726929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9017760" y="69850"/>
                  </a:lnTo>
                  <a:lnTo>
                    <a:pt x="901776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13" name="TextBox 13">
            <a:extLst>
              <a:ext uri="{FF2B5EF4-FFF2-40B4-BE49-F238E27FC236}">
                <a16:creationId xmlns:a16="http://schemas.microsoft.com/office/drawing/2014/main" id="{123596CC-68FD-430E-409D-A20D41F486CE}"/>
              </a:ext>
            </a:extLst>
          </p:cNvPr>
          <p:cNvSpPr txBox="1"/>
          <p:nvPr/>
        </p:nvSpPr>
        <p:spPr>
          <a:xfrm>
            <a:off x="1028700" y="801642"/>
            <a:ext cx="3328876" cy="227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680"/>
              </a:lnSpc>
            </a:pPr>
            <a:r>
              <a:rPr lang="en-US" sz="1400" b="1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OCTOBER 2025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450816A4-9834-6E6F-E84A-1E932521A030}"/>
              </a:ext>
            </a:extLst>
          </p:cNvPr>
          <p:cNvSpPr txBox="1"/>
          <p:nvPr/>
        </p:nvSpPr>
        <p:spPr>
          <a:xfrm>
            <a:off x="795918" y="2933700"/>
            <a:ext cx="804328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(a) To examine the situation of rural youth aged 18-30 across European countries at the level of the Council of Europe in the pre- and post-COVID period (2019/2023) </a:t>
            </a:r>
          </a:p>
          <a:p>
            <a:endParaRPr lang="en-GB" sz="3600" dirty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  <a:p>
            <a:r>
              <a:rPr lang="en-GB" sz="3600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(b) To inform policymaking at European, national, and regional levels. </a:t>
            </a:r>
            <a:endParaRPr lang="pt-PT" sz="3600" dirty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8630624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753224" y="9258300"/>
            <a:ext cx="9511178" cy="214890"/>
            <a:chOff x="0" y="0"/>
            <a:chExt cx="25294954" cy="571500"/>
          </a:xfrm>
        </p:grpSpPr>
        <p:sp>
          <p:nvSpPr>
            <p:cNvPr id="3" name="Freeform 3"/>
            <p:cNvSpPr/>
            <p:nvPr/>
          </p:nvSpPr>
          <p:spPr>
            <a:xfrm>
              <a:off x="0" y="255270"/>
              <a:ext cx="25294954" cy="69850"/>
            </a:xfrm>
            <a:custGeom>
              <a:avLst/>
              <a:gdLst/>
              <a:ahLst/>
              <a:cxnLst/>
              <a:rect l="l" t="t" r="r" b="b"/>
              <a:pathLst>
                <a:path w="25294954" h="69850">
                  <a:moveTo>
                    <a:pt x="25004123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25294954" y="69850"/>
                  </a:lnTo>
                  <a:lnTo>
                    <a:pt x="2529495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pt-PT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7242461" y="2188537"/>
            <a:ext cx="3803077" cy="2959609"/>
            <a:chOff x="0" y="0"/>
            <a:chExt cx="2223062" cy="144960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223062" cy="1449609"/>
            </a:xfrm>
            <a:custGeom>
              <a:avLst/>
              <a:gdLst/>
              <a:ahLst/>
              <a:cxnLst/>
              <a:rect l="l" t="t" r="r" b="b"/>
              <a:pathLst>
                <a:path w="2223062" h="1449609">
                  <a:moveTo>
                    <a:pt x="0" y="0"/>
                  </a:moveTo>
                  <a:lnTo>
                    <a:pt x="2223062" y="0"/>
                  </a:lnTo>
                  <a:lnTo>
                    <a:pt x="2223062" y="1449609"/>
                  </a:lnTo>
                  <a:lnTo>
                    <a:pt x="0" y="1449609"/>
                  </a:lnTo>
                  <a:close/>
                </a:path>
              </a:pathLst>
            </a:custGeom>
            <a:solidFill>
              <a:srgbClr val="2E5591"/>
            </a:solidFill>
          </p:spPr>
          <p:txBody>
            <a:bodyPr/>
            <a:lstStyle/>
            <a:p>
              <a:endParaRPr lang="pt-PT" dirty="0"/>
            </a:p>
            <a:p>
              <a:endParaRPr lang="pt-PT" dirty="0"/>
            </a:p>
            <a:p>
              <a:endParaRPr lang="pt-PT" dirty="0"/>
            </a:p>
            <a:p>
              <a:pPr algn="ctr"/>
              <a:r>
                <a:rPr lang="pt-PT" sz="4000" b="1" dirty="0" err="1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Support</a:t>
              </a:r>
              <a:r>
                <a:rPr lang="pt-PT" sz="4000" b="1" dirty="0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 </a:t>
              </a:r>
              <a:r>
                <a:rPr lang="pt-PT" sz="4000" b="1" dirty="0" err="1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Systems</a:t>
              </a:r>
              <a:r>
                <a:rPr lang="pt-PT" sz="4000" b="1" dirty="0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 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475502" y="5676454"/>
            <a:ext cx="3803077" cy="3149522"/>
            <a:chOff x="0" y="0"/>
            <a:chExt cx="2223062" cy="144960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223062" cy="1449609"/>
            </a:xfrm>
            <a:custGeom>
              <a:avLst/>
              <a:gdLst/>
              <a:ahLst/>
              <a:cxnLst/>
              <a:rect l="l" t="t" r="r" b="b"/>
              <a:pathLst>
                <a:path w="2223062" h="1449609">
                  <a:moveTo>
                    <a:pt x="0" y="0"/>
                  </a:moveTo>
                  <a:lnTo>
                    <a:pt x="2223062" y="0"/>
                  </a:lnTo>
                  <a:lnTo>
                    <a:pt x="2223062" y="1449609"/>
                  </a:lnTo>
                  <a:lnTo>
                    <a:pt x="0" y="1449609"/>
                  </a:lnTo>
                  <a:close/>
                </a:path>
              </a:pathLst>
            </a:custGeom>
            <a:solidFill>
              <a:srgbClr val="E4F6FF"/>
            </a:solidFill>
          </p:spPr>
          <p:txBody>
            <a:bodyPr/>
            <a:lstStyle/>
            <a:p>
              <a:endParaRPr lang="pt-PT" dirty="0"/>
            </a:p>
            <a:p>
              <a:endParaRPr lang="pt-PT" dirty="0"/>
            </a:p>
            <a:p>
              <a:endParaRPr lang="pt-PT" dirty="0"/>
            </a:p>
            <a:p>
              <a:endParaRPr lang="pt-PT" dirty="0"/>
            </a:p>
            <a:p>
              <a:endParaRPr lang="pt-PT" dirty="0"/>
            </a:p>
            <a:p>
              <a:pPr algn="ctr"/>
              <a:r>
                <a:rPr lang="pt-PT" sz="4000" b="1" dirty="0" err="1">
                  <a:solidFill>
                    <a:schemeClr val="accent1">
                      <a:lumMod val="50000"/>
                    </a:schemeClr>
                  </a:solidFill>
                  <a:latin typeface="Poppins" pitchFamily="2" charset="77"/>
                  <a:cs typeface="Poppins" pitchFamily="2" charset="77"/>
                </a:rPr>
                <a:t>Employment</a:t>
              </a:r>
              <a:r>
                <a:rPr lang="pt-PT" sz="4000" b="1" dirty="0">
                  <a:solidFill>
                    <a:schemeClr val="accent1">
                      <a:lumMod val="50000"/>
                    </a:schemeClr>
                  </a:solidFill>
                  <a:latin typeface="Poppins" pitchFamily="2" charset="77"/>
                  <a:cs typeface="Poppins" pitchFamily="2" charset="77"/>
                </a:rPr>
                <a:t> </a:t>
              </a: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2468535" y="635760"/>
            <a:ext cx="12467616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600"/>
              </a:lnSpc>
            </a:pPr>
            <a:r>
              <a:rPr lang="en-US" sz="8000" b="1" dirty="0">
                <a:solidFill>
                  <a:schemeClr val="tx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Study dimensions 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886200" y="3274437"/>
            <a:ext cx="4149172" cy="3886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20"/>
              </a:lnSpc>
            </a:pPr>
            <a:r>
              <a:rPr lang="en-US" sz="2400" spc="24" dirty="0">
                <a:solidFill>
                  <a:srgbClr val="000000"/>
                </a:solidFill>
                <a:latin typeface="HK Grotesk"/>
                <a:ea typeface="HK Grotesk"/>
                <a:cs typeface="HK Grotesk"/>
                <a:sym typeface="HK Grotesk"/>
              </a:rPr>
              <a:t>Text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5374896" y="9239250"/>
            <a:ext cx="1884404" cy="227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680"/>
              </a:lnSpc>
            </a:pPr>
            <a:r>
              <a:rPr lang="en-US" sz="1400" b="1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OCTOBER 2025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797499" y="9239250"/>
            <a:ext cx="4964876" cy="4350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lang="en-US" sz="1400" b="1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YOUTH PERSPECTIVES IN CONTEMPORARY EUROPE</a:t>
            </a:r>
          </a:p>
          <a:p>
            <a:pPr algn="l">
              <a:lnSpc>
                <a:spcPts val="1680"/>
              </a:lnSpc>
            </a:pPr>
            <a:endParaRPr lang="en-US" sz="1400" b="1" spc="98">
              <a:solidFill>
                <a:srgbClr val="000000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12861565" y="6030648"/>
            <a:ext cx="4149172" cy="3933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20"/>
              </a:lnSpc>
            </a:pPr>
            <a:r>
              <a:rPr lang="en-US" sz="2400" spc="24">
                <a:solidFill>
                  <a:srgbClr val="000000"/>
                </a:solidFill>
                <a:latin typeface="HK Grotesk"/>
                <a:ea typeface="HK Grotesk"/>
                <a:cs typeface="HK Grotesk"/>
                <a:sym typeface="HK Grotesk"/>
              </a:rPr>
              <a:t>Text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7501903" y="6030648"/>
            <a:ext cx="4149172" cy="3933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20"/>
              </a:lnSpc>
            </a:pPr>
            <a:r>
              <a:rPr lang="en-US" sz="2400" spc="24">
                <a:solidFill>
                  <a:srgbClr val="F5F5EF"/>
                </a:solidFill>
                <a:latin typeface="HK Grotesk"/>
                <a:ea typeface="HK Grotesk"/>
                <a:cs typeface="HK Grotesk"/>
                <a:sym typeface="HK Grotesk"/>
              </a:rPr>
              <a:t>Text</a:t>
            </a:r>
          </a:p>
        </p:txBody>
      </p:sp>
      <p:grpSp>
        <p:nvGrpSpPr>
          <p:cNvPr id="18" name="Group 6">
            <a:extLst>
              <a:ext uri="{FF2B5EF4-FFF2-40B4-BE49-F238E27FC236}">
                <a16:creationId xmlns:a16="http://schemas.microsoft.com/office/drawing/2014/main" id="{79DE7415-C9CE-5384-393D-7FF752D2F4BF}"/>
              </a:ext>
            </a:extLst>
          </p:cNvPr>
          <p:cNvGrpSpPr/>
          <p:nvPr/>
        </p:nvGrpSpPr>
        <p:grpSpPr>
          <a:xfrm>
            <a:off x="2475502" y="2188537"/>
            <a:ext cx="3803077" cy="2959609"/>
            <a:chOff x="0" y="0"/>
            <a:chExt cx="2223062" cy="1449609"/>
          </a:xfrm>
        </p:grpSpPr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6477FB73-3E6F-C8F2-9403-D0AD76907F59}"/>
                </a:ext>
              </a:extLst>
            </p:cNvPr>
            <p:cNvSpPr/>
            <p:nvPr/>
          </p:nvSpPr>
          <p:spPr>
            <a:xfrm>
              <a:off x="0" y="0"/>
              <a:ext cx="2223062" cy="1449609"/>
            </a:xfrm>
            <a:custGeom>
              <a:avLst/>
              <a:gdLst/>
              <a:ahLst/>
              <a:cxnLst/>
              <a:rect l="l" t="t" r="r" b="b"/>
              <a:pathLst>
                <a:path w="2223062" h="1449609">
                  <a:moveTo>
                    <a:pt x="0" y="0"/>
                  </a:moveTo>
                  <a:lnTo>
                    <a:pt x="2223062" y="0"/>
                  </a:lnTo>
                  <a:lnTo>
                    <a:pt x="2223062" y="1449609"/>
                  </a:lnTo>
                  <a:lnTo>
                    <a:pt x="0" y="1449609"/>
                  </a:lnTo>
                  <a:close/>
                </a:path>
              </a:pathLst>
            </a:custGeom>
            <a:solidFill>
              <a:srgbClr val="2E5591"/>
            </a:solidFill>
          </p:spPr>
          <p:txBody>
            <a:bodyPr/>
            <a:lstStyle/>
            <a:p>
              <a:endParaRPr lang="pt-PT" dirty="0"/>
            </a:p>
            <a:p>
              <a:endParaRPr lang="pt-PT" dirty="0"/>
            </a:p>
            <a:p>
              <a:endParaRPr lang="pt-PT" dirty="0"/>
            </a:p>
            <a:p>
              <a:endParaRPr lang="pt-PT" dirty="0"/>
            </a:p>
            <a:p>
              <a:pPr algn="ctr"/>
              <a:r>
                <a:rPr lang="pt-PT" sz="4000" b="1" dirty="0" err="1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Education</a:t>
              </a:r>
              <a:r>
                <a:rPr lang="pt-PT" sz="4000" b="1" dirty="0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 </a:t>
              </a:r>
            </a:p>
          </p:txBody>
        </p:sp>
      </p:grpSp>
      <p:sp>
        <p:nvSpPr>
          <p:cNvPr id="20" name="Freeform 7">
            <a:extLst>
              <a:ext uri="{FF2B5EF4-FFF2-40B4-BE49-F238E27FC236}">
                <a16:creationId xmlns:a16="http://schemas.microsoft.com/office/drawing/2014/main" id="{FB82E649-0E2B-CD2B-7CDC-DA209419700B}"/>
              </a:ext>
            </a:extLst>
          </p:cNvPr>
          <p:cNvSpPr/>
          <p:nvPr/>
        </p:nvSpPr>
        <p:spPr>
          <a:xfrm>
            <a:off x="12009421" y="2188537"/>
            <a:ext cx="3803077" cy="2959609"/>
          </a:xfrm>
          <a:custGeom>
            <a:avLst/>
            <a:gdLst/>
            <a:ahLst/>
            <a:cxnLst/>
            <a:rect l="l" t="t" r="r" b="b"/>
            <a:pathLst>
              <a:path w="2223062" h="1449609">
                <a:moveTo>
                  <a:pt x="0" y="0"/>
                </a:moveTo>
                <a:lnTo>
                  <a:pt x="2223062" y="0"/>
                </a:lnTo>
                <a:lnTo>
                  <a:pt x="2223062" y="1449609"/>
                </a:lnTo>
                <a:lnTo>
                  <a:pt x="0" y="1449609"/>
                </a:lnTo>
                <a:close/>
              </a:path>
            </a:pathLst>
          </a:custGeom>
          <a:solidFill>
            <a:srgbClr val="2E5591"/>
          </a:solidFill>
        </p:spPr>
        <p:txBody>
          <a:bodyPr/>
          <a:lstStyle/>
          <a:p>
            <a:endParaRPr lang="pt-PT" dirty="0"/>
          </a:p>
          <a:p>
            <a:endParaRPr lang="pt-PT" dirty="0"/>
          </a:p>
          <a:p>
            <a:endParaRPr lang="pt-PT" dirty="0"/>
          </a:p>
          <a:p>
            <a:pPr algn="ctr"/>
            <a:r>
              <a:rPr lang="pt-PT" sz="3800" b="1" dirty="0" err="1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Youth</a:t>
            </a:r>
            <a:r>
              <a:rPr lang="pt-PT" sz="3800" b="1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PT" sz="3800" b="1" dirty="0" err="1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Participation</a:t>
            </a:r>
            <a:endParaRPr lang="pt-PT" sz="3800" b="1" dirty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grpSp>
        <p:nvGrpSpPr>
          <p:cNvPr id="21" name="Group 8">
            <a:extLst>
              <a:ext uri="{FF2B5EF4-FFF2-40B4-BE49-F238E27FC236}">
                <a16:creationId xmlns:a16="http://schemas.microsoft.com/office/drawing/2014/main" id="{638F0BEE-9183-0314-B3A1-77EA5503F6B9}"/>
              </a:ext>
            </a:extLst>
          </p:cNvPr>
          <p:cNvGrpSpPr/>
          <p:nvPr/>
        </p:nvGrpSpPr>
        <p:grpSpPr>
          <a:xfrm>
            <a:off x="7181205" y="5676454"/>
            <a:ext cx="3803077" cy="3149522"/>
            <a:chOff x="0" y="0"/>
            <a:chExt cx="2223062" cy="1449609"/>
          </a:xfrm>
        </p:grpSpPr>
        <p:sp>
          <p:nvSpPr>
            <p:cNvPr id="22" name="Freeform 9">
              <a:extLst>
                <a:ext uri="{FF2B5EF4-FFF2-40B4-BE49-F238E27FC236}">
                  <a16:creationId xmlns:a16="http://schemas.microsoft.com/office/drawing/2014/main" id="{4E0FA8D0-CE3A-15CB-6B90-589C01441408}"/>
                </a:ext>
              </a:extLst>
            </p:cNvPr>
            <p:cNvSpPr/>
            <p:nvPr/>
          </p:nvSpPr>
          <p:spPr>
            <a:xfrm>
              <a:off x="0" y="0"/>
              <a:ext cx="2223062" cy="1449609"/>
            </a:xfrm>
            <a:custGeom>
              <a:avLst/>
              <a:gdLst/>
              <a:ahLst/>
              <a:cxnLst/>
              <a:rect l="l" t="t" r="r" b="b"/>
              <a:pathLst>
                <a:path w="2223062" h="1449609">
                  <a:moveTo>
                    <a:pt x="0" y="0"/>
                  </a:moveTo>
                  <a:lnTo>
                    <a:pt x="2223062" y="0"/>
                  </a:lnTo>
                  <a:lnTo>
                    <a:pt x="2223062" y="1449609"/>
                  </a:lnTo>
                  <a:lnTo>
                    <a:pt x="0" y="1449609"/>
                  </a:lnTo>
                  <a:close/>
                </a:path>
              </a:pathLst>
            </a:custGeom>
            <a:solidFill>
              <a:srgbClr val="E4F6FF"/>
            </a:solidFill>
          </p:spPr>
          <p:txBody>
            <a:bodyPr/>
            <a:lstStyle/>
            <a:p>
              <a:endParaRPr lang="pt-PT" dirty="0"/>
            </a:p>
            <a:p>
              <a:endParaRPr lang="pt-PT" dirty="0"/>
            </a:p>
            <a:p>
              <a:endParaRPr lang="pt-PT" dirty="0"/>
            </a:p>
            <a:p>
              <a:endParaRPr lang="pt-PT" dirty="0"/>
            </a:p>
            <a:p>
              <a:endParaRPr lang="pt-PT" dirty="0"/>
            </a:p>
            <a:p>
              <a:pPr algn="ctr"/>
              <a:r>
                <a:rPr lang="pt-PT" sz="4000" b="1" dirty="0" err="1">
                  <a:solidFill>
                    <a:schemeClr val="accent1">
                      <a:lumMod val="50000"/>
                    </a:schemeClr>
                  </a:solidFill>
                  <a:latin typeface="Poppins" pitchFamily="2" charset="77"/>
                  <a:cs typeface="Poppins" pitchFamily="2" charset="77"/>
                </a:rPr>
                <a:t>Mobilities</a:t>
              </a:r>
              <a:r>
                <a:rPr lang="pt-PT" sz="4000" b="1" dirty="0">
                  <a:solidFill>
                    <a:schemeClr val="accent1">
                      <a:lumMod val="50000"/>
                    </a:schemeClr>
                  </a:solidFill>
                  <a:latin typeface="Poppins" pitchFamily="2" charset="77"/>
                  <a:cs typeface="Poppins" pitchFamily="2" charset="77"/>
                </a:rPr>
                <a:t> </a:t>
              </a:r>
            </a:p>
          </p:txBody>
        </p:sp>
      </p:grpSp>
      <p:grpSp>
        <p:nvGrpSpPr>
          <p:cNvPr id="23" name="Group 8">
            <a:extLst>
              <a:ext uri="{FF2B5EF4-FFF2-40B4-BE49-F238E27FC236}">
                <a16:creationId xmlns:a16="http://schemas.microsoft.com/office/drawing/2014/main" id="{69BC574A-BFC8-9536-E87C-12542D071887}"/>
              </a:ext>
            </a:extLst>
          </p:cNvPr>
          <p:cNvGrpSpPr/>
          <p:nvPr/>
        </p:nvGrpSpPr>
        <p:grpSpPr>
          <a:xfrm>
            <a:off x="12018714" y="5561420"/>
            <a:ext cx="3803077" cy="3149522"/>
            <a:chOff x="0" y="0"/>
            <a:chExt cx="2223062" cy="1449609"/>
          </a:xfrm>
        </p:grpSpPr>
        <p:sp>
          <p:nvSpPr>
            <p:cNvPr id="24" name="Freeform 9">
              <a:extLst>
                <a:ext uri="{FF2B5EF4-FFF2-40B4-BE49-F238E27FC236}">
                  <a16:creationId xmlns:a16="http://schemas.microsoft.com/office/drawing/2014/main" id="{2B232E86-EC49-57AE-A8B5-C71554E2A397}"/>
                </a:ext>
              </a:extLst>
            </p:cNvPr>
            <p:cNvSpPr/>
            <p:nvPr/>
          </p:nvSpPr>
          <p:spPr>
            <a:xfrm>
              <a:off x="0" y="0"/>
              <a:ext cx="2223062" cy="1449609"/>
            </a:xfrm>
            <a:custGeom>
              <a:avLst/>
              <a:gdLst/>
              <a:ahLst/>
              <a:cxnLst/>
              <a:rect l="l" t="t" r="r" b="b"/>
              <a:pathLst>
                <a:path w="2223062" h="1449609">
                  <a:moveTo>
                    <a:pt x="0" y="0"/>
                  </a:moveTo>
                  <a:lnTo>
                    <a:pt x="2223062" y="0"/>
                  </a:lnTo>
                  <a:lnTo>
                    <a:pt x="2223062" y="1449609"/>
                  </a:lnTo>
                  <a:lnTo>
                    <a:pt x="0" y="1449609"/>
                  </a:lnTo>
                  <a:close/>
                </a:path>
              </a:pathLst>
            </a:custGeom>
            <a:solidFill>
              <a:srgbClr val="E4F6FF"/>
            </a:solidFill>
          </p:spPr>
          <p:txBody>
            <a:bodyPr/>
            <a:lstStyle/>
            <a:p>
              <a:endParaRPr lang="pt-PT" dirty="0"/>
            </a:p>
            <a:p>
              <a:endParaRPr lang="pt-PT" dirty="0"/>
            </a:p>
            <a:p>
              <a:endParaRPr lang="pt-PT" dirty="0"/>
            </a:p>
            <a:p>
              <a:endParaRPr lang="pt-PT" dirty="0"/>
            </a:p>
            <a:p>
              <a:pPr algn="ctr"/>
              <a:r>
                <a:rPr lang="pt-PT" sz="3600" b="1" dirty="0" err="1">
                  <a:solidFill>
                    <a:schemeClr val="accent1">
                      <a:lumMod val="50000"/>
                    </a:schemeClr>
                  </a:solidFill>
                  <a:latin typeface="Poppins" pitchFamily="2" charset="77"/>
                  <a:cs typeface="Poppins" pitchFamily="2" charset="77"/>
                </a:rPr>
                <a:t>Leisure</a:t>
              </a:r>
              <a:r>
                <a:rPr lang="pt-PT" sz="3600" b="1" dirty="0">
                  <a:solidFill>
                    <a:schemeClr val="accent1">
                      <a:lumMod val="50000"/>
                    </a:schemeClr>
                  </a:solidFill>
                  <a:latin typeface="Poppins" pitchFamily="2" charset="77"/>
                  <a:cs typeface="Poppins" pitchFamily="2" charset="77"/>
                </a:rPr>
                <a:t>, </a:t>
              </a:r>
              <a:r>
                <a:rPr lang="pt-PT" sz="3600" b="1" dirty="0" err="1">
                  <a:solidFill>
                    <a:schemeClr val="accent1">
                      <a:lumMod val="50000"/>
                    </a:schemeClr>
                  </a:solidFill>
                  <a:latin typeface="Poppins" pitchFamily="2" charset="77"/>
                  <a:cs typeface="Poppins" pitchFamily="2" charset="77"/>
                </a:rPr>
                <a:t>Culture</a:t>
              </a:r>
              <a:r>
                <a:rPr lang="pt-PT" sz="3600" b="1" dirty="0">
                  <a:solidFill>
                    <a:schemeClr val="accent1">
                      <a:lumMod val="50000"/>
                    </a:schemeClr>
                  </a:solidFill>
                  <a:latin typeface="Poppins" pitchFamily="2" charset="77"/>
                  <a:cs typeface="Poppins" pitchFamily="2" charset="77"/>
                </a:rPr>
                <a:t> </a:t>
              </a:r>
              <a:r>
                <a:rPr lang="pt-PT" sz="3600" b="1" dirty="0" err="1">
                  <a:solidFill>
                    <a:schemeClr val="accent1">
                      <a:lumMod val="50000"/>
                    </a:schemeClr>
                  </a:solidFill>
                  <a:latin typeface="Poppins" pitchFamily="2" charset="77"/>
                  <a:cs typeface="Poppins" pitchFamily="2" charset="77"/>
                </a:rPr>
                <a:t>and</a:t>
              </a:r>
              <a:r>
                <a:rPr lang="pt-PT" sz="3600" b="1" dirty="0">
                  <a:solidFill>
                    <a:schemeClr val="accent1">
                      <a:lumMod val="50000"/>
                    </a:schemeClr>
                  </a:solidFill>
                  <a:latin typeface="Poppins" pitchFamily="2" charset="77"/>
                  <a:cs typeface="Poppins" pitchFamily="2" charset="77"/>
                </a:rPr>
                <a:t> Sports 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531</TotalTime>
  <Words>1930</Words>
  <Application>Microsoft Office PowerPoint</Application>
  <PresentationFormat>Custom</PresentationFormat>
  <Paragraphs>556</Paragraphs>
  <Slides>54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61" baseType="lpstr">
      <vt:lpstr>Poppins</vt:lpstr>
      <vt:lpstr>Calibri</vt:lpstr>
      <vt:lpstr>Arial</vt:lpstr>
      <vt:lpstr>HK Grotesk</vt:lpstr>
      <vt:lpstr>Poppins Medium</vt:lpstr>
      <vt:lpstr>Poppins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template Youth Perspectives</dc:title>
  <cp:lastModifiedBy>PASIC Lana</cp:lastModifiedBy>
  <cp:revision>22</cp:revision>
  <dcterms:created xsi:type="dcterms:W3CDTF">2006-08-16T00:00:00Z</dcterms:created>
  <dcterms:modified xsi:type="dcterms:W3CDTF">2025-10-16T09:25:57Z</dcterms:modified>
  <dc:identifier>DAG1SP_KqSU</dc:identifier>
</cp:coreProperties>
</file>