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82" r:id="rId4"/>
    <p:sldId id="259" r:id="rId5"/>
    <p:sldId id="277" r:id="rId6"/>
    <p:sldId id="278" r:id="rId7"/>
    <p:sldId id="279" r:id="rId8"/>
    <p:sldId id="276" r:id="rId9"/>
    <p:sldId id="261" r:id="rId10"/>
    <p:sldId id="281" r:id="rId11"/>
    <p:sldId id="280" r:id="rId12"/>
    <p:sldId id="315" r:id="rId13"/>
    <p:sldId id="314" r:id="rId14"/>
    <p:sldId id="317" r:id="rId15"/>
    <p:sldId id="319" r:id="rId16"/>
    <p:sldId id="318" r:id="rId17"/>
    <p:sldId id="320" r:id="rId18"/>
    <p:sldId id="283" r:id="rId19"/>
    <p:sldId id="313" r:id="rId20"/>
    <p:sldId id="285" r:id="rId21"/>
    <p:sldId id="286" r:id="rId22"/>
    <p:sldId id="260" r:id="rId23"/>
    <p:sldId id="287" r:id="rId24"/>
    <p:sldId id="290" r:id="rId25"/>
    <p:sldId id="288" r:id="rId26"/>
    <p:sldId id="292" r:id="rId27"/>
    <p:sldId id="291" r:id="rId28"/>
    <p:sldId id="293" r:id="rId29"/>
    <p:sldId id="295" r:id="rId30"/>
    <p:sldId id="294" r:id="rId31"/>
    <p:sldId id="296" r:id="rId32"/>
    <p:sldId id="298" r:id="rId33"/>
    <p:sldId id="297" r:id="rId34"/>
    <p:sldId id="301" r:id="rId35"/>
    <p:sldId id="299" r:id="rId36"/>
    <p:sldId id="300" r:id="rId37"/>
    <p:sldId id="303" r:id="rId38"/>
    <p:sldId id="304" r:id="rId39"/>
    <p:sldId id="302" r:id="rId40"/>
    <p:sldId id="308" r:id="rId41"/>
    <p:sldId id="265" r:id="rId42"/>
    <p:sldId id="321" r:id="rId43"/>
    <p:sldId id="305" r:id="rId44"/>
    <p:sldId id="309" r:id="rId45"/>
    <p:sldId id="310" r:id="rId46"/>
    <p:sldId id="311" r:id="rId47"/>
    <p:sldId id="312" r:id="rId48"/>
    <p:sldId id="270" r:id="rId49"/>
    <p:sldId id="272" r:id="rId50"/>
    <p:sldId id="324" r:id="rId51"/>
    <p:sldId id="323" r:id="rId52"/>
    <p:sldId id="322" r:id="rId53"/>
    <p:sldId id="325" r:id="rId54"/>
    <p:sldId id="326" r:id="rId55"/>
  </p:sldIdLst>
  <p:sldSz cx="18288000" cy="10287000"/>
  <p:notesSz cx="6858000" cy="9144000"/>
  <p:embeddedFontLst>
    <p:embeddedFont>
      <p:font typeface="HK Grotesk" panose="020B0604020202020204" charset="0"/>
      <p:regular r:id="rId56"/>
    </p:embeddedFont>
    <p:embeddedFont>
      <p:font typeface="Poppins" panose="00000500000000000000" pitchFamily="2" charset="0"/>
      <p:regular r:id="rId57"/>
      <p:bold r:id="rId58"/>
      <p:italic r:id="rId59"/>
      <p:boldItalic r:id="rId60"/>
    </p:embeddedFont>
    <p:embeddedFont>
      <p:font typeface="Poppins Light" panose="00000400000000000000" pitchFamily="2" charset="0"/>
      <p:regular r:id="rId61"/>
      <p:italic r:id="rId62"/>
    </p:embeddedFont>
    <p:embeddedFont>
      <p:font typeface="Poppins Medium" panose="00000600000000000000" pitchFamily="2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 autoAdjust="0"/>
    <p:restoredTop sz="94453" autoAdjust="0"/>
  </p:normalViewPr>
  <p:slideViewPr>
    <p:cSldViewPr>
      <p:cViewPr varScale="1">
        <p:scale>
          <a:sx n="70" d="100"/>
          <a:sy n="70" d="100"/>
        </p:scale>
        <p:origin x="4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9.svg"/><Relationship Id="rId7" Type="http://schemas.openxmlformats.org/officeDocument/2006/relationships/image" Target="../media/image31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5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504795"/>
            <a:ext cx="5743699" cy="2782205"/>
            <a:chOff x="0" y="0"/>
            <a:chExt cx="1942930" cy="941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2930" cy="941141"/>
            </a:xfrm>
            <a:custGeom>
              <a:avLst/>
              <a:gdLst/>
              <a:ahLst/>
              <a:cxnLst/>
              <a:rect l="l" t="t" r="r" b="b"/>
              <a:pathLst>
                <a:path w="1942930" h="941141">
                  <a:moveTo>
                    <a:pt x="0" y="0"/>
                  </a:moveTo>
                  <a:lnTo>
                    <a:pt x="1942930" y="0"/>
                  </a:lnTo>
                  <a:lnTo>
                    <a:pt x="1942930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743699" y="7504795"/>
            <a:ext cx="8759092" cy="2782205"/>
            <a:chOff x="0" y="0"/>
            <a:chExt cx="2962952" cy="9411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62952" cy="941141"/>
            </a:xfrm>
            <a:custGeom>
              <a:avLst/>
              <a:gdLst/>
              <a:ahLst/>
              <a:cxnLst/>
              <a:rect l="l" t="t" r="r" b="b"/>
              <a:pathLst>
                <a:path w="2962952" h="941141">
                  <a:moveTo>
                    <a:pt x="0" y="0"/>
                  </a:moveTo>
                  <a:lnTo>
                    <a:pt x="2962952" y="0"/>
                  </a:lnTo>
                  <a:lnTo>
                    <a:pt x="2962952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2791" y="7504795"/>
            <a:ext cx="3785209" cy="2782205"/>
            <a:chOff x="0" y="0"/>
            <a:chExt cx="1280429" cy="9411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0429" cy="941141"/>
            </a:xfrm>
            <a:custGeom>
              <a:avLst/>
              <a:gdLst/>
              <a:ahLst/>
              <a:cxnLst/>
              <a:rect l="l" t="t" r="r" b="b"/>
              <a:pathLst>
                <a:path w="1280429" h="941141">
                  <a:moveTo>
                    <a:pt x="0" y="0"/>
                  </a:moveTo>
                  <a:lnTo>
                    <a:pt x="1280429" y="0"/>
                  </a:lnTo>
                  <a:lnTo>
                    <a:pt x="1280429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5F5EF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3214043" y="7504795"/>
            <a:ext cx="2782205" cy="2782205"/>
          </a:xfrm>
          <a:custGeom>
            <a:avLst/>
            <a:gdLst/>
            <a:ahLst/>
            <a:cxnLst/>
            <a:rect l="l" t="t" r="r" b="b"/>
            <a:pathLst>
              <a:path w="2782205" h="2782205">
                <a:moveTo>
                  <a:pt x="0" y="0"/>
                </a:moveTo>
                <a:lnTo>
                  <a:pt x="2782205" y="0"/>
                </a:lnTo>
                <a:lnTo>
                  <a:pt x="2782205" y="2782205"/>
                </a:lnTo>
                <a:lnTo>
                  <a:pt x="0" y="278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9" name="Group 9"/>
          <p:cNvGrpSpPr/>
          <p:nvPr/>
        </p:nvGrpSpPr>
        <p:grpSpPr>
          <a:xfrm>
            <a:off x="3975892" y="813810"/>
            <a:ext cx="11288511" cy="255046"/>
            <a:chOff x="0" y="0"/>
            <a:chExt cx="25294954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56377" y="2551514"/>
            <a:ext cx="14360721" cy="3097878"/>
            <a:chOff x="0" y="0"/>
            <a:chExt cx="19147629" cy="413050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19147629" cy="2935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33"/>
                </a:lnSpc>
              </a:pPr>
              <a:r>
                <a:rPr lang="en-GB" sz="7194" b="1" dirty="0">
                  <a:solidFill>
                    <a:srgbClr val="F5F5E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Youth Perspectives in Contemporary Europe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403429"/>
              <a:ext cx="10300690" cy="72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37"/>
                </a:lnSpc>
              </a:pPr>
              <a:r>
                <a:rPr lang="en-GB" sz="3447" spc="34" dirty="0">
                  <a:solidFill>
                    <a:srgbClr val="F6F6E9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New Tasks for Research and Policy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GB" sz="1400" b="1" spc="98" dirty="0">
                <a:solidFill>
                  <a:srgbClr val="F5F5E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20-21 OCTOBER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794760"/>
            <a:ext cx="457321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GB" sz="1400" b="1" spc="98" dirty="0">
                <a:solidFill>
                  <a:srgbClr val="F6F6E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SCOTLAND HOUSE, BRUSSELS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502791" y="7504795"/>
            <a:ext cx="3695208" cy="2837031"/>
          </a:xfrm>
          <a:custGeom>
            <a:avLst/>
            <a:gdLst/>
            <a:ahLst/>
            <a:cxnLst/>
            <a:rect l="l" t="t" r="r" b="b"/>
            <a:pathLst>
              <a:path w="3695208" h="2837031">
                <a:moveTo>
                  <a:pt x="0" y="0"/>
                </a:moveTo>
                <a:lnTo>
                  <a:pt x="3695208" y="0"/>
                </a:lnTo>
                <a:lnTo>
                  <a:pt x="3695208" y="2837032"/>
                </a:lnTo>
                <a:lnTo>
                  <a:pt x="0" y="2837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210E6-7A04-3A36-8F0E-05EB0B059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A0CD214-9331-D5C5-8ED9-16519A502B4E}"/>
              </a:ext>
            </a:extLst>
          </p:cNvPr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F3B9397-6828-8CE6-1828-63F03F8FEDC4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7A99DB1-0A02-F294-5D19-3E2A5C46E830}"/>
              </a:ext>
            </a:extLst>
          </p:cNvPr>
          <p:cNvGrpSpPr/>
          <p:nvPr/>
        </p:nvGrpSpPr>
        <p:grpSpPr>
          <a:xfrm>
            <a:off x="7242461" y="2188537"/>
            <a:ext cx="3803077" cy="2959609"/>
            <a:chOff x="0" y="0"/>
            <a:chExt cx="2223062" cy="144960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39A0F60-5CC7-82C2-7485-7069E7D5DB5D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Support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Systems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1749479-F0E2-4B67-EF55-B8CF2551A2B6}"/>
              </a:ext>
            </a:extLst>
          </p:cNvPr>
          <p:cNvGrpSpPr/>
          <p:nvPr/>
        </p:nvGrpSpPr>
        <p:grpSpPr>
          <a:xfrm>
            <a:off x="2475502" y="5676454"/>
            <a:ext cx="3803077" cy="3149522"/>
            <a:chOff x="0" y="0"/>
            <a:chExt cx="2223062" cy="144960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12A1930-9390-A058-1D11-CB84F9CAC47E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Employment</a:t>
              </a:r>
              <a:r>
                <a:rPr lang="pt-PT" sz="40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458A5AD8-939B-807D-B5C4-F503C9D25A1B}"/>
              </a:ext>
            </a:extLst>
          </p:cNvPr>
          <p:cNvSpPr txBox="1"/>
          <p:nvPr/>
        </p:nvSpPr>
        <p:spPr>
          <a:xfrm>
            <a:off x="3886200" y="3274437"/>
            <a:ext cx="4149172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 dirty="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A664F3B-E01B-2630-8E24-8024A25B2947}"/>
              </a:ext>
            </a:extLst>
          </p:cNvPr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A352C28D-59F0-E3E0-E1EB-7486B3F16C02}"/>
              </a:ext>
            </a:extLst>
          </p:cNvPr>
          <p:cNvSpPr txBox="1"/>
          <p:nvPr/>
        </p:nvSpPr>
        <p:spPr>
          <a:xfrm>
            <a:off x="797499" y="9239250"/>
            <a:ext cx="4964876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DDC09EC-4834-EC9D-24CA-5623EEBB072F}"/>
              </a:ext>
            </a:extLst>
          </p:cNvPr>
          <p:cNvSpPr txBox="1"/>
          <p:nvPr/>
        </p:nvSpPr>
        <p:spPr>
          <a:xfrm>
            <a:off x="12861565" y="6030648"/>
            <a:ext cx="4149172" cy="39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7DBCC94-B06A-7D93-5A6B-A3CBF7F29CB6}"/>
              </a:ext>
            </a:extLst>
          </p:cNvPr>
          <p:cNvSpPr txBox="1"/>
          <p:nvPr/>
        </p:nvSpPr>
        <p:spPr>
          <a:xfrm>
            <a:off x="7501903" y="6030648"/>
            <a:ext cx="4149172" cy="39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>
                <a:solidFill>
                  <a:srgbClr val="F5F5EF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92CC8EFF-08F3-DFA1-5D91-35E038BDE04D}"/>
              </a:ext>
            </a:extLst>
          </p:cNvPr>
          <p:cNvGrpSpPr/>
          <p:nvPr/>
        </p:nvGrpSpPr>
        <p:grpSpPr>
          <a:xfrm>
            <a:off x="2475502" y="2188537"/>
            <a:ext cx="3803077" cy="2959609"/>
            <a:chOff x="0" y="0"/>
            <a:chExt cx="2223062" cy="1449609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DD25A8F-20B4-FC60-C383-84970384A54B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Education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5F3B82DA-2051-2DDF-3F55-9BE7823D1849}"/>
              </a:ext>
            </a:extLst>
          </p:cNvPr>
          <p:cNvSpPr/>
          <p:nvPr/>
        </p:nvSpPr>
        <p:spPr>
          <a:xfrm>
            <a:off x="12009421" y="2188537"/>
            <a:ext cx="3803077" cy="2959609"/>
          </a:xfrm>
          <a:custGeom>
            <a:avLst/>
            <a:gdLst/>
            <a:ahLst/>
            <a:cxnLst/>
            <a:rect l="l" t="t" r="r" b="b"/>
            <a:pathLst>
              <a:path w="2223062" h="1449609">
                <a:moveTo>
                  <a:pt x="0" y="0"/>
                </a:moveTo>
                <a:lnTo>
                  <a:pt x="2223062" y="0"/>
                </a:lnTo>
                <a:lnTo>
                  <a:pt x="2223062" y="1449609"/>
                </a:lnTo>
                <a:lnTo>
                  <a:pt x="0" y="1449609"/>
                </a:lnTo>
                <a:close/>
              </a:path>
            </a:pathLst>
          </a:custGeom>
          <a:solidFill>
            <a:srgbClr val="2E5591"/>
          </a:solidFill>
        </p:spPr>
        <p:txBody>
          <a:bodyPr/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sz="3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Youth</a:t>
            </a:r>
            <a:r>
              <a:rPr lang="pt-PT" sz="3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Participation</a:t>
            </a:r>
            <a:endParaRPr lang="pt-PT" sz="38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ADB6D206-7A81-ECED-2EBD-954E76F843C2}"/>
              </a:ext>
            </a:extLst>
          </p:cNvPr>
          <p:cNvGrpSpPr/>
          <p:nvPr/>
        </p:nvGrpSpPr>
        <p:grpSpPr>
          <a:xfrm>
            <a:off x="7181205" y="5676454"/>
            <a:ext cx="3803077" cy="3149522"/>
            <a:chOff x="0" y="0"/>
            <a:chExt cx="2223062" cy="1449609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515FA527-AD11-9D7C-5466-F30F16945228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Mobilities</a:t>
              </a:r>
              <a:r>
                <a:rPr lang="pt-PT" sz="40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4A73D2F5-282B-BFBF-1E85-AF9774EA1957}"/>
              </a:ext>
            </a:extLst>
          </p:cNvPr>
          <p:cNvGrpSpPr/>
          <p:nvPr/>
        </p:nvGrpSpPr>
        <p:grpSpPr>
          <a:xfrm>
            <a:off x="12018714" y="5561420"/>
            <a:ext cx="3803077" cy="3149522"/>
            <a:chOff x="0" y="0"/>
            <a:chExt cx="2223062" cy="1449609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1FC1397-CB71-1923-E785-E66BECD30A4E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36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Leisure</a:t>
              </a:r>
              <a:r>
                <a:rPr lang="pt-PT" sz="36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, </a:t>
              </a:r>
              <a:r>
                <a:rPr lang="pt-PT" sz="36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Culture</a:t>
              </a:r>
              <a:r>
                <a:rPr lang="pt-PT" sz="36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pt-PT" sz="36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and</a:t>
              </a:r>
              <a:r>
                <a:rPr lang="pt-PT" sz="36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Sports </a:t>
              </a:r>
            </a:p>
          </p:txBody>
        </p:sp>
      </p:grpSp>
      <p:grpSp>
        <p:nvGrpSpPr>
          <p:cNvPr id="4" name="Group 6">
            <a:extLst>
              <a:ext uri="{FF2B5EF4-FFF2-40B4-BE49-F238E27FC236}">
                <a16:creationId xmlns:a16="http://schemas.microsoft.com/office/drawing/2014/main" id="{29CD88B1-1188-D7B7-521E-056122DB72EF}"/>
              </a:ext>
            </a:extLst>
          </p:cNvPr>
          <p:cNvGrpSpPr/>
          <p:nvPr/>
        </p:nvGrpSpPr>
        <p:grpSpPr>
          <a:xfrm>
            <a:off x="876034" y="2188537"/>
            <a:ext cx="1018188" cy="2954963"/>
            <a:chOff x="0" y="0"/>
            <a:chExt cx="2223062" cy="1449609"/>
          </a:xfrm>
          <a:solidFill>
            <a:srgbClr val="FFC000"/>
          </a:solidFill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CE5B3C11-C055-54B8-5975-C6B777C379A3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grpFill/>
          </p:spPr>
          <p:txBody>
            <a:bodyPr vert="vert270"/>
            <a:lstStyle/>
            <a:p>
              <a:pPr algn="ctr"/>
              <a:r>
                <a:rPr lang="pt-PT" sz="40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DRIVERS </a:t>
              </a:r>
            </a:p>
            <a:p>
              <a:endParaRPr lang="pt-PT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AC35A42-DC03-4173-BF99-98F13F26CBBE}"/>
              </a:ext>
            </a:extLst>
          </p:cNvPr>
          <p:cNvSpPr txBox="1"/>
          <p:nvPr/>
        </p:nvSpPr>
        <p:spPr>
          <a:xfrm>
            <a:off x="2468535" y="635760"/>
            <a:ext cx="1246761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Study dimensions </a:t>
            </a:r>
          </a:p>
        </p:txBody>
      </p:sp>
    </p:spTree>
    <p:extLst>
      <p:ext uri="{BB962C8B-B14F-4D97-AF65-F5344CB8AC3E}">
        <p14:creationId xmlns:p14="http://schemas.microsoft.com/office/powerpoint/2010/main" val="980357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9DC03A-8AEF-45B7-5BB0-2E9BCA708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780FC71-173D-4C4C-1E03-3FABD9C16EB5}"/>
              </a:ext>
            </a:extLst>
          </p:cNvPr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5F9F0A3-769D-D724-2FF3-6130175797B1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B8A3541-1D64-A06C-B804-7E80984C3ECD}"/>
              </a:ext>
            </a:extLst>
          </p:cNvPr>
          <p:cNvGrpSpPr/>
          <p:nvPr/>
        </p:nvGrpSpPr>
        <p:grpSpPr>
          <a:xfrm>
            <a:off x="7242461" y="2188537"/>
            <a:ext cx="3803077" cy="2959609"/>
            <a:chOff x="0" y="0"/>
            <a:chExt cx="2223062" cy="144960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44681E0-63FF-035C-465E-686E57EBA53F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Support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Systems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861F3DB-9181-873C-8F47-A1A21A13714A}"/>
              </a:ext>
            </a:extLst>
          </p:cNvPr>
          <p:cNvGrpSpPr/>
          <p:nvPr/>
        </p:nvGrpSpPr>
        <p:grpSpPr>
          <a:xfrm>
            <a:off x="2475502" y="5676454"/>
            <a:ext cx="3803077" cy="3149522"/>
            <a:chOff x="0" y="0"/>
            <a:chExt cx="2223062" cy="144960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F534C07-63B9-0CD2-3F23-5F8B309C53C8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Employment</a:t>
              </a:r>
              <a:r>
                <a:rPr lang="pt-PT" sz="40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0DAB0142-8F68-181A-8054-59B5B759B04B}"/>
              </a:ext>
            </a:extLst>
          </p:cNvPr>
          <p:cNvSpPr txBox="1"/>
          <p:nvPr/>
        </p:nvSpPr>
        <p:spPr>
          <a:xfrm>
            <a:off x="3886200" y="3274437"/>
            <a:ext cx="4149172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 dirty="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70B9EBC-AC9B-DDF1-2F8F-D7440028C653}"/>
              </a:ext>
            </a:extLst>
          </p:cNvPr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4B23A90-644F-0D26-3C41-91DC8C1145B2}"/>
              </a:ext>
            </a:extLst>
          </p:cNvPr>
          <p:cNvSpPr txBox="1"/>
          <p:nvPr/>
        </p:nvSpPr>
        <p:spPr>
          <a:xfrm>
            <a:off x="797499" y="9239250"/>
            <a:ext cx="4964876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36019F8-CFA4-2FED-553E-0DCEFDD68357}"/>
              </a:ext>
            </a:extLst>
          </p:cNvPr>
          <p:cNvSpPr txBox="1"/>
          <p:nvPr/>
        </p:nvSpPr>
        <p:spPr>
          <a:xfrm>
            <a:off x="12861565" y="6030648"/>
            <a:ext cx="4149172" cy="39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3BE59EF-C0E4-18A6-86CB-048DE5E8D83E}"/>
              </a:ext>
            </a:extLst>
          </p:cNvPr>
          <p:cNvSpPr txBox="1"/>
          <p:nvPr/>
        </p:nvSpPr>
        <p:spPr>
          <a:xfrm>
            <a:off x="7501903" y="6030648"/>
            <a:ext cx="4149172" cy="39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>
                <a:solidFill>
                  <a:srgbClr val="F5F5EF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D132625B-26E0-28E1-C0E6-D0C4659D6C7A}"/>
              </a:ext>
            </a:extLst>
          </p:cNvPr>
          <p:cNvGrpSpPr/>
          <p:nvPr/>
        </p:nvGrpSpPr>
        <p:grpSpPr>
          <a:xfrm>
            <a:off x="2475502" y="2188537"/>
            <a:ext cx="3803077" cy="2959609"/>
            <a:chOff x="0" y="0"/>
            <a:chExt cx="2223062" cy="1449609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8E40672-CE52-74B4-CC55-EA40D871E193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Education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11952061-CE22-D22F-0E61-50F4E7872BE4}"/>
              </a:ext>
            </a:extLst>
          </p:cNvPr>
          <p:cNvSpPr/>
          <p:nvPr/>
        </p:nvSpPr>
        <p:spPr>
          <a:xfrm>
            <a:off x="12009421" y="2188537"/>
            <a:ext cx="3803077" cy="2959609"/>
          </a:xfrm>
          <a:custGeom>
            <a:avLst/>
            <a:gdLst/>
            <a:ahLst/>
            <a:cxnLst/>
            <a:rect l="l" t="t" r="r" b="b"/>
            <a:pathLst>
              <a:path w="2223062" h="1449609">
                <a:moveTo>
                  <a:pt x="0" y="0"/>
                </a:moveTo>
                <a:lnTo>
                  <a:pt x="2223062" y="0"/>
                </a:lnTo>
                <a:lnTo>
                  <a:pt x="2223062" y="1449609"/>
                </a:lnTo>
                <a:lnTo>
                  <a:pt x="0" y="1449609"/>
                </a:lnTo>
                <a:close/>
              </a:path>
            </a:pathLst>
          </a:custGeom>
          <a:solidFill>
            <a:srgbClr val="2E5591"/>
          </a:solidFill>
        </p:spPr>
        <p:txBody>
          <a:bodyPr/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sz="3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Youth</a:t>
            </a:r>
            <a:r>
              <a:rPr lang="pt-PT" sz="3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Participation</a:t>
            </a:r>
            <a:endParaRPr lang="pt-PT" sz="38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EED7DE7F-6E46-BA4A-F1EB-F646B7BFCABB}"/>
              </a:ext>
            </a:extLst>
          </p:cNvPr>
          <p:cNvGrpSpPr/>
          <p:nvPr/>
        </p:nvGrpSpPr>
        <p:grpSpPr>
          <a:xfrm>
            <a:off x="7181205" y="5676454"/>
            <a:ext cx="3803077" cy="3149522"/>
            <a:chOff x="0" y="0"/>
            <a:chExt cx="2223062" cy="1449609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9DF40F6B-CE77-2A6E-BAB1-CC50DBEDA1A8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Mobilities</a:t>
              </a:r>
              <a:r>
                <a:rPr lang="pt-PT" sz="40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74B0B904-B583-D9E5-B610-3985B3BB3A21}"/>
              </a:ext>
            </a:extLst>
          </p:cNvPr>
          <p:cNvGrpSpPr/>
          <p:nvPr/>
        </p:nvGrpSpPr>
        <p:grpSpPr>
          <a:xfrm>
            <a:off x="12018714" y="5561420"/>
            <a:ext cx="3803077" cy="3149522"/>
            <a:chOff x="0" y="0"/>
            <a:chExt cx="2223062" cy="1449609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0A547E23-7ADD-0CAE-AA7B-521889448BB6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36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Leisure</a:t>
              </a:r>
              <a:r>
                <a:rPr lang="pt-PT" sz="36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, </a:t>
              </a:r>
              <a:r>
                <a:rPr lang="pt-PT" sz="36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Culture</a:t>
              </a:r>
              <a:r>
                <a:rPr lang="pt-PT" sz="36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pt-PT" sz="36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and</a:t>
              </a:r>
              <a:r>
                <a:rPr lang="pt-PT" sz="36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Sports </a:t>
              </a:r>
            </a:p>
          </p:txBody>
        </p:sp>
      </p:grpSp>
      <p:grpSp>
        <p:nvGrpSpPr>
          <p:cNvPr id="4" name="Group 6">
            <a:extLst>
              <a:ext uri="{FF2B5EF4-FFF2-40B4-BE49-F238E27FC236}">
                <a16:creationId xmlns:a16="http://schemas.microsoft.com/office/drawing/2014/main" id="{84ACE744-70FF-65CE-A91D-7E24B128917D}"/>
              </a:ext>
            </a:extLst>
          </p:cNvPr>
          <p:cNvGrpSpPr/>
          <p:nvPr/>
        </p:nvGrpSpPr>
        <p:grpSpPr>
          <a:xfrm>
            <a:off x="876034" y="2188537"/>
            <a:ext cx="1018188" cy="2954963"/>
            <a:chOff x="0" y="0"/>
            <a:chExt cx="2223062" cy="1449609"/>
          </a:xfrm>
          <a:solidFill>
            <a:srgbClr val="FFC000"/>
          </a:solidFill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8CF55609-1F99-C577-40DB-72CB56D922C1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grpFill/>
          </p:spPr>
          <p:txBody>
            <a:bodyPr vert="vert270"/>
            <a:lstStyle/>
            <a:p>
              <a:pPr algn="ctr"/>
              <a:r>
                <a:rPr lang="pt-PT" sz="40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DRIVERS </a:t>
              </a:r>
            </a:p>
            <a:p>
              <a:endParaRPr lang="pt-PT" dirty="0"/>
            </a:p>
          </p:txBody>
        </p:sp>
      </p:grpSp>
      <p:sp>
        <p:nvSpPr>
          <p:cNvPr id="10" name="Freeform 7">
            <a:extLst>
              <a:ext uri="{FF2B5EF4-FFF2-40B4-BE49-F238E27FC236}">
                <a16:creationId xmlns:a16="http://schemas.microsoft.com/office/drawing/2014/main" id="{B015982B-2C8E-C634-491D-D2A7885F0C71}"/>
              </a:ext>
            </a:extLst>
          </p:cNvPr>
          <p:cNvSpPr/>
          <p:nvPr/>
        </p:nvSpPr>
        <p:spPr>
          <a:xfrm>
            <a:off x="876034" y="5556774"/>
            <a:ext cx="1018188" cy="2954963"/>
          </a:xfrm>
          <a:custGeom>
            <a:avLst/>
            <a:gdLst/>
            <a:ahLst/>
            <a:cxnLst/>
            <a:rect l="l" t="t" r="r" b="b"/>
            <a:pathLst>
              <a:path w="2223062" h="1449609">
                <a:moveTo>
                  <a:pt x="0" y="0"/>
                </a:moveTo>
                <a:lnTo>
                  <a:pt x="2223062" y="0"/>
                </a:lnTo>
                <a:lnTo>
                  <a:pt x="2223062" y="1449609"/>
                </a:lnTo>
                <a:lnTo>
                  <a:pt x="0" y="1449609"/>
                </a:lnTo>
                <a:close/>
              </a:path>
            </a:pathLst>
          </a:custGeom>
          <a:solidFill>
            <a:srgbClr val="FFC000"/>
          </a:solidFill>
        </p:spPr>
        <p:txBody>
          <a:bodyPr vert="vert270"/>
          <a:lstStyle/>
          <a:p>
            <a:pPr algn="ctr"/>
            <a:r>
              <a:rPr lang="pt-PT" sz="37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 OUTCOMES</a:t>
            </a:r>
          </a:p>
          <a:p>
            <a:endParaRPr lang="pt-P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486826-56BE-5C65-6E6C-AE1B8A60FD85}"/>
              </a:ext>
            </a:extLst>
          </p:cNvPr>
          <p:cNvSpPr txBox="1"/>
          <p:nvPr/>
        </p:nvSpPr>
        <p:spPr>
          <a:xfrm>
            <a:off x="2468535" y="635760"/>
            <a:ext cx="1246761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Study dimensions </a:t>
            </a:r>
          </a:p>
        </p:txBody>
      </p:sp>
    </p:spTree>
    <p:extLst>
      <p:ext uri="{BB962C8B-B14F-4D97-AF65-F5344CB8AC3E}">
        <p14:creationId xmlns:p14="http://schemas.microsoft.com/office/powerpoint/2010/main" val="4052482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D2903-D05F-DF85-4088-FA323586F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8A4913C-3F94-F458-E39C-5AEF98AC0C47}"/>
              </a:ext>
            </a:extLst>
          </p:cNvPr>
          <p:cNvGrpSpPr/>
          <p:nvPr/>
        </p:nvGrpSpPr>
        <p:grpSpPr>
          <a:xfrm>
            <a:off x="2971399" y="2150248"/>
            <a:ext cx="3412720" cy="3412720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5798B6-E86E-9A43-6BD2-901453614068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FD05A07-EC88-46AE-51A6-02044A419D0B}"/>
              </a:ext>
            </a:extLst>
          </p:cNvPr>
          <p:cNvGrpSpPr>
            <a:grpSpLocks noChangeAspect="1"/>
          </p:cNvGrpSpPr>
          <p:nvPr/>
        </p:nvGrpSpPr>
        <p:grpSpPr>
          <a:xfrm>
            <a:off x="3153107" y="2341624"/>
            <a:ext cx="3029980" cy="3029968"/>
            <a:chOff x="0" y="0"/>
            <a:chExt cx="6350000" cy="634997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A7FFFB2-1666-1EAE-3AA7-AA4B445584F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algn="ctr"/>
              <a:r>
                <a:rPr lang="pt-PT" sz="3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Institutional</a:t>
              </a:r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algn="ctr"/>
              <a:r>
                <a:rPr lang="pt-PT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pt-PT" sz="3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Set-up</a:t>
              </a:r>
              <a:r>
                <a:rPr lang="pt-PT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2988DB8-7EF0-8CD8-FF5D-7752563C2E51}"/>
              </a:ext>
            </a:extLst>
          </p:cNvPr>
          <p:cNvGrpSpPr/>
          <p:nvPr/>
        </p:nvGrpSpPr>
        <p:grpSpPr>
          <a:xfrm>
            <a:off x="7826706" y="2150248"/>
            <a:ext cx="3412720" cy="3412720"/>
            <a:chOff x="0" y="0"/>
            <a:chExt cx="635000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1D7B342-4950-FE0C-962D-1FEA08112CE9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 sz="3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E5ECDDE-45CA-A8E6-5F15-BAB7A5830D3F}"/>
              </a:ext>
            </a:extLst>
          </p:cNvPr>
          <p:cNvGrpSpPr>
            <a:grpSpLocks noChangeAspect="1"/>
          </p:cNvGrpSpPr>
          <p:nvPr/>
        </p:nvGrpSpPr>
        <p:grpSpPr>
          <a:xfrm>
            <a:off x="8030279" y="2341624"/>
            <a:ext cx="3029980" cy="3029968"/>
            <a:chOff x="0" y="0"/>
            <a:chExt cx="6350000" cy="634997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E8E49F0-62F3-D1F8-EF61-1C71CA64605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algn="ctr"/>
              <a:r>
                <a:rPr lang="pt-PT" sz="3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Trends</a:t>
              </a:r>
              <a:r>
                <a:rPr lang="pt-PT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9375659-E8CE-3356-4B78-6A87AD1820BE}"/>
              </a:ext>
            </a:extLst>
          </p:cNvPr>
          <p:cNvGrpSpPr/>
          <p:nvPr/>
        </p:nvGrpSpPr>
        <p:grpSpPr>
          <a:xfrm>
            <a:off x="12682014" y="2150248"/>
            <a:ext cx="3412720" cy="3412720"/>
            <a:chOff x="0" y="0"/>
            <a:chExt cx="6350000" cy="63500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CDEF0A7-9AA8-0BF2-E77E-AD62E90B8B7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chemeClr val="tx2"/>
            </a:solidFill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3339B03-8FED-47D2-83B0-EF8AF0253E02}"/>
              </a:ext>
            </a:extLst>
          </p:cNvPr>
          <p:cNvGrpSpPr>
            <a:grpSpLocks noChangeAspect="1"/>
          </p:cNvGrpSpPr>
          <p:nvPr/>
        </p:nvGrpSpPr>
        <p:grpSpPr>
          <a:xfrm>
            <a:off x="12873383" y="2341624"/>
            <a:ext cx="3029980" cy="3029968"/>
            <a:chOff x="0" y="0"/>
            <a:chExt cx="6350000" cy="634997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427B28B-D6E5-3866-5D39-F26B8299D402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algn="ctr"/>
              <a:r>
                <a:rPr lang="pt-PT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Policies</a:t>
              </a:r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5AC51BA6-FFCC-4024-51F4-409989FDC1BC}"/>
              </a:ext>
            </a:extLst>
          </p:cNvPr>
          <p:cNvSpPr txBox="1"/>
          <p:nvPr/>
        </p:nvSpPr>
        <p:spPr>
          <a:xfrm>
            <a:off x="5156323" y="1150547"/>
            <a:ext cx="7975353" cy="99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Levels of Analysis 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41492658-7BAF-CF12-43CA-CBFBFC23D1CC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E056FED-A54B-D1B7-1FA3-8E21026A1313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DCADAD1B-0AB7-80D7-9D9E-8807161546AA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DD6C5B92-23C9-F67C-4B62-C985B472428D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grpSp>
        <p:nvGrpSpPr>
          <p:cNvPr id="30" name="Group 2">
            <a:extLst>
              <a:ext uri="{FF2B5EF4-FFF2-40B4-BE49-F238E27FC236}">
                <a16:creationId xmlns:a16="http://schemas.microsoft.com/office/drawing/2014/main" id="{71B19906-3413-DBEB-DA3B-91AACA59049A}"/>
              </a:ext>
            </a:extLst>
          </p:cNvPr>
          <p:cNvGrpSpPr/>
          <p:nvPr/>
        </p:nvGrpSpPr>
        <p:grpSpPr>
          <a:xfrm>
            <a:off x="5410200" y="5723733"/>
            <a:ext cx="3412720" cy="3412720"/>
            <a:chOff x="0" y="0"/>
            <a:chExt cx="6350000" cy="6350000"/>
          </a:xfrm>
        </p:grpSpPr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71AD5279-17B0-772A-641D-ED9C109F8A6C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32" name="Group 4">
            <a:extLst>
              <a:ext uri="{FF2B5EF4-FFF2-40B4-BE49-F238E27FC236}">
                <a16:creationId xmlns:a16="http://schemas.microsoft.com/office/drawing/2014/main" id="{CEDBD254-B5E4-EE8D-91B7-73E81DA1AAE0}"/>
              </a:ext>
            </a:extLst>
          </p:cNvPr>
          <p:cNvGrpSpPr>
            <a:grpSpLocks noChangeAspect="1"/>
          </p:cNvGrpSpPr>
          <p:nvPr/>
        </p:nvGrpSpPr>
        <p:grpSpPr>
          <a:xfrm>
            <a:off x="5591908" y="5915109"/>
            <a:ext cx="3029980" cy="3029968"/>
            <a:chOff x="0" y="0"/>
            <a:chExt cx="6350000" cy="6349975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CF9BCE6E-BB5C-DE22-B2CB-8888DE233BF2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algn="ctr"/>
              <a:r>
                <a:rPr lang="pt-PT" sz="3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Programs</a:t>
              </a:r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34" name="Group 6">
            <a:extLst>
              <a:ext uri="{FF2B5EF4-FFF2-40B4-BE49-F238E27FC236}">
                <a16:creationId xmlns:a16="http://schemas.microsoft.com/office/drawing/2014/main" id="{7E68EBA0-4B9B-A2D0-3EF4-2A127791940B}"/>
              </a:ext>
            </a:extLst>
          </p:cNvPr>
          <p:cNvGrpSpPr/>
          <p:nvPr/>
        </p:nvGrpSpPr>
        <p:grpSpPr>
          <a:xfrm>
            <a:off x="10265507" y="5723733"/>
            <a:ext cx="3412720" cy="3412720"/>
            <a:chOff x="0" y="0"/>
            <a:chExt cx="6350000" cy="635000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CA18E1B6-7368-2121-796A-86D4D53206E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 sz="3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36" name="Group 8">
            <a:extLst>
              <a:ext uri="{FF2B5EF4-FFF2-40B4-BE49-F238E27FC236}">
                <a16:creationId xmlns:a16="http://schemas.microsoft.com/office/drawing/2014/main" id="{2EB395C4-C4E8-7149-F7E6-B1F26E36AA91}"/>
              </a:ext>
            </a:extLst>
          </p:cNvPr>
          <p:cNvGrpSpPr>
            <a:grpSpLocks noChangeAspect="1"/>
          </p:cNvGrpSpPr>
          <p:nvPr/>
        </p:nvGrpSpPr>
        <p:grpSpPr>
          <a:xfrm>
            <a:off x="10469080" y="5915109"/>
            <a:ext cx="3029980" cy="3029968"/>
            <a:chOff x="0" y="0"/>
            <a:chExt cx="6350000" cy="6349975"/>
          </a:xfrm>
        </p:grpSpPr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55824BD6-1A07-6913-C556-A847AD7F97C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algn="ctr"/>
              <a:r>
                <a:rPr lang="pt-PT" sz="3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Youth</a:t>
              </a:r>
              <a:r>
                <a:rPr lang="pt-PT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  <a:p>
              <a:pPr algn="ctr"/>
              <a:r>
                <a:rPr lang="pt-PT" sz="3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Perspectives</a:t>
              </a:r>
              <a:r>
                <a:rPr lang="pt-PT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71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3DC86-B363-85D3-4B6A-46E6A9779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9CB5710-B05C-5216-3231-8973C3C0A64E}"/>
              </a:ext>
            </a:extLst>
          </p:cNvPr>
          <p:cNvGrpSpPr/>
          <p:nvPr/>
        </p:nvGrpSpPr>
        <p:grpSpPr>
          <a:xfrm>
            <a:off x="2085620" y="3595783"/>
            <a:ext cx="3412720" cy="3412720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69D8672-3D3D-CBF6-7F87-B929E8F42ED1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8263C11-FA55-B54C-9CA3-4B5DD766B1EA}"/>
              </a:ext>
            </a:extLst>
          </p:cNvPr>
          <p:cNvGrpSpPr>
            <a:grpSpLocks noChangeAspect="1"/>
          </p:cNvGrpSpPr>
          <p:nvPr/>
        </p:nvGrpSpPr>
        <p:grpSpPr>
          <a:xfrm>
            <a:off x="2276990" y="3787159"/>
            <a:ext cx="3029980" cy="3029968"/>
            <a:chOff x="0" y="0"/>
            <a:chExt cx="6350000" cy="634997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1C32158-AF0E-AFA1-8262-C566825BA12A}"/>
                </a:ext>
              </a:extLst>
            </p:cNvPr>
            <p:cNvSpPr/>
            <p:nvPr/>
          </p:nvSpPr>
          <p:spPr>
            <a:xfrm>
              <a:off x="0" y="0"/>
              <a:ext cx="6350000" cy="6349973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algn="ctr"/>
              <a:r>
                <a:rPr lang="pt-PT" sz="3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Institutional</a:t>
              </a:r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algn="ctr"/>
              <a:r>
                <a:rPr lang="pt-PT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pt-PT" sz="3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Set-up</a:t>
              </a:r>
              <a:r>
                <a:rPr lang="pt-PT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6CE8D44A-DF4C-631A-72BA-E8BE52455C89}"/>
              </a:ext>
            </a:extLst>
          </p:cNvPr>
          <p:cNvSpPr txBox="1"/>
          <p:nvPr/>
        </p:nvSpPr>
        <p:spPr>
          <a:xfrm>
            <a:off x="5156323" y="1150547"/>
            <a:ext cx="7975353" cy="99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Levels of Analysis 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632E23F6-0FE8-4B8C-708B-F6FCBB16372E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DA42E5A-B9E2-EDFD-ABB2-9D2AB759A5DB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835F216E-D82C-5DED-F146-6FB86092F6EF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25C7152B-4098-D93D-7B85-86FABFEBA65A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EA3A95D-37C0-3C6A-AFE1-18C6D6E0D80C}"/>
              </a:ext>
            </a:extLst>
          </p:cNvPr>
          <p:cNvSpPr txBox="1"/>
          <p:nvPr/>
        </p:nvSpPr>
        <p:spPr>
          <a:xfrm>
            <a:off x="6781800" y="2364737"/>
            <a:ext cx="112014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Constrained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Citizenship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: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Youth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receive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limited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state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support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and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rely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heavily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on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family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,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facing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considerable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barriers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to financial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independence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and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delayed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adulthood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. 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Countries: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Armenia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and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Romania.</a:t>
            </a:r>
          </a:p>
          <a:p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Uncertain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Citizenship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: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Youth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receive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limited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state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support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and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face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unstable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(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sometimes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expanding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,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sometimes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constraining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) labour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markets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causing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unpredictable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paths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to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independence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. 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Countries: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Croatia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,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Italy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, Malta, Portugal,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Serbia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,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and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Spain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.</a:t>
            </a:r>
          </a:p>
          <a:p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Progressive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Citizenship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: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The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state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provides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support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for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youth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(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although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it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varies),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with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inclusive labour policies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and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clearer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paths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to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independence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. 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Countries: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Austria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,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Estonia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, France,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Germany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,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Ireland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,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and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Lithuania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5663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F9DF9-27A3-EAA6-44CC-6A6E38833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1014833C-CB3B-15CD-70D0-94F0478626A6}"/>
              </a:ext>
            </a:extLst>
          </p:cNvPr>
          <p:cNvSpPr txBox="1"/>
          <p:nvPr/>
        </p:nvSpPr>
        <p:spPr>
          <a:xfrm>
            <a:off x="5156323" y="1150547"/>
            <a:ext cx="7975353" cy="99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Levels of Analysis 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B9FF00B3-CBC9-1219-5105-138957CBEE67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2C79058-1E29-364C-08AC-2E4560113EBA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509FFB4A-E7CE-4A56-0E3B-4F64BA65E64B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6B087F9A-865D-670A-89FD-9CA0070495D1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00BE61F-A56C-A35C-7A0D-FF1F2E32C73B}"/>
              </a:ext>
            </a:extLst>
          </p:cNvPr>
          <p:cNvSpPr txBox="1"/>
          <p:nvPr/>
        </p:nvSpPr>
        <p:spPr>
          <a:xfrm>
            <a:off x="6705600" y="3367615"/>
            <a:ext cx="112014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3000" dirty="0" err="1">
                <a:latin typeface="Poppins" pitchFamily="2" charset="77"/>
                <a:cs typeface="Poppins" pitchFamily="2" charset="77"/>
              </a:rPr>
              <a:t>Baseline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statistics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for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all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dimensions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3000" dirty="0">
                <a:latin typeface="Poppins" pitchFamily="2" charset="77"/>
                <a:cs typeface="Poppins" pitchFamily="2" charset="77"/>
              </a:rPr>
              <a:t>Use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public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data (Eurostat,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Eurobarometer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3000" dirty="0" err="1">
                <a:latin typeface="Poppins" pitchFamily="2" charset="77"/>
                <a:cs typeface="Poppins" pitchFamily="2" charset="77"/>
              </a:rPr>
              <a:t>Period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2019-2023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or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2019-2022 (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upon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data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availability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)</a:t>
            </a:r>
          </a:p>
          <a:p>
            <a:endParaRPr lang="pt-PT" sz="3000" b="1" dirty="0">
              <a:latin typeface="Poppins" pitchFamily="2" charset="77"/>
              <a:cs typeface="Poppins" pitchFamily="2" charset="77"/>
            </a:endParaRPr>
          </a:p>
          <a:p>
            <a:endParaRPr lang="pt-PT" sz="3000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DF810C2B-9634-B7EF-9BD6-DB1A0055CAF1}"/>
              </a:ext>
            </a:extLst>
          </p:cNvPr>
          <p:cNvGrpSpPr/>
          <p:nvPr/>
        </p:nvGrpSpPr>
        <p:grpSpPr>
          <a:xfrm>
            <a:off x="2304495" y="3162300"/>
            <a:ext cx="3412720" cy="3412720"/>
            <a:chOff x="0" y="0"/>
            <a:chExt cx="6350000" cy="635000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89C69D3-E641-4868-CC3D-BB206C444A8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 sz="3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9F1894C7-33E8-C3BC-58E1-C6648D16D377}"/>
              </a:ext>
            </a:extLst>
          </p:cNvPr>
          <p:cNvGrpSpPr>
            <a:grpSpLocks noChangeAspect="1"/>
          </p:cNvGrpSpPr>
          <p:nvPr/>
        </p:nvGrpSpPr>
        <p:grpSpPr>
          <a:xfrm>
            <a:off x="2508068" y="3353676"/>
            <a:ext cx="3029980" cy="3029968"/>
            <a:chOff x="0" y="0"/>
            <a:chExt cx="6350000" cy="6349975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E5F5A076-8447-9565-D346-DDCC7504119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algn="ctr"/>
              <a:r>
                <a:rPr lang="pt-PT" sz="3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Trends</a:t>
              </a:r>
              <a:r>
                <a:rPr lang="pt-PT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1920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C23CC-B436-43EC-88F9-1F7E4EA92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F0A42509-48B1-34EC-1BA2-63B8E59341EF}"/>
              </a:ext>
            </a:extLst>
          </p:cNvPr>
          <p:cNvSpPr txBox="1"/>
          <p:nvPr/>
        </p:nvSpPr>
        <p:spPr>
          <a:xfrm>
            <a:off x="5156323" y="1150547"/>
            <a:ext cx="7975353" cy="99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Levels of Analysis 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1EFB0208-99A2-5242-A387-98BB7F80E71A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85A83A4-8DA2-2ADA-E4B2-C33BA9FDB028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AA421BF8-9FF0-D298-1790-03A53F90F529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4D909A79-6039-C482-AB3C-F91C30D2C6E5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FDA348B4-2993-4EE5-B12B-58B989FB329E}"/>
              </a:ext>
            </a:extLst>
          </p:cNvPr>
          <p:cNvSpPr txBox="1"/>
          <p:nvPr/>
        </p:nvSpPr>
        <p:spPr>
          <a:xfrm>
            <a:off x="6705600" y="3367615"/>
            <a:ext cx="11201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3000" dirty="0" err="1">
                <a:latin typeface="Poppins" pitchFamily="2" charset="77"/>
                <a:cs typeface="Poppins" pitchFamily="2" charset="77"/>
              </a:rPr>
              <a:t>Analysis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policy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packages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at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the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national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level</a:t>
            </a:r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3000" dirty="0" err="1">
                <a:latin typeface="Poppins" pitchFamily="2" charset="77"/>
                <a:cs typeface="Poppins" pitchFamily="2" charset="77"/>
              </a:rPr>
              <a:t>Focus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on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multiple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,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intersecting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policy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domains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(rural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development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,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youth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policy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3000" dirty="0" err="1">
                <a:latin typeface="Poppins" pitchFamily="2" charset="77"/>
                <a:cs typeface="Poppins" pitchFamily="2" charset="77"/>
              </a:rPr>
              <a:t>Searching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for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communalities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/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differences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</a:p>
          <a:p>
            <a:endParaRPr lang="pt-PT" sz="3000" b="1" dirty="0">
              <a:latin typeface="Poppins" pitchFamily="2" charset="77"/>
              <a:cs typeface="Poppins" pitchFamily="2" charset="77"/>
            </a:endParaRPr>
          </a:p>
          <a:p>
            <a:endParaRPr lang="pt-PT" sz="3000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AE82AC66-3543-504A-C22A-8E5A475B3B45}"/>
              </a:ext>
            </a:extLst>
          </p:cNvPr>
          <p:cNvGrpSpPr/>
          <p:nvPr/>
        </p:nvGrpSpPr>
        <p:grpSpPr>
          <a:xfrm>
            <a:off x="2340504" y="3162300"/>
            <a:ext cx="3412720" cy="3412720"/>
            <a:chOff x="0" y="0"/>
            <a:chExt cx="6350000" cy="6350000"/>
          </a:xfrm>
          <a:solidFill>
            <a:schemeClr val="tx2"/>
          </a:solidFill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4476B96F-FF30-7DB4-9133-F0F4CD8E1ED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PT" sz="3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4" name="Group 12">
            <a:extLst>
              <a:ext uri="{FF2B5EF4-FFF2-40B4-BE49-F238E27FC236}">
                <a16:creationId xmlns:a16="http://schemas.microsoft.com/office/drawing/2014/main" id="{B0AFC525-79CD-28C4-E2FD-CA45F9DA6A12}"/>
              </a:ext>
            </a:extLst>
          </p:cNvPr>
          <p:cNvGrpSpPr>
            <a:grpSpLocks noChangeAspect="1"/>
          </p:cNvGrpSpPr>
          <p:nvPr/>
        </p:nvGrpSpPr>
        <p:grpSpPr>
          <a:xfrm>
            <a:off x="2531873" y="3353676"/>
            <a:ext cx="3029980" cy="3029968"/>
            <a:chOff x="0" y="0"/>
            <a:chExt cx="6350000" cy="6349975"/>
          </a:xfrm>
          <a:solidFill>
            <a:schemeClr val="tx2"/>
          </a:solidFill>
        </p:grpSpPr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9E8603B3-39E8-603C-8C50-C431D29361D9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algn="ctr"/>
              <a:r>
                <a:rPr lang="pt-PT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Policies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4922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AEA17-2C73-C155-7315-D98AB6124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A0DE460E-4191-BED9-0BF5-0C7F1BCC2146}"/>
              </a:ext>
            </a:extLst>
          </p:cNvPr>
          <p:cNvSpPr txBox="1"/>
          <p:nvPr/>
        </p:nvSpPr>
        <p:spPr>
          <a:xfrm>
            <a:off x="5156323" y="1150547"/>
            <a:ext cx="7975353" cy="99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Levels of Analysis 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6CECB684-4BEA-6E11-188E-B5DFD569C30A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1A219979-0C2C-08B6-DDBC-6F805D37F3AF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700466B3-E986-D410-1006-42E8E6A32088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CF12EC60-C26D-9BF5-6105-0A00092C9FCA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47A98D6-0277-B30F-CF06-98CEDB31D12B}"/>
              </a:ext>
            </a:extLst>
          </p:cNvPr>
          <p:cNvGrpSpPr/>
          <p:nvPr/>
        </p:nvGrpSpPr>
        <p:grpSpPr>
          <a:xfrm>
            <a:off x="2085620" y="3595783"/>
            <a:ext cx="3412720" cy="3412720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3FF7F8E-08D9-B49B-A4B0-D158F070A5BC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1C061599-4671-5AF9-6260-186EA17B7FC4}"/>
              </a:ext>
            </a:extLst>
          </p:cNvPr>
          <p:cNvGrpSpPr>
            <a:grpSpLocks noChangeAspect="1"/>
          </p:cNvGrpSpPr>
          <p:nvPr/>
        </p:nvGrpSpPr>
        <p:grpSpPr>
          <a:xfrm>
            <a:off x="2276990" y="3787159"/>
            <a:ext cx="3029980" cy="3029968"/>
            <a:chOff x="0" y="0"/>
            <a:chExt cx="6350000" cy="634997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3396942-9478-2A8F-ECD0-7ED6ABC17F10}"/>
                </a:ext>
              </a:extLst>
            </p:cNvPr>
            <p:cNvSpPr/>
            <p:nvPr/>
          </p:nvSpPr>
          <p:spPr>
            <a:xfrm>
              <a:off x="0" y="0"/>
              <a:ext cx="6350000" cy="6349973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algn="ctr"/>
              <a:r>
                <a:rPr lang="pt-PT" sz="3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Programs</a:t>
              </a:r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pic>
        <p:nvPicPr>
          <p:cNvPr id="7170" name="Picture 2" descr="Nenhuma descrição de foto disponível.">
            <a:extLst>
              <a:ext uri="{FF2B5EF4-FFF2-40B4-BE49-F238E27FC236}">
                <a16:creationId xmlns:a16="http://schemas.microsoft.com/office/drawing/2014/main" id="{3FB4AD7D-27DD-62B1-057E-048A392F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478478"/>
            <a:ext cx="8877300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6DF6AB2-EA3F-9751-2A4C-E794A3277CAD}"/>
              </a:ext>
            </a:extLst>
          </p:cNvPr>
          <p:cNvSpPr txBox="1"/>
          <p:nvPr/>
        </p:nvSpPr>
        <p:spPr>
          <a:xfrm>
            <a:off x="7924800" y="9563100"/>
            <a:ext cx="876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Workshop in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Brussels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,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November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392631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C2931-C545-22AC-F4D7-00FCE50A4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BC4AB16B-2126-3B71-2FC3-C909E0D9C8A1}"/>
              </a:ext>
            </a:extLst>
          </p:cNvPr>
          <p:cNvSpPr txBox="1"/>
          <p:nvPr/>
        </p:nvSpPr>
        <p:spPr>
          <a:xfrm>
            <a:off x="5156323" y="1433911"/>
            <a:ext cx="7975353" cy="99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Levels of Analysis 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60A6D7FC-8013-7567-E439-4EB8CA6DFE79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C7F4460A-3CB9-21B6-CBB9-E496D696B4E9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E46C9675-F46D-CD91-C35A-C08058727DF7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97D32385-2BF2-C984-94F4-A87A8702A2BA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F7CBD6-14EE-8D07-C78E-9A62511345E2}"/>
              </a:ext>
            </a:extLst>
          </p:cNvPr>
          <p:cNvGrpSpPr/>
          <p:nvPr/>
        </p:nvGrpSpPr>
        <p:grpSpPr>
          <a:xfrm>
            <a:off x="2667000" y="3771900"/>
            <a:ext cx="3412720" cy="3412720"/>
            <a:chOff x="0" y="0"/>
            <a:chExt cx="6350000" cy="635000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0FF942A-279C-AF54-7FF7-A4421C38139B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 sz="3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1DE682-584B-9B37-C7A0-5F9E6EB28862}"/>
              </a:ext>
            </a:extLst>
          </p:cNvPr>
          <p:cNvGrpSpPr>
            <a:grpSpLocks noChangeAspect="1"/>
          </p:cNvGrpSpPr>
          <p:nvPr/>
        </p:nvGrpSpPr>
        <p:grpSpPr>
          <a:xfrm>
            <a:off x="2858370" y="3976289"/>
            <a:ext cx="3029980" cy="3029968"/>
            <a:chOff x="0" y="0"/>
            <a:chExt cx="6350000" cy="6349975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A6766B4-F7A9-4FB7-15F2-58CAB17BFAD3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endParaRPr lang="pt-PT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algn="ctr"/>
              <a:r>
                <a:rPr lang="pt-PT" sz="3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Youth</a:t>
              </a:r>
              <a:r>
                <a:rPr lang="pt-PT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  <a:p>
              <a:pPr algn="ctr"/>
              <a:r>
                <a:rPr lang="pt-PT" sz="3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Perspectives</a:t>
              </a:r>
              <a:r>
                <a:rPr lang="pt-PT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BF7F64F-EC2B-320D-62ED-915CB6693571}"/>
              </a:ext>
            </a:extLst>
          </p:cNvPr>
          <p:cNvSpPr txBox="1"/>
          <p:nvPr/>
        </p:nvSpPr>
        <p:spPr>
          <a:xfrm>
            <a:off x="6607582" y="3744884"/>
            <a:ext cx="112014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3000" dirty="0">
                <a:latin typeface="Poppins" pitchFamily="2" charset="77"/>
                <a:cs typeface="Poppins" pitchFamily="2" charset="77"/>
              </a:rPr>
              <a:t>Online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questionnaire</a:t>
            </a:r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3000" dirty="0" err="1">
                <a:latin typeface="Poppins" pitchFamily="2" charset="77"/>
                <a:cs typeface="Poppins" pitchFamily="2" charset="77"/>
              </a:rPr>
              <a:t>Translated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into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18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languages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3000" dirty="0" err="1">
                <a:latin typeface="Poppins" pitchFamily="2" charset="77"/>
                <a:cs typeface="Poppins" pitchFamily="2" charset="77"/>
              </a:rPr>
              <a:t>Covered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the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6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dimensions</a:t>
            </a:r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30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3000" dirty="0" err="1">
                <a:latin typeface="Poppins" pitchFamily="2" charset="77"/>
                <a:cs typeface="Poppins" pitchFamily="2" charset="77"/>
              </a:rPr>
              <a:t>Distributed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between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Oct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24 </a:t>
            </a:r>
            <a:r>
              <a:rPr lang="pt-PT" sz="3000" dirty="0" err="1">
                <a:latin typeface="Poppins" pitchFamily="2" charset="77"/>
                <a:cs typeface="Poppins" pitchFamily="2" charset="77"/>
              </a:rPr>
              <a:t>and</a:t>
            </a:r>
            <a:r>
              <a:rPr lang="pt-PT" sz="3000" dirty="0">
                <a:latin typeface="Poppins" pitchFamily="2" charset="77"/>
                <a:cs typeface="Poppins" pitchFamily="2" charset="77"/>
              </a:rPr>
              <a:t> Jan 25</a:t>
            </a:r>
          </a:p>
          <a:p>
            <a:endParaRPr lang="pt-PT" sz="3000" b="1" dirty="0">
              <a:latin typeface="Poppins" pitchFamily="2" charset="77"/>
              <a:cs typeface="Poppins" pitchFamily="2" charset="77"/>
            </a:endParaRPr>
          </a:p>
          <a:p>
            <a:endParaRPr lang="pt-PT" sz="30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27936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7705B-0963-9608-B052-139293FDA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F8EDC195-7336-EF70-CDA8-F293FD027A5F}"/>
              </a:ext>
            </a:extLst>
          </p:cNvPr>
          <p:cNvSpPr txBox="1"/>
          <p:nvPr/>
        </p:nvSpPr>
        <p:spPr>
          <a:xfrm>
            <a:off x="5156323" y="1334207"/>
            <a:ext cx="7975353" cy="99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Coverage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B6ECE0F7-600B-9437-3F13-5E2CBA2C8DE0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C21BF957-D0C4-6F19-A9A2-A36FA2022DF9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AA84AA82-6DE3-E791-6CE2-C9F69C3E4E9C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7E3309D8-8AAF-9AFD-BF60-35D55FA92316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785F00C3-1132-7F67-4D4D-220BE4387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449" y="2856000"/>
            <a:ext cx="7772400" cy="6531428"/>
          </a:xfrm>
          <a:prstGeom prst="rect">
            <a:avLst/>
          </a:prstGeom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B437DF18-520F-B9A6-B5FC-0AAB8F2C640E}"/>
              </a:ext>
            </a:extLst>
          </p:cNvPr>
          <p:cNvSpPr txBox="1"/>
          <p:nvPr/>
        </p:nvSpPr>
        <p:spPr>
          <a:xfrm>
            <a:off x="9829800" y="3086100"/>
            <a:ext cx="91440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Armenia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Austria</a:t>
            </a:r>
            <a:endParaRPr lang="en-GB" sz="2600" kern="0" dirty="0">
              <a:solidFill>
                <a:srgbClr val="000000"/>
              </a:solidFill>
              <a:latin typeface="Poppins" pitchFamily="2" charset="77"/>
              <a:ea typeface="Arial" panose="020B0604020202020204" pitchFamily="34" charset="0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Croatia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Estonia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Germany</a:t>
            </a:r>
            <a:endParaRPr lang="en-GB" sz="2600" kern="0" dirty="0">
              <a:solidFill>
                <a:srgbClr val="000000"/>
              </a:solidFill>
              <a:latin typeface="Poppins" pitchFamily="2" charset="77"/>
              <a:ea typeface="Arial" panose="020B0604020202020204" pitchFamily="34" charset="0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Ireland</a:t>
            </a:r>
            <a:endParaRPr lang="en-GB" sz="2600" kern="0" dirty="0">
              <a:solidFill>
                <a:srgbClr val="000000"/>
              </a:solidFill>
              <a:latin typeface="Poppins" pitchFamily="2" charset="77"/>
              <a:ea typeface="Arial" panose="020B0604020202020204" pitchFamily="34" charset="0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Lithuania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Malta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Portugal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Romania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Serbia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Spain</a:t>
            </a:r>
            <a:r>
              <a:rPr lang="pt-PT" sz="2600" dirty="0">
                <a:effectLst/>
                <a:latin typeface="Poppins" pitchFamily="2" charset="77"/>
                <a:cs typeface="Poppins" pitchFamily="2" charset="77"/>
              </a:rPr>
              <a:t> </a:t>
            </a:r>
            <a:endParaRPr lang="pt-PT" sz="26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7131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F3E39-033B-DEC2-4245-A22916CB0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CE0DBDFC-51C4-B6E2-1CED-B46F5F5EA1A4}"/>
              </a:ext>
            </a:extLst>
          </p:cNvPr>
          <p:cNvSpPr txBox="1"/>
          <p:nvPr/>
        </p:nvSpPr>
        <p:spPr>
          <a:xfrm>
            <a:off x="5156323" y="1334207"/>
            <a:ext cx="7975353" cy="99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Coverage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82A52669-7DAC-449D-445C-10D8E08A8F19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CDB19C6-A12F-094F-33AE-526FB70CE607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84D52776-1419-946B-29E6-29989DF4DE97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F0879F9F-043E-C589-AEA6-6B61EF4787A4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F25F036E-3BC5-390B-1F44-DA803A7AA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449" y="2856000"/>
            <a:ext cx="7772400" cy="6531428"/>
          </a:xfrm>
          <a:prstGeom prst="rect">
            <a:avLst/>
          </a:prstGeom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6FF2E428-96D7-EF24-C8F3-415490645AB3}"/>
              </a:ext>
            </a:extLst>
          </p:cNvPr>
          <p:cNvSpPr txBox="1"/>
          <p:nvPr/>
        </p:nvSpPr>
        <p:spPr>
          <a:xfrm>
            <a:off x="9829800" y="3086100"/>
            <a:ext cx="91440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b="1" kern="0" dirty="0">
                <a:solidFill>
                  <a:schemeClr val="tx2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Armenia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Austria</a:t>
            </a:r>
            <a:endParaRPr lang="en-GB" sz="2600" kern="0" dirty="0">
              <a:solidFill>
                <a:srgbClr val="000000"/>
              </a:solidFill>
              <a:latin typeface="Poppins" pitchFamily="2" charset="77"/>
              <a:ea typeface="Arial" panose="020B0604020202020204" pitchFamily="34" charset="0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Croatia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b="1" kern="0" dirty="0">
                <a:solidFill>
                  <a:schemeClr val="tx2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Estonia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Germany</a:t>
            </a:r>
            <a:endParaRPr lang="en-GB" sz="2600" kern="0" dirty="0">
              <a:solidFill>
                <a:srgbClr val="000000"/>
              </a:solidFill>
              <a:latin typeface="Poppins" pitchFamily="2" charset="77"/>
              <a:ea typeface="Arial" panose="020B0604020202020204" pitchFamily="34" charset="0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b="1" kern="0" dirty="0">
                <a:solidFill>
                  <a:schemeClr val="tx2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Ireland</a:t>
            </a:r>
            <a:endParaRPr lang="en-GB" sz="2600" b="1" kern="0" dirty="0">
              <a:solidFill>
                <a:schemeClr val="tx2"/>
              </a:solidFill>
              <a:latin typeface="Poppins" pitchFamily="2" charset="77"/>
              <a:ea typeface="Arial" panose="020B0604020202020204" pitchFamily="34" charset="0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Lithuania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Malta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Portugal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Romania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kern="0" dirty="0">
                <a:solidFill>
                  <a:srgbClr val="000000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Serbia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b="1" kern="0" dirty="0">
                <a:solidFill>
                  <a:schemeClr val="tx2"/>
                </a:solidFill>
                <a:effectLst/>
                <a:latin typeface="Poppins" pitchFamily="2" charset="77"/>
                <a:ea typeface="Arial" panose="020B0604020202020204" pitchFamily="34" charset="0"/>
                <a:cs typeface="Poppins" pitchFamily="2" charset="77"/>
              </a:rPr>
              <a:t>Spain</a:t>
            </a:r>
            <a:r>
              <a:rPr lang="pt-PT" sz="2600" b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endParaRPr lang="pt-PT" sz="26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E8538D0-2340-682D-70EB-9833AF980479}"/>
              </a:ext>
            </a:extLst>
          </p:cNvPr>
          <p:cNvSpPr txBox="1"/>
          <p:nvPr/>
        </p:nvSpPr>
        <p:spPr>
          <a:xfrm>
            <a:off x="12589727" y="5152218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>
                <a:latin typeface="Poppins" pitchFamily="2" charset="77"/>
                <a:cs typeface="Poppins" pitchFamily="2" charset="77"/>
              </a:rPr>
              <a:t>All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levels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of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analysis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: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the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remaining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 countries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were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analyzed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 in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terms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of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institutional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set-up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,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trends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and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youth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 </a:t>
            </a:r>
            <a:r>
              <a:rPr lang="pt-PT" sz="2400" dirty="0" err="1">
                <a:latin typeface="Poppins" pitchFamily="2" charset="77"/>
                <a:cs typeface="Poppins" pitchFamily="2" charset="77"/>
              </a:rPr>
              <a:t>perspectives</a:t>
            </a:r>
            <a:r>
              <a:rPr lang="pt-PT" sz="2400" dirty="0">
                <a:latin typeface="Poppins" pitchFamily="2" charset="77"/>
                <a:cs typeface="Poppins" pitchFamily="2" charset="77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0DD83A3-455E-7D89-4D55-999321CF7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2880437"/>
            <a:ext cx="155575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52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908" y="2901855"/>
            <a:ext cx="5657850" cy="5657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4" name="Freeform 4"/>
          <p:cNvSpPr/>
          <p:nvPr/>
        </p:nvSpPr>
        <p:spPr>
          <a:xfrm>
            <a:off x="1657097" y="0"/>
            <a:ext cx="5784661" cy="2892330"/>
          </a:xfrm>
          <a:custGeom>
            <a:avLst/>
            <a:gdLst/>
            <a:ahLst/>
            <a:cxnLst/>
            <a:rect l="l" t="t" r="r" b="b"/>
            <a:pathLst>
              <a:path w="5784661" h="2892330">
                <a:moveTo>
                  <a:pt x="0" y="0"/>
                </a:moveTo>
                <a:lnTo>
                  <a:pt x="5784661" y="0"/>
                </a:lnTo>
                <a:lnTo>
                  <a:pt x="5784661" y="2892330"/>
                </a:lnTo>
                <a:lnTo>
                  <a:pt x="0" y="2892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6" name="Freeform 6"/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7" name="Group 7"/>
          <p:cNvGrpSpPr/>
          <p:nvPr/>
        </p:nvGrpSpPr>
        <p:grpSpPr>
          <a:xfrm rot="2700000">
            <a:off x="2961716" y="4079664"/>
            <a:ext cx="3302233" cy="3302233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72401" y="2578964"/>
            <a:ext cx="8945698" cy="5052872"/>
            <a:chOff x="0" y="-57149"/>
            <a:chExt cx="10327734" cy="375470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944470"/>
              <a:ext cx="10327734" cy="1753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 b="1" spc="24" dirty="0">
                  <a:solidFill>
                    <a:schemeClr val="tx2"/>
                  </a:solidFill>
                  <a:latin typeface="Poppins"/>
                  <a:ea typeface="Poppins"/>
                  <a:cs typeface="Poppins"/>
                  <a:sym typeface="Poppins"/>
                </a:rPr>
                <a:t>Francisco Simões </a:t>
              </a:r>
            </a:p>
            <a:p>
              <a:pPr algn="l">
                <a:lnSpc>
                  <a:spcPts val="2879"/>
                </a:lnSpc>
              </a:pPr>
              <a:endParaRPr lang="en-US" sz="2400" spc="24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2879"/>
                </a:lnSpc>
              </a:pPr>
              <a:r>
                <a:rPr lang="en-US" sz="2200" spc="24" dirty="0">
                  <a:solidFill>
                    <a:schemeClr val="tx2"/>
                  </a:solidFill>
                  <a:latin typeface="Poppins"/>
                  <a:ea typeface="Poppins"/>
                  <a:cs typeface="Poppins"/>
                  <a:sym typeface="Poppins"/>
                </a:rPr>
                <a:t>Assistant Researcher (Cis-</a:t>
              </a:r>
              <a:r>
                <a:rPr lang="en-US" sz="2200" spc="24" dirty="0" err="1">
                  <a:solidFill>
                    <a:schemeClr val="tx2"/>
                  </a:solidFill>
                  <a:latin typeface="Poppins"/>
                  <a:ea typeface="Poppins"/>
                  <a:cs typeface="Poppins"/>
                  <a:sym typeface="Poppins"/>
                </a:rPr>
                <a:t>Iscte</a:t>
              </a:r>
              <a:r>
                <a:rPr lang="en-US" sz="2200" spc="24" dirty="0">
                  <a:solidFill>
                    <a:schemeClr val="tx2"/>
                  </a:solidFill>
                  <a:latin typeface="Poppins"/>
                  <a:ea typeface="Poppins"/>
                  <a:cs typeface="Poppins"/>
                  <a:sym typeface="Poppins"/>
                </a:rPr>
                <a:t>, Portugal)</a:t>
              </a:r>
            </a:p>
            <a:p>
              <a:pPr algn="l">
                <a:lnSpc>
                  <a:spcPts val="2879"/>
                </a:lnSpc>
              </a:pPr>
              <a:r>
                <a:rPr lang="en-US" sz="2200" spc="24" dirty="0">
                  <a:solidFill>
                    <a:schemeClr val="tx2"/>
                  </a:solidFill>
                  <a:latin typeface="Poppins"/>
                  <a:ea typeface="Poppins"/>
                  <a:cs typeface="Poppins"/>
                  <a:sym typeface="Poppins"/>
                </a:rPr>
                <a:t>Chair of the European Rural Youth Observatory </a:t>
              </a:r>
            </a:p>
            <a:p>
              <a:pPr algn="l">
                <a:lnSpc>
                  <a:spcPts val="2879"/>
                </a:lnSpc>
              </a:pPr>
              <a:r>
                <a:rPr lang="en-US" sz="2200" spc="24" dirty="0">
                  <a:solidFill>
                    <a:schemeClr val="tx2"/>
                  </a:solidFill>
                  <a:latin typeface="Poppins"/>
                  <a:ea typeface="Poppins"/>
                  <a:cs typeface="Poppins"/>
                  <a:sym typeface="Poppins"/>
                </a:rPr>
                <a:t>Member of the Pool of European Youth Researchers 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49"/>
              <a:ext cx="10327734" cy="1745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GB" sz="30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Here to Stay? Rural Youth’s Transitions Before and After the COVID-19 Pandemic</a:t>
              </a:r>
              <a:endPara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0161" y="9253489"/>
            <a:ext cx="5093063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12877-CB82-B2BE-CC8C-ACA75F9B6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8DDD67-DBD4-6BBE-15A3-EA7265F50321}"/>
              </a:ext>
            </a:extLst>
          </p:cNvPr>
          <p:cNvGrpSpPr/>
          <p:nvPr/>
        </p:nvGrpSpPr>
        <p:grpSpPr>
          <a:xfrm>
            <a:off x="9834251" y="0"/>
            <a:ext cx="8453749" cy="10287000"/>
            <a:chOff x="0" y="0"/>
            <a:chExt cx="2859663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CCEBD6E-A1F0-5638-9776-F04465B73B8B}"/>
                </a:ext>
              </a:extLst>
            </p:cNvPr>
            <p:cNvSpPr/>
            <p:nvPr/>
          </p:nvSpPr>
          <p:spPr>
            <a:xfrm>
              <a:off x="0" y="0"/>
              <a:ext cx="2859663" cy="3479800"/>
            </a:xfrm>
            <a:custGeom>
              <a:avLst/>
              <a:gdLst/>
              <a:ahLst/>
              <a:cxnLst/>
              <a:rect l="l" t="t" r="r" b="b"/>
              <a:pathLst>
                <a:path w="2859663" h="3479800">
                  <a:moveTo>
                    <a:pt x="0" y="0"/>
                  </a:moveTo>
                  <a:lnTo>
                    <a:pt x="2859663" y="0"/>
                  </a:lnTo>
                  <a:lnTo>
                    <a:pt x="285966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60F148D5-4BF5-E439-8946-2FCAF438F82B}"/>
              </a:ext>
            </a:extLst>
          </p:cNvPr>
          <p:cNvSpPr/>
          <p:nvPr/>
        </p:nvSpPr>
        <p:spPr>
          <a:xfrm rot="5400000">
            <a:off x="10237278" y="7257357"/>
            <a:ext cx="4167712" cy="2083856"/>
          </a:xfrm>
          <a:custGeom>
            <a:avLst/>
            <a:gdLst/>
            <a:ahLst/>
            <a:cxnLst/>
            <a:rect l="l" t="t" r="r" b="b"/>
            <a:pathLst>
              <a:path w="4167712" h="2083856">
                <a:moveTo>
                  <a:pt x="0" y="0"/>
                </a:moveTo>
                <a:lnTo>
                  <a:pt x="4167711" y="0"/>
                </a:lnTo>
                <a:lnTo>
                  <a:pt x="4167711" y="2083856"/>
                </a:lnTo>
                <a:lnTo>
                  <a:pt x="0" y="2083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533F0FB-E4DE-6C82-AC40-1D0B7A9923A0}"/>
              </a:ext>
            </a:extLst>
          </p:cNvPr>
          <p:cNvGrpSpPr/>
          <p:nvPr/>
        </p:nvGrpSpPr>
        <p:grpSpPr>
          <a:xfrm>
            <a:off x="13344011" y="6215429"/>
            <a:ext cx="4934464" cy="4071571"/>
            <a:chOff x="0" y="0"/>
            <a:chExt cx="1669189" cy="137729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ED357EF-7C1D-4C30-327A-FEE14974BA04}"/>
                </a:ext>
              </a:extLst>
            </p:cNvPr>
            <p:cNvSpPr/>
            <p:nvPr/>
          </p:nvSpPr>
          <p:spPr>
            <a:xfrm>
              <a:off x="0" y="0"/>
              <a:ext cx="1669189" cy="1377297"/>
            </a:xfrm>
            <a:custGeom>
              <a:avLst/>
              <a:gdLst/>
              <a:ahLst/>
              <a:cxnLst/>
              <a:rect l="l" t="t" r="r" b="b"/>
              <a:pathLst>
                <a:path w="1669189" h="1377297">
                  <a:moveTo>
                    <a:pt x="0" y="0"/>
                  </a:moveTo>
                  <a:lnTo>
                    <a:pt x="1669189" y="0"/>
                  </a:lnTo>
                  <a:lnTo>
                    <a:pt x="1669189" y="1377297"/>
                  </a:lnTo>
                  <a:lnTo>
                    <a:pt x="0" y="1377297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3A92A98E-CB80-427C-B962-704549380A62}"/>
              </a:ext>
            </a:extLst>
          </p:cNvPr>
          <p:cNvSpPr txBox="1"/>
          <p:nvPr/>
        </p:nvSpPr>
        <p:spPr>
          <a:xfrm>
            <a:off x="795918" y="1409700"/>
            <a:ext cx="7814682" cy="986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A4861E6-619F-7192-EA46-3206E81CEAAD}"/>
              </a:ext>
            </a:extLst>
          </p:cNvPr>
          <p:cNvGrpSpPr/>
          <p:nvPr/>
        </p:nvGrpSpPr>
        <p:grpSpPr>
          <a:xfrm>
            <a:off x="13921424" y="1848852"/>
            <a:ext cx="4366576" cy="4366576"/>
            <a:chOff x="0" y="0"/>
            <a:chExt cx="6350000" cy="63500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298EE3E-104A-1596-6CAD-7604F34F9FB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059CCE8B-9EEA-0C54-D53C-5AE4526E59A2}"/>
              </a:ext>
            </a:extLst>
          </p:cNvPr>
          <p:cNvSpPr txBox="1"/>
          <p:nvPr/>
        </p:nvSpPr>
        <p:spPr>
          <a:xfrm>
            <a:off x="781050" y="9239250"/>
            <a:ext cx="4996923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8A9C01B-06BF-BE31-4F05-AF76D5688BE3}"/>
              </a:ext>
            </a:extLst>
          </p:cNvPr>
          <p:cNvGrpSpPr/>
          <p:nvPr/>
        </p:nvGrpSpPr>
        <p:grpSpPr>
          <a:xfrm>
            <a:off x="5753224" y="9258300"/>
            <a:ext cx="3390776" cy="214890"/>
            <a:chOff x="0" y="0"/>
            <a:chExt cx="9017760" cy="5715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0957D78-2511-8F5F-EC94-5F842F0AC5FE}"/>
                </a:ext>
              </a:extLst>
            </p:cNvPr>
            <p:cNvSpPr/>
            <p:nvPr/>
          </p:nvSpPr>
          <p:spPr>
            <a:xfrm>
              <a:off x="0" y="255270"/>
              <a:ext cx="9017760" cy="69850"/>
            </a:xfrm>
            <a:custGeom>
              <a:avLst/>
              <a:gdLst/>
              <a:ahLst/>
              <a:cxnLst/>
              <a:rect l="l" t="t" r="r" b="b"/>
              <a:pathLst>
                <a:path w="9017760" h="69850">
                  <a:moveTo>
                    <a:pt x="872692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9017760" y="69850"/>
                  </a:lnTo>
                  <a:lnTo>
                    <a:pt x="90177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0A9FAE16-8E17-5123-CB27-EB305E58C047}"/>
              </a:ext>
            </a:extLst>
          </p:cNvPr>
          <p:cNvSpPr txBox="1"/>
          <p:nvPr/>
        </p:nvSpPr>
        <p:spPr>
          <a:xfrm>
            <a:off x="1028700" y="801642"/>
            <a:ext cx="3328876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</p:spTree>
    <p:extLst>
      <p:ext uri="{BB962C8B-B14F-4D97-AF65-F5344CB8AC3E}">
        <p14:creationId xmlns:p14="http://schemas.microsoft.com/office/powerpoint/2010/main" val="3289116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B5598-1B8C-2C1F-705C-16406B300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0204EE6-73B1-1A5F-CB3E-10B58C7E34CB}"/>
              </a:ext>
            </a:extLst>
          </p:cNvPr>
          <p:cNvGrpSpPr/>
          <p:nvPr/>
        </p:nvGrpSpPr>
        <p:grpSpPr>
          <a:xfrm>
            <a:off x="9834251" y="0"/>
            <a:ext cx="8453749" cy="10287000"/>
            <a:chOff x="0" y="0"/>
            <a:chExt cx="2859663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27E027F-BF56-4EFD-FC89-8D79AB5534A2}"/>
                </a:ext>
              </a:extLst>
            </p:cNvPr>
            <p:cNvSpPr/>
            <p:nvPr/>
          </p:nvSpPr>
          <p:spPr>
            <a:xfrm>
              <a:off x="0" y="0"/>
              <a:ext cx="2859663" cy="3479800"/>
            </a:xfrm>
            <a:custGeom>
              <a:avLst/>
              <a:gdLst/>
              <a:ahLst/>
              <a:cxnLst/>
              <a:rect l="l" t="t" r="r" b="b"/>
              <a:pathLst>
                <a:path w="2859663" h="3479800">
                  <a:moveTo>
                    <a:pt x="0" y="0"/>
                  </a:moveTo>
                  <a:lnTo>
                    <a:pt x="2859663" y="0"/>
                  </a:lnTo>
                  <a:lnTo>
                    <a:pt x="285966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280EA3C5-38C1-0D65-465C-8A53FD5BD53C}"/>
              </a:ext>
            </a:extLst>
          </p:cNvPr>
          <p:cNvSpPr/>
          <p:nvPr/>
        </p:nvSpPr>
        <p:spPr>
          <a:xfrm rot="5400000">
            <a:off x="10237278" y="7257357"/>
            <a:ext cx="4167712" cy="2083856"/>
          </a:xfrm>
          <a:custGeom>
            <a:avLst/>
            <a:gdLst/>
            <a:ahLst/>
            <a:cxnLst/>
            <a:rect l="l" t="t" r="r" b="b"/>
            <a:pathLst>
              <a:path w="4167712" h="2083856">
                <a:moveTo>
                  <a:pt x="0" y="0"/>
                </a:moveTo>
                <a:lnTo>
                  <a:pt x="4167711" y="0"/>
                </a:lnTo>
                <a:lnTo>
                  <a:pt x="4167711" y="2083856"/>
                </a:lnTo>
                <a:lnTo>
                  <a:pt x="0" y="2083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51A140E5-F7DF-63B2-EE0A-AD0BBEDB5C47}"/>
              </a:ext>
            </a:extLst>
          </p:cNvPr>
          <p:cNvGrpSpPr/>
          <p:nvPr/>
        </p:nvGrpSpPr>
        <p:grpSpPr>
          <a:xfrm>
            <a:off x="13344011" y="6215429"/>
            <a:ext cx="4934464" cy="4071571"/>
            <a:chOff x="0" y="0"/>
            <a:chExt cx="1669189" cy="137729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982E369-7B59-B80B-3FC3-154FC31A8F3D}"/>
                </a:ext>
              </a:extLst>
            </p:cNvPr>
            <p:cNvSpPr/>
            <p:nvPr/>
          </p:nvSpPr>
          <p:spPr>
            <a:xfrm>
              <a:off x="0" y="0"/>
              <a:ext cx="1669189" cy="1377297"/>
            </a:xfrm>
            <a:custGeom>
              <a:avLst/>
              <a:gdLst/>
              <a:ahLst/>
              <a:cxnLst/>
              <a:rect l="l" t="t" r="r" b="b"/>
              <a:pathLst>
                <a:path w="1669189" h="1377297">
                  <a:moveTo>
                    <a:pt x="0" y="0"/>
                  </a:moveTo>
                  <a:lnTo>
                    <a:pt x="1669189" y="0"/>
                  </a:lnTo>
                  <a:lnTo>
                    <a:pt x="1669189" y="1377297"/>
                  </a:lnTo>
                  <a:lnTo>
                    <a:pt x="0" y="1377297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64C8F5E6-3AF0-D43C-359A-A8B51E0167B2}"/>
              </a:ext>
            </a:extLst>
          </p:cNvPr>
          <p:cNvSpPr txBox="1"/>
          <p:nvPr/>
        </p:nvSpPr>
        <p:spPr>
          <a:xfrm>
            <a:off x="795918" y="1409700"/>
            <a:ext cx="7814682" cy="986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F2219C49-FD49-4DFD-6F8B-D5A8E247DAE7}"/>
              </a:ext>
            </a:extLst>
          </p:cNvPr>
          <p:cNvGrpSpPr/>
          <p:nvPr/>
        </p:nvGrpSpPr>
        <p:grpSpPr>
          <a:xfrm>
            <a:off x="13921424" y="1848852"/>
            <a:ext cx="4366576" cy="4366576"/>
            <a:chOff x="0" y="0"/>
            <a:chExt cx="6350000" cy="63500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8933032-5F41-B751-CCEC-AF2FE83249B4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56C0E4C-06FD-A18C-042E-7E1A31CD9E1E}"/>
              </a:ext>
            </a:extLst>
          </p:cNvPr>
          <p:cNvSpPr txBox="1"/>
          <p:nvPr/>
        </p:nvSpPr>
        <p:spPr>
          <a:xfrm>
            <a:off x="781050" y="9239250"/>
            <a:ext cx="4996923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AF80094-1452-A3D0-FD44-BFA8EA5C2198}"/>
              </a:ext>
            </a:extLst>
          </p:cNvPr>
          <p:cNvGrpSpPr/>
          <p:nvPr/>
        </p:nvGrpSpPr>
        <p:grpSpPr>
          <a:xfrm>
            <a:off x="5753224" y="9258300"/>
            <a:ext cx="3390776" cy="214890"/>
            <a:chOff x="0" y="0"/>
            <a:chExt cx="9017760" cy="5715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0E13F4F-1B1F-7E1E-6FFE-350D66FB75B2}"/>
                </a:ext>
              </a:extLst>
            </p:cNvPr>
            <p:cNvSpPr/>
            <p:nvPr/>
          </p:nvSpPr>
          <p:spPr>
            <a:xfrm>
              <a:off x="0" y="255270"/>
              <a:ext cx="9017760" cy="69850"/>
            </a:xfrm>
            <a:custGeom>
              <a:avLst/>
              <a:gdLst/>
              <a:ahLst/>
              <a:cxnLst/>
              <a:rect l="l" t="t" r="r" b="b"/>
              <a:pathLst>
                <a:path w="9017760" h="69850">
                  <a:moveTo>
                    <a:pt x="872692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9017760" y="69850"/>
                  </a:lnTo>
                  <a:lnTo>
                    <a:pt x="90177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227A37A3-A35C-A2EF-0EF9-F58E52C796C1}"/>
              </a:ext>
            </a:extLst>
          </p:cNvPr>
          <p:cNvSpPr txBox="1"/>
          <p:nvPr/>
        </p:nvSpPr>
        <p:spPr>
          <a:xfrm>
            <a:off x="1028700" y="801642"/>
            <a:ext cx="3328876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pic>
        <p:nvPicPr>
          <p:cNvPr id="15" name="Picture 2" descr="keep-calm-its-only-a-quiz – Welcome to Stafford Walton Phoenix Activities  Club">
            <a:extLst>
              <a:ext uri="{FF2B5EF4-FFF2-40B4-BE49-F238E27FC236}">
                <a16:creationId xmlns:a16="http://schemas.microsoft.com/office/drawing/2014/main" id="{6C18EEAF-45C1-0AD6-7124-EBFFDC7D1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10" y="2588612"/>
            <a:ext cx="5536047" cy="645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577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/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/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DB679248-35CF-917D-ED2A-105A7925D34C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Education</a:t>
            </a:r>
          </a:p>
        </p:txBody>
      </p:sp>
      <p:pic>
        <p:nvPicPr>
          <p:cNvPr id="22" name="Picture 2" descr="keep-calm-its-only-a-quiz – Welcome to Stafford Walton Phoenix Activities  Club">
            <a:extLst>
              <a:ext uri="{FF2B5EF4-FFF2-40B4-BE49-F238E27FC236}">
                <a16:creationId xmlns:a16="http://schemas.microsoft.com/office/drawing/2014/main" id="{82C3C081-F22E-11B6-7CFF-BA127766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93" y="2219765"/>
            <a:ext cx="4551707" cy="53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F9A3ECD-56F6-8F71-ADDD-1AB8C28E573E}"/>
              </a:ext>
            </a:extLst>
          </p:cNvPr>
          <p:cNvSpPr txBox="1"/>
          <p:nvPr/>
        </p:nvSpPr>
        <p:spPr>
          <a:xfrm>
            <a:off x="0" y="2705100"/>
            <a:ext cx="11887200" cy="4247317"/>
          </a:xfrm>
          <a:prstGeom prst="rect">
            <a:avLst/>
          </a:prstGeom>
          <a:solidFill>
            <a:srgbClr val="F5F5EF"/>
          </a:solidFill>
        </p:spPr>
        <p:txBody>
          <a:bodyPr wrap="square" rtlCol="0">
            <a:spAutoFit/>
          </a:bodyPr>
          <a:lstStyle/>
          <a:p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Education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is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priority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for rural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youth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True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False: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most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the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participants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were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studying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or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shared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their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expectation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to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keep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improving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their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knowledge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/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skills</a:t>
            </a: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Only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for some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groups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: For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instance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women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are more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interested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in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continuing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to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study</a:t>
            </a: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1C6CD0-EADF-301B-2775-4C99E9B82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FC4F53E9-4DC2-7A6A-FF05-7F23ACDA29D4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79B6EC9-9DE3-3917-A852-968575936622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D27D7A2-B9FC-2694-29B3-DC7F4A14FA7C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231D4E1-EF06-5456-E997-39A8EADD8D38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87D1534-949E-C9FE-3021-1263E128CBBF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227F137-331C-D870-45A7-7A6799D79A5B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9A632323-E70A-3DDD-532D-B6C791955255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2B73474D-6C45-791D-0420-A9523003E067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7A65A2C-84A2-1F2C-5A11-DF3883F82CC9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C6F25963-F54A-E1E6-D070-CDE6654135FF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83778CCD-135A-C0C6-6638-E3F6521512A5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C9C11F0D-0D28-19CF-33F7-FFA0A1772215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Education</a:t>
            </a:r>
          </a:p>
        </p:txBody>
      </p:sp>
      <p:pic>
        <p:nvPicPr>
          <p:cNvPr id="22" name="Picture 2" descr="keep-calm-its-only-a-quiz – Welcome to Stafford Walton Phoenix Activities  Club">
            <a:extLst>
              <a:ext uri="{FF2B5EF4-FFF2-40B4-BE49-F238E27FC236}">
                <a16:creationId xmlns:a16="http://schemas.microsoft.com/office/drawing/2014/main" id="{76C0B3BA-1CBA-12B9-D6DA-F4516D963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93" y="2219765"/>
            <a:ext cx="4551707" cy="53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3BDD88B1-7297-3837-8E47-0986A736B52F}"/>
              </a:ext>
            </a:extLst>
          </p:cNvPr>
          <p:cNvSpPr txBox="1"/>
          <p:nvPr/>
        </p:nvSpPr>
        <p:spPr>
          <a:xfrm>
            <a:off x="0" y="2705100"/>
            <a:ext cx="11887200" cy="4708981"/>
          </a:xfrm>
          <a:prstGeom prst="rect">
            <a:avLst/>
          </a:prstGeom>
          <a:solidFill>
            <a:srgbClr val="F5F5EF"/>
          </a:solidFill>
        </p:spPr>
        <p:txBody>
          <a:bodyPr wrap="square" rtlCol="0">
            <a:spAutoFit/>
          </a:bodyPr>
          <a:lstStyle/>
          <a:p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Education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is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priority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for rural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youth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True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False: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most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the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participants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were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studying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or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shared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their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expectation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to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keep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improving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their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knowledge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/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skills</a:t>
            </a:r>
            <a:endParaRPr lang="pt-PT" sz="3000" b="1" dirty="0">
              <a:solidFill>
                <a:schemeClr val="accent4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Only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for some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groups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: For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instance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women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are more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interested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in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continuing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to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study</a:t>
            </a: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95213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648B9-AD6D-B74A-3798-239A7C72A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>
            <a:extLst>
              <a:ext uri="{FF2B5EF4-FFF2-40B4-BE49-F238E27FC236}">
                <a16:creationId xmlns:a16="http://schemas.microsoft.com/office/drawing/2014/main" id="{539EF808-6A27-F7D4-7D24-003248D82CD5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C2B99954-81CE-E5F5-26DD-31C2BBA48D2F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F7D44D5D-B1DB-CFF5-60E5-073F69BDD9A6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63C4789B-0324-D38A-1388-37AE6E96DE5D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FB5E647D-10EC-CAE9-920F-E3C3DB934A83}"/>
              </a:ext>
            </a:extLst>
          </p:cNvPr>
          <p:cNvSpPr txBox="1"/>
          <p:nvPr/>
        </p:nvSpPr>
        <p:spPr>
          <a:xfrm>
            <a:off x="7958718" y="1233020"/>
            <a:ext cx="10329282" cy="932948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0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Education | On the spotlight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ED48877-464B-C89D-2CFA-DC00BCA98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202" y="2543676"/>
            <a:ext cx="11506200" cy="694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70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428E1-29F5-38A3-5C58-68ADEB85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B27A8B17-8819-B2DA-1374-2F553C273EF4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9FFE3F4-4891-094B-5E8C-5B2678F8CD14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D15F4E2-D39D-97B6-261F-9945F9552675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109BB87-B981-0B63-E287-70A7DC722F03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CB91CC8-D405-58F1-EA19-F17F09828870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3BE1F1-D999-6025-A499-497B5C27F8E9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F18E8EAA-DD10-B6E0-194F-B7C484EEF9C1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17A2D161-22C1-2BD0-06A7-2592EF011700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DE21B3C-4A68-2582-6305-3165AA5E19F0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F63BCA1E-34F6-089D-6C1B-3332E9D2370E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E8DAF398-59F0-2A34-650F-F3C7AA6ADD5C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756D43F2-5F3E-D53D-3749-E0B71FA41786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S. Systems</a:t>
            </a:r>
          </a:p>
        </p:txBody>
      </p:sp>
      <p:pic>
        <p:nvPicPr>
          <p:cNvPr id="22" name="Picture 2" descr="keep-calm-its-only-a-quiz – Welcome to Stafford Walton Phoenix Activities  Club">
            <a:extLst>
              <a:ext uri="{FF2B5EF4-FFF2-40B4-BE49-F238E27FC236}">
                <a16:creationId xmlns:a16="http://schemas.microsoft.com/office/drawing/2014/main" id="{29CAC08D-2844-BBD4-802B-DB7F6B40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93" y="2219765"/>
            <a:ext cx="4551707" cy="53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D3FCBD4D-B6E4-5F92-3746-8596634A8A6F}"/>
              </a:ext>
            </a:extLst>
          </p:cNvPr>
          <p:cNvSpPr txBox="1"/>
          <p:nvPr/>
        </p:nvSpPr>
        <p:spPr>
          <a:xfrm>
            <a:off x="0" y="2705100"/>
            <a:ext cx="12344400" cy="4708981"/>
          </a:xfrm>
          <a:prstGeom prst="rect">
            <a:avLst/>
          </a:prstGeom>
          <a:solidFill>
            <a:srgbClr val="F5F5EF"/>
          </a:solidFill>
        </p:spPr>
        <p:txBody>
          <a:bodyPr wrap="square" rtlCol="0">
            <a:spAutoFit/>
          </a:bodyPr>
          <a:lstStyle/>
          <a:p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Perceived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levels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support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are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higher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among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rural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youth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in countries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with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more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uncertain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transitions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to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adulthood</a:t>
            </a:r>
            <a:endParaRPr lang="pt-PT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514350" indent="-51435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False: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levels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perceived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support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are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high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everywhere</a:t>
            </a: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514350" indent="-51435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514350" indent="-514350">
              <a:buFontTx/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False: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Levels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perceived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support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are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somewhat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average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irrespectively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the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country</a:t>
            </a:r>
          </a:p>
          <a:p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True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3257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33C130-5692-9E3D-DDAC-5E5E7EBC0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AA9D1286-83C9-E13E-A860-2E4DB2FCF1CA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72C117F-48C2-D21B-F288-1D43008C4B08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10FA150-B4B3-7488-DBBC-CBD2BC1ECD2D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D39F5F8-31FC-C139-620B-FB983B7A4EEB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A10753D-3F40-E3EB-6A24-8028CB350BF3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D3AB3AA-B4EA-8961-B390-87D999560750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55C2F8CE-1337-65F3-8836-32C7F860C20C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E442CB77-A4DF-694E-6CBB-C9D9E6BDADE4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130B0D7-5994-EF51-A211-4A4EB85FFA01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41C71B5F-9DC9-5AF5-3A79-04F1411CE2C2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57A6CA42-CACB-A272-B55B-D20D7426E8F0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13542DCB-FF2A-57B8-9DE8-C279445AE325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S. Systems</a:t>
            </a:r>
          </a:p>
        </p:txBody>
      </p:sp>
      <p:pic>
        <p:nvPicPr>
          <p:cNvPr id="22" name="Picture 2" descr="keep-calm-its-only-a-quiz – Welcome to Stafford Walton Phoenix Activities  Club">
            <a:extLst>
              <a:ext uri="{FF2B5EF4-FFF2-40B4-BE49-F238E27FC236}">
                <a16:creationId xmlns:a16="http://schemas.microsoft.com/office/drawing/2014/main" id="{6ABB18CF-41CF-AB2C-3FC3-60659C31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93" y="2219765"/>
            <a:ext cx="4551707" cy="53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7443674A-F376-2A79-8C2E-76EDD0CA8995}"/>
              </a:ext>
            </a:extLst>
          </p:cNvPr>
          <p:cNvSpPr txBox="1"/>
          <p:nvPr/>
        </p:nvSpPr>
        <p:spPr>
          <a:xfrm>
            <a:off x="-1" y="2705100"/>
            <a:ext cx="12756129" cy="4708981"/>
          </a:xfrm>
          <a:prstGeom prst="rect">
            <a:avLst/>
          </a:prstGeom>
          <a:solidFill>
            <a:srgbClr val="F5F5EF"/>
          </a:solidFill>
        </p:spPr>
        <p:txBody>
          <a:bodyPr wrap="square" rtlCol="0">
            <a:spAutoFit/>
          </a:bodyPr>
          <a:lstStyle/>
          <a:p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Perceived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levels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support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are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higher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among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rural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youth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in countries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with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more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uncertain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transitions</a:t>
            </a:r>
            <a:r>
              <a:rPr lang="pt-PT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to </a:t>
            </a:r>
            <a:r>
              <a:rPr lang="pt-PT" sz="3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adulthood</a:t>
            </a:r>
            <a:endParaRPr lang="pt-PT" sz="3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514350" indent="-51435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False: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levels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perceived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support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are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high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everywhere</a:t>
            </a: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514350" indent="-51435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514350" indent="-514350">
              <a:buFontTx/>
              <a:buAutoNum type="alphaLcPeriod"/>
            </a:pP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False: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Levels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perceived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support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are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somewhat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average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irrespectively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the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country (4 to 4.2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by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clusters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countries)</a:t>
            </a:r>
          </a:p>
          <a:p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True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29245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188E0-C49B-0AC9-8C6A-A1754E86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>
            <a:extLst>
              <a:ext uri="{FF2B5EF4-FFF2-40B4-BE49-F238E27FC236}">
                <a16:creationId xmlns:a16="http://schemas.microsoft.com/office/drawing/2014/main" id="{E920B370-1697-4047-BCBF-F8AC460E5C28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30CFED4-75FC-6249-5A9F-962A69BC2E77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DEF5C461-8254-034F-66C6-098480DAB265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DCB26E3A-4A87-9E35-4489-467527E7EDC9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61379A83-B59F-3938-8123-40E9B90236E8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Education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D606ECCF-94DC-315F-00E3-8B3A7A179330}"/>
              </a:ext>
            </a:extLst>
          </p:cNvPr>
          <p:cNvSpPr txBox="1"/>
          <p:nvPr/>
        </p:nvSpPr>
        <p:spPr>
          <a:xfrm>
            <a:off x="7958718" y="1233020"/>
            <a:ext cx="10329282" cy="932948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0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S. Systems | On the spotlight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D046B7A-815B-9662-F830-20F906E7A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41468"/>
            <a:ext cx="11074359" cy="68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EE880C4-B901-8B6A-5614-B4A556496368}"/>
              </a:ext>
            </a:extLst>
          </p:cNvPr>
          <p:cNvSpPr txBox="1"/>
          <p:nvPr/>
        </p:nvSpPr>
        <p:spPr>
          <a:xfrm>
            <a:off x="2209800" y="9506075"/>
            <a:ext cx="138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Notes: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= 2331; average scores, scale 1 – strongly disagree - to 6 – strongly agree</a:t>
            </a:r>
            <a:endParaRPr lang="pt-P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82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1F668B-38F1-BC56-0AFF-74ACA4E20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BF2F1D52-0214-CEB6-A6FF-9730C6E8810B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07F013C-55B2-79AB-6740-E2D9BE4723A4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3DF1C19-A824-24DD-4CB8-76DE21501524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F9A532D-1083-D7F3-5211-48F7E553786B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836AF70-0A43-15BE-B089-96FD5D0775C5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4129B9A-3843-B748-1FF4-6E0DB4DC2903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C035BCDC-CA0C-5039-7A30-6FCBED876060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58076BD9-5E5C-AFFB-921F-42590441D173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F2E785D9-C699-0AE4-B43A-28417D3D22F1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125997A3-7055-62BE-FEEF-52E12A456388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DF4E8C81-CCD0-C4C7-1037-A14A4CFB9D2D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89AF9020-C827-9D34-9DFE-F82ACE3ECBB6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Participation</a:t>
            </a:r>
          </a:p>
        </p:txBody>
      </p:sp>
      <p:pic>
        <p:nvPicPr>
          <p:cNvPr id="22" name="Picture 2" descr="keep-calm-its-only-a-quiz – Welcome to Stafford Walton Phoenix Activities  Club">
            <a:extLst>
              <a:ext uri="{FF2B5EF4-FFF2-40B4-BE49-F238E27FC236}">
                <a16:creationId xmlns:a16="http://schemas.microsoft.com/office/drawing/2014/main" id="{6123CC3D-E711-A65E-5878-72AD4977E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93" y="2219765"/>
            <a:ext cx="4551707" cy="53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B79B9E1F-382D-285B-DE68-7F376FA75CDD}"/>
              </a:ext>
            </a:extLst>
          </p:cNvPr>
          <p:cNvSpPr txBox="1"/>
          <p:nvPr/>
        </p:nvSpPr>
        <p:spPr>
          <a:xfrm>
            <a:off x="0" y="2705100"/>
            <a:ext cx="12344400" cy="4524315"/>
          </a:xfrm>
          <a:prstGeom prst="rect">
            <a:avLst/>
          </a:prstGeom>
          <a:solidFill>
            <a:srgbClr val="F5F5EF"/>
          </a:solidFill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Formal participation grows with age and is a bit stronger among rural young men </a:t>
            </a:r>
          </a:p>
          <a:p>
            <a:endParaRPr lang="pt-PT" sz="26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True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False: Rural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women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are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much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more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engaged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False: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younger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rural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youth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are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much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more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engaged</a:t>
            </a: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43592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F78EA5-9443-9DFF-685D-1F5AD8C4D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85855C6F-E6D7-A89A-F163-1717CA024A77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61E1B27-EDD7-FE58-A18D-005913749687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B6E3774-1A13-D4E8-79FE-37E0B5B5E1E7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763E1F2-E804-0601-3AA7-8E661C2E1BE2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7694012-45EB-6129-4C78-B95F8DAC4492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DD55CD7-19DE-BAF9-83CE-FAB2CC50DA75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A30908F8-D5B7-ED5A-CE88-55189E8E32FE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2FA171E-8485-8D55-1AF9-B5B55DA33CE0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16833A6-CDDA-1D3D-058E-7E19C81210BC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FF018AD0-CE1C-E8A1-A6D0-CEBAE2A67A11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ACBE4714-183F-1474-F75F-C4510D3A2F27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610B022A-0EC5-1DFF-0E11-8EA935603D9D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Participation</a:t>
            </a:r>
          </a:p>
        </p:txBody>
      </p:sp>
      <p:pic>
        <p:nvPicPr>
          <p:cNvPr id="22" name="Picture 2" descr="keep-calm-its-only-a-quiz – Welcome to Stafford Walton Phoenix Activities  Club">
            <a:extLst>
              <a:ext uri="{FF2B5EF4-FFF2-40B4-BE49-F238E27FC236}">
                <a16:creationId xmlns:a16="http://schemas.microsoft.com/office/drawing/2014/main" id="{378A386B-87CB-8D3A-49C7-16D79D1FF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93" y="2219765"/>
            <a:ext cx="4551707" cy="53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9E970B83-1B04-D02E-3748-5A5BDA8F451D}"/>
              </a:ext>
            </a:extLst>
          </p:cNvPr>
          <p:cNvSpPr txBox="1"/>
          <p:nvPr/>
        </p:nvSpPr>
        <p:spPr>
          <a:xfrm>
            <a:off x="0" y="2705100"/>
            <a:ext cx="12344400" cy="4524315"/>
          </a:xfrm>
          <a:prstGeom prst="rect">
            <a:avLst/>
          </a:prstGeom>
          <a:solidFill>
            <a:srgbClr val="F5F5EF"/>
          </a:solidFill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Formal participation grows with age and is a bit stronger among rural young men </a:t>
            </a:r>
          </a:p>
          <a:p>
            <a:endParaRPr lang="pt-PT" sz="26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True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False: Rural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women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are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much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more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engaged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False: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younger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rural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youth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are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much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more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engaged</a:t>
            </a: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3823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1F8386-28B3-96D7-9E62-CF685F24C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C583531-B036-C137-87FF-3A87B43410DE}"/>
              </a:ext>
            </a:extLst>
          </p:cNvPr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E574FEE-8E06-C999-4484-2FE8B8A2A05E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 sz="2600"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694B909B-94DE-81F7-4E65-C261EFC8928A}"/>
              </a:ext>
            </a:extLst>
          </p:cNvPr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077DDBE-ECB8-493F-3D92-0B982D7A8833}"/>
              </a:ext>
            </a:extLst>
          </p:cNvPr>
          <p:cNvSpPr txBox="1"/>
          <p:nvPr/>
        </p:nvSpPr>
        <p:spPr>
          <a:xfrm>
            <a:off x="797499" y="9239250"/>
            <a:ext cx="4964876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8C45B-5009-1959-9992-6E4EB56512AC}"/>
              </a:ext>
            </a:extLst>
          </p:cNvPr>
          <p:cNvSpPr txBox="1"/>
          <p:nvPr/>
        </p:nvSpPr>
        <p:spPr>
          <a:xfrm>
            <a:off x="2791210" y="229541"/>
            <a:ext cx="1246761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Team</a:t>
            </a:r>
          </a:p>
        </p:txBody>
      </p:sp>
      <p:pic>
        <p:nvPicPr>
          <p:cNvPr id="25" name="Picture 2" descr="Marti Taru - Manager - Noorteuuring OÜ / Youth Research LLC | LinkedIn">
            <a:extLst>
              <a:ext uri="{FF2B5EF4-FFF2-40B4-BE49-F238E27FC236}">
                <a16:creationId xmlns:a16="http://schemas.microsoft.com/office/drawing/2014/main" id="{32989886-EA8F-F4FA-AB80-F9A81A4A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5508796"/>
            <a:ext cx="3044441" cy="304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9B43EC6C-1102-FEDB-CA9E-717B0D0DEC8B}"/>
              </a:ext>
            </a:extLst>
          </p:cNvPr>
          <p:cNvSpPr txBox="1"/>
          <p:nvPr/>
        </p:nvSpPr>
        <p:spPr>
          <a:xfrm>
            <a:off x="11163233" y="8789720"/>
            <a:ext cx="32731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6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Marti</a:t>
            </a:r>
            <a:r>
              <a:rPr lang="pt-PT" sz="2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26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Taru</a:t>
            </a:r>
            <a:r>
              <a:rPr lang="pt-PT" sz="2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</a:t>
            </a: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1E145365-5DC6-1F5C-0E4C-9D4031B01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75" y="1850519"/>
            <a:ext cx="2834004" cy="283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5CECB999-5D41-BF24-5C83-70477F514911}"/>
              </a:ext>
            </a:extLst>
          </p:cNvPr>
          <p:cNvSpPr txBox="1"/>
          <p:nvPr/>
        </p:nvSpPr>
        <p:spPr>
          <a:xfrm>
            <a:off x="4202113" y="4828234"/>
            <a:ext cx="32731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6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Adina</a:t>
            </a:r>
            <a:r>
              <a:rPr lang="pt-PT" sz="2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26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Serban</a:t>
            </a:r>
            <a:endParaRPr lang="pt-PT" sz="2600" b="1" dirty="0">
              <a:solidFill>
                <a:schemeClr val="tx2">
                  <a:lumMod val="75000"/>
                  <a:lumOff val="25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32FD1C88-0E3C-093B-244E-80CB561A1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345" y="1902647"/>
            <a:ext cx="4195554" cy="2511491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9FFF21F8-D992-14EB-17DC-5E24DC5F29CD}"/>
              </a:ext>
            </a:extLst>
          </p:cNvPr>
          <p:cNvSpPr txBox="1"/>
          <p:nvPr/>
        </p:nvSpPr>
        <p:spPr>
          <a:xfrm>
            <a:off x="11163233" y="4576480"/>
            <a:ext cx="32731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6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Antonella</a:t>
            </a:r>
            <a:r>
              <a:rPr lang="pt-PT" sz="2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26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Rocca</a:t>
            </a:r>
            <a:endParaRPr lang="pt-PT" sz="2600" b="1" dirty="0">
              <a:solidFill>
                <a:schemeClr val="tx2">
                  <a:lumMod val="75000"/>
                  <a:lumOff val="25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120ECBC2-E876-7079-07C7-84BE0A05A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379" y="5519296"/>
            <a:ext cx="3175991" cy="3044440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3D547C89-A946-E3A8-B4B8-F98963C479A4}"/>
              </a:ext>
            </a:extLst>
          </p:cNvPr>
          <p:cNvSpPr txBox="1"/>
          <p:nvPr/>
        </p:nvSpPr>
        <p:spPr>
          <a:xfrm>
            <a:off x="4202113" y="8584429"/>
            <a:ext cx="32731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Francisco Simões</a:t>
            </a:r>
          </a:p>
        </p:txBody>
      </p:sp>
    </p:spTree>
    <p:extLst>
      <p:ext uri="{BB962C8B-B14F-4D97-AF65-F5344CB8AC3E}">
        <p14:creationId xmlns:p14="http://schemas.microsoft.com/office/powerpoint/2010/main" val="4100030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4332D-7639-CE34-7969-66CAE61EC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>
            <a:extLst>
              <a:ext uri="{FF2B5EF4-FFF2-40B4-BE49-F238E27FC236}">
                <a16:creationId xmlns:a16="http://schemas.microsoft.com/office/drawing/2014/main" id="{8678BE9B-BE88-23D7-7AA9-78CFC8070C4B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CE426F57-0C04-4AF5-CC6B-06C70DC5C291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77F99A31-ED65-DCCD-A61F-382B88150659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BE4BB650-8087-62B2-3315-81CAAB975CA2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E9E42C3F-8757-CD2E-96E7-C7B3EB954859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Education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F372A37C-CACE-54C9-7F93-7111D1881509}"/>
              </a:ext>
            </a:extLst>
          </p:cNvPr>
          <p:cNvSpPr txBox="1"/>
          <p:nvPr/>
        </p:nvSpPr>
        <p:spPr>
          <a:xfrm>
            <a:off x="7958718" y="1233020"/>
            <a:ext cx="10329282" cy="932948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0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Participation | On the spotlight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A35C9D8-4DAE-C5DA-E437-B702DC0B9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279" y="2516727"/>
            <a:ext cx="14061441" cy="683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87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48F880-BF72-F4DB-63E1-8108B8891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323E2D8-7C17-24BA-029C-EE25C921CF4D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ECA5601-19F3-203B-05BE-47E5C6B63E99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B8C9C6B-6515-D853-8B41-B8BA77D5724E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85BF6A9-96BF-06AD-C793-B67A16541C3E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54959E1-DA42-B256-47D3-88D706959776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8AAC012-E2A7-C57B-8FB5-CCD2AE1364CD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8E212A3E-B20C-0405-5FE8-03F1FE34957D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A62CAB44-FB22-D4BB-D973-6E700D7A8A92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2221E0A-B052-160D-76D8-C1AA400A11A5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7817CF8A-E275-0F76-3388-06D4B44F665E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CB3EAE63-BFAA-D891-CA73-0C71ECE9826A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1C78481A-456C-DF97-28A1-A02BF7C46B07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Employment</a:t>
            </a:r>
          </a:p>
        </p:txBody>
      </p:sp>
      <p:pic>
        <p:nvPicPr>
          <p:cNvPr id="22" name="Picture 2" descr="keep-calm-its-only-a-quiz – Welcome to Stafford Walton Phoenix Activities  Club">
            <a:extLst>
              <a:ext uri="{FF2B5EF4-FFF2-40B4-BE49-F238E27FC236}">
                <a16:creationId xmlns:a16="http://schemas.microsoft.com/office/drawing/2014/main" id="{49C3A403-904C-5EDA-7EE3-07D354D3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93" y="2219765"/>
            <a:ext cx="4551707" cy="53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66769533-5E87-334A-841D-5FC53F6AD250}"/>
              </a:ext>
            </a:extLst>
          </p:cNvPr>
          <p:cNvSpPr txBox="1"/>
          <p:nvPr/>
        </p:nvSpPr>
        <p:spPr>
          <a:xfrm>
            <a:off x="0" y="2219765"/>
            <a:ext cx="12344400" cy="4585871"/>
          </a:xfrm>
          <a:prstGeom prst="rect">
            <a:avLst/>
          </a:prstGeom>
          <a:solidFill>
            <a:srgbClr val="F5F5EF"/>
          </a:solidFill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Factor most often associated with finding a job </a:t>
            </a:r>
          </a:p>
          <a:p>
            <a:endParaRPr lang="pt-PT" sz="26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Having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good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contacts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Prior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work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experience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Having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good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education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Being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an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entrepreneur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88533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896924-4179-FDF8-A7EA-984DA5D5A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5482E89-4C9E-177E-93E1-09A65E88E8E7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5B654A9-C0C5-9A29-5832-0C7F3E120C08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383EC35-28E4-9707-F94D-603FDAAA34B5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818182E-A480-FC68-E1C1-DA0585B3249C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E688591-DCAA-FF47-273E-31BC7ADC8ADA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EE679D6-1418-3A44-C4D7-A69DE07591F1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7B3C493B-C4E7-FDA1-67FB-249C7700A5E8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1910CB14-387F-5C1D-910B-F3356CAF6873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1181518-2C8E-C7A1-2921-134C6FF9ED24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0B234266-5166-D021-96AE-941A021E2AD2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3E0F2659-1EEB-D343-5C8A-5EBEE04067AA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230BDD5D-B3B9-989B-A798-00E6C13079F3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Employment</a:t>
            </a:r>
          </a:p>
        </p:txBody>
      </p:sp>
      <p:pic>
        <p:nvPicPr>
          <p:cNvPr id="22" name="Picture 2" descr="keep-calm-its-only-a-quiz – Welcome to Stafford Walton Phoenix Activities  Club">
            <a:extLst>
              <a:ext uri="{FF2B5EF4-FFF2-40B4-BE49-F238E27FC236}">
                <a16:creationId xmlns:a16="http://schemas.microsoft.com/office/drawing/2014/main" id="{42EE5285-546A-5AFC-EDD0-1A8CCBE34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93" y="2219765"/>
            <a:ext cx="4551707" cy="53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2E00D4A3-7F00-B72C-3F63-80FB2CC42D94}"/>
              </a:ext>
            </a:extLst>
          </p:cNvPr>
          <p:cNvSpPr txBox="1"/>
          <p:nvPr/>
        </p:nvSpPr>
        <p:spPr>
          <a:xfrm>
            <a:off x="0" y="2219765"/>
            <a:ext cx="12344400" cy="5047536"/>
          </a:xfrm>
          <a:prstGeom prst="rect">
            <a:avLst/>
          </a:prstGeom>
          <a:solidFill>
            <a:srgbClr val="F5F5EF"/>
          </a:solidFill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Factor most often associated with finding a job </a:t>
            </a:r>
          </a:p>
          <a:p>
            <a:endParaRPr lang="pt-PT" sz="26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Having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good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contacts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 (55%)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Prior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work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experience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(53%)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Having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good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education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(42%)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Being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an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entrepreneur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(14%)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None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the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above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: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having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car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! (60%)</a:t>
            </a:r>
          </a:p>
        </p:txBody>
      </p:sp>
    </p:spTree>
    <p:extLst>
      <p:ext uri="{BB962C8B-B14F-4D97-AF65-F5344CB8AC3E}">
        <p14:creationId xmlns:p14="http://schemas.microsoft.com/office/powerpoint/2010/main" val="677169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620D6-6B69-BDAA-0DD8-9525D5F22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>
            <a:extLst>
              <a:ext uri="{FF2B5EF4-FFF2-40B4-BE49-F238E27FC236}">
                <a16:creationId xmlns:a16="http://schemas.microsoft.com/office/drawing/2014/main" id="{BCF0D10C-10A7-C711-EE7A-86C52E6B5010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E44DA48-A3E0-D725-F762-3C573147FECE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EB8EDD55-77C8-0BA6-E16F-D1D42E03EBF7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71F330A2-952F-7ED4-FCE7-AECE7AD0BABF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23592FD-B414-30C4-4E07-8A31D57A848D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Education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4342E6F6-150F-7BC9-AF2E-3F620EFAF26B}"/>
              </a:ext>
            </a:extLst>
          </p:cNvPr>
          <p:cNvSpPr txBox="1"/>
          <p:nvPr/>
        </p:nvSpPr>
        <p:spPr>
          <a:xfrm>
            <a:off x="7958718" y="1233020"/>
            <a:ext cx="10329282" cy="932948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0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Employment | On the spotlight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0FDC234-2999-8B8C-11ED-5832BF22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409196"/>
            <a:ext cx="14194383" cy="75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17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60D02B-B42C-B373-40C2-6F78F7998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36F4B698-B7B4-1A69-01C5-8DFBB1CC45BA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D830E8C-CE08-E4B8-B9F8-0F1FCF8282E2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2B07EB6-0C4A-F531-4602-20DC4C1607CC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428C990-2350-7AF2-DA5C-7930A2783F8A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FEC1A1C-8602-12E1-7903-A598D63A3370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BF4E424-77E8-ADAD-7001-2E3AF886FEC0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1E8A10EB-A7BD-C3D3-BA6C-D32AA9444502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5D1E9E01-F4A0-3E05-F981-89CA01B138EA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FB9D99D-AD7B-6671-E163-BE2CFA862785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B1BD13E3-6E37-003A-EFDE-C0CEAD8998F1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0AAF3DC5-3980-180E-F57D-1E9381C74A5C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857F2099-BEF2-FB4D-8473-E68C34CFF008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Mobilities</a:t>
            </a:r>
          </a:p>
        </p:txBody>
      </p:sp>
      <p:pic>
        <p:nvPicPr>
          <p:cNvPr id="22" name="Picture 2" descr="keep-calm-its-only-a-quiz – Welcome to Stafford Walton Phoenix Activities  Club">
            <a:extLst>
              <a:ext uri="{FF2B5EF4-FFF2-40B4-BE49-F238E27FC236}">
                <a16:creationId xmlns:a16="http://schemas.microsoft.com/office/drawing/2014/main" id="{34C8F250-5749-D9C6-B6D7-0F93B7565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93" y="2219765"/>
            <a:ext cx="4551707" cy="53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63C66FCE-F6DD-6193-0FD8-399F3E328F23}"/>
              </a:ext>
            </a:extLst>
          </p:cNvPr>
          <p:cNvSpPr txBox="1"/>
          <p:nvPr/>
        </p:nvSpPr>
        <p:spPr>
          <a:xfrm>
            <a:off x="0" y="2219765"/>
            <a:ext cx="12344400" cy="4124206"/>
          </a:xfrm>
          <a:prstGeom prst="rect">
            <a:avLst/>
          </a:prstGeom>
          <a:solidFill>
            <a:srgbClr val="F5F5EF"/>
          </a:solidFill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Top reason to stay </a:t>
            </a:r>
          </a:p>
          <a:p>
            <a:endParaRPr lang="pt-PT" sz="26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having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enough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financial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resources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Staying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close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to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family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and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friends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Preferring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the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country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lifestyle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15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990429-BA61-01CB-67CB-356DB47AA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6807AF8E-D27B-B126-23FC-11532D55B10E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4B8B9D4-B707-9E0F-1D36-A5CF083A1EED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7026D21-15C0-EEB1-F3BA-B3CF5E3519B8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1856EA8-92DD-2EC0-3A4C-8D18E11977DE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1AEB2C1A-A3D3-718D-6232-2D9A8F588AF5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8A0DE49-87C3-245D-EEC7-6B955D90EB30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E0320D01-B00B-20C0-AB85-23670E70F21C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1E0162AE-CC6C-105D-3092-5DA02778A9E9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F2C9CE8-9809-CD2A-40DF-D2E07F2363E6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C3EA0122-911F-EB89-3E56-695AECF6FB39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DA9B4B24-74FE-DDE1-BBFE-002276FCA22D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F0512524-15DF-A48F-9D1C-E5C80B9D506C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Mobilities</a:t>
            </a:r>
          </a:p>
        </p:txBody>
      </p:sp>
      <p:pic>
        <p:nvPicPr>
          <p:cNvPr id="22" name="Picture 2" descr="keep-calm-its-only-a-quiz – Welcome to Stafford Walton Phoenix Activities  Club">
            <a:extLst>
              <a:ext uri="{FF2B5EF4-FFF2-40B4-BE49-F238E27FC236}">
                <a16:creationId xmlns:a16="http://schemas.microsoft.com/office/drawing/2014/main" id="{2DC2552A-5E44-A12D-43BA-389E8B6A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93" y="2219765"/>
            <a:ext cx="4551707" cy="53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72D0B34-32E3-9626-FA00-805D07D84857}"/>
              </a:ext>
            </a:extLst>
          </p:cNvPr>
          <p:cNvSpPr txBox="1"/>
          <p:nvPr/>
        </p:nvSpPr>
        <p:spPr>
          <a:xfrm>
            <a:off x="0" y="2219765"/>
            <a:ext cx="12344400" cy="4124206"/>
          </a:xfrm>
          <a:prstGeom prst="rect">
            <a:avLst/>
          </a:prstGeom>
          <a:solidFill>
            <a:srgbClr val="F5F5EF"/>
          </a:solidFill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Top reason to stay </a:t>
            </a:r>
          </a:p>
          <a:p>
            <a:endParaRPr lang="pt-PT" sz="26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Not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having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enough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financial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resources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(25.8%) </a:t>
            </a:r>
          </a:p>
          <a:p>
            <a:pPr marL="342900" indent="-342900">
              <a:buAutoNum type="alphaLcPeriod"/>
            </a:pPr>
            <a:endParaRPr lang="pt-PT" sz="3000" b="1" dirty="0">
              <a:solidFill>
                <a:schemeClr val="accent4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Staying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close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to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family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and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friends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(31.6%)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Preferring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the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country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lifestyle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(19.1%)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6594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341E3-B90C-E87B-0E16-024EED779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>
            <a:extLst>
              <a:ext uri="{FF2B5EF4-FFF2-40B4-BE49-F238E27FC236}">
                <a16:creationId xmlns:a16="http://schemas.microsoft.com/office/drawing/2014/main" id="{1B57FDEA-E7C8-1F89-B6B6-F44F87FA72A0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22F0D46-0E83-4EF3-101E-84E9772A05FC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6103796F-7FD7-30C1-FC65-69522C314FA0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DFC9DB18-F593-F90E-4958-6A091AAB9D18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2DE21264-74EF-69C8-44A7-A2BA271B2018}"/>
              </a:ext>
            </a:extLst>
          </p:cNvPr>
          <p:cNvSpPr txBox="1"/>
          <p:nvPr/>
        </p:nvSpPr>
        <p:spPr>
          <a:xfrm>
            <a:off x="7958718" y="1233020"/>
            <a:ext cx="10329282" cy="98674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Education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B01D5768-29A2-ED8B-2816-254E82DAF38E}"/>
              </a:ext>
            </a:extLst>
          </p:cNvPr>
          <p:cNvSpPr txBox="1"/>
          <p:nvPr/>
        </p:nvSpPr>
        <p:spPr>
          <a:xfrm>
            <a:off x="7958718" y="1233020"/>
            <a:ext cx="10329282" cy="932948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0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Mobilities | On the spotlight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D861129-F2C2-D37C-1349-D42D5019C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874154"/>
            <a:ext cx="10803127" cy="69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95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0B115-E025-5326-EFE1-1D7BF93D6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8A49A319-A28C-E26E-3D25-401FE25D3790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ED5EAD8-1307-0C1E-183C-331BEA6E3838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C6C871C-20B8-3B27-587A-F62039A37154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2358A3B-D09B-B6CA-BA9F-6C62053AED42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0F23670-43B6-86A2-4A7E-31816709EF68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CD37DAC-1B6B-41D9-E1E0-1EF6A77B9F1F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F190BD2A-A065-BDCD-9722-0312F14C1F15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7B986F8C-2596-03B8-1D5E-6A659B66DADB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BF8635A-4FF3-D554-ED7A-04F09BAFDC9F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D6F47AAE-5A8F-4489-0FB6-B1BBCD81977D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E22DEA63-4748-04AF-2CC8-E2349C0DB920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20C2C5F-8FF2-22EC-02A8-1332500ACC2C}"/>
              </a:ext>
            </a:extLst>
          </p:cNvPr>
          <p:cNvSpPr txBox="1"/>
          <p:nvPr/>
        </p:nvSpPr>
        <p:spPr>
          <a:xfrm>
            <a:off x="7958718" y="1233020"/>
            <a:ext cx="10329282" cy="879087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3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Leisure, culture &amp; sport </a:t>
            </a:r>
          </a:p>
        </p:txBody>
      </p:sp>
      <p:pic>
        <p:nvPicPr>
          <p:cNvPr id="22" name="Picture 2" descr="keep-calm-its-only-a-quiz – Welcome to Stafford Walton Phoenix Activities  Club">
            <a:extLst>
              <a:ext uri="{FF2B5EF4-FFF2-40B4-BE49-F238E27FC236}">
                <a16:creationId xmlns:a16="http://schemas.microsoft.com/office/drawing/2014/main" id="{880E5978-4E51-34FF-96BB-F3B83E24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93" y="2219765"/>
            <a:ext cx="4551707" cy="53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069CECCE-AB8D-7DB6-70A1-E536BE937834}"/>
              </a:ext>
            </a:extLst>
          </p:cNvPr>
          <p:cNvSpPr txBox="1"/>
          <p:nvPr/>
        </p:nvSpPr>
        <p:spPr>
          <a:xfrm>
            <a:off x="0" y="2219765"/>
            <a:ext cx="12596002" cy="4124206"/>
          </a:xfrm>
          <a:prstGeom prst="rect">
            <a:avLst/>
          </a:prstGeom>
          <a:solidFill>
            <a:srgbClr val="F5F5EF"/>
          </a:solidFill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Overall, cultural, leisure and sports infrastructure is more often used by… </a:t>
            </a:r>
          </a:p>
          <a:p>
            <a:endParaRPr lang="pt-PT" sz="26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Younger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rural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youth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(18-24)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Younger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men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(18-24)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Older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women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(25-30)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97827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89A83-EA3E-4212-1B76-84456D03A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06622715-4787-D5B4-A8BC-50897EA8478B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EC6826F-2B8A-7719-76FE-BF72FF1D8E43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83C350A-2259-2709-8F96-F5B7FC0D484C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832FAC2-BC0C-AF22-3583-28DD81EFF01F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0BB3EFB-E862-D287-7731-0ACDCC975891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6F74608-33BF-16E3-353D-2D34E6EAF3A7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DDB89208-432A-EC52-B3C1-FF1E4EFB32D7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CD5A21C6-FAFD-B3DA-802B-2E833F3A25FA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81549EB-C290-8D36-5782-E68ACDB74D7E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B8D4D25A-4700-EC72-C0B9-F772C967F5A0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9166BED5-9E12-F905-F822-E353DD55A9BC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3F1C18C-17A4-1372-2624-FC87B1A4DD7E}"/>
              </a:ext>
            </a:extLst>
          </p:cNvPr>
          <p:cNvSpPr txBox="1"/>
          <p:nvPr/>
        </p:nvSpPr>
        <p:spPr>
          <a:xfrm>
            <a:off x="7958718" y="1233020"/>
            <a:ext cx="10329282" cy="879087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3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Leisure, culture &amp; sport </a:t>
            </a:r>
          </a:p>
        </p:txBody>
      </p:sp>
      <p:pic>
        <p:nvPicPr>
          <p:cNvPr id="22" name="Picture 2" descr="keep-calm-its-only-a-quiz – Welcome to Stafford Walton Phoenix Activities  Club">
            <a:extLst>
              <a:ext uri="{FF2B5EF4-FFF2-40B4-BE49-F238E27FC236}">
                <a16:creationId xmlns:a16="http://schemas.microsoft.com/office/drawing/2014/main" id="{25396BB6-2990-8123-E2B0-2FD4C5258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93" y="2219765"/>
            <a:ext cx="4551707" cy="53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127BEA84-FAFD-C456-D064-CCFC4850D118}"/>
              </a:ext>
            </a:extLst>
          </p:cNvPr>
          <p:cNvSpPr txBox="1"/>
          <p:nvPr/>
        </p:nvSpPr>
        <p:spPr>
          <a:xfrm>
            <a:off x="0" y="2219765"/>
            <a:ext cx="12596002" cy="5047536"/>
          </a:xfrm>
          <a:prstGeom prst="rect">
            <a:avLst/>
          </a:prstGeom>
          <a:solidFill>
            <a:srgbClr val="F5F5EF"/>
          </a:solidFill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Overall, cultural, leisure and sports infrastructure is more often used by… </a:t>
            </a:r>
          </a:p>
          <a:p>
            <a:endParaRPr lang="pt-PT" sz="26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Younger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rural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youth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(18-24)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Younger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men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(18-24)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Older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women</a:t>
            </a:r>
            <a:r>
              <a: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(25-30)</a:t>
            </a: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None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the</a:t>
            </a:r>
            <a:r>
              <a:rPr lang="pt-PT" sz="3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000" b="1" dirty="0" err="1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above</a:t>
            </a:r>
            <a:endParaRPr lang="pt-PT" sz="3000" b="1" dirty="0">
              <a:solidFill>
                <a:schemeClr val="accent4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AutoNum type="alphaLcPeriod"/>
            </a:pPr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endParaRPr lang="pt-PT" sz="30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63281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61292-4F02-9657-560B-61EFD7586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>
            <a:extLst>
              <a:ext uri="{FF2B5EF4-FFF2-40B4-BE49-F238E27FC236}">
                <a16:creationId xmlns:a16="http://schemas.microsoft.com/office/drawing/2014/main" id="{AB249521-D9A2-C2AC-E6DB-3CDA682C468F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32EF341-B2E5-C100-4EDF-45EDBB0ABC40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40FFF133-5C00-EE91-3614-74934695D903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1912E54B-1584-9D87-F19F-0C8CC5E695F4}"/>
              </a:ext>
            </a:extLst>
          </p:cNvPr>
          <p:cNvSpPr txBox="1"/>
          <p:nvPr/>
        </p:nvSpPr>
        <p:spPr>
          <a:xfrm>
            <a:off x="758297" y="794760"/>
            <a:ext cx="496635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DCCE3D5-7D56-129C-3111-387DBE813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921" y="3203161"/>
            <a:ext cx="16919480" cy="243904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402CF6F-0667-7C4F-90A6-939E8FE9F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6438900"/>
            <a:ext cx="13639800" cy="1845753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241F636-5C8A-4944-A02A-B9559EB7DED1}"/>
              </a:ext>
            </a:extLst>
          </p:cNvPr>
          <p:cNvSpPr txBox="1"/>
          <p:nvPr/>
        </p:nvSpPr>
        <p:spPr>
          <a:xfrm>
            <a:off x="7958718" y="1233020"/>
            <a:ext cx="10329282" cy="879087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3600" b="1" dirty="0">
                <a:solidFill>
                  <a:schemeClr val="bg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results // Leisure, culture &amp; sport </a:t>
            </a:r>
          </a:p>
        </p:txBody>
      </p:sp>
    </p:spTree>
    <p:extLst>
      <p:ext uri="{BB962C8B-B14F-4D97-AF65-F5344CB8AC3E}">
        <p14:creationId xmlns:p14="http://schemas.microsoft.com/office/powerpoint/2010/main" val="72322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4251" y="0"/>
            <a:ext cx="8453749" cy="10287000"/>
            <a:chOff x="0" y="0"/>
            <a:chExt cx="285966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59663" cy="3479800"/>
            </a:xfrm>
            <a:custGeom>
              <a:avLst/>
              <a:gdLst/>
              <a:ahLst/>
              <a:cxnLst/>
              <a:rect l="l" t="t" r="r" b="b"/>
              <a:pathLst>
                <a:path w="2859663" h="3479800">
                  <a:moveTo>
                    <a:pt x="0" y="0"/>
                  </a:moveTo>
                  <a:lnTo>
                    <a:pt x="2859663" y="0"/>
                  </a:lnTo>
                  <a:lnTo>
                    <a:pt x="285966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0237278" y="7257357"/>
            <a:ext cx="4167712" cy="2083856"/>
          </a:xfrm>
          <a:custGeom>
            <a:avLst/>
            <a:gdLst/>
            <a:ahLst/>
            <a:cxnLst/>
            <a:rect l="l" t="t" r="r" b="b"/>
            <a:pathLst>
              <a:path w="4167712" h="2083856">
                <a:moveTo>
                  <a:pt x="0" y="0"/>
                </a:moveTo>
                <a:lnTo>
                  <a:pt x="4167711" y="0"/>
                </a:lnTo>
                <a:lnTo>
                  <a:pt x="4167711" y="2083856"/>
                </a:lnTo>
                <a:lnTo>
                  <a:pt x="0" y="2083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13344011" y="6215429"/>
            <a:ext cx="4934464" cy="4071571"/>
            <a:chOff x="0" y="0"/>
            <a:chExt cx="1669189" cy="13772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9189" cy="1377297"/>
            </a:xfrm>
            <a:custGeom>
              <a:avLst/>
              <a:gdLst/>
              <a:ahLst/>
              <a:cxnLst/>
              <a:rect l="l" t="t" r="r" b="b"/>
              <a:pathLst>
                <a:path w="1669189" h="1377297">
                  <a:moveTo>
                    <a:pt x="0" y="0"/>
                  </a:moveTo>
                  <a:lnTo>
                    <a:pt x="1669189" y="0"/>
                  </a:lnTo>
                  <a:lnTo>
                    <a:pt x="1669189" y="1377297"/>
                  </a:lnTo>
                  <a:lnTo>
                    <a:pt x="0" y="1377297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1424" y="1848852"/>
            <a:ext cx="4366576" cy="436657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81050" y="9239250"/>
            <a:ext cx="4996923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753224" y="9258300"/>
            <a:ext cx="3390776" cy="214890"/>
            <a:chOff x="0" y="0"/>
            <a:chExt cx="9017760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9017760" cy="69850"/>
            </a:xfrm>
            <a:custGeom>
              <a:avLst/>
              <a:gdLst/>
              <a:ahLst/>
              <a:cxnLst/>
              <a:rect l="l" t="t" r="r" b="b"/>
              <a:pathLst>
                <a:path w="9017760" h="69850">
                  <a:moveTo>
                    <a:pt x="872692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9017760" y="69850"/>
                  </a:lnTo>
                  <a:lnTo>
                    <a:pt x="90177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801642"/>
            <a:ext cx="3328876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FE6E9B4-5D04-ED4D-9374-021EF442F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335" y="1170948"/>
            <a:ext cx="5209005" cy="738465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B76F5F5-672D-361E-2570-EEA88A589D47}"/>
              </a:ext>
            </a:extLst>
          </p:cNvPr>
          <p:cNvSpPr txBox="1"/>
          <p:nvPr/>
        </p:nvSpPr>
        <p:spPr>
          <a:xfrm>
            <a:off x="2133600" y="8666593"/>
            <a:ext cx="5780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Francisco Simões // </a:t>
            </a:r>
            <a:r>
              <a:rPr lang="pt-PT" sz="24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Possibly</a:t>
            </a:r>
            <a:r>
              <a:rPr lang="pt-PT" sz="24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1986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74DD29-35A9-D7D4-BEAB-7DDA76073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0AC7BB9-3E12-2659-7ED9-BE0909E76F6C}"/>
              </a:ext>
            </a:extLst>
          </p:cNvPr>
          <p:cNvSpPr/>
          <p:nvPr/>
        </p:nvSpPr>
        <p:spPr>
          <a:xfrm flipH="1">
            <a:off x="9296401" y="1397241"/>
            <a:ext cx="64602" cy="6679808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PT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8046BE7-2C21-B8AD-83C0-26B6F703C185}"/>
              </a:ext>
            </a:extLst>
          </p:cNvPr>
          <p:cNvGrpSpPr/>
          <p:nvPr/>
        </p:nvGrpSpPr>
        <p:grpSpPr>
          <a:xfrm>
            <a:off x="9144363" y="1397241"/>
            <a:ext cx="490804" cy="490804"/>
            <a:chOff x="0" y="0"/>
            <a:chExt cx="6350000" cy="6350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0C89113-1677-2750-758F-22D6C1D8AD54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6693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F3264D28-56C4-69DF-B529-A63091F52E13}"/>
              </a:ext>
            </a:extLst>
          </p:cNvPr>
          <p:cNvGrpSpPr/>
          <p:nvPr/>
        </p:nvGrpSpPr>
        <p:grpSpPr>
          <a:xfrm>
            <a:off x="9144363" y="1397241"/>
            <a:ext cx="490804" cy="490804"/>
            <a:chOff x="0" y="0"/>
            <a:chExt cx="6350000" cy="63500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34EEA63-1D2E-EE65-363B-2EDE7004B76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43F933CB-1D5F-9CF0-BD82-763DC6AEA3E5}"/>
              </a:ext>
            </a:extLst>
          </p:cNvPr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C33098F-B083-B6F7-8808-E9966FAFE4B4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33392046-7535-CDA5-9FD8-D23E40C43DA2}"/>
              </a:ext>
            </a:extLst>
          </p:cNvPr>
          <p:cNvGrpSpPr/>
          <p:nvPr/>
        </p:nvGrpSpPr>
        <p:grpSpPr>
          <a:xfrm>
            <a:off x="9152202" y="3243702"/>
            <a:ext cx="417600" cy="417600"/>
            <a:chOff x="0" y="0"/>
            <a:chExt cx="1913890" cy="191389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5CFAB03-0034-984E-ECA0-F088C5B3AD5A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AC19D250-E79B-E28F-9E63-6081EFE9D327}"/>
              </a:ext>
            </a:extLst>
          </p:cNvPr>
          <p:cNvGrpSpPr>
            <a:grpSpLocks noChangeAspect="1"/>
          </p:cNvGrpSpPr>
          <p:nvPr/>
        </p:nvGrpSpPr>
        <p:grpSpPr>
          <a:xfrm>
            <a:off x="9144000" y="6915606"/>
            <a:ext cx="482217" cy="417600"/>
            <a:chOff x="0" y="0"/>
            <a:chExt cx="6350000" cy="54991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A5D680E-69CE-6A93-C0A3-67423BF3DAF6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2C55620E-F98A-D006-65A2-56DD3DB2DAE3}"/>
              </a:ext>
            </a:extLst>
          </p:cNvPr>
          <p:cNvSpPr txBox="1"/>
          <p:nvPr/>
        </p:nvSpPr>
        <p:spPr>
          <a:xfrm>
            <a:off x="1714495" y="1472350"/>
            <a:ext cx="6983887" cy="493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79"/>
              </a:lnSpc>
            </a:pPr>
            <a:r>
              <a:rPr lang="en-US" sz="5600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is more often associated (across countries /clusters) with rural youth</a:t>
            </a:r>
            <a:r>
              <a:rPr lang="en-US" sz="6399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: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936470E4-1164-6B18-AF1E-59217406E5CD}"/>
              </a:ext>
            </a:extLst>
          </p:cNvPr>
          <p:cNvSpPr txBox="1"/>
          <p:nvPr/>
        </p:nvSpPr>
        <p:spPr>
          <a:xfrm>
            <a:off x="9906931" y="1091673"/>
            <a:ext cx="6983887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>
                <a:latin typeface="Poppins" pitchFamily="2" charset="77"/>
                <a:cs typeface="Poppins" pitchFamily="2" charset="77"/>
              </a:rPr>
              <a:t>Higher decent and meaningful jobs ratings </a:t>
            </a:r>
            <a:endParaRPr lang="en-US" sz="3600" b="1" spc="52" dirty="0">
              <a:solidFill>
                <a:srgbClr val="000000"/>
              </a:solidFill>
              <a:latin typeface="Poppins" pitchFamily="2" charset="77"/>
              <a:ea typeface="Poppins Medium"/>
              <a:cs typeface="Poppins" pitchFamily="2" charset="77"/>
              <a:sym typeface="Poppins Medium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FD173A61-188F-79B7-E33D-54C2445FD281}"/>
              </a:ext>
            </a:extLst>
          </p:cNvPr>
          <p:cNvSpPr txBox="1"/>
          <p:nvPr/>
        </p:nvSpPr>
        <p:spPr>
          <a:xfrm>
            <a:off x="9906931" y="2901532"/>
            <a:ext cx="6983887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>
                <a:latin typeface="Poppins" pitchFamily="2" charset="77"/>
                <a:cs typeface="Poppins" pitchFamily="2" charset="77"/>
              </a:rPr>
              <a:t>Greater likelihood to stay in rural areas </a:t>
            </a:r>
            <a:endParaRPr lang="en-US" sz="3600" b="1" spc="52" dirty="0">
              <a:solidFill>
                <a:srgbClr val="000000"/>
              </a:solidFill>
              <a:latin typeface="Poppins" pitchFamily="2" charset="77"/>
              <a:ea typeface="Poppins Medium"/>
              <a:cs typeface="Poppins" pitchFamily="2" charset="77"/>
              <a:sym typeface="Poppins Medium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601C73D7-790A-2442-B63D-910898C1BAD4}"/>
              </a:ext>
            </a:extLst>
          </p:cNvPr>
          <p:cNvSpPr txBox="1"/>
          <p:nvPr/>
        </p:nvSpPr>
        <p:spPr>
          <a:xfrm>
            <a:off x="9906931" y="4719183"/>
            <a:ext cx="6983887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>
                <a:latin typeface="Poppins" pitchFamily="2" charset="77"/>
                <a:cs typeface="Poppins" pitchFamily="2" charset="77"/>
              </a:rPr>
              <a:t>Greater use of culture, leisure and sports facilities </a:t>
            </a:r>
            <a:endParaRPr lang="en-US" sz="3600" b="1" spc="52" dirty="0">
              <a:solidFill>
                <a:srgbClr val="000000"/>
              </a:solidFill>
              <a:latin typeface="Poppins" pitchFamily="2" charset="77"/>
              <a:ea typeface="Poppins Medium"/>
              <a:cs typeface="Poppins" pitchFamily="2" charset="77"/>
              <a:sym typeface="Poppins Medium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8B030537-81AE-4A42-DB92-D6AE0D9CE8EA}"/>
              </a:ext>
            </a:extLst>
          </p:cNvPr>
          <p:cNvSpPr txBox="1"/>
          <p:nvPr/>
        </p:nvSpPr>
        <p:spPr>
          <a:xfrm>
            <a:off x="9906931" y="6536834"/>
            <a:ext cx="6983887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>
                <a:latin typeface="Poppins" pitchFamily="2" charset="77"/>
                <a:cs typeface="Poppins" pitchFamily="2" charset="77"/>
              </a:rPr>
              <a:t>Stronger satisfaction with living in a rural area </a:t>
            </a:r>
            <a:endParaRPr lang="en-US" sz="3600" b="1" spc="52" dirty="0">
              <a:solidFill>
                <a:srgbClr val="000000"/>
              </a:solidFill>
              <a:latin typeface="Poppins" pitchFamily="2" charset="77"/>
              <a:ea typeface="Poppins Medium"/>
              <a:cs typeface="Poppins" pitchFamily="2" charset="77"/>
              <a:sym typeface="Poppins Medium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A822025D-091B-D3FD-958B-AB33A17C040C}"/>
              </a:ext>
            </a:extLst>
          </p:cNvPr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E176963B-00AD-EE79-13D0-25ACFD282D0F}"/>
              </a:ext>
            </a:extLst>
          </p:cNvPr>
          <p:cNvSpPr txBox="1"/>
          <p:nvPr/>
        </p:nvSpPr>
        <p:spPr>
          <a:xfrm>
            <a:off x="754166" y="9239250"/>
            <a:ext cx="4884759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CBADF839-985F-C057-DEBD-71595DE960CA}"/>
              </a:ext>
            </a:extLst>
          </p:cNvPr>
          <p:cNvGrpSpPr/>
          <p:nvPr/>
        </p:nvGrpSpPr>
        <p:grpSpPr>
          <a:xfrm>
            <a:off x="9115600" y="5048297"/>
            <a:ext cx="490804" cy="490804"/>
            <a:chOff x="0" y="0"/>
            <a:chExt cx="6350000" cy="6350000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24D307E3-97DC-5430-DD82-784971F4383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460003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9296401" y="1397241"/>
            <a:ext cx="64602" cy="6679808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PT"/>
          </a:p>
        </p:txBody>
      </p:sp>
      <p:grpSp>
        <p:nvGrpSpPr>
          <p:cNvPr id="3" name="Group 3"/>
          <p:cNvGrpSpPr/>
          <p:nvPr/>
        </p:nvGrpSpPr>
        <p:grpSpPr>
          <a:xfrm>
            <a:off x="9144363" y="1397241"/>
            <a:ext cx="490804" cy="49080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6693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363" y="1397241"/>
            <a:ext cx="490804" cy="49080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8" name="Freeform 8"/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52202" y="3243702"/>
            <a:ext cx="417600" cy="417600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144000" y="6915606"/>
            <a:ext cx="482217" cy="417600"/>
            <a:chOff x="0" y="0"/>
            <a:chExt cx="6350000" cy="5499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906931" y="1091673"/>
            <a:ext cx="6983887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>
                <a:latin typeface="Poppins" pitchFamily="2" charset="77"/>
                <a:cs typeface="Poppins" pitchFamily="2" charset="77"/>
              </a:rPr>
              <a:t>Higher decent and meaningful jobs ratings </a:t>
            </a:r>
            <a:endParaRPr lang="en-US" sz="3600" b="1" spc="52" dirty="0">
              <a:solidFill>
                <a:srgbClr val="000000"/>
              </a:solidFill>
              <a:latin typeface="Poppins" pitchFamily="2" charset="77"/>
              <a:ea typeface="Poppins Medium"/>
              <a:cs typeface="Poppins" pitchFamily="2" charset="77"/>
              <a:sym typeface="Poppins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906931" y="2901532"/>
            <a:ext cx="6983887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>
                <a:latin typeface="Poppins" pitchFamily="2" charset="77"/>
                <a:cs typeface="Poppins" pitchFamily="2" charset="77"/>
              </a:rPr>
              <a:t>Greater likelihood to stay in rural areas </a:t>
            </a:r>
            <a:endParaRPr lang="en-US" sz="3600" b="1" spc="52" dirty="0">
              <a:solidFill>
                <a:srgbClr val="000000"/>
              </a:solidFill>
              <a:latin typeface="Poppins" pitchFamily="2" charset="77"/>
              <a:ea typeface="Poppins Medium"/>
              <a:cs typeface="Poppins" pitchFamily="2" charset="77"/>
              <a:sym typeface="Poppins Medium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906931" y="4719183"/>
            <a:ext cx="6983887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>
                <a:latin typeface="Poppins" pitchFamily="2" charset="77"/>
                <a:cs typeface="Poppins" pitchFamily="2" charset="77"/>
              </a:rPr>
              <a:t>Greater use of culture, leisure and sports facilities </a:t>
            </a:r>
            <a:endParaRPr lang="en-US" sz="3600" b="1" spc="52" dirty="0">
              <a:solidFill>
                <a:srgbClr val="000000"/>
              </a:solidFill>
              <a:latin typeface="Poppins" pitchFamily="2" charset="77"/>
              <a:ea typeface="Poppins Medium"/>
              <a:cs typeface="Poppins" pitchFamily="2" charset="77"/>
              <a:sym typeface="Poppins Medium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906931" y="6536834"/>
            <a:ext cx="6983887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>
                <a:latin typeface="Poppins" pitchFamily="2" charset="77"/>
                <a:cs typeface="Poppins" pitchFamily="2" charset="77"/>
              </a:rPr>
              <a:t>Stronger satisfaction with living in a rural area </a:t>
            </a:r>
            <a:endParaRPr lang="en-US" sz="3600" b="1" spc="52" dirty="0">
              <a:solidFill>
                <a:srgbClr val="000000"/>
              </a:solidFill>
              <a:latin typeface="Poppins" pitchFamily="2" charset="77"/>
              <a:ea typeface="Poppins Medium"/>
              <a:cs typeface="Poppins" pitchFamily="2" charset="77"/>
              <a:sym typeface="Poppins Medium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4166" y="9239250"/>
            <a:ext cx="4884759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9115600" y="5048297"/>
            <a:ext cx="490804" cy="490804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0854555-E3A2-B091-2D4E-89C53AB6FF74}"/>
              </a:ext>
            </a:extLst>
          </p:cNvPr>
          <p:cNvSpPr txBox="1"/>
          <p:nvPr/>
        </p:nvSpPr>
        <p:spPr>
          <a:xfrm>
            <a:off x="1397181" y="7658100"/>
            <a:ext cx="7353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4x4 </a:t>
            </a:r>
            <a:r>
              <a:rPr lang="pt-PT" sz="32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Table</a:t>
            </a:r>
            <a:r>
              <a:rPr lang="pt-PT" sz="32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| 16 </a:t>
            </a:r>
            <a:r>
              <a:rPr lang="pt-PT" sz="32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correlations</a:t>
            </a:r>
            <a:r>
              <a:rPr lang="pt-PT" sz="32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in total  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C37A64D8-1759-78A4-7075-6FDFCE5B14CF}"/>
              </a:ext>
            </a:extLst>
          </p:cNvPr>
          <p:cNvSpPr txBox="1"/>
          <p:nvPr/>
        </p:nvSpPr>
        <p:spPr>
          <a:xfrm>
            <a:off x="1714495" y="1472350"/>
            <a:ext cx="6983887" cy="493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79"/>
              </a:lnSpc>
            </a:pPr>
            <a:r>
              <a:rPr lang="en-US" sz="5600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is more often associated (across countries /clusters) with rural youth</a:t>
            </a:r>
            <a:r>
              <a:rPr lang="en-US" sz="6399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: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BB450-E00F-3D92-F68C-87EBFE4DC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5E23406-0DD1-9082-669D-23B5DA036768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35EFA4B-5D0A-B7B8-CDF5-E7B6EA0F4E8A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07073774-EC95-1350-DF32-552C72DEC8AF}"/>
              </a:ext>
            </a:extLst>
          </p:cNvPr>
          <p:cNvGrpSpPr/>
          <p:nvPr/>
        </p:nvGrpSpPr>
        <p:grpSpPr>
          <a:xfrm>
            <a:off x="0" y="7504795"/>
            <a:ext cx="5743699" cy="2782205"/>
            <a:chOff x="0" y="0"/>
            <a:chExt cx="1942930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DC6A253-ECF3-059B-75A2-87049E8ED38F}"/>
                </a:ext>
              </a:extLst>
            </p:cNvPr>
            <p:cNvSpPr/>
            <p:nvPr/>
          </p:nvSpPr>
          <p:spPr>
            <a:xfrm>
              <a:off x="0" y="0"/>
              <a:ext cx="1942930" cy="941141"/>
            </a:xfrm>
            <a:custGeom>
              <a:avLst/>
              <a:gdLst/>
              <a:ahLst/>
              <a:cxnLst/>
              <a:rect l="l" t="t" r="r" b="b"/>
              <a:pathLst>
                <a:path w="1942930" h="941141">
                  <a:moveTo>
                    <a:pt x="0" y="0"/>
                  </a:moveTo>
                  <a:lnTo>
                    <a:pt x="1942930" y="0"/>
                  </a:lnTo>
                  <a:lnTo>
                    <a:pt x="1942930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FF6325E-BAA6-258D-C565-AF466BABEB04}"/>
              </a:ext>
            </a:extLst>
          </p:cNvPr>
          <p:cNvGrpSpPr/>
          <p:nvPr/>
        </p:nvGrpSpPr>
        <p:grpSpPr>
          <a:xfrm>
            <a:off x="5743699" y="7504795"/>
            <a:ext cx="6852302" cy="2782205"/>
            <a:chOff x="0" y="0"/>
            <a:chExt cx="2317939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740F075-1076-20A2-62EF-114CABF9CF14}"/>
                </a:ext>
              </a:extLst>
            </p:cNvPr>
            <p:cNvSpPr/>
            <p:nvPr/>
          </p:nvSpPr>
          <p:spPr>
            <a:xfrm>
              <a:off x="0" y="0"/>
              <a:ext cx="2317939" cy="941141"/>
            </a:xfrm>
            <a:custGeom>
              <a:avLst/>
              <a:gdLst/>
              <a:ahLst/>
              <a:cxnLst/>
              <a:rect l="l" t="t" r="r" b="b"/>
              <a:pathLst>
                <a:path w="2317939" h="941141">
                  <a:moveTo>
                    <a:pt x="0" y="0"/>
                  </a:moveTo>
                  <a:lnTo>
                    <a:pt x="2317939" y="0"/>
                  </a:lnTo>
                  <a:lnTo>
                    <a:pt x="2317939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A426A64-DA13-CEBF-AA49-09E283B6A68B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FC29F6E-3B31-4B86-0C84-CB6113C27476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C6EF7CF0-FD8C-B2C8-100E-59E87E6AB569}"/>
              </a:ext>
            </a:extLst>
          </p:cNvPr>
          <p:cNvSpPr/>
          <p:nvPr/>
        </p:nvSpPr>
        <p:spPr>
          <a:xfrm rot="5400000">
            <a:off x="12592691" y="7504795"/>
            <a:ext cx="2782205" cy="2782205"/>
          </a:xfrm>
          <a:custGeom>
            <a:avLst/>
            <a:gdLst/>
            <a:ahLst/>
            <a:cxnLst/>
            <a:rect l="l" t="t" r="r" b="b"/>
            <a:pathLst>
              <a:path w="2782205" h="2782205">
                <a:moveTo>
                  <a:pt x="0" y="0"/>
                </a:moveTo>
                <a:lnTo>
                  <a:pt x="2782205" y="0"/>
                </a:lnTo>
                <a:lnTo>
                  <a:pt x="2782205" y="2782205"/>
                </a:lnTo>
                <a:lnTo>
                  <a:pt x="0" y="278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5A43877A-8E87-89CB-1B33-B4EAFDA54FCB}"/>
              </a:ext>
            </a:extLst>
          </p:cNvPr>
          <p:cNvGrpSpPr/>
          <p:nvPr/>
        </p:nvGrpSpPr>
        <p:grpSpPr>
          <a:xfrm>
            <a:off x="4352597" y="7504795"/>
            <a:ext cx="2782205" cy="2782205"/>
            <a:chOff x="0" y="0"/>
            <a:chExt cx="6350000" cy="63500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22EA00A-E126-A396-7D7C-ED973E1B460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BDC06681-19B7-3AED-869B-32104CEAE304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6728393-6A1A-D09E-70E4-F959FD1FE60A}"/>
              </a:ext>
            </a:extLst>
          </p:cNvPr>
          <p:cNvSpPr txBox="1"/>
          <p:nvPr/>
        </p:nvSpPr>
        <p:spPr>
          <a:xfrm>
            <a:off x="824312" y="794760"/>
            <a:ext cx="485271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40915CBD-E83D-29A8-34C2-A35AF8AA69CD}"/>
              </a:ext>
            </a:extLst>
          </p:cNvPr>
          <p:cNvSpPr/>
          <p:nvPr/>
        </p:nvSpPr>
        <p:spPr>
          <a:xfrm rot="-5400000">
            <a:off x="2265943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A2DF57F-9FA1-D2C7-7469-721F7A900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1" y="2726026"/>
            <a:ext cx="6423107" cy="356610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0D15FA1-E823-13BF-DCE6-1D84C6B38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2068" y="2726026"/>
            <a:ext cx="6386441" cy="359237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DB13A7F-DF39-C1A6-8237-E601346F931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682" b="5064"/>
          <a:stretch/>
        </p:blipFill>
        <p:spPr>
          <a:xfrm>
            <a:off x="12609418" y="2726025"/>
            <a:ext cx="6387625" cy="35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07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5E4B74-D321-445E-374E-77307D804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C26617D-D1E2-B5E2-3097-B07D27E18D0B}"/>
              </a:ext>
            </a:extLst>
          </p:cNvPr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91B291C-3462-B940-AFC9-DD5516BC9442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4AE29F1-67E2-B361-E2A3-BAFA1534BE6D}"/>
              </a:ext>
            </a:extLst>
          </p:cNvPr>
          <p:cNvGrpSpPr/>
          <p:nvPr/>
        </p:nvGrpSpPr>
        <p:grpSpPr>
          <a:xfrm>
            <a:off x="7242461" y="1257300"/>
            <a:ext cx="3803077" cy="2959609"/>
            <a:chOff x="0" y="0"/>
            <a:chExt cx="2223062" cy="1449609"/>
          </a:xfrm>
          <a:solidFill>
            <a:schemeClr val="accent2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6B4DC65-476F-E2DE-ED9A-D7477339BFA7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Support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Systems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7E42016-F752-E4FB-0D5E-6582BDA4D271}"/>
              </a:ext>
            </a:extLst>
          </p:cNvPr>
          <p:cNvGrpSpPr/>
          <p:nvPr/>
        </p:nvGrpSpPr>
        <p:grpSpPr>
          <a:xfrm>
            <a:off x="2475502" y="4745217"/>
            <a:ext cx="3803077" cy="3149522"/>
            <a:chOff x="0" y="0"/>
            <a:chExt cx="2223062" cy="144960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567B7A4-A480-7CA7-6059-160C74381376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Gender</a:t>
              </a:r>
              <a:r>
                <a:rPr lang="pt-PT" sz="40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5198F40B-7FBD-F0DA-BE13-9B0CACA1FA5E}"/>
              </a:ext>
            </a:extLst>
          </p:cNvPr>
          <p:cNvSpPr txBox="1"/>
          <p:nvPr/>
        </p:nvSpPr>
        <p:spPr>
          <a:xfrm>
            <a:off x="3886200" y="2343200"/>
            <a:ext cx="4149172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 dirty="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D7BF663-95CD-9D3F-4C6C-59B34E90EADB}"/>
              </a:ext>
            </a:extLst>
          </p:cNvPr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E2F1E11-7877-CBE1-E3BB-F57AAA8F12AA}"/>
              </a:ext>
            </a:extLst>
          </p:cNvPr>
          <p:cNvSpPr txBox="1"/>
          <p:nvPr/>
        </p:nvSpPr>
        <p:spPr>
          <a:xfrm>
            <a:off x="797499" y="9239250"/>
            <a:ext cx="4964876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EDD83A7-6F66-5FF7-0085-C3EFF47AC4C5}"/>
              </a:ext>
            </a:extLst>
          </p:cNvPr>
          <p:cNvSpPr txBox="1"/>
          <p:nvPr/>
        </p:nvSpPr>
        <p:spPr>
          <a:xfrm>
            <a:off x="12861565" y="5099411"/>
            <a:ext cx="4149172" cy="39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1AA9A54-C591-1D96-7678-0CAF39032522}"/>
              </a:ext>
            </a:extLst>
          </p:cNvPr>
          <p:cNvSpPr txBox="1"/>
          <p:nvPr/>
        </p:nvSpPr>
        <p:spPr>
          <a:xfrm>
            <a:off x="7501903" y="5099411"/>
            <a:ext cx="4149172" cy="39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>
                <a:solidFill>
                  <a:srgbClr val="F5F5EF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B94B2C5E-2650-DAC2-CB23-CE5246FC79A8}"/>
              </a:ext>
            </a:extLst>
          </p:cNvPr>
          <p:cNvGrpSpPr/>
          <p:nvPr/>
        </p:nvGrpSpPr>
        <p:grpSpPr>
          <a:xfrm>
            <a:off x="2475502" y="1257300"/>
            <a:ext cx="3803077" cy="2959609"/>
            <a:chOff x="0" y="0"/>
            <a:chExt cx="2223062" cy="1449609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BFE445C-AC88-2736-FE1E-DE45A0D49B2D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Education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353116E7-6388-FBFD-FBA4-958A3163E5AC}"/>
              </a:ext>
            </a:extLst>
          </p:cNvPr>
          <p:cNvSpPr/>
          <p:nvPr/>
        </p:nvSpPr>
        <p:spPr>
          <a:xfrm>
            <a:off x="12009421" y="1257300"/>
            <a:ext cx="3803077" cy="2959609"/>
          </a:xfrm>
          <a:custGeom>
            <a:avLst/>
            <a:gdLst/>
            <a:ahLst/>
            <a:cxnLst/>
            <a:rect l="l" t="t" r="r" b="b"/>
            <a:pathLst>
              <a:path w="2223062" h="1449609">
                <a:moveTo>
                  <a:pt x="0" y="0"/>
                </a:moveTo>
                <a:lnTo>
                  <a:pt x="2223062" y="0"/>
                </a:lnTo>
                <a:lnTo>
                  <a:pt x="2223062" y="1449609"/>
                </a:lnTo>
                <a:lnTo>
                  <a:pt x="0" y="1449609"/>
                </a:lnTo>
                <a:close/>
              </a:path>
            </a:pathLst>
          </a:custGeom>
          <a:solidFill>
            <a:schemeClr val="accent6"/>
          </a:solidFill>
        </p:spPr>
        <p:txBody>
          <a:bodyPr/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sz="3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Youth</a:t>
            </a:r>
            <a:r>
              <a:rPr lang="pt-PT" sz="3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Participation</a:t>
            </a:r>
            <a:endParaRPr lang="pt-PT" sz="38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C1E07654-6473-C5EA-A0D1-4CA1FB5A1FC8}"/>
              </a:ext>
            </a:extLst>
          </p:cNvPr>
          <p:cNvGrpSpPr/>
          <p:nvPr/>
        </p:nvGrpSpPr>
        <p:grpSpPr>
          <a:xfrm>
            <a:off x="7181205" y="4745217"/>
            <a:ext cx="3803077" cy="3149522"/>
            <a:chOff x="0" y="0"/>
            <a:chExt cx="2223062" cy="1449609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BD61DD2-4710-D9EC-21E8-7D64351B452D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Age</a:t>
              </a:r>
              <a:r>
                <a:rPr lang="pt-PT" sz="40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F5E72D96-68D3-3E30-DB8C-4C702BC72EBA}"/>
              </a:ext>
            </a:extLst>
          </p:cNvPr>
          <p:cNvGrpSpPr/>
          <p:nvPr/>
        </p:nvGrpSpPr>
        <p:grpSpPr>
          <a:xfrm>
            <a:off x="12009421" y="4804898"/>
            <a:ext cx="3803077" cy="3149522"/>
            <a:chOff x="0" y="0"/>
            <a:chExt cx="2223062" cy="1449609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B0B30B3C-2190-4F8E-C26E-0307C6A0E545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36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075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385D35-62F1-27A3-821D-02E539145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3BDCBE7-3945-3759-33D4-A0CC29732237}"/>
              </a:ext>
            </a:extLst>
          </p:cNvPr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25B4800-33BA-5252-2300-BA655300E614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B94C657-5517-ACA5-21CB-A9A79F3DD6D6}"/>
              </a:ext>
            </a:extLst>
          </p:cNvPr>
          <p:cNvGrpSpPr/>
          <p:nvPr/>
        </p:nvGrpSpPr>
        <p:grpSpPr>
          <a:xfrm>
            <a:off x="7242461" y="1257300"/>
            <a:ext cx="3803077" cy="2959609"/>
            <a:chOff x="0" y="0"/>
            <a:chExt cx="2223062" cy="1449609"/>
          </a:xfrm>
          <a:solidFill>
            <a:schemeClr val="accent2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423EA63-D6C7-ECCC-0E49-C2A934195D5B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Support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Systems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60BC0B83-9808-DA23-80EE-EC1864A4CAF5}"/>
              </a:ext>
            </a:extLst>
          </p:cNvPr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1B81738-8E73-8295-4AF5-9D1EAB402E1E}"/>
              </a:ext>
            </a:extLst>
          </p:cNvPr>
          <p:cNvSpPr txBox="1"/>
          <p:nvPr/>
        </p:nvSpPr>
        <p:spPr>
          <a:xfrm>
            <a:off x="797499" y="9239250"/>
            <a:ext cx="4964876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A54474A-62D0-B813-B0A8-D3761BB874C1}"/>
              </a:ext>
            </a:extLst>
          </p:cNvPr>
          <p:cNvSpPr txBox="1"/>
          <p:nvPr/>
        </p:nvSpPr>
        <p:spPr>
          <a:xfrm>
            <a:off x="12861565" y="5099411"/>
            <a:ext cx="4149172" cy="39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 dirty="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38E2625-D9DE-B4D4-2908-86CBE7FF13DB}"/>
              </a:ext>
            </a:extLst>
          </p:cNvPr>
          <p:cNvSpPr txBox="1"/>
          <p:nvPr/>
        </p:nvSpPr>
        <p:spPr>
          <a:xfrm>
            <a:off x="7501903" y="5099411"/>
            <a:ext cx="4149172" cy="39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>
                <a:solidFill>
                  <a:srgbClr val="F5F5EF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CF4E710B-4162-7220-B755-8F07BF2DD6B2}"/>
              </a:ext>
            </a:extLst>
          </p:cNvPr>
          <p:cNvSpPr/>
          <p:nvPr/>
        </p:nvSpPr>
        <p:spPr>
          <a:xfrm>
            <a:off x="12009421" y="1257300"/>
            <a:ext cx="3803077" cy="2959609"/>
          </a:xfrm>
          <a:custGeom>
            <a:avLst/>
            <a:gdLst/>
            <a:ahLst/>
            <a:cxnLst/>
            <a:rect l="l" t="t" r="r" b="b"/>
            <a:pathLst>
              <a:path w="2223062" h="1449609">
                <a:moveTo>
                  <a:pt x="0" y="0"/>
                </a:moveTo>
                <a:lnTo>
                  <a:pt x="2223062" y="0"/>
                </a:lnTo>
                <a:lnTo>
                  <a:pt x="2223062" y="1449609"/>
                </a:lnTo>
                <a:lnTo>
                  <a:pt x="0" y="1449609"/>
                </a:lnTo>
                <a:close/>
              </a:path>
            </a:pathLst>
          </a:custGeom>
          <a:solidFill>
            <a:schemeClr val="accent6"/>
          </a:solidFill>
        </p:spPr>
        <p:txBody>
          <a:bodyPr/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sz="3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Youth</a:t>
            </a:r>
            <a:r>
              <a:rPr lang="pt-PT" sz="3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Participation</a:t>
            </a:r>
            <a:endParaRPr lang="pt-PT" sz="38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9E3B1483-E337-8045-2DD3-1FE5B8ADE847}"/>
              </a:ext>
            </a:extLst>
          </p:cNvPr>
          <p:cNvGrpSpPr/>
          <p:nvPr/>
        </p:nvGrpSpPr>
        <p:grpSpPr>
          <a:xfrm>
            <a:off x="7181205" y="4745217"/>
            <a:ext cx="3803077" cy="3149522"/>
            <a:chOff x="0" y="0"/>
            <a:chExt cx="2223062" cy="1449609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66C8C88B-3ACB-53DA-7A77-7D14276F988B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Age</a:t>
              </a:r>
              <a:r>
                <a:rPr lang="pt-PT" sz="40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71DBB868-C9DF-F321-1ADC-47EB08F19987}"/>
              </a:ext>
            </a:extLst>
          </p:cNvPr>
          <p:cNvGrpSpPr/>
          <p:nvPr/>
        </p:nvGrpSpPr>
        <p:grpSpPr>
          <a:xfrm>
            <a:off x="12009421" y="4804898"/>
            <a:ext cx="3803077" cy="3149522"/>
            <a:chOff x="0" y="0"/>
            <a:chExt cx="2223062" cy="1449609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43C85B29-9D99-2AF7-1EFF-E4C019B25C6B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36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6591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564F29-4AE1-2A95-F224-D6A28F3F5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1058AFD-B4A6-9B40-0141-B68246A050EC}"/>
              </a:ext>
            </a:extLst>
          </p:cNvPr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70783F8-C064-39DD-85F0-187D0AC70BDB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96B0F36-CFB5-9D7E-9522-C796BF99912F}"/>
              </a:ext>
            </a:extLst>
          </p:cNvPr>
          <p:cNvGrpSpPr/>
          <p:nvPr/>
        </p:nvGrpSpPr>
        <p:grpSpPr>
          <a:xfrm>
            <a:off x="7242461" y="1257300"/>
            <a:ext cx="3803077" cy="2959609"/>
            <a:chOff x="0" y="0"/>
            <a:chExt cx="2223062" cy="1449609"/>
          </a:xfrm>
          <a:solidFill>
            <a:schemeClr val="accent2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9AF4A15-8C63-80D8-8E2A-D93AFF92CA2F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Support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Systems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50B6B8C9-8011-0F13-9F84-8000B53FE4C0}"/>
              </a:ext>
            </a:extLst>
          </p:cNvPr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A9BA2F7-BF1D-FBEC-3A46-4BDB4B1028A1}"/>
              </a:ext>
            </a:extLst>
          </p:cNvPr>
          <p:cNvSpPr txBox="1"/>
          <p:nvPr/>
        </p:nvSpPr>
        <p:spPr>
          <a:xfrm>
            <a:off x="797499" y="9239250"/>
            <a:ext cx="4964876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3AB78949-F492-F197-C9CC-4DF9D566CEFA}"/>
              </a:ext>
            </a:extLst>
          </p:cNvPr>
          <p:cNvSpPr txBox="1"/>
          <p:nvPr/>
        </p:nvSpPr>
        <p:spPr>
          <a:xfrm>
            <a:off x="7501903" y="5099411"/>
            <a:ext cx="4149172" cy="39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>
                <a:solidFill>
                  <a:srgbClr val="F5F5EF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F868B75D-C985-81D5-FE6D-34C101827908}"/>
              </a:ext>
            </a:extLst>
          </p:cNvPr>
          <p:cNvGrpSpPr/>
          <p:nvPr/>
        </p:nvGrpSpPr>
        <p:grpSpPr>
          <a:xfrm>
            <a:off x="7181205" y="4745217"/>
            <a:ext cx="3803077" cy="3149522"/>
            <a:chOff x="0" y="0"/>
            <a:chExt cx="2223062" cy="1449609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C23EDA9-8207-8D89-4B50-D3CDD0EDF671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Age</a:t>
              </a:r>
              <a:r>
                <a:rPr lang="pt-PT" sz="40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7980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514B1E-3B79-9705-2B31-C615BA1C9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83961FF-1AA8-9157-491C-20F9D4A6242C}"/>
              </a:ext>
            </a:extLst>
          </p:cNvPr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16D4EEF-7F00-38B4-02D2-341648ECBCF6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8F514351-90EC-1EC9-C6DF-34AC5ACBA27E}"/>
              </a:ext>
            </a:extLst>
          </p:cNvPr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FC2EA67-B149-D74A-4796-CFA00664DF2B}"/>
              </a:ext>
            </a:extLst>
          </p:cNvPr>
          <p:cNvSpPr txBox="1"/>
          <p:nvPr/>
        </p:nvSpPr>
        <p:spPr>
          <a:xfrm>
            <a:off x="797499" y="9239250"/>
            <a:ext cx="4964876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8B37BCE1-E7D8-FD4C-B70C-8B49E2E51B43}"/>
              </a:ext>
            </a:extLst>
          </p:cNvPr>
          <p:cNvSpPr txBox="1"/>
          <p:nvPr/>
        </p:nvSpPr>
        <p:spPr>
          <a:xfrm>
            <a:off x="7501903" y="5099411"/>
            <a:ext cx="4149172" cy="39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>
                <a:solidFill>
                  <a:srgbClr val="F5F5EF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C189AAD-27D3-6460-D20B-79CE4528C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9458"/>
            <a:ext cx="13868400" cy="850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93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E63148-E132-F96C-70FF-6E45639AA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6475C7-BA51-8649-847C-808DB3F201B8}"/>
              </a:ext>
            </a:extLst>
          </p:cNvPr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F5DB2D4-B024-B52C-A093-BA6D13D116E1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C62D6DA1-73E5-FF9D-6E4F-CFC8DA73CE75}"/>
              </a:ext>
            </a:extLst>
          </p:cNvPr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5F39FA9-FFB4-6C81-7ECA-C5CAEDEC447B}"/>
              </a:ext>
            </a:extLst>
          </p:cNvPr>
          <p:cNvSpPr txBox="1"/>
          <p:nvPr/>
        </p:nvSpPr>
        <p:spPr>
          <a:xfrm>
            <a:off x="797499" y="9239250"/>
            <a:ext cx="4964876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A75E6E2-CC1C-DC00-47A4-9ADF7F904539}"/>
              </a:ext>
            </a:extLst>
          </p:cNvPr>
          <p:cNvSpPr txBox="1"/>
          <p:nvPr/>
        </p:nvSpPr>
        <p:spPr>
          <a:xfrm>
            <a:off x="7501903" y="5099411"/>
            <a:ext cx="4149172" cy="39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>
                <a:solidFill>
                  <a:srgbClr val="F5F5EF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7C4572-14E4-34C7-1F43-2317AE5F3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08712"/>
            <a:ext cx="13756650" cy="86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146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453749" cy="10287000"/>
          </a:xfrm>
          <a:prstGeom prst="rect">
            <a:avLst/>
          </a:prstGeom>
          <a:solidFill>
            <a:srgbClr val="2E5591"/>
          </a:solid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439251" y="0"/>
            <a:ext cx="7575247" cy="3787624"/>
          </a:xfrm>
          <a:custGeom>
            <a:avLst/>
            <a:gdLst/>
            <a:ahLst/>
            <a:cxnLst/>
            <a:rect l="l" t="t" r="r" b="b"/>
            <a:pathLst>
              <a:path w="7575247" h="3787624">
                <a:moveTo>
                  <a:pt x="0" y="0"/>
                </a:moveTo>
                <a:lnTo>
                  <a:pt x="7575247" y="0"/>
                </a:lnTo>
                <a:lnTo>
                  <a:pt x="7575247" y="3787624"/>
                </a:lnTo>
                <a:lnTo>
                  <a:pt x="0" y="3787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4" name="Group 4"/>
          <p:cNvGrpSpPr/>
          <p:nvPr/>
        </p:nvGrpSpPr>
        <p:grpSpPr>
          <a:xfrm>
            <a:off x="1387532" y="4608315"/>
            <a:ext cx="5678685" cy="56786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66492" y="9258300"/>
            <a:ext cx="2926301" cy="214890"/>
            <a:chOff x="0" y="0"/>
            <a:chExt cx="7782490" cy="571500"/>
          </a:xfrm>
        </p:grpSpPr>
        <p:sp>
          <p:nvSpPr>
            <p:cNvPr id="7" name="Freeform 7"/>
            <p:cNvSpPr/>
            <p:nvPr/>
          </p:nvSpPr>
          <p:spPr>
            <a:xfrm>
              <a:off x="0" y="255270"/>
              <a:ext cx="7782490" cy="69850"/>
            </a:xfrm>
            <a:custGeom>
              <a:avLst/>
              <a:gdLst/>
              <a:ahLst/>
              <a:cxnLst/>
              <a:rect l="l" t="t" r="r" b="b"/>
              <a:pathLst>
                <a:path w="7782490" h="69850">
                  <a:moveTo>
                    <a:pt x="749166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7782490" y="69850"/>
                  </a:lnTo>
                  <a:lnTo>
                    <a:pt x="77824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018287" y="801642"/>
            <a:ext cx="4241013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25251" y="9246132"/>
            <a:ext cx="5044993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9783EC7-E6E7-22AC-EA6A-48C62F94480F}"/>
              </a:ext>
            </a:extLst>
          </p:cNvPr>
          <p:cNvSpPr txBox="1"/>
          <p:nvPr/>
        </p:nvSpPr>
        <p:spPr>
          <a:xfrm>
            <a:off x="9834253" y="3390900"/>
            <a:ext cx="8867495" cy="2907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5000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Main conclusions </a:t>
            </a:r>
          </a:p>
          <a:p>
            <a:pPr algn="l">
              <a:lnSpc>
                <a:spcPts val="7679"/>
              </a:lnSpc>
            </a:pPr>
            <a:r>
              <a:rPr lang="en-US" sz="5000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&amp; policy recommendations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3" name="Freeform 3"/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7504795"/>
            <a:ext cx="5743699" cy="2782205"/>
            <a:chOff x="0" y="0"/>
            <a:chExt cx="1942930" cy="9411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42930" cy="941141"/>
            </a:xfrm>
            <a:custGeom>
              <a:avLst/>
              <a:gdLst/>
              <a:ahLst/>
              <a:cxnLst/>
              <a:rect l="l" t="t" r="r" b="b"/>
              <a:pathLst>
                <a:path w="1942930" h="941141">
                  <a:moveTo>
                    <a:pt x="0" y="0"/>
                  </a:moveTo>
                  <a:lnTo>
                    <a:pt x="1942930" y="0"/>
                  </a:lnTo>
                  <a:lnTo>
                    <a:pt x="1942930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43699" y="7504795"/>
            <a:ext cx="6852302" cy="2782205"/>
            <a:chOff x="0" y="0"/>
            <a:chExt cx="2317939" cy="9411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7939" cy="941141"/>
            </a:xfrm>
            <a:custGeom>
              <a:avLst/>
              <a:gdLst/>
              <a:ahLst/>
              <a:cxnLst/>
              <a:rect l="l" t="t" r="r" b="b"/>
              <a:pathLst>
                <a:path w="2317939" h="941141">
                  <a:moveTo>
                    <a:pt x="0" y="0"/>
                  </a:moveTo>
                  <a:lnTo>
                    <a:pt x="2317939" y="0"/>
                  </a:lnTo>
                  <a:lnTo>
                    <a:pt x="2317939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/>
          <p:cNvSpPr/>
          <p:nvPr/>
        </p:nvSpPr>
        <p:spPr>
          <a:xfrm rot="5400000">
            <a:off x="12592691" y="7504795"/>
            <a:ext cx="2782205" cy="2782205"/>
          </a:xfrm>
          <a:custGeom>
            <a:avLst/>
            <a:gdLst/>
            <a:ahLst/>
            <a:cxnLst/>
            <a:rect l="l" t="t" r="r" b="b"/>
            <a:pathLst>
              <a:path w="2782205" h="2782205">
                <a:moveTo>
                  <a:pt x="0" y="0"/>
                </a:moveTo>
                <a:lnTo>
                  <a:pt x="2782205" y="0"/>
                </a:lnTo>
                <a:lnTo>
                  <a:pt x="2782205" y="2782205"/>
                </a:lnTo>
                <a:lnTo>
                  <a:pt x="0" y="278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1" name="Group 11"/>
          <p:cNvGrpSpPr/>
          <p:nvPr/>
        </p:nvGrpSpPr>
        <p:grpSpPr>
          <a:xfrm>
            <a:off x="4352597" y="7504795"/>
            <a:ext cx="2782205" cy="278220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058" y="1437256"/>
            <a:ext cx="6823078" cy="2907847"/>
            <a:chOff x="0" y="-570151"/>
            <a:chExt cx="9097438" cy="387712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570151"/>
              <a:ext cx="9097438" cy="387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79"/>
                </a:lnSpc>
              </a:pPr>
              <a:r>
                <a:rPr lang="en-US" sz="5000" b="1" dirty="0">
                  <a:solidFill>
                    <a:schemeClr val="tx2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Main conclusions &amp; policy recommendations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722045"/>
              <a:ext cx="9097438" cy="435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endParaRPr lang="en-US" sz="2100" b="1" spc="52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4312" y="794760"/>
            <a:ext cx="485271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18" name="Freeform 18"/>
          <p:cNvSpPr/>
          <p:nvPr/>
        </p:nvSpPr>
        <p:spPr>
          <a:xfrm rot="-5400000">
            <a:off x="2265943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9" name="TextBox 19"/>
          <p:cNvSpPr txBox="1"/>
          <p:nvPr/>
        </p:nvSpPr>
        <p:spPr>
          <a:xfrm>
            <a:off x="8199202" y="1287523"/>
            <a:ext cx="9157033" cy="5951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600" b="1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Transitional trends in rural areas are mixed with room for progress.</a:t>
            </a:r>
            <a:r>
              <a:rPr lang="en-GB" sz="2600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2600" noProof="0" dirty="0">
                <a:latin typeface="Poppins" pitchFamily="2" charset="77"/>
                <a:cs typeface="Poppins" pitchFamily="2" charset="77"/>
              </a:rPr>
              <a:t>Promote coordinated public service delivery and digital inclusion tailored to rural needs. Use hybrid outreach strategies to engage disadvantaged youth effectively.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600" b="1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Policy measures do not target rural youth as a priority group.</a:t>
            </a:r>
            <a:r>
              <a:rPr lang="en-GB" sz="2600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2600" noProof="0" dirty="0">
                <a:latin typeface="Poppins" pitchFamily="2" charset="77"/>
                <a:cs typeface="Poppins" pitchFamily="2" charset="77"/>
              </a:rPr>
              <a:t>Mainstream rural youth in national and EU policies through vertical coordination and targeted programs. Strengthen rural youth focus in Erasmus+ and broader policy packages.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E9BC3A-AADE-FF29-C6F0-152B6B099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635B4EDA-80E7-BB79-B9BC-64CA3F9FBD9C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44993FB-7A20-9C5C-B562-D2D6C66CF3BA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081BCD8-5C89-2403-31FA-79A96F4E1EA6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B29B727-B5C8-C2CF-4770-4FB3609ED160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87A4923-4DB0-B915-C696-7D68280327B3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10140C-9E44-D841-5C21-FC5AD756B615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D10629E5-5E43-199D-3075-56DDCFAEED04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23A023F-E2CF-FB53-244D-10CC92C949FA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C0B7CD4-ADCB-5568-DA5C-43B1734FF2CD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831B94BA-7BA5-D5FB-2585-CBA0CF162B36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107FA1DD-C2A7-E499-B9DC-27745000768F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41EE40C-378B-D803-84EF-F065F43C5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214" y="1229827"/>
            <a:ext cx="10751246" cy="62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534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CD281D-3ABE-DEF3-8A43-A75173C1A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265656C-107B-1DB0-0EE1-4751B0F1B570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584DB0A-A3A5-585C-EC5C-DC8A3D72D26C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29552D3-D541-71EF-97A2-39ADF8EF3F57}"/>
              </a:ext>
            </a:extLst>
          </p:cNvPr>
          <p:cNvGrpSpPr/>
          <p:nvPr/>
        </p:nvGrpSpPr>
        <p:grpSpPr>
          <a:xfrm>
            <a:off x="0" y="7504795"/>
            <a:ext cx="5743699" cy="2782205"/>
            <a:chOff x="0" y="0"/>
            <a:chExt cx="1942930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CCCA4B5-9894-8024-43A0-5C392EB22309}"/>
                </a:ext>
              </a:extLst>
            </p:cNvPr>
            <p:cNvSpPr/>
            <p:nvPr/>
          </p:nvSpPr>
          <p:spPr>
            <a:xfrm>
              <a:off x="0" y="0"/>
              <a:ext cx="1942930" cy="941141"/>
            </a:xfrm>
            <a:custGeom>
              <a:avLst/>
              <a:gdLst/>
              <a:ahLst/>
              <a:cxnLst/>
              <a:rect l="l" t="t" r="r" b="b"/>
              <a:pathLst>
                <a:path w="1942930" h="941141">
                  <a:moveTo>
                    <a:pt x="0" y="0"/>
                  </a:moveTo>
                  <a:lnTo>
                    <a:pt x="1942930" y="0"/>
                  </a:lnTo>
                  <a:lnTo>
                    <a:pt x="1942930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F89D9A8-6F7C-0EB0-E203-31698CBB4283}"/>
              </a:ext>
            </a:extLst>
          </p:cNvPr>
          <p:cNvGrpSpPr/>
          <p:nvPr/>
        </p:nvGrpSpPr>
        <p:grpSpPr>
          <a:xfrm>
            <a:off x="5743699" y="7504795"/>
            <a:ext cx="6852302" cy="2782205"/>
            <a:chOff x="0" y="0"/>
            <a:chExt cx="2317939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47590B5-5B4A-FCE8-D8C6-AC84FD74A768}"/>
                </a:ext>
              </a:extLst>
            </p:cNvPr>
            <p:cNvSpPr/>
            <p:nvPr/>
          </p:nvSpPr>
          <p:spPr>
            <a:xfrm>
              <a:off x="0" y="0"/>
              <a:ext cx="2317939" cy="941141"/>
            </a:xfrm>
            <a:custGeom>
              <a:avLst/>
              <a:gdLst/>
              <a:ahLst/>
              <a:cxnLst/>
              <a:rect l="l" t="t" r="r" b="b"/>
              <a:pathLst>
                <a:path w="2317939" h="941141">
                  <a:moveTo>
                    <a:pt x="0" y="0"/>
                  </a:moveTo>
                  <a:lnTo>
                    <a:pt x="2317939" y="0"/>
                  </a:lnTo>
                  <a:lnTo>
                    <a:pt x="2317939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5A4EBF2-CFA0-0DFF-8C09-FA8A6AA001C5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B8C1ABD-261A-43EC-A095-D452ED0E2256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22A5375C-8BE1-CBE8-AB2E-53EB474647B9}"/>
              </a:ext>
            </a:extLst>
          </p:cNvPr>
          <p:cNvSpPr/>
          <p:nvPr/>
        </p:nvSpPr>
        <p:spPr>
          <a:xfrm rot="5400000">
            <a:off x="12592691" y="7504795"/>
            <a:ext cx="2782205" cy="2782205"/>
          </a:xfrm>
          <a:custGeom>
            <a:avLst/>
            <a:gdLst/>
            <a:ahLst/>
            <a:cxnLst/>
            <a:rect l="l" t="t" r="r" b="b"/>
            <a:pathLst>
              <a:path w="2782205" h="2782205">
                <a:moveTo>
                  <a:pt x="0" y="0"/>
                </a:moveTo>
                <a:lnTo>
                  <a:pt x="2782205" y="0"/>
                </a:lnTo>
                <a:lnTo>
                  <a:pt x="2782205" y="2782205"/>
                </a:lnTo>
                <a:lnTo>
                  <a:pt x="0" y="278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2D19B7F-CB90-A2F7-D313-C7A749067671}"/>
              </a:ext>
            </a:extLst>
          </p:cNvPr>
          <p:cNvGrpSpPr/>
          <p:nvPr/>
        </p:nvGrpSpPr>
        <p:grpSpPr>
          <a:xfrm>
            <a:off x="4352597" y="7504795"/>
            <a:ext cx="2782205" cy="2782205"/>
            <a:chOff x="0" y="0"/>
            <a:chExt cx="6350000" cy="63500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6A7733F-FDB9-7D2E-1220-E6A11C4C9859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22BD6D41-8ACC-2665-5BA8-C74A63F2BC78}"/>
              </a:ext>
            </a:extLst>
          </p:cNvPr>
          <p:cNvGrpSpPr/>
          <p:nvPr/>
        </p:nvGrpSpPr>
        <p:grpSpPr>
          <a:xfrm>
            <a:off x="941058" y="1437256"/>
            <a:ext cx="6823078" cy="2907847"/>
            <a:chOff x="0" y="-570151"/>
            <a:chExt cx="9097438" cy="3877126"/>
          </a:xfrm>
        </p:grpSpPr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1618EDD-761D-4ACC-5CB9-F78E86F16D37}"/>
                </a:ext>
              </a:extLst>
            </p:cNvPr>
            <p:cNvSpPr txBox="1"/>
            <p:nvPr/>
          </p:nvSpPr>
          <p:spPr>
            <a:xfrm>
              <a:off x="0" y="-570151"/>
              <a:ext cx="9097438" cy="387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79"/>
                </a:lnSpc>
              </a:pPr>
              <a:r>
                <a:rPr lang="en-US" sz="5000" b="1" dirty="0">
                  <a:solidFill>
                    <a:schemeClr val="tx2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Main conclusions &amp; policy recommendations 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22D9FA8-A2EA-3157-2941-BC61D194E9A2}"/>
                </a:ext>
              </a:extLst>
            </p:cNvPr>
            <p:cNvSpPr txBox="1"/>
            <p:nvPr/>
          </p:nvSpPr>
          <p:spPr>
            <a:xfrm>
              <a:off x="0" y="1722045"/>
              <a:ext cx="9097438" cy="435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endParaRPr lang="en-US" sz="2100" b="1" spc="52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23625621-5228-EFD0-CF8D-C879E9FC92CC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127E7C4C-ED85-16DE-D674-84ABD1A71146}"/>
              </a:ext>
            </a:extLst>
          </p:cNvPr>
          <p:cNvSpPr txBox="1"/>
          <p:nvPr/>
        </p:nvSpPr>
        <p:spPr>
          <a:xfrm>
            <a:off x="824312" y="794760"/>
            <a:ext cx="485271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5F34F16-4C6F-A435-CC2B-E3458146F536}"/>
              </a:ext>
            </a:extLst>
          </p:cNvPr>
          <p:cNvSpPr/>
          <p:nvPr/>
        </p:nvSpPr>
        <p:spPr>
          <a:xfrm rot="-5400000">
            <a:off x="2265943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246CCED4-15D8-7D40-0CE9-1C2D66555DB8}"/>
              </a:ext>
            </a:extLst>
          </p:cNvPr>
          <p:cNvSpPr txBox="1"/>
          <p:nvPr/>
        </p:nvSpPr>
        <p:spPr>
          <a:xfrm>
            <a:off x="8189909" y="1638300"/>
            <a:ext cx="9157033" cy="604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500" b="1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3. Practices and projects show a lively youth sector, but lack coordination.</a:t>
            </a:r>
            <a:r>
              <a:rPr lang="en-GB" sz="2500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2500" noProof="0" dirty="0">
                <a:latin typeface="Poppins" pitchFamily="2" charset="77"/>
                <a:cs typeface="Poppins" pitchFamily="2" charset="77"/>
              </a:rPr>
              <a:t>Create permanent rural youth think-tanks and long-term funding for local organizations. Foster regional cooperation and research partnerships to scale best practices.</a:t>
            </a:r>
          </a:p>
          <a:p>
            <a:pPr>
              <a:lnSpc>
                <a:spcPct val="150000"/>
              </a:lnSpc>
            </a:pPr>
            <a:r>
              <a:rPr lang="en-GB" sz="2400" b="1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4. Transitional drivers: more education, moderate informal support, low youth participation.</a:t>
            </a:r>
            <a:r>
              <a:rPr lang="en-GB" sz="2400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2400" noProof="0" dirty="0">
                <a:latin typeface="Poppins" pitchFamily="2" charset="77"/>
                <a:cs typeface="Poppins" pitchFamily="2" charset="77"/>
              </a:rPr>
              <a:t>Support rural school clusters and flexible VET models adapted to local economies. Boost youth representation in local governance and fund co-creation spaces.</a:t>
            </a:r>
          </a:p>
          <a:p>
            <a:endParaRPr lang="pt-PT" sz="25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26630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26DFC6-CDAA-7FFB-AA01-E20373EE3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A7FD3FB-EFF7-03C1-76B3-2A3B9B93234D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5EEC6AF-F8CC-82C5-4580-6D3116B1BBCF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5365664-9971-2CC3-BA93-ECDE90A95537}"/>
              </a:ext>
            </a:extLst>
          </p:cNvPr>
          <p:cNvGrpSpPr/>
          <p:nvPr/>
        </p:nvGrpSpPr>
        <p:grpSpPr>
          <a:xfrm>
            <a:off x="0" y="7504795"/>
            <a:ext cx="5743699" cy="2782205"/>
            <a:chOff x="0" y="0"/>
            <a:chExt cx="1942930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5AE5E39-87FD-B543-F19D-10E43C1CFAE6}"/>
                </a:ext>
              </a:extLst>
            </p:cNvPr>
            <p:cNvSpPr/>
            <p:nvPr/>
          </p:nvSpPr>
          <p:spPr>
            <a:xfrm>
              <a:off x="0" y="0"/>
              <a:ext cx="1942930" cy="941141"/>
            </a:xfrm>
            <a:custGeom>
              <a:avLst/>
              <a:gdLst/>
              <a:ahLst/>
              <a:cxnLst/>
              <a:rect l="l" t="t" r="r" b="b"/>
              <a:pathLst>
                <a:path w="1942930" h="941141">
                  <a:moveTo>
                    <a:pt x="0" y="0"/>
                  </a:moveTo>
                  <a:lnTo>
                    <a:pt x="1942930" y="0"/>
                  </a:lnTo>
                  <a:lnTo>
                    <a:pt x="1942930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B8F6A9C-43FC-B6C9-4D57-70052F92B791}"/>
              </a:ext>
            </a:extLst>
          </p:cNvPr>
          <p:cNvGrpSpPr/>
          <p:nvPr/>
        </p:nvGrpSpPr>
        <p:grpSpPr>
          <a:xfrm>
            <a:off x="5743699" y="7504795"/>
            <a:ext cx="6852302" cy="2782205"/>
            <a:chOff x="0" y="0"/>
            <a:chExt cx="2317939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7FA873C-B0BE-CC59-C40D-E9F24D6DFE9D}"/>
                </a:ext>
              </a:extLst>
            </p:cNvPr>
            <p:cNvSpPr/>
            <p:nvPr/>
          </p:nvSpPr>
          <p:spPr>
            <a:xfrm>
              <a:off x="0" y="0"/>
              <a:ext cx="2317939" cy="941141"/>
            </a:xfrm>
            <a:custGeom>
              <a:avLst/>
              <a:gdLst/>
              <a:ahLst/>
              <a:cxnLst/>
              <a:rect l="l" t="t" r="r" b="b"/>
              <a:pathLst>
                <a:path w="2317939" h="941141">
                  <a:moveTo>
                    <a:pt x="0" y="0"/>
                  </a:moveTo>
                  <a:lnTo>
                    <a:pt x="2317939" y="0"/>
                  </a:lnTo>
                  <a:lnTo>
                    <a:pt x="2317939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B6A6DAE-194E-BEA4-DD5B-BCD7AFD302B9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28130AF-1C63-64D4-3BA4-0A8F4035291E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0BF02457-F79A-A05F-45B9-EE2C1AAA78E1}"/>
              </a:ext>
            </a:extLst>
          </p:cNvPr>
          <p:cNvSpPr/>
          <p:nvPr/>
        </p:nvSpPr>
        <p:spPr>
          <a:xfrm rot="5400000">
            <a:off x="12592691" y="7504795"/>
            <a:ext cx="2782205" cy="2782205"/>
          </a:xfrm>
          <a:custGeom>
            <a:avLst/>
            <a:gdLst/>
            <a:ahLst/>
            <a:cxnLst/>
            <a:rect l="l" t="t" r="r" b="b"/>
            <a:pathLst>
              <a:path w="2782205" h="2782205">
                <a:moveTo>
                  <a:pt x="0" y="0"/>
                </a:moveTo>
                <a:lnTo>
                  <a:pt x="2782205" y="0"/>
                </a:lnTo>
                <a:lnTo>
                  <a:pt x="2782205" y="2782205"/>
                </a:lnTo>
                <a:lnTo>
                  <a:pt x="0" y="278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8A41BC4-45A7-4098-5941-FC833C87043F}"/>
              </a:ext>
            </a:extLst>
          </p:cNvPr>
          <p:cNvGrpSpPr/>
          <p:nvPr/>
        </p:nvGrpSpPr>
        <p:grpSpPr>
          <a:xfrm>
            <a:off x="4352597" y="7504795"/>
            <a:ext cx="2782205" cy="2782205"/>
            <a:chOff x="0" y="0"/>
            <a:chExt cx="6350000" cy="63500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304F7A1-428A-1125-7FAC-72634AF763D4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91EA4DD-A9AA-B475-F557-8205A49FDC19}"/>
              </a:ext>
            </a:extLst>
          </p:cNvPr>
          <p:cNvGrpSpPr/>
          <p:nvPr/>
        </p:nvGrpSpPr>
        <p:grpSpPr>
          <a:xfrm>
            <a:off x="941058" y="1437256"/>
            <a:ext cx="6823078" cy="2907847"/>
            <a:chOff x="0" y="-570151"/>
            <a:chExt cx="9097438" cy="3877126"/>
          </a:xfrm>
        </p:grpSpPr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E63E1ADE-F1ED-59A6-A831-2A6F14B931AA}"/>
                </a:ext>
              </a:extLst>
            </p:cNvPr>
            <p:cNvSpPr txBox="1"/>
            <p:nvPr/>
          </p:nvSpPr>
          <p:spPr>
            <a:xfrm>
              <a:off x="0" y="-570151"/>
              <a:ext cx="9097438" cy="387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79"/>
                </a:lnSpc>
              </a:pPr>
              <a:r>
                <a:rPr lang="en-US" sz="5000" b="1" dirty="0">
                  <a:solidFill>
                    <a:schemeClr val="tx2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Main conclusions &amp; policy recommendations 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94074D2-51D3-CC5B-D057-CA458B02B0FA}"/>
                </a:ext>
              </a:extLst>
            </p:cNvPr>
            <p:cNvSpPr txBox="1"/>
            <p:nvPr/>
          </p:nvSpPr>
          <p:spPr>
            <a:xfrm>
              <a:off x="0" y="1722045"/>
              <a:ext cx="9097438" cy="435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endParaRPr lang="en-US" sz="2100" b="1" spc="52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058A52C5-3634-08C4-3EFC-EA264A704E31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4FAFD96E-6250-F713-CBDC-9E91DC65DEA6}"/>
              </a:ext>
            </a:extLst>
          </p:cNvPr>
          <p:cNvSpPr txBox="1"/>
          <p:nvPr/>
        </p:nvSpPr>
        <p:spPr>
          <a:xfrm>
            <a:off x="824312" y="794760"/>
            <a:ext cx="485271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209900BE-8480-3EB1-5D46-2DCD794CFD83}"/>
              </a:ext>
            </a:extLst>
          </p:cNvPr>
          <p:cNvSpPr/>
          <p:nvPr/>
        </p:nvSpPr>
        <p:spPr>
          <a:xfrm rot="-5400000">
            <a:off x="2265943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094CD4D2-6F26-20E4-2C35-4F77C552A17F}"/>
              </a:ext>
            </a:extLst>
          </p:cNvPr>
          <p:cNvSpPr txBox="1"/>
          <p:nvPr/>
        </p:nvSpPr>
        <p:spPr>
          <a:xfrm>
            <a:off x="7758560" y="1381748"/>
            <a:ext cx="9582806" cy="576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5. Rural youth have an occupation, but jobs lack meaning.</a:t>
            </a:r>
            <a:r>
              <a:rPr lang="en-GB" sz="2800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2800" noProof="0" dirty="0">
                <a:latin typeface="Poppins" pitchFamily="2" charset="77"/>
                <a:cs typeface="Poppins" pitchFamily="2" charset="77"/>
              </a:rPr>
              <a:t>Improve mobility and public employment services tailored to rural realities. Incentivize decent jobs in circular, cultural, and remote work sectors.</a:t>
            </a:r>
          </a:p>
          <a:p>
            <a:pPr>
              <a:lnSpc>
                <a:spcPct val="150000"/>
              </a:lnSpc>
            </a:pPr>
            <a:r>
              <a:rPr lang="en-GB" sz="2800" b="1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6. Thinking of moving outside rural areas? Actually, rural youth want to stay.</a:t>
            </a:r>
            <a:r>
              <a:rPr lang="en-GB" sz="2800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2800" noProof="0" dirty="0">
                <a:latin typeface="Poppins" pitchFamily="2" charset="77"/>
                <a:cs typeface="Poppins" pitchFamily="2" charset="77"/>
              </a:rPr>
              <a:t>Enhance short-term mobility options and rural-urban linkages. Expand Erasmus+ and national exchange programs to support commuting and return mobilities.</a:t>
            </a:r>
          </a:p>
        </p:txBody>
      </p:sp>
    </p:spTree>
    <p:extLst>
      <p:ext uri="{BB962C8B-B14F-4D97-AF65-F5344CB8AC3E}">
        <p14:creationId xmlns:p14="http://schemas.microsoft.com/office/powerpoint/2010/main" val="26951074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DA2A1C-EF49-D734-F44A-21B5EF240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158677E-676F-4677-FEBF-75FD9801B57C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6E86963-8A57-D507-FBD7-B2429DCB1DE6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C1A5131C-CFA5-2414-ED4C-1D6FBF28A986}"/>
              </a:ext>
            </a:extLst>
          </p:cNvPr>
          <p:cNvGrpSpPr/>
          <p:nvPr/>
        </p:nvGrpSpPr>
        <p:grpSpPr>
          <a:xfrm>
            <a:off x="0" y="7504795"/>
            <a:ext cx="5743699" cy="2782205"/>
            <a:chOff x="0" y="0"/>
            <a:chExt cx="1942930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E5C2C35-CD08-55FE-97CB-6C843F3DA840}"/>
                </a:ext>
              </a:extLst>
            </p:cNvPr>
            <p:cNvSpPr/>
            <p:nvPr/>
          </p:nvSpPr>
          <p:spPr>
            <a:xfrm>
              <a:off x="0" y="0"/>
              <a:ext cx="1942930" cy="941141"/>
            </a:xfrm>
            <a:custGeom>
              <a:avLst/>
              <a:gdLst/>
              <a:ahLst/>
              <a:cxnLst/>
              <a:rect l="l" t="t" r="r" b="b"/>
              <a:pathLst>
                <a:path w="1942930" h="941141">
                  <a:moveTo>
                    <a:pt x="0" y="0"/>
                  </a:moveTo>
                  <a:lnTo>
                    <a:pt x="1942930" y="0"/>
                  </a:lnTo>
                  <a:lnTo>
                    <a:pt x="1942930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0448196-DB1D-4BFD-CE6E-38E84E4A52FF}"/>
              </a:ext>
            </a:extLst>
          </p:cNvPr>
          <p:cNvGrpSpPr/>
          <p:nvPr/>
        </p:nvGrpSpPr>
        <p:grpSpPr>
          <a:xfrm>
            <a:off x="5743699" y="7504795"/>
            <a:ext cx="6852302" cy="2782205"/>
            <a:chOff x="0" y="0"/>
            <a:chExt cx="2317939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D0F0CCE-4795-2DB6-93C9-40799DA32D27}"/>
                </a:ext>
              </a:extLst>
            </p:cNvPr>
            <p:cNvSpPr/>
            <p:nvPr/>
          </p:nvSpPr>
          <p:spPr>
            <a:xfrm>
              <a:off x="0" y="0"/>
              <a:ext cx="2317939" cy="941141"/>
            </a:xfrm>
            <a:custGeom>
              <a:avLst/>
              <a:gdLst/>
              <a:ahLst/>
              <a:cxnLst/>
              <a:rect l="l" t="t" r="r" b="b"/>
              <a:pathLst>
                <a:path w="2317939" h="941141">
                  <a:moveTo>
                    <a:pt x="0" y="0"/>
                  </a:moveTo>
                  <a:lnTo>
                    <a:pt x="2317939" y="0"/>
                  </a:lnTo>
                  <a:lnTo>
                    <a:pt x="2317939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60FF51A-E327-37DF-A8D7-6CE28308B5DB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A3992A0-69CF-5508-75CF-D87816F83ED0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DEFBB728-3A2C-9EEE-93C2-86DF30DC4053}"/>
              </a:ext>
            </a:extLst>
          </p:cNvPr>
          <p:cNvSpPr/>
          <p:nvPr/>
        </p:nvSpPr>
        <p:spPr>
          <a:xfrm rot="5400000">
            <a:off x="12592691" y="7504795"/>
            <a:ext cx="2782205" cy="2782205"/>
          </a:xfrm>
          <a:custGeom>
            <a:avLst/>
            <a:gdLst/>
            <a:ahLst/>
            <a:cxnLst/>
            <a:rect l="l" t="t" r="r" b="b"/>
            <a:pathLst>
              <a:path w="2782205" h="2782205">
                <a:moveTo>
                  <a:pt x="0" y="0"/>
                </a:moveTo>
                <a:lnTo>
                  <a:pt x="2782205" y="0"/>
                </a:lnTo>
                <a:lnTo>
                  <a:pt x="2782205" y="2782205"/>
                </a:lnTo>
                <a:lnTo>
                  <a:pt x="0" y="278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3F12BE75-C499-0FBB-1B7F-3B2DC2775873}"/>
              </a:ext>
            </a:extLst>
          </p:cNvPr>
          <p:cNvGrpSpPr/>
          <p:nvPr/>
        </p:nvGrpSpPr>
        <p:grpSpPr>
          <a:xfrm>
            <a:off x="4352597" y="7504795"/>
            <a:ext cx="2782205" cy="2782205"/>
            <a:chOff x="0" y="0"/>
            <a:chExt cx="6350000" cy="63500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00C461C-2C03-E85B-11ED-6FFD99B615D9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D37DB4C-26CC-0BFC-CE7D-CC19EB0BBB1B}"/>
              </a:ext>
            </a:extLst>
          </p:cNvPr>
          <p:cNvGrpSpPr/>
          <p:nvPr/>
        </p:nvGrpSpPr>
        <p:grpSpPr>
          <a:xfrm>
            <a:off x="941058" y="1437256"/>
            <a:ext cx="6823078" cy="2907847"/>
            <a:chOff x="0" y="-570151"/>
            <a:chExt cx="9097438" cy="3877126"/>
          </a:xfrm>
        </p:grpSpPr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ADC4EDF8-5A5C-D357-E8F0-22A548995BB6}"/>
                </a:ext>
              </a:extLst>
            </p:cNvPr>
            <p:cNvSpPr txBox="1"/>
            <p:nvPr/>
          </p:nvSpPr>
          <p:spPr>
            <a:xfrm>
              <a:off x="0" y="-570151"/>
              <a:ext cx="9097438" cy="387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79"/>
                </a:lnSpc>
              </a:pPr>
              <a:r>
                <a:rPr lang="en-US" sz="5000" b="1" dirty="0">
                  <a:solidFill>
                    <a:schemeClr val="tx2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Main conclusions &amp; policy recommendations 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35F8E0F-E072-0E8F-660B-B93F2EEFF9DD}"/>
                </a:ext>
              </a:extLst>
            </p:cNvPr>
            <p:cNvSpPr txBox="1"/>
            <p:nvPr/>
          </p:nvSpPr>
          <p:spPr>
            <a:xfrm>
              <a:off x="0" y="1722045"/>
              <a:ext cx="9097438" cy="435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endParaRPr lang="en-US" sz="2100" b="1" spc="52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26E5ACB2-B8F5-5992-5C4B-41632479BEF4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6BCB508-97F2-CDF2-48F7-FC5C94F1DF68}"/>
              </a:ext>
            </a:extLst>
          </p:cNvPr>
          <p:cNvSpPr txBox="1"/>
          <p:nvPr/>
        </p:nvSpPr>
        <p:spPr>
          <a:xfrm>
            <a:off x="824312" y="794760"/>
            <a:ext cx="4852712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1781C93-503E-36F0-33E8-B9F15710938B}"/>
              </a:ext>
            </a:extLst>
          </p:cNvPr>
          <p:cNvSpPr/>
          <p:nvPr/>
        </p:nvSpPr>
        <p:spPr>
          <a:xfrm rot="-5400000">
            <a:off x="2265943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2065A76-4323-457D-434D-21DB69BB78E5}"/>
              </a:ext>
            </a:extLst>
          </p:cNvPr>
          <p:cNvSpPr txBox="1"/>
          <p:nvPr/>
        </p:nvSpPr>
        <p:spPr>
          <a:xfrm>
            <a:off x="8189909" y="1638300"/>
            <a:ext cx="9157033" cy="5351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b="1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7. Free time is a matter of making the most of nature.</a:t>
            </a:r>
            <a:r>
              <a:rPr lang="en-GB" sz="2600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2600" noProof="0" dirty="0">
                <a:latin typeface="Poppins" pitchFamily="2" charset="77"/>
                <a:cs typeface="Poppins" pitchFamily="2" charset="77"/>
              </a:rPr>
              <a:t>Invest in multi-use youth-run </a:t>
            </a:r>
            <a:r>
              <a:rPr lang="en-GB" sz="2600" noProof="0" dirty="0" err="1">
                <a:latin typeface="Poppins" pitchFamily="2" charset="77"/>
                <a:cs typeface="Poppins" pitchFamily="2" charset="77"/>
              </a:rPr>
              <a:t>centers</a:t>
            </a:r>
            <a:r>
              <a:rPr lang="en-GB" sz="2600" noProof="0" dirty="0">
                <a:latin typeface="Poppins" pitchFamily="2" charset="77"/>
                <a:cs typeface="Poppins" pitchFamily="2" charset="77"/>
              </a:rPr>
              <a:t> and subsidize urban cultural access. Decentralize cultural funding to support rural initiatives.</a:t>
            </a:r>
          </a:p>
          <a:p>
            <a:pPr>
              <a:lnSpc>
                <a:spcPct val="150000"/>
              </a:lnSpc>
            </a:pPr>
            <a:r>
              <a:rPr lang="en-GB" sz="2600" b="1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8. Above all stands the role of informal support.</a:t>
            </a:r>
            <a:r>
              <a:rPr lang="en-GB" sz="2600" noProof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2600" noProof="0" dirty="0">
                <a:latin typeface="Poppins" pitchFamily="2" charset="77"/>
                <a:cs typeface="Poppins" pitchFamily="2" charset="77"/>
              </a:rPr>
              <a:t>Fund intergenerational cooperation and youth-adult collaboration in rural governance. Leverage community ties to design inclusive, sustainable rural youth programs.</a:t>
            </a:r>
          </a:p>
        </p:txBody>
      </p:sp>
    </p:spTree>
    <p:extLst>
      <p:ext uri="{BB962C8B-B14F-4D97-AF65-F5344CB8AC3E}">
        <p14:creationId xmlns:p14="http://schemas.microsoft.com/office/powerpoint/2010/main" val="2442512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F71FB-B293-5019-AC9D-A22C29F11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75980B58-6C9A-A22A-A9D6-311DEF18E48A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94665C3-BE1D-C68D-DBBD-8039969B5223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FFCA436-3A66-1E94-6BE7-A41CEDAF4410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DCD47DD-8A2D-5D0B-5B28-60A4E3BF8813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5085798-C294-841A-EE5C-CDC0C50155F7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5F73A19-2F0B-408A-A2A8-3B70CFDD1A72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ED806963-BAB4-846D-7187-7213E5683F91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B3A740D8-DB0D-85A1-634C-8AFFF7238F35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0AE60A7-F2A7-F277-916D-FF924BAA0D08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E1837F24-77FE-DB87-9D5D-B37C738E1545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DA589FB7-3D66-07E7-90FD-D812745C504E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8660D19-CB63-6588-BBAF-6CB2A98AE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162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867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A5089-2400-13FF-E8E4-671115FD7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8034E84-9291-BC0C-139C-2BD7A0895DF2}"/>
              </a:ext>
            </a:extLst>
          </p:cNvPr>
          <p:cNvGrpSpPr/>
          <p:nvPr/>
        </p:nvGrpSpPr>
        <p:grpSpPr>
          <a:xfrm>
            <a:off x="1783908" y="2901855"/>
            <a:ext cx="5657850" cy="5657850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B045E8E-25ED-B96D-5E08-8413F68336C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66B4BDA3-FCFB-F1D6-96CE-D337D390BBFF}"/>
              </a:ext>
            </a:extLst>
          </p:cNvPr>
          <p:cNvSpPr/>
          <p:nvPr/>
        </p:nvSpPr>
        <p:spPr>
          <a:xfrm>
            <a:off x="1657097" y="0"/>
            <a:ext cx="5784661" cy="2892330"/>
          </a:xfrm>
          <a:custGeom>
            <a:avLst/>
            <a:gdLst/>
            <a:ahLst/>
            <a:cxnLst/>
            <a:rect l="l" t="t" r="r" b="b"/>
            <a:pathLst>
              <a:path w="5784661" h="2892330">
                <a:moveTo>
                  <a:pt x="0" y="0"/>
                </a:moveTo>
                <a:lnTo>
                  <a:pt x="5784661" y="0"/>
                </a:lnTo>
                <a:lnTo>
                  <a:pt x="5784661" y="2892330"/>
                </a:lnTo>
                <a:lnTo>
                  <a:pt x="0" y="2892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F14E4C6-905A-F25C-11C5-FF16ABDC688E}"/>
              </a:ext>
            </a:extLst>
          </p:cNvPr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0C0A59A-F862-7272-A622-87A6C5A4AF2B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83BEF53D-55DC-260A-C255-4AB6876065B1}"/>
              </a:ext>
            </a:extLst>
          </p:cNvPr>
          <p:cNvGrpSpPr/>
          <p:nvPr/>
        </p:nvGrpSpPr>
        <p:grpSpPr>
          <a:xfrm rot="2700000">
            <a:off x="2961716" y="4079664"/>
            <a:ext cx="3302233" cy="3302233"/>
            <a:chOff x="0" y="0"/>
            <a:chExt cx="1913890" cy="191389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ADA83B8-D13F-27FC-1AAF-0E3A1AA72A96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AC26457-52A1-B4C9-56ED-7DE9A7D0AC41}"/>
              </a:ext>
            </a:extLst>
          </p:cNvPr>
          <p:cNvGrpSpPr/>
          <p:nvPr/>
        </p:nvGrpSpPr>
        <p:grpSpPr>
          <a:xfrm>
            <a:off x="7772401" y="2578964"/>
            <a:ext cx="8945698" cy="5052872"/>
            <a:chOff x="0" y="-57149"/>
            <a:chExt cx="10327734" cy="3754708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0460394-8D9E-11D9-1828-0B9B8AA4CC5D}"/>
                </a:ext>
              </a:extLst>
            </p:cNvPr>
            <p:cNvSpPr txBox="1"/>
            <p:nvPr/>
          </p:nvSpPr>
          <p:spPr>
            <a:xfrm>
              <a:off x="0" y="1944470"/>
              <a:ext cx="10327734" cy="1753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400" b="1" spc="24" dirty="0">
                  <a:solidFill>
                    <a:schemeClr val="tx2"/>
                  </a:solidFill>
                  <a:latin typeface="Poppins"/>
                  <a:ea typeface="Poppins"/>
                  <a:cs typeface="Poppins"/>
                  <a:sym typeface="Poppins"/>
                </a:rPr>
                <a:t>Francisco Simões </a:t>
              </a:r>
            </a:p>
            <a:p>
              <a:pPr algn="l">
                <a:lnSpc>
                  <a:spcPts val="2879"/>
                </a:lnSpc>
              </a:pPr>
              <a:endParaRPr lang="en-US" sz="2400" spc="24" dirty="0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2879"/>
                </a:lnSpc>
              </a:pPr>
              <a:r>
                <a:rPr lang="en-US" sz="2200" spc="24" dirty="0">
                  <a:solidFill>
                    <a:schemeClr val="tx2"/>
                  </a:solidFill>
                  <a:latin typeface="Poppins"/>
                  <a:ea typeface="Poppins"/>
                  <a:cs typeface="Poppins"/>
                  <a:sym typeface="Poppins"/>
                </a:rPr>
                <a:t>Assistant Researcher (Cis-</a:t>
              </a:r>
              <a:r>
                <a:rPr lang="en-US" sz="2200" spc="24" dirty="0" err="1">
                  <a:solidFill>
                    <a:schemeClr val="tx2"/>
                  </a:solidFill>
                  <a:latin typeface="Poppins"/>
                  <a:ea typeface="Poppins"/>
                  <a:cs typeface="Poppins"/>
                  <a:sym typeface="Poppins"/>
                </a:rPr>
                <a:t>Iscte</a:t>
              </a:r>
              <a:r>
                <a:rPr lang="en-US" sz="2200" spc="24" dirty="0">
                  <a:solidFill>
                    <a:schemeClr val="tx2"/>
                  </a:solidFill>
                  <a:latin typeface="Poppins"/>
                  <a:ea typeface="Poppins"/>
                  <a:cs typeface="Poppins"/>
                  <a:sym typeface="Poppins"/>
                </a:rPr>
                <a:t>, Portugal)</a:t>
              </a:r>
            </a:p>
            <a:p>
              <a:pPr algn="l">
                <a:lnSpc>
                  <a:spcPts val="2879"/>
                </a:lnSpc>
              </a:pPr>
              <a:r>
                <a:rPr lang="en-US" sz="2200" spc="24" dirty="0">
                  <a:solidFill>
                    <a:schemeClr val="tx2"/>
                  </a:solidFill>
                  <a:latin typeface="Poppins"/>
                  <a:ea typeface="Poppins"/>
                  <a:cs typeface="Poppins"/>
                  <a:sym typeface="Poppins"/>
                </a:rPr>
                <a:t>Chair of the European Rural Youth Observatory </a:t>
              </a:r>
            </a:p>
            <a:p>
              <a:pPr algn="l">
                <a:lnSpc>
                  <a:spcPts val="2879"/>
                </a:lnSpc>
              </a:pPr>
              <a:r>
                <a:rPr lang="en-US" sz="2200" spc="24" dirty="0">
                  <a:solidFill>
                    <a:schemeClr val="tx2"/>
                  </a:solidFill>
                  <a:latin typeface="Poppins"/>
                  <a:ea typeface="Poppins"/>
                  <a:cs typeface="Poppins"/>
                  <a:sym typeface="Poppins"/>
                </a:rPr>
                <a:t>Member of the Pool of European Youth Researchers  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9797318-B8A6-A88C-D50D-DA1AE877E9D4}"/>
                </a:ext>
              </a:extLst>
            </p:cNvPr>
            <p:cNvSpPr txBox="1"/>
            <p:nvPr/>
          </p:nvSpPr>
          <p:spPr>
            <a:xfrm>
              <a:off x="0" y="-57149"/>
              <a:ext cx="10327734" cy="1745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GB" sz="30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Here to Stay? Rural Youth’s Transitions Before and After the COVID-19 Pandemic</a:t>
              </a:r>
              <a:endParaRPr lang="pt-PT" sz="30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C49A66A4-AD09-E6E0-66DD-F22CE38DC6A9}"/>
              </a:ext>
            </a:extLst>
          </p:cNvPr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FA82C4C-50B1-C978-E367-20DA2E8593C0}"/>
              </a:ext>
            </a:extLst>
          </p:cNvPr>
          <p:cNvSpPr txBox="1"/>
          <p:nvPr/>
        </p:nvSpPr>
        <p:spPr>
          <a:xfrm>
            <a:off x="660161" y="9253489"/>
            <a:ext cx="5093063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76FB3B6-EF8F-387D-B871-CC7401EA5C58}"/>
              </a:ext>
            </a:extLst>
          </p:cNvPr>
          <p:cNvSpPr txBox="1"/>
          <p:nvPr/>
        </p:nvSpPr>
        <p:spPr>
          <a:xfrm>
            <a:off x="7772401" y="7631836"/>
            <a:ext cx="8237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Thank</a:t>
            </a:r>
            <a:r>
              <a:rPr lang="pt-PT" sz="4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4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</a:t>
            </a:r>
            <a:r>
              <a:rPr lang="pt-PT" sz="4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for </a:t>
            </a:r>
            <a:r>
              <a:rPr lang="pt-PT" sz="4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your</a:t>
            </a:r>
            <a:r>
              <a:rPr lang="pt-PT" sz="4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4000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attention</a:t>
            </a:r>
            <a:endParaRPr lang="pt-PT" sz="4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6931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1A8943-C719-5698-2DA0-CCC72810B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57EBCC63-B033-9FC4-E35E-2965477BA141}"/>
              </a:ext>
            </a:extLst>
          </p:cNvPr>
          <p:cNvGrpSpPr/>
          <p:nvPr/>
        </p:nvGrpSpPr>
        <p:grpSpPr>
          <a:xfrm>
            <a:off x="12596002" y="7504795"/>
            <a:ext cx="5691998" cy="2782205"/>
            <a:chOff x="0" y="0"/>
            <a:chExt cx="1925441" cy="9411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7CC73E2-E157-7F85-2F3F-24B67E4C3199}"/>
                </a:ext>
              </a:extLst>
            </p:cNvPr>
            <p:cNvSpPr/>
            <p:nvPr/>
          </p:nvSpPr>
          <p:spPr>
            <a:xfrm>
              <a:off x="0" y="0"/>
              <a:ext cx="1925441" cy="941141"/>
            </a:xfrm>
            <a:custGeom>
              <a:avLst/>
              <a:gdLst/>
              <a:ahLst/>
              <a:cxnLst/>
              <a:rect l="l" t="t" r="r" b="b"/>
              <a:pathLst>
                <a:path w="1925441" h="941141">
                  <a:moveTo>
                    <a:pt x="0" y="0"/>
                  </a:moveTo>
                  <a:lnTo>
                    <a:pt x="1925441" y="0"/>
                  </a:lnTo>
                  <a:lnTo>
                    <a:pt x="192544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0B3FA1F-EAF5-6029-C9AD-694FD20E54A1}"/>
              </a:ext>
            </a:extLst>
          </p:cNvPr>
          <p:cNvGrpSpPr/>
          <p:nvPr/>
        </p:nvGrpSpPr>
        <p:grpSpPr>
          <a:xfrm>
            <a:off x="0" y="7504795"/>
            <a:ext cx="5531873" cy="2782205"/>
            <a:chOff x="0" y="0"/>
            <a:chExt cx="1871275" cy="941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6B84B2C-2ECA-073E-51B8-9B101EB99364}"/>
                </a:ext>
              </a:extLst>
            </p:cNvPr>
            <p:cNvSpPr/>
            <p:nvPr/>
          </p:nvSpPr>
          <p:spPr>
            <a:xfrm>
              <a:off x="0" y="0"/>
              <a:ext cx="1871275" cy="941141"/>
            </a:xfrm>
            <a:custGeom>
              <a:avLst/>
              <a:gdLst/>
              <a:ahLst/>
              <a:cxnLst/>
              <a:rect l="l" t="t" r="r" b="b"/>
              <a:pathLst>
                <a:path w="1871275" h="941141">
                  <a:moveTo>
                    <a:pt x="0" y="0"/>
                  </a:moveTo>
                  <a:lnTo>
                    <a:pt x="1871275" y="0"/>
                  </a:lnTo>
                  <a:lnTo>
                    <a:pt x="1871275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7E3D26C-42FF-6F99-2BD0-8737FED497AC}"/>
              </a:ext>
            </a:extLst>
          </p:cNvPr>
          <p:cNvGrpSpPr/>
          <p:nvPr/>
        </p:nvGrpSpPr>
        <p:grpSpPr>
          <a:xfrm>
            <a:off x="4157039" y="7504795"/>
            <a:ext cx="8438963" cy="2782205"/>
            <a:chOff x="0" y="0"/>
            <a:chExt cx="2854661" cy="94114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EC17D-4C33-DD29-E278-AFCF7FEFF33B}"/>
                </a:ext>
              </a:extLst>
            </p:cNvPr>
            <p:cNvSpPr/>
            <p:nvPr/>
          </p:nvSpPr>
          <p:spPr>
            <a:xfrm>
              <a:off x="0" y="0"/>
              <a:ext cx="2854661" cy="941141"/>
            </a:xfrm>
            <a:custGeom>
              <a:avLst/>
              <a:gdLst/>
              <a:ahLst/>
              <a:cxnLst/>
              <a:rect l="l" t="t" r="r" b="b"/>
              <a:pathLst>
                <a:path w="2854661" h="941141">
                  <a:moveTo>
                    <a:pt x="0" y="0"/>
                  </a:moveTo>
                  <a:lnTo>
                    <a:pt x="2854661" y="0"/>
                  </a:lnTo>
                  <a:lnTo>
                    <a:pt x="2854661" y="941141"/>
                  </a:lnTo>
                  <a:lnTo>
                    <a:pt x="0" y="941141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9A9B26AF-BBA7-4D36-487A-FB109C4CDE26}"/>
              </a:ext>
            </a:extLst>
          </p:cNvPr>
          <p:cNvSpPr/>
          <p:nvPr/>
        </p:nvSpPr>
        <p:spPr>
          <a:xfrm rot="5400000">
            <a:off x="2079910" y="8200346"/>
            <a:ext cx="2782205" cy="1391102"/>
          </a:xfrm>
          <a:custGeom>
            <a:avLst/>
            <a:gdLst/>
            <a:ahLst/>
            <a:cxnLst/>
            <a:rect l="l" t="t" r="r" b="b"/>
            <a:pathLst>
              <a:path w="2782205" h="1391102">
                <a:moveTo>
                  <a:pt x="0" y="0"/>
                </a:moveTo>
                <a:lnTo>
                  <a:pt x="2782205" y="0"/>
                </a:lnTo>
                <a:lnTo>
                  <a:pt x="2782205" y="1391103"/>
                </a:lnTo>
                <a:lnTo>
                  <a:pt x="0" y="139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EF34E26A-458F-50C6-0C8E-9221BDF35738}"/>
              </a:ext>
            </a:extLst>
          </p:cNvPr>
          <p:cNvGrpSpPr/>
          <p:nvPr/>
        </p:nvGrpSpPr>
        <p:grpSpPr>
          <a:xfrm>
            <a:off x="5753224" y="813810"/>
            <a:ext cx="9511178" cy="214890"/>
            <a:chOff x="0" y="0"/>
            <a:chExt cx="25294954" cy="571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723EBFC-E81B-E592-A68D-FFD034741CA3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395D06E4-3D32-4DF0-1472-D9A6042B120C}"/>
              </a:ext>
            </a:extLst>
          </p:cNvPr>
          <p:cNvSpPr txBox="1"/>
          <p:nvPr/>
        </p:nvSpPr>
        <p:spPr>
          <a:xfrm>
            <a:off x="15374896" y="79476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EF368807-FB46-B943-627A-0FF79C4576F8}"/>
              </a:ext>
            </a:extLst>
          </p:cNvPr>
          <p:cNvSpPr txBox="1"/>
          <p:nvPr/>
        </p:nvSpPr>
        <p:spPr>
          <a:xfrm>
            <a:off x="698907" y="794760"/>
            <a:ext cx="5125110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25F5E6E-C289-53B4-7C4D-FDAF788FC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89192"/>
            <a:ext cx="8583561" cy="639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12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4CCFC-D49E-BE4B-D654-696D956CF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0DF93D4-B774-3684-414C-2567140C3F06}"/>
              </a:ext>
            </a:extLst>
          </p:cNvPr>
          <p:cNvGrpSpPr/>
          <p:nvPr/>
        </p:nvGrpSpPr>
        <p:grpSpPr>
          <a:xfrm>
            <a:off x="2841132" y="1112088"/>
            <a:ext cx="12605737" cy="1537610"/>
            <a:chOff x="0" y="-57150"/>
            <a:chExt cx="16807649" cy="2050147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5034EF09-B538-3F54-0C21-C1BCF350E870}"/>
                </a:ext>
              </a:extLst>
            </p:cNvPr>
            <p:cNvSpPr txBox="1"/>
            <p:nvPr/>
          </p:nvSpPr>
          <p:spPr>
            <a:xfrm>
              <a:off x="0" y="-57150"/>
              <a:ext cx="16807649" cy="1332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679"/>
                </a:lnSpc>
                <a:spcBef>
                  <a:spcPct val="0"/>
                </a:spcBef>
              </a:pPr>
              <a:r>
                <a:rPr lang="en-US" sz="6399" b="1" dirty="0">
                  <a:solidFill>
                    <a:schemeClr val="tx2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Context of the study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7C64A73-520B-B4FE-68A5-ECB9C021044F}"/>
                </a:ext>
              </a:extLst>
            </p:cNvPr>
            <p:cNvSpPr txBox="1"/>
            <p:nvPr/>
          </p:nvSpPr>
          <p:spPr>
            <a:xfrm>
              <a:off x="3855105" y="1564674"/>
              <a:ext cx="10035118" cy="428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b="1" spc="52" dirty="0">
                  <a:solidFill>
                    <a:schemeClr val="tx2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Maybe there is some momentum building for this…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5F47F5B-2860-C6E8-7A05-58488B5A45AF}"/>
              </a:ext>
            </a:extLst>
          </p:cNvPr>
          <p:cNvGrpSpPr/>
          <p:nvPr/>
        </p:nvGrpSpPr>
        <p:grpSpPr>
          <a:xfrm>
            <a:off x="2111488" y="3383666"/>
            <a:ext cx="4213112" cy="5414991"/>
            <a:chOff x="-6272" y="0"/>
            <a:chExt cx="4739250" cy="2625866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77802377-BBB9-90E4-AA3E-DAC526783732}"/>
                </a:ext>
              </a:extLst>
            </p:cNvPr>
            <p:cNvGrpSpPr/>
            <p:nvPr/>
          </p:nvGrpSpPr>
          <p:grpSpPr>
            <a:xfrm>
              <a:off x="0" y="0"/>
              <a:ext cx="4732978" cy="484781"/>
              <a:chOff x="0" y="0"/>
              <a:chExt cx="1478175" cy="15140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683673D6-7740-3909-831A-932EA5563709}"/>
                  </a:ext>
                </a:extLst>
              </p:cNvPr>
              <p:cNvSpPr/>
              <p:nvPr/>
            </p:nvSpPr>
            <p:spPr>
              <a:xfrm>
                <a:off x="0" y="0"/>
                <a:ext cx="1478175" cy="151404"/>
              </a:xfrm>
              <a:custGeom>
                <a:avLst/>
                <a:gdLst/>
                <a:ahLst/>
                <a:cxnLst/>
                <a:rect l="l" t="t" r="r" b="b"/>
                <a:pathLst>
                  <a:path w="1478175" h="329531">
                    <a:moveTo>
                      <a:pt x="0" y="0"/>
                    </a:moveTo>
                    <a:lnTo>
                      <a:pt x="1478175" y="0"/>
                    </a:lnTo>
                    <a:lnTo>
                      <a:pt x="1478175" y="329531"/>
                    </a:lnTo>
                    <a:lnTo>
                      <a:pt x="0" y="329531"/>
                    </a:lnTo>
                    <a:close/>
                  </a:path>
                </a:pathLst>
              </a:custGeom>
              <a:solidFill>
                <a:srgbClr val="2E5591"/>
              </a:solidFill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F337132-4AFB-CAC8-C682-7893928D0ACC}"/>
                </a:ext>
              </a:extLst>
            </p:cNvPr>
            <p:cNvSpPr txBox="1"/>
            <p:nvPr/>
          </p:nvSpPr>
          <p:spPr>
            <a:xfrm>
              <a:off x="-6272" y="767721"/>
              <a:ext cx="4732978" cy="185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400" dirty="0">
                  <a:latin typeface="Poppins" pitchFamily="2" charset="77"/>
                  <a:cs typeface="Poppins" pitchFamily="2" charset="77"/>
                </a:rPr>
                <a:t>Recommendation of the Committee of Ministers to member States of the Council of Europe on the social, economic, and political participation of rural youth</a:t>
              </a:r>
              <a:r>
                <a:rPr lang="pt-PT" sz="2400" dirty="0">
                  <a:latin typeface="Poppins" pitchFamily="2" charset="77"/>
                  <a:cs typeface="Poppins" pitchFamily="2" charset="77"/>
                </a:rPr>
                <a:t> (7th </a:t>
              </a:r>
              <a:r>
                <a:rPr lang="pt-PT" sz="2400" dirty="0" err="1">
                  <a:latin typeface="Poppins" pitchFamily="2" charset="77"/>
                  <a:cs typeface="Poppins" pitchFamily="2" charset="77"/>
                </a:rPr>
                <a:t>of</a:t>
              </a:r>
              <a:r>
                <a:rPr lang="pt-PT" sz="2400" dirty="0">
                  <a:latin typeface="Poppins" pitchFamily="2" charset="77"/>
                  <a:cs typeface="Poppins" pitchFamily="2" charset="77"/>
                </a:rPr>
                <a:t> </a:t>
              </a:r>
              <a:r>
                <a:rPr lang="pt-PT" sz="2400" dirty="0" err="1">
                  <a:latin typeface="Poppins" pitchFamily="2" charset="77"/>
                  <a:cs typeface="Poppins" pitchFamily="2" charset="77"/>
                </a:rPr>
                <a:t>May</a:t>
              </a:r>
              <a:r>
                <a:rPr lang="pt-PT" sz="2400" dirty="0">
                  <a:latin typeface="Poppins" pitchFamily="2" charset="77"/>
                  <a:cs typeface="Poppins" pitchFamily="2" charset="77"/>
                </a:rPr>
                <a:t> 25).</a:t>
              </a:r>
              <a:endParaRPr lang="en-US" sz="2400" spc="21" dirty="0">
                <a:solidFill>
                  <a:srgbClr val="000000"/>
                </a:solidFill>
                <a:latin typeface="Poppins" pitchFamily="2" charset="77"/>
                <a:ea typeface="Poppins Light"/>
                <a:cs typeface="Poppins" pitchFamily="2" charset="77"/>
                <a:sym typeface="Poppins Light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4BE17D5-0F8B-A861-45EB-5CC1C7BF54EA}"/>
                </a:ext>
              </a:extLst>
            </p:cNvPr>
            <p:cNvSpPr txBox="1"/>
            <p:nvPr/>
          </p:nvSpPr>
          <p:spPr>
            <a:xfrm>
              <a:off x="371055" y="164501"/>
              <a:ext cx="3978324" cy="155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b="1" spc="52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Policy // </a:t>
              </a:r>
              <a:r>
                <a:rPr lang="en-US" sz="2100" b="1" spc="52" dirty="0" err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CoE</a:t>
              </a:r>
              <a:r>
                <a:rPr lang="en-US" sz="2100" b="1" spc="52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level </a:t>
              </a: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64EDD03-DFA3-D2F6-EF07-C8D7532F0041}"/>
              </a:ext>
            </a:extLst>
          </p:cNvPr>
          <p:cNvGrpSpPr/>
          <p:nvPr/>
        </p:nvGrpSpPr>
        <p:grpSpPr>
          <a:xfrm>
            <a:off x="7369133" y="3383666"/>
            <a:ext cx="3549734" cy="791345"/>
            <a:chOff x="0" y="0"/>
            <a:chExt cx="4732978" cy="1055126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5A85F275-4B9B-CA17-4405-E253CE2E913E}"/>
                </a:ext>
              </a:extLst>
            </p:cNvPr>
            <p:cNvGrpSpPr/>
            <p:nvPr/>
          </p:nvGrpSpPr>
          <p:grpSpPr>
            <a:xfrm>
              <a:off x="0" y="0"/>
              <a:ext cx="4732978" cy="1055126"/>
              <a:chOff x="0" y="0"/>
              <a:chExt cx="1478175" cy="329531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DAF8159F-E03A-4366-F9C0-F852C2F78E50}"/>
                  </a:ext>
                </a:extLst>
              </p:cNvPr>
              <p:cNvSpPr/>
              <p:nvPr/>
            </p:nvSpPr>
            <p:spPr>
              <a:xfrm>
                <a:off x="0" y="0"/>
                <a:ext cx="1478175" cy="329531"/>
              </a:xfrm>
              <a:custGeom>
                <a:avLst/>
                <a:gdLst/>
                <a:ahLst/>
                <a:cxnLst/>
                <a:rect l="l" t="t" r="r" b="b"/>
                <a:pathLst>
                  <a:path w="1478175" h="329531">
                    <a:moveTo>
                      <a:pt x="0" y="0"/>
                    </a:moveTo>
                    <a:lnTo>
                      <a:pt x="1478175" y="0"/>
                    </a:lnTo>
                    <a:lnTo>
                      <a:pt x="1478175" y="329531"/>
                    </a:lnTo>
                    <a:lnTo>
                      <a:pt x="0" y="329531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C3A8B0AE-B676-D6FB-7D54-318A941C1B72}"/>
                </a:ext>
              </a:extLst>
            </p:cNvPr>
            <p:cNvSpPr txBox="1"/>
            <p:nvPr/>
          </p:nvSpPr>
          <p:spPr>
            <a:xfrm>
              <a:off x="263676" y="311997"/>
              <a:ext cx="4166853" cy="435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b="1" spc="52" dirty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Policy // EU level</a:t>
              </a: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8BA32AA0-710F-506F-A56B-8F171E5BFDEF}"/>
              </a:ext>
            </a:extLst>
          </p:cNvPr>
          <p:cNvGrpSpPr/>
          <p:nvPr/>
        </p:nvGrpSpPr>
        <p:grpSpPr>
          <a:xfrm>
            <a:off x="12621202" y="3383666"/>
            <a:ext cx="3549734" cy="791345"/>
            <a:chOff x="0" y="0"/>
            <a:chExt cx="4732978" cy="1055126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7E5ABCF0-A4DC-C358-60F5-8A2F0DD57398}"/>
                </a:ext>
              </a:extLst>
            </p:cNvPr>
            <p:cNvGrpSpPr/>
            <p:nvPr/>
          </p:nvGrpSpPr>
          <p:grpSpPr>
            <a:xfrm>
              <a:off x="0" y="0"/>
              <a:ext cx="4732978" cy="1055126"/>
              <a:chOff x="0" y="0"/>
              <a:chExt cx="1478175" cy="329531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F281C6F5-B295-4999-661F-3AFFC431FCB9}"/>
                  </a:ext>
                </a:extLst>
              </p:cNvPr>
              <p:cNvSpPr/>
              <p:nvPr/>
            </p:nvSpPr>
            <p:spPr>
              <a:xfrm>
                <a:off x="0" y="0"/>
                <a:ext cx="1478175" cy="329531"/>
              </a:xfrm>
              <a:custGeom>
                <a:avLst/>
                <a:gdLst/>
                <a:ahLst/>
                <a:cxnLst/>
                <a:rect l="l" t="t" r="r" b="b"/>
                <a:pathLst>
                  <a:path w="1478175" h="329531">
                    <a:moveTo>
                      <a:pt x="0" y="0"/>
                    </a:moveTo>
                    <a:lnTo>
                      <a:pt x="1478175" y="0"/>
                    </a:lnTo>
                    <a:lnTo>
                      <a:pt x="1478175" y="329531"/>
                    </a:lnTo>
                    <a:lnTo>
                      <a:pt x="0" y="329531"/>
                    </a:lnTo>
                    <a:close/>
                  </a:path>
                </a:pathLst>
              </a:custGeom>
              <a:solidFill>
                <a:srgbClr val="E4F6FF"/>
              </a:solidFill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9C7BE30F-E4D6-6E60-121A-7AAE2787C5F5}"/>
                </a:ext>
              </a:extLst>
            </p:cNvPr>
            <p:cNvSpPr txBox="1"/>
            <p:nvPr/>
          </p:nvSpPr>
          <p:spPr>
            <a:xfrm>
              <a:off x="364923" y="311997"/>
              <a:ext cx="4003134" cy="443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400" b="1" spc="52" dirty="0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Research </a:t>
              </a: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F7E0119-E76A-AB2E-1856-FA01B47C4499}"/>
              </a:ext>
            </a:extLst>
          </p:cNvPr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7E0C8008-F3FF-CD9D-05D9-9B34C3AB539F}"/>
                </a:ext>
              </a:extLst>
            </p:cNvPr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6E96EA4E-1F59-F0BE-3D2B-A8CA37E44877}"/>
              </a:ext>
            </a:extLst>
          </p:cNvPr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E2C4A483-FF4E-5CF3-A2E8-04BEF4F812EE}"/>
              </a:ext>
            </a:extLst>
          </p:cNvPr>
          <p:cNvSpPr txBox="1"/>
          <p:nvPr/>
        </p:nvSpPr>
        <p:spPr>
          <a:xfrm>
            <a:off x="857250" y="9246132"/>
            <a:ext cx="4919387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pic>
        <p:nvPicPr>
          <p:cNvPr id="24" name="Picture 8" descr="European Rural Pact">
            <a:extLst>
              <a:ext uri="{FF2B5EF4-FFF2-40B4-BE49-F238E27FC236}">
                <a16:creationId xmlns:a16="http://schemas.microsoft.com/office/drawing/2014/main" id="{BC79CB97-095A-4583-7F57-6ADFD0ED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97" y="4156534"/>
            <a:ext cx="4373006" cy="437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B3BD4A1-1830-D4F4-82FC-0E6901203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2394" y="5412504"/>
            <a:ext cx="4800600" cy="120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7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952ED2-3D83-881A-A7C7-10C3887E6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21A87C-66A2-4451-7692-EEEBB4E5AFFC}"/>
              </a:ext>
            </a:extLst>
          </p:cNvPr>
          <p:cNvGrpSpPr/>
          <p:nvPr/>
        </p:nvGrpSpPr>
        <p:grpSpPr>
          <a:xfrm>
            <a:off x="9834251" y="0"/>
            <a:ext cx="8453749" cy="10287000"/>
            <a:chOff x="0" y="0"/>
            <a:chExt cx="2859663" cy="3479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491F64B-D2F4-7863-07D7-D459B9D3A9D0}"/>
                </a:ext>
              </a:extLst>
            </p:cNvPr>
            <p:cNvSpPr/>
            <p:nvPr/>
          </p:nvSpPr>
          <p:spPr>
            <a:xfrm>
              <a:off x="0" y="0"/>
              <a:ext cx="2859663" cy="3479800"/>
            </a:xfrm>
            <a:custGeom>
              <a:avLst/>
              <a:gdLst/>
              <a:ahLst/>
              <a:cxnLst/>
              <a:rect l="l" t="t" r="r" b="b"/>
              <a:pathLst>
                <a:path w="2859663" h="3479800">
                  <a:moveTo>
                    <a:pt x="0" y="0"/>
                  </a:moveTo>
                  <a:lnTo>
                    <a:pt x="2859663" y="0"/>
                  </a:lnTo>
                  <a:lnTo>
                    <a:pt x="285966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E1316D18-873A-9DC7-8AF2-6C395E8620C9}"/>
              </a:ext>
            </a:extLst>
          </p:cNvPr>
          <p:cNvSpPr/>
          <p:nvPr/>
        </p:nvSpPr>
        <p:spPr>
          <a:xfrm rot="5400000">
            <a:off x="10237278" y="7257357"/>
            <a:ext cx="4167712" cy="2083856"/>
          </a:xfrm>
          <a:custGeom>
            <a:avLst/>
            <a:gdLst/>
            <a:ahLst/>
            <a:cxnLst/>
            <a:rect l="l" t="t" r="r" b="b"/>
            <a:pathLst>
              <a:path w="4167712" h="2083856">
                <a:moveTo>
                  <a:pt x="0" y="0"/>
                </a:moveTo>
                <a:lnTo>
                  <a:pt x="4167711" y="0"/>
                </a:lnTo>
                <a:lnTo>
                  <a:pt x="4167711" y="2083856"/>
                </a:lnTo>
                <a:lnTo>
                  <a:pt x="0" y="2083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20A4B45-F2B3-6E84-C009-896ED26EF761}"/>
              </a:ext>
            </a:extLst>
          </p:cNvPr>
          <p:cNvGrpSpPr/>
          <p:nvPr/>
        </p:nvGrpSpPr>
        <p:grpSpPr>
          <a:xfrm>
            <a:off x="13344011" y="6215429"/>
            <a:ext cx="4934464" cy="4071571"/>
            <a:chOff x="0" y="0"/>
            <a:chExt cx="1669189" cy="137729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F9FA4CB-EF2F-655D-0062-34F1FE122F38}"/>
                </a:ext>
              </a:extLst>
            </p:cNvPr>
            <p:cNvSpPr/>
            <p:nvPr/>
          </p:nvSpPr>
          <p:spPr>
            <a:xfrm>
              <a:off x="0" y="0"/>
              <a:ext cx="1669189" cy="1377297"/>
            </a:xfrm>
            <a:custGeom>
              <a:avLst/>
              <a:gdLst/>
              <a:ahLst/>
              <a:cxnLst/>
              <a:rect l="l" t="t" r="r" b="b"/>
              <a:pathLst>
                <a:path w="1669189" h="1377297">
                  <a:moveTo>
                    <a:pt x="0" y="0"/>
                  </a:moveTo>
                  <a:lnTo>
                    <a:pt x="1669189" y="0"/>
                  </a:lnTo>
                  <a:lnTo>
                    <a:pt x="1669189" y="1377297"/>
                  </a:lnTo>
                  <a:lnTo>
                    <a:pt x="0" y="1377297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498D867A-6F97-A657-D75D-9B7AC33971DA}"/>
              </a:ext>
            </a:extLst>
          </p:cNvPr>
          <p:cNvSpPr txBox="1"/>
          <p:nvPr/>
        </p:nvSpPr>
        <p:spPr>
          <a:xfrm>
            <a:off x="795918" y="1409700"/>
            <a:ext cx="7814682" cy="986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Goals of the study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8EF2C975-F2EC-E3C7-DCE2-39129DC73283}"/>
              </a:ext>
            </a:extLst>
          </p:cNvPr>
          <p:cNvGrpSpPr/>
          <p:nvPr/>
        </p:nvGrpSpPr>
        <p:grpSpPr>
          <a:xfrm>
            <a:off x="13921424" y="1848852"/>
            <a:ext cx="4366576" cy="4366576"/>
            <a:chOff x="0" y="0"/>
            <a:chExt cx="6350000" cy="63500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E43BD53-8FFF-4544-92A1-231D63A70094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2CF0A8C-4E84-BCCC-ED0D-35003111DD57}"/>
              </a:ext>
            </a:extLst>
          </p:cNvPr>
          <p:cNvSpPr txBox="1"/>
          <p:nvPr/>
        </p:nvSpPr>
        <p:spPr>
          <a:xfrm>
            <a:off x="781050" y="9239250"/>
            <a:ext cx="4996923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6F8B9A1-B9D9-9C17-4C52-B27F8E6DFB6E}"/>
              </a:ext>
            </a:extLst>
          </p:cNvPr>
          <p:cNvGrpSpPr/>
          <p:nvPr/>
        </p:nvGrpSpPr>
        <p:grpSpPr>
          <a:xfrm>
            <a:off x="5753224" y="9258300"/>
            <a:ext cx="3390776" cy="214890"/>
            <a:chOff x="0" y="0"/>
            <a:chExt cx="9017760" cy="5715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BF43F47-0316-9FD6-FD0C-276F3AFE5A33}"/>
                </a:ext>
              </a:extLst>
            </p:cNvPr>
            <p:cNvSpPr/>
            <p:nvPr/>
          </p:nvSpPr>
          <p:spPr>
            <a:xfrm>
              <a:off x="0" y="255270"/>
              <a:ext cx="9017760" cy="69850"/>
            </a:xfrm>
            <a:custGeom>
              <a:avLst/>
              <a:gdLst/>
              <a:ahLst/>
              <a:cxnLst/>
              <a:rect l="l" t="t" r="r" b="b"/>
              <a:pathLst>
                <a:path w="9017760" h="69850">
                  <a:moveTo>
                    <a:pt x="872692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9017760" y="69850"/>
                  </a:lnTo>
                  <a:lnTo>
                    <a:pt x="90177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123596CC-68FD-430E-409D-A20D41F486CE}"/>
              </a:ext>
            </a:extLst>
          </p:cNvPr>
          <p:cNvSpPr txBox="1"/>
          <p:nvPr/>
        </p:nvSpPr>
        <p:spPr>
          <a:xfrm>
            <a:off x="1028700" y="801642"/>
            <a:ext cx="3328876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50816A4-9834-6E6F-E84A-1E932521A030}"/>
              </a:ext>
            </a:extLst>
          </p:cNvPr>
          <p:cNvSpPr txBox="1"/>
          <p:nvPr/>
        </p:nvSpPr>
        <p:spPr>
          <a:xfrm>
            <a:off x="795918" y="2933700"/>
            <a:ext cx="80432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(a) To examine the situation of rural youth aged 18-30 across European countries at the level of the Council of Europe in the pre- and post-COVID period (2019/2023) </a:t>
            </a:r>
          </a:p>
          <a:p>
            <a:endParaRPr lang="en-GB" sz="36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GB" sz="3600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(b) To inform policymaking at European, national, and regional levels. </a:t>
            </a:r>
            <a:endParaRPr lang="pt-PT" sz="36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3062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53224" y="9258300"/>
            <a:ext cx="9511178" cy="214890"/>
            <a:chOff x="0" y="0"/>
            <a:chExt cx="25294954" cy="571500"/>
          </a:xfrm>
        </p:grpSpPr>
        <p:sp>
          <p:nvSpPr>
            <p:cNvPr id="3" name="Freeform 3"/>
            <p:cNvSpPr/>
            <p:nvPr/>
          </p:nvSpPr>
          <p:spPr>
            <a:xfrm>
              <a:off x="0" y="255270"/>
              <a:ext cx="25294954" cy="69850"/>
            </a:xfrm>
            <a:custGeom>
              <a:avLst/>
              <a:gdLst/>
              <a:ahLst/>
              <a:cxnLst/>
              <a:rect l="l" t="t" r="r" b="b"/>
              <a:pathLst>
                <a:path w="25294954" h="69850">
                  <a:moveTo>
                    <a:pt x="250041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294954" y="69850"/>
                  </a:lnTo>
                  <a:lnTo>
                    <a:pt x="2529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42461" y="2188537"/>
            <a:ext cx="3803077" cy="2959609"/>
            <a:chOff x="0" y="0"/>
            <a:chExt cx="2223062" cy="14496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Support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Systems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75502" y="5676454"/>
            <a:ext cx="3803077" cy="3149522"/>
            <a:chOff x="0" y="0"/>
            <a:chExt cx="2223062" cy="14496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Employment</a:t>
              </a:r>
              <a:r>
                <a:rPr lang="pt-PT" sz="40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68535" y="635760"/>
            <a:ext cx="1246761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 dirty="0">
                <a:solidFill>
                  <a:schemeClr val="tx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Study dimensions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86200" y="3274437"/>
            <a:ext cx="4149172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 dirty="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74896" y="9239250"/>
            <a:ext cx="1884404" cy="2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OCTOBER 2025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7499" y="9239250"/>
            <a:ext cx="4964876" cy="43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b="1" spc="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YOUTH PERSPECTIVES IN CONTEMPORARY EUROPE</a:t>
            </a:r>
          </a:p>
          <a:p>
            <a:pPr algn="l">
              <a:lnSpc>
                <a:spcPts val="1680"/>
              </a:lnSpc>
            </a:pPr>
            <a:endParaRPr lang="en-US" sz="1400" b="1" spc="98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861565" y="6030648"/>
            <a:ext cx="4149172" cy="39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01903" y="6030648"/>
            <a:ext cx="4149172" cy="39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spc="24">
                <a:solidFill>
                  <a:srgbClr val="F5F5EF"/>
                </a:solidFill>
                <a:latin typeface="HK Grotesk"/>
                <a:ea typeface="HK Grotesk"/>
                <a:cs typeface="HK Grotesk"/>
                <a:sym typeface="HK Grotesk"/>
              </a:rPr>
              <a:t>Text</a:t>
            </a: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79DE7415-C9CE-5384-393D-7FF752D2F4BF}"/>
              </a:ext>
            </a:extLst>
          </p:cNvPr>
          <p:cNvGrpSpPr/>
          <p:nvPr/>
        </p:nvGrpSpPr>
        <p:grpSpPr>
          <a:xfrm>
            <a:off x="2475502" y="2188537"/>
            <a:ext cx="3803077" cy="2959609"/>
            <a:chOff x="0" y="0"/>
            <a:chExt cx="2223062" cy="1449609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477FB73-3E6F-C8F2-9403-D0AD76907F59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2E5591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Education</a:t>
              </a:r>
              <a:r>
                <a:rPr lang="pt-PT" sz="4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FB82E649-0E2B-CD2B-7CDC-DA209419700B}"/>
              </a:ext>
            </a:extLst>
          </p:cNvPr>
          <p:cNvSpPr/>
          <p:nvPr/>
        </p:nvSpPr>
        <p:spPr>
          <a:xfrm>
            <a:off x="12009421" y="2188537"/>
            <a:ext cx="3803077" cy="2959609"/>
          </a:xfrm>
          <a:custGeom>
            <a:avLst/>
            <a:gdLst/>
            <a:ahLst/>
            <a:cxnLst/>
            <a:rect l="l" t="t" r="r" b="b"/>
            <a:pathLst>
              <a:path w="2223062" h="1449609">
                <a:moveTo>
                  <a:pt x="0" y="0"/>
                </a:moveTo>
                <a:lnTo>
                  <a:pt x="2223062" y="0"/>
                </a:lnTo>
                <a:lnTo>
                  <a:pt x="2223062" y="1449609"/>
                </a:lnTo>
                <a:lnTo>
                  <a:pt x="0" y="1449609"/>
                </a:lnTo>
                <a:close/>
              </a:path>
            </a:pathLst>
          </a:custGeom>
          <a:solidFill>
            <a:srgbClr val="2E5591"/>
          </a:solidFill>
        </p:spPr>
        <p:txBody>
          <a:bodyPr/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sz="3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Youth</a:t>
            </a:r>
            <a:r>
              <a:rPr lang="pt-PT" sz="3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PT" sz="3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Participation</a:t>
            </a:r>
            <a:endParaRPr lang="pt-PT" sz="38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638F0BEE-9183-0314-B3A1-77EA5503F6B9}"/>
              </a:ext>
            </a:extLst>
          </p:cNvPr>
          <p:cNvGrpSpPr/>
          <p:nvPr/>
        </p:nvGrpSpPr>
        <p:grpSpPr>
          <a:xfrm>
            <a:off x="7181205" y="5676454"/>
            <a:ext cx="3803077" cy="3149522"/>
            <a:chOff x="0" y="0"/>
            <a:chExt cx="2223062" cy="1449609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4E0FA8D0-CE3A-15CB-6B90-589C01441408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40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Mobilities</a:t>
              </a:r>
              <a:r>
                <a:rPr lang="pt-PT" sz="40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</a:t>
              </a:r>
            </a:p>
          </p:txBody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69BC574A-BFC8-9536-E87C-12542D071887}"/>
              </a:ext>
            </a:extLst>
          </p:cNvPr>
          <p:cNvGrpSpPr/>
          <p:nvPr/>
        </p:nvGrpSpPr>
        <p:grpSpPr>
          <a:xfrm>
            <a:off x="12018714" y="5561420"/>
            <a:ext cx="3803077" cy="3149522"/>
            <a:chOff x="0" y="0"/>
            <a:chExt cx="2223062" cy="1449609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2B232E86-EC49-57AE-A8B5-C71554E2A397}"/>
                </a:ext>
              </a:extLst>
            </p:cNvPr>
            <p:cNvSpPr/>
            <p:nvPr/>
          </p:nvSpPr>
          <p:spPr>
            <a:xfrm>
              <a:off x="0" y="0"/>
              <a:ext cx="2223062" cy="1449609"/>
            </a:xfrm>
            <a:custGeom>
              <a:avLst/>
              <a:gdLst/>
              <a:ahLst/>
              <a:cxnLst/>
              <a:rect l="l" t="t" r="r" b="b"/>
              <a:pathLst>
                <a:path w="2223062" h="1449609">
                  <a:moveTo>
                    <a:pt x="0" y="0"/>
                  </a:moveTo>
                  <a:lnTo>
                    <a:pt x="2223062" y="0"/>
                  </a:lnTo>
                  <a:lnTo>
                    <a:pt x="2223062" y="1449609"/>
                  </a:lnTo>
                  <a:lnTo>
                    <a:pt x="0" y="1449609"/>
                  </a:lnTo>
                  <a:close/>
                </a:path>
              </a:pathLst>
            </a:custGeom>
            <a:solidFill>
              <a:srgbClr val="E4F6FF"/>
            </a:solidFill>
          </p:spPr>
          <p:txBody>
            <a:bodyPr/>
            <a:lstStyle/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endParaRPr lang="pt-PT" dirty="0"/>
            </a:p>
            <a:p>
              <a:pPr algn="ctr"/>
              <a:r>
                <a:rPr lang="pt-PT" sz="36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Leisure</a:t>
              </a:r>
              <a:r>
                <a:rPr lang="pt-PT" sz="36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, </a:t>
              </a:r>
              <a:r>
                <a:rPr lang="pt-PT" sz="36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Culture</a:t>
              </a:r>
              <a:r>
                <a:rPr lang="pt-PT" sz="36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pt-PT" sz="3600" b="1" dirty="0" err="1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and</a:t>
              </a:r>
              <a:r>
                <a:rPr lang="pt-PT" sz="3600" b="1" dirty="0">
                  <a:solidFill>
                    <a:schemeClr val="accent1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 Sports 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1930</Words>
  <Application>Microsoft Office PowerPoint</Application>
  <PresentationFormat>Custom</PresentationFormat>
  <Paragraphs>556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Poppins</vt:lpstr>
      <vt:lpstr>Calibri</vt:lpstr>
      <vt:lpstr>Arial</vt:lpstr>
      <vt:lpstr>HK Grotesk</vt:lpstr>
      <vt:lpstr>Poppins Medium</vt:lpstr>
      <vt:lpstr>Poppins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template Youth Perspectives</dc:title>
  <cp:lastModifiedBy>PASIC Lana</cp:lastModifiedBy>
  <cp:revision>22</cp:revision>
  <dcterms:created xsi:type="dcterms:W3CDTF">2006-08-16T00:00:00Z</dcterms:created>
  <dcterms:modified xsi:type="dcterms:W3CDTF">2025-10-16T09:25:57Z</dcterms:modified>
  <dc:identifier>DAG1SP_KqSU</dc:identifier>
</cp:coreProperties>
</file>